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58" r:id="rId5"/>
    <p:sldId id="275" r:id="rId6"/>
    <p:sldId id="277" r:id="rId7"/>
    <p:sldId id="259" r:id="rId8"/>
    <p:sldId id="276" r:id="rId9"/>
    <p:sldId id="279" r:id="rId10"/>
    <p:sldId id="262" r:id="rId11"/>
    <p:sldId id="280" r:id="rId12"/>
    <p:sldId id="283" r:id="rId13"/>
    <p:sldId id="284" r:id="rId14"/>
    <p:sldId id="281" r:id="rId15"/>
    <p:sldId id="282" r:id="rId16"/>
    <p:sldId id="263" r:id="rId17"/>
    <p:sldId id="285" r:id="rId18"/>
    <p:sldId id="286" r:id="rId19"/>
    <p:sldId id="264" r:id="rId20"/>
    <p:sldId id="287" r:id="rId21"/>
    <p:sldId id="288" r:id="rId22"/>
    <p:sldId id="265" r:id="rId23"/>
    <p:sldId id="289" r:id="rId24"/>
    <p:sldId id="266" r:id="rId25"/>
    <p:sldId id="267" r:id="rId26"/>
    <p:sldId id="268" r:id="rId27"/>
    <p:sldId id="269" r:id="rId28"/>
    <p:sldId id="270" r:id="rId29"/>
    <p:sldId id="271" r:id="rId30"/>
    <p:sldId id="273" r:id="rId31"/>
    <p:sldId id="290" r:id="rId32"/>
    <p:sldId id="291" r:id="rId33"/>
    <p:sldId id="260" r:id="rId34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5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3.5. Wireless </a:t>
            </a:r>
            <a:r>
              <a:rPr lang="en-US" altLang="ko-KR" dirty="0" smtClean="0"/>
              <a:t>LANs-IEEE </a:t>
            </a:r>
            <a:r>
              <a:rPr lang="en-US" altLang="ko-KR" dirty="0"/>
              <a:t>802.11(Wi-Fi)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유형식</a:t>
            </a:r>
            <a:endParaRPr lang="en-US" altLang="ko-KR" dirty="0" smtClean="0"/>
          </a:p>
          <a:p>
            <a:r>
              <a:rPr lang="en-US" altLang="ko-KR" dirty="0" smtClean="0"/>
              <a:t>2015020799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One of the most popular technologies being used to access the Internet today is wireless fidelity (Wi-Fi</a:t>
            </a:r>
            <a:r>
              <a:rPr lang="en-US" altLang="ko-KR" dirty="0" smtClean="0"/>
              <a:t>), also </a:t>
            </a:r>
            <a:r>
              <a:rPr lang="en-US" altLang="ko-KR" dirty="0"/>
              <a:t>known by its IEEE standard name 802.11, effectively a wireless version of Ethernet.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924944"/>
            <a:ext cx="5286375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AP - </a:t>
            </a:r>
            <a:r>
              <a:rPr lang="en-US" altLang="ko-KR" dirty="0"/>
              <a:t>access </a:t>
            </a:r>
            <a:r>
              <a:rPr lang="en-US" altLang="ko-KR" dirty="0" smtClean="0"/>
              <a:t>point</a:t>
            </a:r>
          </a:p>
          <a:p>
            <a:r>
              <a:rPr lang="en-US" altLang="ko-KR" dirty="0"/>
              <a:t>BSS </a:t>
            </a:r>
            <a:r>
              <a:rPr lang="en-US" altLang="ko-KR" dirty="0" smtClean="0"/>
              <a:t>- a </a:t>
            </a:r>
            <a:r>
              <a:rPr lang="en-US" altLang="ko-KR" dirty="0"/>
              <a:t>basic </a:t>
            </a:r>
            <a:r>
              <a:rPr lang="en-US" altLang="ko-KR" dirty="0" smtClean="0"/>
              <a:t>service set.</a:t>
            </a:r>
          </a:p>
          <a:p>
            <a:r>
              <a:rPr lang="en-US" altLang="ko-KR" dirty="0"/>
              <a:t>DS </a:t>
            </a:r>
            <a:r>
              <a:rPr lang="en-US" altLang="ko-KR" dirty="0" smtClean="0"/>
              <a:t>- distribution </a:t>
            </a:r>
            <a:r>
              <a:rPr lang="en-US" altLang="ko-KR" dirty="0"/>
              <a:t>service </a:t>
            </a:r>
            <a:r>
              <a:rPr lang="en-US" altLang="ko-KR" dirty="0" smtClean="0"/>
              <a:t>(basically </a:t>
            </a:r>
            <a:r>
              <a:rPr lang="en-US" altLang="ko-KR" dirty="0"/>
              <a:t>a “backbone</a:t>
            </a:r>
            <a:r>
              <a:rPr lang="en-US" altLang="ko-KR" dirty="0" smtClean="0"/>
              <a:t>”)</a:t>
            </a:r>
          </a:p>
          <a:p>
            <a:r>
              <a:rPr lang="en-US" altLang="ko-KR" dirty="0"/>
              <a:t>ESS </a:t>
            </a:r>
            <a:r>
              <a:rPr lang="en-US" altLang="ko-KR" dirty="0" smtClean="0"/>
              <a:t>- extended </a:t>
            </a:r>
            <a:r>
              <a:rPr lang="en-US" altLang="ko-KR" dirty="0"/>
              <a:t>service </a:t>
            </a:r>
            <a:r>
              <a:rPr lang="en-US" altLang="ko-KR" dirty="0" smtClean="0"/>
              <a:t>set.</a:t>
            </a:r>
          </a:p>
          <a:p>
            <a:r>
              <a:rPr lang="en-US" altLang="ko-KR" dirty="0" smtClean="0"/>
              <a:t>IBSS - an </a:t>
            </a:r>
            <a:r>
              <a:rPr lang="en-US" altLang="ko-KR" dirty="0"/>
              <a:t>independent basic service </a:t>
            </a:r>
            <a:r>
              <a:rPr lang="en-US" altLang="ko-KR" dirty="0" smtClean="0"/>
              <a:t>set.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en-US" altLang="ko-KR" dirty="0"/>
              <a:t>ad hoc mode. In this configuration there is no AP </a:t>
            </a:r>
            <a:r>
              <a:rPr lang="en-US" altLang="ko-KR" dirty="0" smtClean="0"/>
              <a:t>or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en-US" altLang="ko-KR" dirty="0"/>
              <a:t>DS; instead, direct station-to-station (peer-to-peer)</a:t>
            </a:r>
          </a:p>
          <a:p>
            <a:r>
              <a:rPr lang="en-US" altLang="ko-KR" dirty="0"/>
              <a:t>SSID </a:t>
            </a:r>
            <a:r>
              <a:rPr lang="en-US" altLang="ko-KR" dirty="0" smtClean="0"/>
              <a:t>- set identifier. </a:t>
            </a:r>
          </a:p>
          <a:p>
            <a:r>
              <a:rPr lang="en-US" altLang="ko-KR" dirty="0"/>
              <a:t>ESSID </a:t>
            </a:r>
            <a:r>
              <a:rPr lang="en-US" altLang="ko-KR" dirty="0" smtClean="0"/>
              <a:t>- An </a:t>
            </a:r>
            <a:r>
              <a:rPr lang="en-US" altLang="ko-KR" dirty="0"/>
              <a:t>extended service set identifier </a:t>
            </a:r>
            <a:r>
              <a:rPr lang="en-US" altLang="ko-KR" dirty="0" smtClean="0"/>
              <a:t>is </a:t>
            </a:r>
            <a:r>
              <a:rPr lang="en-US" altLang="ko-KR" dirty="0"/>
              <a:t>an SSID that names a collection </a:t>
            </a:r>
            <a:r>
              <a:rPr lang="en-US" altLang="ko-KR" dirty="0" smtClean="0"/>
              <a:t>of connected </a:t>
            </a:r>
            <a:r>
              <a:rPr lang="en-US" altLang="ko-KR" dirty="0"/>
              <a:t>BSSs and is essentially a name for the LAN that can be up to 32 characters long.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1747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802.11 Frames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There is one common overall frame format for 802.11 networks but multiple types of frames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PDU - Protocol Data Unit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092" y="2564904"/>
            <a:ext cx="6379815" cy="350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91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802.11 Frames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 preamble for synchronization, which depends on the </a:t>
            </a:r>
            <a:r>
              <a:rPr lang="en-US" altLang="ko-KR" dirty="0" smtClean="0"/>
              <a:t>particular variant </a:t>
            </a:r>
            <a:r>
              <a:rPr lang="en-US" altLang="ko-KR" dirty="0"/>
              <a:t>of 802.11 being </a:t>
            </a:r>
            <a:r>
              <a:rPr lang="en-US" altLang="ko-KR" dirty="0" smtClean="0"/>
              <a:t>used.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Physical Layer Convergence Procedure (PLCP) header </a:t>
            </a:r>
            <a:r>
              <a:rPr lang="en-US" altLang="ko-KR" dirty="0" smtClean="0"/>
              <a:t>provides information </a:t>
            </a:r>
            <a:r>
              <a:rPr lang="en-US" altLang="ko-KR" dirty="0"/>
              <a:t>about the specific physical layer in a somewhat PHY-independent way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/>
              <a:t>The MAC PDU (MPDU) corresponds to a frame similar to Ethernet, </a:t>
            </a:r>
            <a:r>
              <a:rPr lang="en-US" altLang="ko-KR" dirty="0" smtClean="0"/>
              <a:t>but with </a:t>
            </a:r>
            <a:r>
              <a:rPr lang="en-US" altLang="ko-KR" dirty="0"/>
              <a:t>some additional fields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i="1" dirty="0"/>
              <a:t>Frame Control Word </a:t>
            </a:r>
            <a:r>
              <a:rPr lang="en-US" altLang="ko-KR" dirty="0" smtClean="0"/>
              <a:t>includes </a:t>
            </a:r>
            <a:r>
              <a:rPr lang="en-US" altLang="ko-KR" dirty="0"/>
              <a:t>a 2-bit Type field identifying </a:t>
            </a:r>
            <a:r>
              <a:rPr lang="en-US" altLang="ko-KR" dirty="0" smtClean="0"/>
              <a:t>the frame </a:t>
            </a:r>
            <a:r>
              <a:rPr lang="en-US" altLang="ko-KR" dirty="0"/>
              <a:t>type</a:t>
            </a:r>
            <a:r>
              <a:rPr lang="en-US" altLang="ko-KR" dirty="0" smtClean="0"/>
              <a:t>.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4310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802.11 Frames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i="1" dirty="0"/>
              <a:t>management frames, control frames, </a:t>
            </a:r>
            <a:r>
              <a:rPr lang="en-US" altLang="ko-KR" dirty="0"/>
              <a:t>and </a:t>
            </a:r>
            <a:r>
              <a:rPr lang="en-US" altLang="ko-KR" i="1" dirty="0"/>
              <a:t>data frames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Type – 2 bit</a:t>
            </a:r>
          </a:p>
          <a:p>
            <a:r>
              <a:rPr lang="en-US" altLang="ko-KR" dirty="0" smtClean="0"/>
              <a:t>management frame [00]</a:t>
            </a:r>
          </a:p>
          <a:p>
            <a:r>
              <a:rPr lang="en-US" altLang="ko-KR" dirty="0"/>
              <a:t>control </a:t>
            </a:r>
            <a:r>
              <a:rPr lang="en-US" altLang="ko-KR" dirty="0" smtClean="0"/>
              <a:t>frame [01]</a:t>
            </a:r>
          </a:p>
          <a:p>
            <a:r>
              <a:rPr lang="en-US" altLang="ko-KR" dirty="0" smtClean="0"/>
              <a:t>data frame [10]</a:t>
            </a:r>
            <a:endParaRPr lang="en-US" altLang="ko-KR" dirty="0"/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28800"/>
            <a:ext cx="836295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41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Management </a:t>
            </a:r>
            <a:r>
              <a:rPr lang="en-US" altLang="ko-KR" dirty="0"/>
              <a:t>Frames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Used </a:t>
            </a:r>
            <a:r>
              <a:rPr lang="en-US" altLang="ko-KR" dirty="0"/>
              <a:t>for creating, maintaining, and ending </a:t>
            </a:r>
            <a:r>
              <a:rPr lang="en-US" altLang="ko-KR" dirty="0" smtClean="0"/>
              <a:t>associations </a:t>
            </a:r>
            <a:r>
              <a:rPr lang="en-US" altLang="ko-KR" dirty="0"/>
              <a:t>between stations </a:t>
            </a:r>
            <a:r>
              <a:rPr lang="en-US" altLang="ko-KR" dirty="0" smtClean="0"/>
              <a:t>and access </a:t>
            </a:r>
            <a:r>
              <a:rPr lang="en-US" altLang="ko-KR" dirty="0"/>
              <a:t>points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Determine whether encryption </a:t>
            </a:r>
            <a:r>
              <a:rPr lang="en-US" altLang="ko-KR" dirty="0"/>
              <a:t>is being used, what the name (SSID </a:t>
            </a:r>
            <a:r>
              <a:rPr lang="en-US" altLang="ko-KR" dirty="0" smtClean="0"/>
              <a:t>or ESSID</a:t>
            </a:r>
            <a:r>
              <a:rPr lang="en-US" altLang="ko-KR" dirty="0"/>
              <a:t>) of the network is, what transmission rates are </a:t>
            </a:r>
            <a:r>
              <a:rPr lang="en-US" altLang="ko-KR" dirty="0" smtClean="0"/>
              <a:t>supported</a:t>
            </a:r>
            <a:r>
              <a:rPr lang="en-US" altLang="ko-KR" dirty="0"/>
              <a:t>, and a common time base.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Provide </a:t>
            </a:r>
            <a:r>
              <a:rPr lang="en-US" altLang="ko-KR" dirty="0"/>
              <a:t>the information necessary when a Wi-Fi interface “scans” for nearby access points.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4884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Management Frames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ko-KR" dirty="0" err="1" smtClean="0"/>
              <a:t>Linux@com</a:t>
            </a:r>
            <a:r>
              <a:rPr lang="en-US" altLang="ko-KR" dirty="0"/>
              <a:t>:~$ </a:t>
            </a:r>
            <a:r>
              <a:rPr lang="en-US" altLang="ko-KR" dirty="0" err="1"/>
              <a:t>iwlist</a:t>
            </a:r>
            <a:r>
              <a:rPr lang="en-US" altLang="ko-KR" dirty="0"/>
              <a:t> wlan0 scan</a:t>
            </a:r>
          </a:p>
          <a:p>
            <a:pPr marL="0" indent="0">
              <a:buNone/>
            </a:pPr>
            <a:r>
              <a:rPr lang="en-US" altLang="ko-KR" dirty="0"/>
              <a:t>wlan0     Scan completed :</a:t>
            </a:r>
          </a:p>
          <a:p>
            <a:pPr marL="0" indent="0">
              <a:buNone/>
            </a:pPr>
            <a:r>
              <a:rPr lang="en-US" altLang="ko-KR" dirty="0"/>
              <a:t>          Cell 01 - Address: 64:E5:99:2C:5C:D2</a:t>
            </a:r>
          </a:p>
          <a:p>
            <a:pPr marL="0" indent="0">
              <a:buNone/>
            </a:pPr>
            <a:r>
              <a:rPr lang="en-US" altLang="ko-KR" dirty="0"/>
              <a:t>                    Channel:7</a:t>
            </a:r>
          </a:p>
          <a:p>
            <a:pPr marL="0" indent="0">
              <a:buNone/>
            </a:pPr>
            <a:r>
              <a:rPr lang="en-US" altLang="ko-KR" dirty="0"/>
              <a:t>                    Frequency:2.442 GHz (Channel 7)</a:t>
            </a:r>
          </a:p>
          <a:p>
            <a:pPr marL="0" indent="0">
              <a:buNone/>
            </a:pPr>
            <a:r>
              <a:rPr lang="en-US" altLang="ko-KR" dirty="0"/>
              <a:t>                    Quality=62/70  Signal level=-48 </a:t>
            </a:r>
            <a:r>
              <a:rPr lang="en-US" altLang="ko-KR" dirty="0" err="1"/>
              <a:t>dBm</a:t>
            </a:r>
            <a:r>
              <a:rPr lang="en-US" altLang="ko-KR" dirty="0"/>
              <a:t>  </a:t>
            </a:r>
          </a:p>
          <a:p>
            <a:pPr marL="0" indent="0">
              <a:buNone/>
            </a:pPr>
            <a:r>
              <a:rPr lang="en-US" altLang="ko-KR" dirty="0"/>
              <a:t>                    Encryption </a:t>
            </a:r>
            <a:r>
              <a:rPr lang="en-US" altLang="ko-KR" dirty="0" err="1"/>
              <a:t>key:on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               ESSID:"</a:t>
            </a:r>
            <a:r>
              <a:rPr lang="en-US" altLang="ko-KR" dirty="0" err="1"/>
              <a:t>oslab_new</a:t>
            </a:r>
            <a:r>
              <a:rPr lang="en-US" altLang="ko-KR" dirty="0"/>
              <a:t>"</a:t>
            </a:r>
          </a:p>
          <a:p>
            <a:pPr marL="0" indent="0">
              <a:buNone/>
            </a:pPr>
            <a:r>
              <a:rPr lang="en-US" altLang="ko-KR" dirty="0"/>
              <a:t>                    Bit Rates:1 Mb/s; 2 Mb/s; 5.5 Mb/s; 11 Mb/s; 18 Mb/s</a:t>
            </a:r>
          </a:p>
          <a:p>
            <a:pPr marL="0" indent="0">
              <a:buNone/>
            </a:pPr>
            <a:r>
              <a:rPr lang="en-US" altLang="ko-KR" dirty="0"/>
              <a:t>                              24 Mb/s; 36 Mb/s; 54 Mb/s</a:t>
            </a:r>
          </a:p>
          <a:p>
            <a:pPr marL="0" indent="0">
              <a:buNone/>
            </a:pPr>
            <a:r>
              <a:rPr lang="en-US" altLang="ko-KR" dirty="0"/>
              <a:t>                    Bit Rates:6 Mb/s; 9 Mb/s; 12 Mb/s; 48 Mb/s</a:t>
            </a:r>
          </a:p>
          <a:p>
            <a:pPr marL="0" indent="0">
              <a:buNone/>
            </a:pPr>
            <a:r>
              <a:rPr lang="en-US" altLang="ko-KR" dirty="0"/>
              <a:t>                    </a:t>
            </a:r>
            <a:r>
              <a:rPr lang="en-US" altLang="ko-KR" dirty="0" err="1"/>
              <a:t>Mode:Master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 smtClean="0"/>
              <a:t>…SNIP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                IE: WPA Version 1</a:t>
            </a:r>
          </a:p>
          <a:p>
            <a:pPr marL="0" indent="0">
              <a:buNone/>
            </a:pPr>
            <a:r>
              <a:rPr lang="en-US" altLang="ko-KR" dirty="0"/>
              <a:t>                        Group Cipher : TKIP</a:t>
            </a:r>
          </a:p>
          <a:p>
            <a:pPr marL="0" indent="0">
              <a:buNone/>
            </a:pPr>
            <a:r>
              <a:rPr lang="en-US" altLang="ko-KR" dirty="0"/>
              <a:t>                        Pairwise Ciphers (1) : TKIP</a:t>
            </a:r>
          </a:p>
          <a:p>
            <a:pPr marL="0" indent="0">
              <a:buNone/>
            </a:pPr>
            <a:r>
              <a:rPr lang="en-US" altLang="ko-KR" dirty="0"/>
              <a:t>                        Authentication Suites (1) : PSK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0152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Management Frames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 smtClean="0"/>
              <a:t>Sub type</a:t>
            </a:r>
            <a:r>
              <a:rPr lang="en-US" altLang="ko-KR" dirty="0"/>
              <a:t>(confer)</a:t>
            </a:r>
            <a:endParaRPr lang="en-US" altLang="ko-KR" dirty="0" smtClean="0"/>
          </a:p>
          <a:p>
            <a:pPr marL="0" indent="0">
              <a:buNone/>
            </a:pPr>
            <a:r>
              <a:rPr lang="ko-KR" altLang="en-US" sz="1800" dirty="0"/>
              <a:t> </a:t>
            </a:r>
            <a:r>
              <a:rPr lang="ko-KR" altLang="en-US" sz="1800" dirty="0" smtClean="0"/>
              <a:t>       </a:t>
            </a:r>
            <a:r>
              <a:rPr lang="en-US" altLang="ko-KR" sz="1800" dirty="0" smtClean="0"/>
              <a:t>. </a:t>
            </a:r>
            <a:r>
              <a:rPr lang="en-US" altLang="ko-KR" sz="1800" dirty="0"/>
              <a:t>0000  : </a:t>
            </a:r>
            <a:r>
              <a:rPr lang="en-US" altLang="ko-KR" sz="1800" dirty="0" smtClean="0"/>
              <a:t>Association request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0001  : Association </a:t>
            </a:r>
            <a:r>
              <a:rPr lang="en-US" altLang="ko-KR" sz="1800" dirty="0" smtClean="0"/>
              <a:t>response</a:t>
            </a:r>
            <a:r>
              <a:rPr lang="ko-KR" altLang="en-US" sz="1800" dirty="0" smtClean="0"/>
              <a:t> 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0010  : </a:t>
            </a:r>
            <a:r>
              <a:rPr lang="en-US" altLang="ko-KR" sz="1800" dirty="0" smtClean="0"/>
              <a:t>Re-association </a:t>
            </a:r>
            <a:r>
              <a:rPr lang="en-US" altLang="ko-KR" sz="1800" dirty="0"/>
              <a:t>request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0011  : </a:t>
            </a:r>
            <a:r>
              <a:rPr lang="en-US" altLang="ko-KR" sz="1800" dirty="0" smtClean="0"/>
              <a:t>Re-association </a:t>
            </a:r>
            <a:r>
              <a:rPr lang="en-US" altLang="ko-KR" sz="1800" dirty="0"/>
              <a:t>response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0100  : </a:t>
            </a:r>
            <a:r>
              <a:rPr lang="en-US" altLang="ko-KR" sz="1800" dirty="0" smtClean="0"/>
              <a:t>Probe request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0101  : </a:t>
            </a:r>
            <a:r>
              <a:rPr lang="en-US" altLang="ko-KR" sz="1800" dirty="0" smtClean="0"/>
              <a:t>Probe response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0110  : Timing </a:t>
            </a:r>
            <a:r>
              <a:rPr lang="en-US" altLang="ko-KR" sz="1800" dirty="0" smtClean="0"/>
              <a:t>Advertisement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1000  : </a:t>
            </a:r>
            <a:r>
              <a:rPr lang="en-US" altLang="ko-KR" sz="1800" dirty="0" smtClean="0"/>
              <a:t>Beacon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1001  : </a:t>
            </a:r>
            <a:r>
              <a:rPr lang="en-US" altLang="ko-KR" sz="1800" dirty="0" smtClean="0"/>
              <a:t>Announcement traffic indication message(ATIM)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1010 </a:t>
            </a:r>
            <a:r>
              <a:rPr lang="en-US" altLang="ko-KR" sz="1800" dirty="0" smtClean="0"/>
              <a:t> : Disassociation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1011 </a:t>
            </a:r>
            <a:r>
              <a:rPr lang="en-US" altLang="ko-KR" sz="1800" dirty="0" smtClean="0"/>
              <a:t> : Authentication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1100 </a:t>
            </a:r>
            <a:r>
              <a:rPr lang="en-US" altLang="ko-KR" sz="1800" dirty="0" smtClean="0"/>
              <a:t> : De-authentication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1101 </a:t>
            </a:r>
            <a:r>
              <a:rPr lang="en-US" altLang="ko-KR" sz="1800" dirty="0" smtClean="0"/>
              <a:t> : Action</a:t>
            </a:r>
            <a:endParaRPr lang="ko-KR" altLang="en-US" sz="1800" dirty="0"/>
          </a:p>
          <a:p>
            <a:pPr marL="0" indent="0">
              <a:buNone/>
            </a:pPr>
            <a:r>
              <a:rPr lang="ko-KR" altLang="en-US" sz="1800" dirty="0"/>
              <a:t>        </a:t>
            </a:r>
            <a:r>
              <a:rPr lang="en-US" altLang="ko-KR" sz="1800" dirty="0"/>
              <a:t>. 1110 </a:t>
            </a:r>
            <a:r>
              <a:rPr lang="en-US" altLang="ko-KR" sz="1800" dirty="0" smtClean="0"/>
              <a:t> : </a:t>
            </a:r>
            <a:r>
              <a:rPr lang="en-US" altLang="ko-KR" sz="1800" dirty="0"/>
              <a:t>Action No </a:t>
            </a:r>
            <a:r>
              <a:rPr lang="en-US" altLang="ko-KR" sz="1800" dirty="0" err="1" smtClean="0"/>
              <a:t>Ack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533452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Control </a:t>
            </a:r>
            <a:r>
              <a:rPr lang="en-US" altLang="ko-KR" dirty="0"/>
              <a:t>Frames: RTS/CTS and ACKs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Handle </a:t>
            </a:r>
            <a:r>
              <a:rPr lang="en-US" altLang="ko-KR" dirty="0"/>
              <a:t>a form of flow control as well as acknowledgments for frames. </a:t>
            </a:r>
            <a:endParaRPr lang="en-US" altLang="ko-KR" dirty="0" smtClean="0"/>
          </a:p>
          <a:p>
            <a:r>
              <a:rPr lang="en-US" altLang="ko-KR" dirty="0" smtClean="0"/>
              <a:t>Flow control </a:t>
            </a:r>
            <a:r>
              <a:rPr lang="en-US" altLang="ko-KR" dirty="0"/>
              <a:t>helps ensure that a receiver can slow down a sender that is too fast. </a:t>
            </a:r>
            <a:endParaRPr lang="en-US" altLang="ko-KR" dirty="0" smtClean="0"/>
          </a:p>
          <a:p>
            <a:r>
              <a:rPr lang="en-US" altLang="ko-KR" dirty="0" smtClean="0"/>
              <a:t>RTS – request-to-send</a:t>
            </a:r>
          </a:p>
          <a:p>
            <a:r>
              <a:rPr lang="en-US" altLang="ko-KR" dirty="0" smtClean="0"/>
              <a:t>CTS – clear-to-send </a:t>
            </a:r>
          </a:p>
          <a:p>
            <a:r>
              <a:rPr lang="en-US" altLang="ko-KR" dirty="0" smtClean="0"/>
              <a:t>ACK - Acknowledgments </a:t>
            </a:r>
            <a:r>
              <a:rPr lang="en-US" altLang="ko-KR" dirty="0"/>
              <a:t>help a sender know what frames have been received correctly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Avoid </a:t>
            </a:r>
            <a:r>
              <a:rPr lang="en-US" altLang="ko-KR" dirty="0"/>
              <a:t>the </a:t>
            </a:r>
            <a:r>
              <a:rPr lang="en-US" altLang="ko-KR" i="1" dirty="0"/>
              <a:t>hidden terminal problem</a:t>
            </a:r>
            <a:r>
              <a:rPr lang="en-US" altLang="ko-KR" dirty="0"/>
              <a:t> by instructing each station when it </a:t>
            </a:r>
            <a:r>
              <a:rPr lang="en-US" altLang="ko-KR" dirty="0" smtClean="0"/>
              <a:t>is permitted </a:t>
            </a:r>
            <a:r>
              <a:rPr lang="en-US" altLang="ko-KR" dirty="0"/>
              <a:t>to </a:t>
            </a:r>
            <a:r>
              <a:rPr lang="en-US" altLang="ko-KR" dirty="0" smtClean="0"/>
              <a:t>transmit.</a:t>
            </a:r>
          </a:p>
          <a:p>
            <a:r>
              <a:rPr lang="en-US" altLang="ko-KR" dirty="0" smtClean="0"/>
              <a:t>Initiates an RTS/CTS </a:t>
            </a:r>
            <a:r>
              <a:rPr lang="en-US" altLang="ko-KR" dirty="0"/>
              <a:t>exchange for a packet if the size of the packet is large enough. </a:t>
            </a:r>
            <a:r>
              <a:rPr lang="en-US" altLang="ko-KR" dirty="0" smtClean="0"/>
              <a:t>(</a:t>
            </a:r>
            <a:r>
              <a:rPr lang="en-US" altLang="ko-KR" i="1" dirty="0" smtClean="0"/>
              <a:t>packet </a:t>
            </a:r>
            <a:r>
              <a:rPr lang="en-US" altLang="ko-KR" i="1" dirty="0"/>
              <a:t>size </a:t>
            </a:r>
            <a:r>
              <a:rPr lang="en-US" altLang="ko-KR" i="1" dirty="0" smtClean="0"/>
              <a:t>threshold</a:t>
            </a:r>
            <a:r>
              <a:rPr lang="en-US" altLang="ko-KR" dirty="0" smtClean="0"/>
              <a:t>)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5112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Control Frames: RTS/CTS and ACKs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57200" y="1268760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RTS frame</a:t>
            </a:r>
          </a:p>
          <a:p>
            <a:pPr marL="0" indent="0">
              <a:buNone/>
            </a:pPr>
            <a:r>
              <a:rPr lang="en-US" altLang="ko-KR" dirty="0"/>
              <a:t>   Duration field contain value in µs of time need to </a:t>
            </a:r>
            <a:r>
              <a:rPr lang="en-US" altLang="ko-KR" dirty="0" smtClean="0"/>
              <a:t>transmit data </a:t>
            </a:r>
            <a:r>
              <a:rPr lang="en-US" altLang="ko-KR" dirty="0"/>
              <a:t>or management + CTS + ACK + SIFS </a:t>
            </a:r>
            <a:r>
              <a:rPr lang="en-US" altLang="ko-KR" dirty="0" smtClean="0"/>
              <a:t>interval.</a:t>
            </a:r>
          </a:p>
          <a:p>
            <a:pPr marL="0" indent="0">
              <a:buNone/>
            </a:pP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CTS Frame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Duration </a:t>
            </a:r>
            <a:r>
              <a:rPr lang="en-US" altLang="ko-KR" dirty="0"/>
              <a:t>field contain value in µs obtained by previous</a:t>
            </a:r>
          </a:p>
          <a:p>
            <a:pPr marL="0" indent="0">
              <a:buNone/>
            </a:pPr>
            <a:r>
              <a:rPr lang="en-US" altLang="ko-KR" dirty="0"/>
              <a:t>RTS minus time need to transmit CTS and it SIFS </a:t>
            </a:r>
            <a:r>
              <a:rPr lang="en-US" altLang="ko-KR" dirty="0" smtClean="0"/>
              <a:t>interval.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564904"/>
            <a:ext cx="4010025" cy="70485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229200"/>
            <a:ext cx="32575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28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Control Frames: RTS/CTS and ACKs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57200" y="1268760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ACK frame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Duration </a:t>
            </a:r>
            <a:r>
              <a:rPr lang="en-US" altLang="ko-KR" dirty="0"/>
              <a:t>field contain value in µs obtained by previous</a:t>
            </a:r>
          </a:p>
          <a:p>
            <a:pPr marL="0" indent="0">
              <a:buNone/>
            </a:pPr>
            <a:r>
              <a:rPr lang="en-US" altLang="ko-KR" dirty="0"/>
              <a:t>data or management frame received </a:t>
            </a:r>
            <a:r>
              <a:rPr lang="en-US" altLang="ko-KR" dirty="0" err="1"/>
              <a:t>miuns</a:t>
            </a:r>
            <a:r>
              <a:rPr lang="en-US" altLang="ko-KR" dirty="0"/>
              <a:t> time need to</a:t>
            </a:r>
          </a:p>
          <a:p>
            <a:pPr marL="0" indent="0">
              <a:buNone/>
            </a:pPr>
            <a:r>
              <a:rPr lang="en-US" altLang="ko-KR" dirty="0"/>
              <a:t>transmit ACK and it SIFS interval.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356992"/>
            <a:ext cx="328612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5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Control Frames: RTS/CTS and ACKs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57200" y="1268760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ACK frame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Duration </a:t>
            </a:r>
            <a:r>
              <a:rPr lang="en-US" altLang="ko-KR" dirty="0"/>
              <a:t>field contain value in µs obtained by previous</a:t>
            </a:r>
          </a:p>
          <a:p>
            <a:pPr marL="0" indent="0">
              <a:buNone/>
            </a:pPr>
            <a:r>
              <a:rPr lang="en-US" altLang="ko-KR" dirty="0"/>
              <a:t>data or management frame received </a:t>
            </a:r>
            <a:r>
              <a:rPr lang="en-US" altLang="ko-KR" dirty="0" err="1"/>
              <a:t>miuns</a:t>
            </a:r>
            <a:r>
              <a:rPr lang="en-US" altLang="ko-KR" dirty="0"/>
              <a:t> time need to</a:t>
            </a:r>
          </a:p>
          <a:p>
            <a:pPr marL="0" indent="0">
              <a:buNone/>
            </a:pPr>
            <a:r>
              <a:rPr lang="en-US" altLang="ko-KR" dirty="0"/>
              <a:t>transmit ACK and it SIFS interval.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356992"/>
            <a:ext cx="328612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5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Control Frames: RTS/CTS and ACKs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57200" y="1268760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68760"/>
            <a:ext cx="6572250" cy="238125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42332" y="3825044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/>
              <a:t>DCF Collision Avoidance/Backoff Procedure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/>
              <a:t>DIFS - distributed inter-frame space (backoff </a:t>
            </a:r>
            <a:r>
              <a:rPr lang="en-US" altLang="ko-KR" sz="2400" dirty="0" smtClean="0"/>
              <a:t>time</a:t>
            </a:r>
            <a:r>
              <a:rPr lang="ko-KR" altLang="en-US" sz="2400" dirty="0" smtClean="0"/>
              <a:t>)</a:t>
            </a:r>
            <a:endParaRPr lang="ko-KR" alt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 smtClean="0"/>
              <a:t>CW </a:t>
            </a:r>
            <a:r>
              <a:rPr lang="ko-KR" altLang="en-US" sz="2400" dirty="0"/>
              <a:t>- contention window(경쟁 윈도우)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/>
              <a:t>SIFS(Short Interframe Space</a:t>
            </a:r>
            <a:r>
              <a:rPr lang="ko-KR" altLang="en-US" sz="2400" dirty="0" smtClean="0"/>
              <a:t>)</a:t>
            </a:r>
            <a:endParaRPr lang="en-US" altLang="ko-KR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 smtClean="0"/>
              <a:t>NAV- </a:t>
            </a:r>
            <a:r>
              <a:rPr lang="en-US" altLang="ko-KR" sz="2400" dirty="0"/>
              <a:t>Network Allocation Vector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74242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Control Frames: RTS/CTS and ACKs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57200" y="1268760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Sub type (confer)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0100 : Beamforming Report Poll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0101 : VHT NDP Announcement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0111 : Control Wrapper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1000 : Block </a:t>
            </a:r>
            <a:r>
              <a:rPr lang="en-US" altLang="ko-KR" dirty="0" err="1" smtClean="0"/>
              <a:t>Ack</a:t>
            </a:r>
            <a:r>
              <a:rPr lang="en-US" altLang="ko-KR" dirty="0" smtClean="0"/>
              <a:t> Request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1001 : Block </a:t>
            </a:r>
            <a:r>
              <a:rPr lang="en-US" altLang="ko-KR" dirty="0" err="1" smtClean="0"/>
              <a:t>Ack</a:t>
            </a:r>
            <a:r>
              <a:rPr lang="en-US" altLang="ko-KR" dirty="0" smtClean="0"/>
              <a:t> 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1010 : Power save</a:t>
            </a:r>
            <a:r>
              <a:rPr lang="ko-KR" altLang="en-US" dirty="0" smtClean="0"/>
              <a:t> </a:t>
            </a:r>
            <a:r>
              <a:rPr lang="en-US" altLang="ko-KR" dirty="0" smtClean="0"/>
              <a:t>(PS-Poll)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1011 : RTS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1100 : CTS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1101 : ACK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1110 : CF End</a:t>
            </a:r>
          </a:p>
          <a:p>
            <a:pPr marL="0" indent="0">
              <a:buFont typeface="Arial" pitchFamily="34" charset="0"/>
              <a:buNone/>
            </a:pPr>
            <a:r>
              <a:rPr lang="en-US" altLang="ko-KR" dirty="0" smtClean="0"/>
              <a:t>        . 1111 : CF End + CF </a:t>
            </a:r>
            <a:r>
              <a:rPr lang="en-US" altLang="ko-KR" dirty="0" err="1" smtClean="0"/>
              <a:t>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8096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Data </a:t>
            </a:r>
            <a:r>
              <a:rPr lang="en-US" altLang="ko-KR" sz="2800" dirty="0"/>
              <a:t>Frames, Fragmentation, and Aggregation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Most frames </a:t>
            </a:r>
            <a:r>
              <a:rPr lang="en-US" altLang="ko-KR" dirty="0" smtClean="0"/>
              <a:t>are </a:t>
            </a:r>
            <a:r>
              <a:rPr lang="en-US" altLang="ko-KR" dirty="0"/>
              <a:t>data </a:t>
            </a:r>
            <a:r>
              <a:rPr lang="en-US" altLang="ko-KR" dirty="0" smtClean="0"/>
              <a:t>frames. - carry </a:t>
            </a:r>
            <a:r>
              <a:rPr lang="en-US" altLang="ko-KR" dirty="0"/>
              <a:t>data.</a:t>
            </a:r>
          </a:p>
          <a:p>
            <a:r>
              <a:rPr lang="en-US" altLang="ko-KR" dirty="0" smtClean="0"/>
              <a:t>802.11 supports </a:t>
            </a:r>
            <a:r>
              <a:rPr lang="en-US" altLang="ko-KR" dirty="0"/>
              <a:t>frame </a:t>
            </a:r>
            <a:r>
              <a:rPr lang="en-US" altLang="ko-KR" dirty="0" smtClean="0"/>
              <a:t>fragmentation</a:t>
            </a:r>
            <a:r>
              <a:rPr lang="en-US" altLang="ko-KR" dirty="0"/>
              <a:t>, which can help improve performance when the channel has significant interference</a:t>
            </a:r>
            <a:r>
              <a:rPr lang="en-US" altLang="ko-KR" dirty="0" smtClean="0"/>
              <a:t>. (only unicast destination address)</a:t>
            </a:r>
          </a:p>
          <a:p>
            <a:r>
              <a:rPr lang="en-US" altLang="ko-KR" dirty="0"/>
              <a:t>802.11n supports frame </a:t>
            </a:r>
            <a:r>
              <a:rPr lang="en-US" altLang="ko-KR" dirty="0" smtClean="0"/>
              <a:t>aggregation, which </a:t>
            </a:r>
            <a:r>
              <a:rPr lang="en-US" altLang="ko-KR" dirty="0"/>
              <a:t>can be used to send multiple frames together with less overhead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fragment number - 4Bit</a:t>
            </a:r>
          </a:p>
          <a:p>
            <a:r>
              <a:rPr lang="en-US" altLang="ko-KR" dirty="0" smtClean="0"/>
              <a:t>Sequence number - 12bit</a:t>
            </a:r>
            <a:endParaRPr lang="en-US" altLang="ko-KR" dirty="0"/>
          </a:p>
          <a:p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4077072"/>
            <a:ext cx="8210550" cy="9525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004048" y="3933056"/>
            <a:ext cx="1008112" cy="1440160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755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Data </a:t>
            </a:r>
            <a:r>
              <a:rPr lang="en-US" altLang="ko-KR" sz="2800" dirty="0"/>
              <a:t>Frames, Fragmentation, and Aggregation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A_MSDU - </a:t>
            </a:r>
            <a:r>
              <a:rPr lang="en-US" altLang="ko-KR" dirty="0" smtClean="0"/>
              <a:t>The </a:t>
            </a:r>
            <a:r>
              <a:rPr lang="en-US" altLang="ko-KR" i="1" dirty="0"/>
              <a:t>aggregated MAC service data </a:t>
            </a:r>
            <a:r>
              <a:rPr lang="en-US" altLang="ko-KR" i="1" dirty="0" smtClean="0"/>
              <a:t>unit</a:t>
            </a:r>
            <a:r>
              <a:rPr lang="en-US" altLang="ko-KR" dirty="0" smtClean="0"/>
              <a:t>.</a:t>
            </a:r>
          </a:p>
          <a:p>
            <a:pPr marL="0" indent="0">
              <a:buNone/>
            </a:pPr>
            <a:r>
              <a:rPr lang="en-US" altLang="ko-KR" dirty="0" smtClean="0"/>
              <a:t>   Allows </a:t>
            </a:r>
            <a:r>
              <a:rPr lang="en-US" altLang="ko-KR" dirty="0"/>
              <a:t>for multiple complete </a:t>
            </a:r>
            <a:r>
              <a:rPr lang="en-US" altLang="ko-KR" dirty="0" smtClean="0"/>
              <a:t>802.3 (</a:t>
            </a:r>
            <a:r>
              <a:rPr lang="en-US" altLang="ko-KR" dirty="0"/>
              <a:t>Ethernet) </a:t>
            </a:r>
            <a:r>
              <a:rPr lang="en-US" altLang="ko-KR" dirty="0" smtClean="0"/>
              <a:t>frames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to </a:t>
            </a:r>
            <a:r>
              <a:rPr lang="en-US" altLang="ko-KR" dirty="0"/>
              <a:t>be aggregated within an 802.11 frame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A </a:t>
            </a:r>
            <a:r>
              <a:rPr lang="en-US" altLang="ko-KR" dirty="0"/>
              <a:t>savings of up to </a:t>
            </a:r>
            <a:r>
              <a:rPr lang="en-US" altLang="ko-KR" dirty="0" smtClean="0"/>
              <a:t>22 bytes </a:t>
            </a:r>
            <a:r>
              <a:rPr lang="en-US" altLang="ko-KR" dirty="0"/>
              <a:t>per extra aggregated frame could be achieved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The </a:t>
            </a:r>
            <a:r>
              <a:rPr lang="en-US" altLang="ko-KR" dirty="0" smtClean="0"/>
              <a:t>A-MSDU </a:t>
            </a:r>
            <a:r>
              <a:rPr lang="en-US" altLang="ko-KR" dirty="0"/>
              <a:t>is covered by a single FCS</a:t>
            </a:r>
            <a:r>
              <a:rPr lang="en-US" altLang="ko-KR" dirty="0" smtClean="0"/>
              <a:t>.</a:t>
            </a:r>
          </a:p>
          <a:p>
            <a:pPr marL="0" indent="0">
              <a:buNone/>
            </a:pPr>
            <a:r>
              <a:rPr lang="en-US" altLang="ko-KR" dirty="0"/>
              <a:t>   - </a:t>
            </a:r>
            <a:r>
              <a:rPr lang="en-US" altLang="ko-KR" dirty="0" smtClean="0"/>
              <a:t>Increases </a:t>
            </a:r>
            <a:r>
              <a:rPr lang="en-US" altLang="ko-KR" dirty="0"/>
              <a:t>the chances it will </a:t>
            </a:r>
            <a:r>
              <a:rPr lang="en-US" altLang="ko-KR" dirty="0" smtClean="0"/>
              <a:t>be delivered </a:t>
            </a:r>
            <a:r>
              <a:rPr lang="en-US" altLang="ko-KR" dirty="0"/>
              <a:t>with </a:t>
            </a:r>
            <a:r>
              <a:rPr lang="en-US" altLang="ko-KR" dirty="0" smtClean="0"/>
              <a:t>errors.</a:t>
            </a:r>
          </a:p>
          <a:p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50" y="4909527"/>
            <a:ext cx="59817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4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Data </a:t>
            </a:r>
            <a:r>
              <a:rPr lang="en-US" altLang="ko-KR" sz="2800" dirty="0"/>
              <a:t>Frames, Fragmentation, and Aggregation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A-MPDU </a:t>
            </a:r>
            <a:r>
              <a:rPr lang="en-US" altLang="ko-KR" dirty="0" smtClean="0"/>
              <a:t>- The </a:t>
            </a:r>
            <a:r>
              <a:rPr lang="en-US" altLang="ko-KR" dirty="0"/>
              <a:t>aggregated </a:t>
            </a:r>
            <a:r>
              <a:rPr lang="en-US" altLang="ko-KR" dirty="0" smtClean="0"/>
              <a:t>MAC protocol </a:t>
            </a:r>
            <a:r>
              <a:rPr lang="en-US" altLang="ko-KR" dirty="0"/>
              <a:t>data </a:t>
            </a:r>
            <a:r>
              <a:rPr lang="en-US" altLang="ko-KR" dirty="0" smtClean="0"/>
              <a:t>unit, </a:t>
            </a:r>
            <a:r>
              <a:rPr lang="en-US" altLang="ko-KR" dirty="0"/>
              <a:t>allows multiple MPDUs with the same source, destination, and </a:t>
            </a:r>
            <a:r>
              <a:rPr lang="en-US" altLang="ko-KR" dirty="0" err="1" smtClean="0"/>
              <a:t>QoS</a:t>
            </a:r>
            <a:r>
              <a:rPr lang="en-US" altLang="ko-KR" dirty="0" smtClean="0"/>
              <a:t> settings </a:t>
            </a:r>
            <a:r>
              <a:rPr lang="en-US" altLang="ko-KR" dirty="0"/>
              <a:t>to be aggregated by being sent in short succession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Multiple </a:t>
            </a:r>
            <a:r>
              <a:rPr lang="en-US" altLang="ko-KR" dirty="0"/>
              <a:t>(up to 64) 802.11 </a:t>
            </a:r>
            <a:r>
              <a:rPr lang="en-US" altLang="ko-KR" dirty="0" smtClean="0"/>
              <a:t>frames.</a:t>
            </a:r>
          </a:p>
          <a:p>
            <a:r>
              <a:rPr lang="en-US" altLang="ko-KR" dirty="0" smtClean="0"/>
              <a:t>802.11 </a:t>
            </a:r>
            <a:r>
              <a:rPr lang="en-US" altLang="ko-KR" dirty="0"/>
              <a:t>MAC header and FCS and up to 4095 bytes </a:t>
            </a:r>
            <a:r>
              <a:rPr lang="en-US" altLang="ko-KR" dirty="0" smtClean="0"/>
              <a:t>each.</a:t>
            </a:r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256112"/>
            <a:ext cx="572452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72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Power Save Mode and the Time Sync Function (TSF)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PSM(Power save mode)is </a:t>
            </a:r>
            <a:r>
              <a:rPr lang="en-US" altLang="ko-KR" dirty="0"/>
              <a:t>designed to save power by allowing an STA’s radio receive circuitry to </a:t>
            </a:r>
            <a:r>
              <a:rPr lang="en-US" altLang="ko-KR" dirty="0" smtClean="0"/>
              <a:t>be powered </a:t>
            </a:r>
            <a:r>
              <a:rPr lang="en-US" altLang="ko-KR" dirty="0"/>
              <a:t>down some of the time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An </a:t>
            </a:r>
            <a:r>
              <a:rPr lang="en-US" altLang="ko-KR" dirty="0"/>
              <a:t>STA’s outgoing frames have a bit set in the Frame Control </a:t>
            </a:r>
            <a:r>
              <a:rPr lang="en-US" altLang="ko-KR" dirty="0" smtClean="0"/>
              <a:t>Word.</a:t>
            </a:r>
          </a:p>
          <a:p>
            <a:r>
              <a:rPr lang="en-US" altLang="ko-KR" dirty="0"/>
              <a:t>AP noticing this bit being set buffers any frames for the station until the station requests them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APs ordinarily send out beacon frames </a:t>
            </a:r>
            <a:r>
              <a:rPr lang="en-US" altLang="ko-KR" dirty="0" smtClean="0"/>
              <a:t>indicating </a:t>
            </a:r>
            <a:r>
              <a:rPr lang="en-US" altLang="ko-KR" dirty="0"/>
              <a:t>various things like </a:t>
            </a:r>
            <a:r>
              <a:rPr lang="en-US" altLang="ko-KR" dirty="0" smtClean="0"/>
              <a:t>SSID, channel</a:t>
            </a:r>
            <a:r>
              <a:rPr lang="en-US" altLang="ko-KR" dirty="0"/>
              <a:t>, and authentication information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When stations enter PSM, they do so until the next AP beacon time, when they wake up </a:t>
            </a:r>
            <a:r>
              <a:rPr lang="en-US" altLang="ko-KR" dirty="0" smtClean="0"/>
              <a:t>and determine </a:t>
            </a:r>
            <a:r>
              <a:rPr lang="en-US" altLang="ko-KR" dirty="0"/>
              <a:t>if there are pending frames stored at the AP for them.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3931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Power Save Mode and the Time Sync Function (TSF)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TSF </a:t>
            </a:r>
            <a:r>
              <a:rPr lang="en-US" altLang="ko-KR" dirty="0" smtClean="0"/>
              <a:t>- Time </a:t>
            </a:r>
            <a:r>
              <a:rPr lang="en-US" altLang="ko-KR" dirty="0"/>
              <a:t>synchronization </a:t>
            </a:r>
            <a:r>
              <a:rPr lang="en-US" altLang="ko-KR" dirty="0" smtClean="0"/>
              <a:t>function.</a:t>
            </a:r>
            <a:endParaRPr lang="en-US" altLang="ko-KR" dirty="0"/>
          </a:p>
          <a:p>
            <a:r>
              <a:rPr lang="en-US" altLang="ko-KR" dirty="0" smtClean="0"/>
              <a:t>An </a:t>
            </a:r>
            <a:r>
              <a:rPr lang="en-US" altLang="ko-KR" dirty="0"/>
              <a:t>STA </a:t>
            </a:r>
            <a:r>
              <a:rPr lang="en-US" altLang="ko-KR" dirty="0" smtClean="0"/>
              <a:t>check </a:t>
            </a:r>
            <a:r>
              <a:rPr lang="en-US" altLang="ko-KR" dirty="0"/>
              <a:t>for pending frames at exactly the correct </a:t>
            </a:r>
            <a:r>
              <a:rPr lang="en-US" altLang="ko-KR" dirty="0" smtClean="0"/>
              <a:t>time.</a:t>
            </a:r>
          </a:p>
          <a:p>
            <a:r>
              <a:rPr lang="en-US" altLang="ko-KR" dirty="0"/>
              <a:t>Each station maintains </a:t>
            </a:r>
            <a:r>
              <a:rPr lang="en-US" altLang="ko-KR" dirty="0" smtClean="0"/>
              <a:t>a 64-bit </a:t>
            </a:r>
            <a:r>
              <a:rPr lang="en-US" altLang="ko-KR" dirty="0"/>
              <a:t>counter reference time (in microseconds) that is synchronized with other stations in the network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TSF update </a:t>
            </a:r>
            <a:r>
              <a:rPr lang="en-US" altLang="ko-KR" dirty="0"/>
              <a:t>value is larger than </a:t>
            </a:r>
            <a:r>
              <a:rPr lang="en-US" altLang="ko-KR" dirty="0" smtClean="0"/>
              <a:t>its own. </a:t>
            </a:r>
            <a:r>
              <a:rPr lang="en-US" altLang="ko-KR" dirty="0"/>
              <a:t>(basically</a:t>
            </a:r>
            <a:r>
              <a:rPr lang="en-US" altLang="ko-KR" dirty="0" smtClean="0"/>
              <a:t>, a </a:t>
            </a:r>
            <a:r>
              <a:rPr lang="en-US" altLang="ko-KR" dirty="0"/>
              <a:t>copy of the 64-bit counter sent from another station) </a:t>
            </a:r>
            <a:endParaRPr lang="en-US" altLang="ko-KR" dirty="0" smtClean="0"/>
          </a:p>
          <a:p>
            <a:r>
              <a:rPr lang="en-US" altLang="ko-KR" dirty="0" smtClean="0"/>
              <a:t>802.11e(</a:t>
            </a:r>
            <a:r>
              <a:rPr lang="en-US" altLang="ko-KR" dirty="0" err="1" smtClean="0"/>
              <a:t>QoS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ability to schedule periodic batch processing of buffered </a:t>
            </a:r>
            <a:r>
              <a:rPr lang="en-US" altLang="ko-KR" dirty="0" smtClean="0"/>
              <a:t>frames. </a:t>
            </a:r>
            <a:r>
              <a:rPr lang="en-US" altLang="ko-KR" i="1" dirty="0" smtClean="0"/>
              <a:t>Automatic </a:t>
            </a:r>
            <a:r>
              <a:rPr lang="en-US" altLang="ko-KR" i="1" dirty="0"/>
              <a:t>power save </a:t>
            </a:r>
            <a:r>
              <a:rPr lang="en-US" altLang="ko-KR" i="1" dirty="0" smtClean="0"/>
              <a:t>delivery</a:t>
            </a:r>
            <a:r>
              <a:rPr lang="en-US" altLang="ko-KR" dirty="0" smtClean="0"/>
              <a:t>(APSD) may </a:t>
            </a:r>
            <a:r>
              <a:rPr lang="en-US" altLang="ko-KR" dirty="0"/>
              <a:t>be especially useful for </a:t>
            </a:r>
            <a:r>
              <a:rPr lang="en-US" altLang="ko-KR" dirty="0" smtClean="0"/>
              <a:t>small power-constrained devices. 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8792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Power Save Mode and the Time Sync Function (TSF)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802.11n </a:t>
            </a:r>
            <a:r>
              <a:rPr lang="en-US" altLang="ko-KR" dirty="0" smtClean="0"/>
              <a:t>+ extended PSM</a:t>
            </a:r>
          </a:p>
          <a:p>
            <a:r>
              <a:rPr lang="en-US" altLang="ko-KR" dirty="0"/>
              <a:t>multiplexing power save mode.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Power </a:t>
            </a:r>
            <a:r>
              <a:rPr lang="en-US" altLang="ko-KR" dirty="0"/>
              <a:t>down </a:t>
            </a:r>
            <a:r>
              <a:rPr lang="en-US" altLang="ko-KR" dirty="0" smtClean="0"/>
              <a:t>all radio circuit but </a:t>
            </a:r>
            <a:r>
              <a:rPr lang="en-US" altLang="ko-KR" dirty="0"/>
              <a:t>one </a:t>
            </a:r>
            <a:r>
              <a:rPr lang="en-US" altLang="ko-KR" dirty="0" smtClean="0"/>
              <a:t>of the </a:t>
            </a:r>
            <a:r>
              <a:rPr lang="en-US" altLang="ko-KR" dirty="0"/>
              <a:t>circuits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until </a:t>
            </a:r>
            <a:r>
              <a:rPr lang="en-US" altLang="ko-KR" dirty="0"/>
              <a:t>a frame is ready. </a:t>
            </a:r>
            <a:endParaRPr lang="en-US" altLang="ko-KR" dirty="0" smtClean="0"/>
          </a:p>
          <a:p>
            <a:r>
              <a:rPr lang="en-US" altLang="ko-KR" dirty="0" smtClean="0"/>
              <a:t>Power </a:t>
            </a:r>
            <a:r>
              <a:rPr lang="en-US" altLang="ko-KR" dirty="0"/>
              <a:t>Save Multi-Poll (PSMP</a:t>
            </a:r>
            <a:r>
              <a:rPr lang="en-US" altLang="ko-KR" dirty="0" smtClean="0"/>
              <a:t>)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Provides a </a:t>
            </a:r>
            <a:r>
              <a:rPr lang="en-US" altLang="ko-KR" dirty="0"/>
              <a:t>way to schedule transmissions of frames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in </a:t>
            </a:r>
            <a:r>
              <a:rPr lang="en-US" altLang="ko-KR" dirty="0"/>
              <a:t>both directions (e.g., to and from AP) at the same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time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270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Media Access Control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 wireless networks, it is much more challenging to detect a “collision” than in wired </a:t>
            </a:r>
            <a:r>
              <a:rPr lang="en-US" altLang="ko-KR" dirty="0" smtClean="0"/>
              <a:t>networks.(802.3 LANs)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medium is effectively simplex, and multiple simultaneous transmitters </a:t>
            </a:r>
            <a:r>
              <a:rPr lang="en-US" altLang="ko-KR" dirty="0" smtClean="0"/>
              <a:t>must be </a:t>
            </a:r>
            <a:r>
              <a:rPr lang="en-US" altLang="ko-KR" dirty="0"/>
              <a:t>avoided, by coordinating transmissions in either a centralized or a distributed manner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/>
              <a:t>PCF - Point coordination function - </a:t>
            </a:r>
            <a:r>
              <a:rPr lang="en-US" altLang="ko-KR" dirty="0" smtClean="0"/>
              <a:t>optional</a:t>
            </a:r>
            <a:endParaRPr lang="ko-KR" altLang="en-US" dirty="0"/>
          </a:p>
          <a:p>
            <a:r>
              <a:rPr lang="en-US" altLang="ko-KR" dirty="0" smtClean="0"/>
              <a:t>DCF </a:t>
            </a:r>
            <a:r>
              <a:rPr lang="en-US" altLang="ko-KR" dirty="0"/>
              <a:t>- distribution coordination function </a:t>
            </a:r>
            <a:r>
              <a:rPr lang="en-US" altLang="ko-KR" dirty="0" smtClean="0"/>
              <a:t>– mandatory</a:t>
            </a:r>
          </a:p>
          <a:p>
            <a:r>
              <a:rPr lang="en-US" altLang="ko-KR" dirty="0" smtClean="0"/>
              <a:t>HCF </a:t>
            </a:r>
            <a:r>
              <a:rPr lang="en-US" altLang="ko-KR" dirty="0"/>
              <a:t>- hybrid coordination function 802.11e 802.11n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9623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Media Access Control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DCF </a:t>
            </a:r>
            <a:r>
              <a:rPr lang="en-US" altLang="ko-KR" dirty="0"/>
              <a:t>- distribution coordination </a:t>
            </a:r>
            <a:r>
              <a:rPr lang="en-US" altLang="ko-KR" dirty="0" smtClean="0"/>
              <a:t>function.</a:t>
            </a:r>
          </a:p>
          <a:p>
            <a:r>
              <a:rPr lang="en-US" altLang="ko-KR" dirty="0" smtClean="0"/>
              <a:t>A </a:t>
            </a:r>
            <a:r>
              <a:rPr lang="en-US" altLang="ko-KR" dirty="0"/>
              <a:t>form of CSMA/CA for contention-based access to the medium. It is used for both </a:t>
            </a:r>
            <a:r>
              <a:rPr lang="en-US" altLang="ko-KR" b="1" dirty="0" smtClean="0"/>
              <a:t>infrastructure</a:t>
            </a:r>
            <a:r>
              <a:rPr lang="en-US" altLang="ko-KR" dirty="0" smtClean="0"/>
              <a:t> and </a:t>
            </a:r>
            <a:r>
              <a:rPr lang="en-US" altLang="ko-KR" b="1" dirty="0"/>
              <a:t>ad hoc</a:t>
            </a:r>
            <a:r>
              <a:rPr lang="en-US" altLang="ko-KR" dirty="0"/>
              <a:t> operation. </a:t>
            </a:r>
            <a:endParaRPr lang="en-US" altLang="ko-KR" dirty="0" smtClean="0"/>
          </a:p>
          <a:p>
            <a:r>
              <a:rPr lang="en-US" altLang="ko-KR" dirty="0" smtClean="0"/>
              <a:t>Carrier </a:t>
            </a:r>
            <a:r>
              <a:rPr lang="en-US" altLang="ko-KR" dirty="0"/>
              <a:t>Sense Multiple Access with Collision </a:t>
            </a:r>
            <a:r>
              <a:rPr lang="en-US" altLang="ko-KR" dirty="0" smtClean="0"/>
              <a:t>Avoidance.</a:t>
            </a:r>
          </a:p>
          <a:p>
            <a:pPr marL="0" indent="0">
              <a:buNone/>
            </a:pPr>
            <a:r>
              <a:rPr lang="en-US" altLang="ko-KR" dirty="0" smtClean="0"/>
              <a:t>   - listen </a:t>
            </a:r>
            <a:r>
              <a:rPr lang="en-US" altLang="ko-KR" dirty="0"/>
              <a:t>to see if the medium is </a:t>
            </a:r>
            <a:r>
              <a:rPr lang="en-US" altLang="ko-KR" dirty="0" smtClean="0"/>
              <a:t>free.</a:t>
            </a:r>
          </a:p>
          <a:p>
            <a:pPr marL="0" indent="0">
              <a:buNone/>
            </a:pPr>
            <a:r>
              <a:rPr lang="en-US" altLang="ko-KR" dirty="0" smtClean="0"/>
              <a:t>   - carrier sensing.(may </a:t>
            </a:r>
            <a:r>
              <a:rPr lang="en-US" altLang="ko-KR" dirty="0"/>
              <a:t>have an opportunity to transmit</a:t>
            </a:r>
            <a:r>
              <a:rPr lang="en-US" altLang="ko-KR" dirty="0" smtClean="0"/>
              <a:t>.)</a:t>
            </a:r>
          </a:p>
          <a:p>
            <a:pPr marL="0" indent="0">
              <a:buNone/>
            </a:pPr>
            <a:r>
              <a:rPr lang="en-US" altLang="ko-KR" dirty="0"/>
              <a:t>   - wait for </a:t>
            </a:r>
            <a:r>
              <a:rPr lang="en-US" altLang="ko-KR" dirty="0" smtClean="0"/>
              <a:t>a period </a:t>
            </a:r>
            <a:r>
              <a:rPr lang="en-US" altLang="ko-KR" dirty="0"/>
              <a:t>of time when ready to send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(</a:t>
            </a:r>
            <a:r>
              <a:rPr lang="en-US" altLang="ko-KR" dirty="0"/>
              <a:t>called the distributed inter-frame space or DIFS)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to </a:t>
            </a:r>
            <a:r>
              <a:rPr lang="en-US" altLang="ko-KR" dirty="0"/>
              <a:t>allow </a:t>
            </a:r>
            <a:r>
              <a:rPr lang="en-US" altLang="ko-KR" dirty="0" smtClean="0"/>
              <a:t>higher-priority </a:t>
            </a:r>
            <a:r>
              <a:rPr lang="en-US" altLang="ko-KR" dirty="0"/>
              <a:t>stations to access the channel</a:t>
            </a:r>
            <a:r>
              <a:rPr lang="en-US" altLang="ko-KR" dirty="0" smtClean="0"/>
              <a:t>.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- If channel busy, wait again (transmit or </a:t>
            </a:r>
            <a:r>
              <a:rPr lang="en-US" altLang="ko-KR" dirty="0" err="1" smtClean="0"/>
              <a:t>backoff</a:t>
            </a:r>
            <a:r>
              <a:rPr lang="en-US" altLang="ko-KR" dirty="0" smtClean="0"/>
              <a:t>)</a:t>
            </a:r>
            <a:endParaRPr lang="en-US" altLang="ko-KR" dirty="0"/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113354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Virtual Carrier Sense, RTS/CTS, and the Network Allocation Vector (NAV)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Virtual </a:t>
            </a:r>
            <a:r>
              <a:rPr lang="en-US" altLang="ko-KR" dirty="0"/>
              <a:t>carrier sense mechanism operates by observing the Duration </a:t>
            </a:r>
            <a:r>
              <a:rPr lang="en-US" altLang="ko-KR" dirty="0" smtClean="0"/>
              <a:t>field present </a:t>
            </a:r>
            <a:r>
              <a:rPr lang="en-US" altLang="ko-KR" dirty="0"/>
              <a:t>in each MAC frame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Provides </a:t>
            </a:r>
            <a:r>
              <a:rPr lang="en-US" altLang="ko-KR" dirty="0"/>
              <a:t>an estimate of how long the medium will be busy </a:t>
            </a:r>
            <a:r>
              <a:rPr lang="en-US" altLang="ko-KR" dirty="0" smtClean="0"/>
              <a:t>carrying the frame.</a:t>
            </a:r>
          </a:p>
          <a:p>
            <a:r>
              <a:rPr lang="en-US" altLang="ko-KR" dirty="0" smtClean="0"/>
              <a:t>The </a:t>
            </a:r>
            <a:r>
              <a:rPr lang="en-US" altLang="ko-KR" i="1" dirty="0"/>
              <a:t>Network Allocation Vector </a:t>
            </a:r>
            <a:r>
              <a:rPr lang="en-US" altLang="ko-KR" dirty="0"/>
              <a:t>(NAV) </a:t>
            </a:r>
            <a:r>
              <a:rPr lang="en-US" altLang="ko-KR" dirty="0" smtClean="0"/>
              <a:t>that estimates </a:t>
            </a:r>
            <a:r>
              <a:rPr lang="en-US" altLang="ko-KR" dirty="0"/>
              <a:t>how long the medium will be busy carrying the current frame, and consequently how long it </a:t>
            </a:r>
            <a:r>
              <a:rPr lang="en-US" altLang="ko-KR" dirty="0" smtClean="0"/>
              <a:t>will need </a:t>
            </a:r>
            <a:r>
              <a:rPr lang="en-US" altLang="ko-KR" dirty="0"/>
              <a:t>to wait before attempting its next transmission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medium is considered busy when the local NAV is nonzero. </a:t>
            </a:r>
            <a:endParaRPr lang="en-US" altLang="ko-KR" dirty="0" smtClean="0"/>
          </a:p>
          <a:p>
            <a:r>
              <a:rPr lang="en-US" altLang="ko-KR" dirty="0" smtClean="0"/>
              <a:t>It </a:t>
            </a:r>
            <a:r>
              <a:rPr lang="en-US" altLang="ko-KR" dirty="0"/>
              <a:t>is reset to 0 upon receipt of an ACK.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4164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Physical </a:t>
            </a:r>
            <a:r>
              <a:rPr lang="en-US" altLang="ko-KR" dirty="0"/>
              <a:t>Carrier Sense (CCA)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Clear channel assessment </a:t>
            </a:r>
            <a:r>
              <a:rPr lang="en-US" altLang="ko-KR" dirty="0"/>
              <a:t>(CCA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channel is clear based upon energy and </a:t>
            </a:r>
            <a:r>
              <a:rPr lang="en-US" altLang="ko-KR" dirty="0" smtClean="0"/>
              <a:t>waveform recognition.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802.11 MAC to understand whether the medium is currently busy. </a:t>
            </a:r>
            <a:endParaRPr lang="en-US" altLang="ko-KR" dirty="0" smtClean="0"/>
          </a:p>
          <a:p>
            <a:r>
              <a:rPr lang="en-US" altLang="ko-KR" dirty="0" smtClean="0"/>
              <a:t>It is used </a:t>
            </a:r>
            <a:r>
              <a:rPr lang="en-US" altLang="ko-KR" dirty="0"/>
              <a:t>in conjunction with the NAV to determine when a station must defer (wait) prior to transmission.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12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DCF Collision Avoidance/</a:t>
            </a:r>
            <a:r>
              <a:rPr lang="en-US" altLang="ko-KR" dirty="0" err="1"/>
              <a:t>Backoff</a:t>
            </a:r>
            <a:r>
              <a:rPr lang="en-US" altLang="ko-KR" dirty="0"/>
              <a:t> Procedure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Upon determining that the channel is likely to be free </a:t>
            </a:r>
            <a:r>
              <a:rPr lang="en-US" altLang="ko-KR" dirty="0" smtClean="0"/>
              <a:t>a </a:t>
            </a:r>
            <a:r>
              <a:rPr lang="en-US" altLang="ko-KR" dirty="0"/>
              <a:t>station defers access prior to transmission. Because </a:t>
            </a:r>
            <a:r>
              <a:rPr lang="en-US" altLang="ko-KR" dirty="0" smtClean="0"/>
              <a:t>many stations </a:t>
            </a:r>
            <a:r>
              <a:rPr lang="en-US" altLang="ko-KR" dirty="0"/>
              <a:t>may have been waiting for the channel to become free, </a:t>
            </a:r>
            <a:endParaRPr lang="en-US" altLang="ko-KR" dirty="0" smtClean="0"/>
          </a:p>
          <a:p>
            <a:r>
              <a:rPr lang="en-US" altLang="ko-KR" dirty="0" smtClean="0"/>
              <a:t>Each </a:t>
            </a:r>
            <a:r>
              <a:rPr lang="en-US" altLang="ko-KR" dirty="0"/>
              <a:t>station computes and waits for </a:t>
            </a:r>
            <a:r>
              <a:rPr lang="en-US" altLang="ko-KR" dirty="0" smtClean="0"/>
              <a:t>a </a:t>
            </a:r>
            <a:r>
              <a:rPr lang="en-US" altLang="ko-KR" dirty="0" err="1" smtClean="0"/>
              <a:t>backoff</a:t>
            </a:r>
            <a:r>
              <a:rPr lang="en-US" altLang="ko-KR" dirty="0" smtClean="0"/>
              <a:t> </a:t>
            </a:r>
            <a:r>
              <a:rPr lang="en-US" altLang="ko-KR" dirty="0"/>
              <a:t>time prior to sending. </a:t>
            </a:r>
            <a:endParaRPr lang="en-US" altLang="ko-KR" dirty="0" smtClean="0"/>
          </a:p>
          <a:p>
            <a:r>
              <a:rPr lang="en-US" altLang="ko-KR" dirty="0" err="1" smtClean="0"/>
              <a:t>backoff</a:t>
            </a:r>
            <a:r>
              <a:rPr lang="en-US" altLang="ko-KR" dirty="0" smtClean="0"/>
              <a:t> </a:t>
            </a:r>
            <a:r>
              <a:rPr lang="en-US" altLang="ko-KR" dirty="0"/>
              <a:t>time = slot time * random </a:t>
            </a:r>
            <a:r>
              <a:rPr lang="en-US" altLang="ko-KR" dirty="0" smtClean="0"/>
              <a:t>number</a:t>
            </a:r>
          </a:p>
          <a:p>
            <a:r>
              <a:rPr lang="en-US" altLang="ko-KR" dirty="0"/>
              <a:t>random </a:t>
            </a:r>
            <a:r>
              <a:rPr lang="en-US" altLang="ko-KR" dirty="0" smtClean="0"/>
              <a:t>number = [0, CW]</a:t>
            </a:r>
          </a:p>
          <a:p>
            <a:r>
              <a:rPr lang="en-US" altLang="ko-KR" dirty="0" err="1" smtClean="0"/>
              <a:t>aCWmin</a:t>
            </a:r>
            <a:r>
              <a:rPr lang="en-US" altLang="ko-KR" dirty="0" smtClean="0"/>
              <a:t> ≤ CW ≤ </a:t>
            </a:r>
            <a:r>
              <a:rPr lang="en-US" altLang="ko-KR" dirty="0" err="1" smtClean="0"/>
              <a:t>aCWmax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321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HCF and 802.11e/n </a:t>
            </a:r>
            <a:r>
              <a:rPr lang="en-US" altLang="ko-KR" dirty="0" err="1"/>
              <a:t>QoS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Clauses 5, 6, 7, and 9 of the 802.11 standard [802.11-2007] are based in part on the work of the </a:t>
            </a:r>
            <a:r>
              <a:rPr lang="en-US" altLang="ko-KR" dirty="0" smtClean="0"/>
              <a:t>802.11e.</a:t>
            </a:r>
            <a:endParaRPr lang="en-US" altLang="ko-KR" dirty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terms 802.11e, Wi-Fi </a:t>
            </a:r>
            <a:r>
              <a:rPr lang="en-US" altLang="ko-KR" dirty="0" err="1"/>
              <a:t>QoS</a:t>
            </a:r>
            <a:r>
              <a:rPr lang="en-US" altLang="ko-KR" dirty="0"/>
              <a:t>, and WMM (for Wi-Fi Multimedia) are often used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Support of multimedia </a:t>
            </a:r>
            <a:r>
              <a:rPr lang="en-US" altLang="ko-KR" dirty="0"/>
              <a:t>applications such as voice over IP (VoIP) and streaming video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hybrid coordination function (HCF</a:t>
            </a:r>
            <a:r>
              <a:rPr lang="en-US" altLang="ko-KR" dirty="0" smtClean="0"/>
              <a:t>), supports </a:t>
            </a:r>
            <a:r>
              <a:rPr lang="en-US" altLang="ko-KR" dirty="0"/>
              <a:t>both contention-based and controlled channel </a:t>
            </a:r>
            <a:r>
              <a:rPr lang="en-US" altLang="ko-KR" dirty="0" smtClean="0"/>
              <a:t>access.</a:t>
            </a:r>
          </a:p>
          <a:p>
            <a:r>
              <a:rPr lang="en-US" altLang="ko-KR" dirty="0" smtClean="0"/>
              <a:t>HFCA-controlled </a:t>
            </a:r>
            <a:r>
              <a:rPr lang="en-US" altLang="ko-KR" dirty="0"/>
              <a:t>channel access (HCCA) and the more popular enhanced DCF channel </a:t>
            </a:r>
            <a:r>
              <a:rPr lang="en-US" altLang="ko-KR" dirty="0" smtClean="0"/>
              <a:t>access (</a:t>
            </a:r>
            <a:r>
              <a:rPr lang="en-US" altLang="ko-KR" dirty="0"/>
              <a:t>EDCA), corresponding to reservation-based and contention-based access, respectively.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5916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Physical-Layer Details: Rates, Channels, and Frequencies</a:t>
            </a:r>
            <a:endParaRPr lang="ko-KR" altLang="en-US" sz="24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3" y="1628800"/>
            <a:ext cx="8054053" cy="4248472"/>
          </a:xfrm>
        </p:spPr>
      </p:pic>
    </p:spTree>
    <p:extLst>
      <p:ext uri="{BB962C8B-B14F-4D97-AF65-F5344CB8AC3E}">
        <p14:creationId xmlns:p14="http://schemas.microsoft.com/office/powerpoint/2010/main" val="385116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Channels and Frequencies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Regulatory bodies </a:t>
            </a:r>
            <a:r>
              <a:rPr lang="en-US" altLang="ko-KR" dirty="0" smtClean="0"/>
              <a:t>divide the electromagnetic </a:t>
            </a:r>
            <a:r>
              <a:rPr lang="en-US" altLang="ko-KR" dirty="0"/>
              <a:t>spectrum into frequency ranges allocated for various uses across the world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It is important to select </a:t>
            </a:r>
            <a:r>
              <a:rPr lang="en-US" altLang="ko-KR" dirty="0"/>
              <a:t>which channels to assign for use in environments where multiple access points are to be </a:t>
            </a:r>
            <a:r>
              <a:rPr lang="en-US" altLang="ko-KR" dirty="0" smtClean="0"/>
              <a:t>used and </a:t>
            </a:r>
            <a:r>
              <a:rPr lang="en-US" altLang="ko-KR" dirty="0"/>
              <a:t>even more important when multiple access points serving multiple different networks in the same </a:t>
            </a:r>
            <a:r>
              <a:rPr lang="en-US" altLang="ko-KR" dirty="0" smtClean="0"/>
              <a:t>area are </a:t>
            </a:r>
            <a:r>
              <a:rPr lang="en-US" altLang="ko-KR" dirty="0"/>
              <a:t>to be used.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365104"/>
            <a:ext cx="638175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142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Wi-Fi Security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802.11 used an encryption method known as wired equivalent privacy (WEP</a:t>
            </a:r>
            <a:r>
              <a:rPr lang="en-US" altLang="ko-KR" dirty="0" smtClean="0"/>
              <a:t>).</a:t>
            </a:r>
          </a:p>
          <a:p>
            <a:r>
              <a:rPr lang="en-US" altLang="ko-KR" dirty="0"/>
              <a:t>Wi-Fi protected </a:t>
            </a:r>
            <a:r>
              <a:rPr lang="en-US" altLang="ko-KR" dirty="0" smtClean="0"/>
              <a:t>access(WPA)</a:t>
            </a:r>
          </a:p>
          <a:p>
            <a:pPr marL="0" indent="0">
              <a:buNone/>
            </a:pPr>
            <a:r>
              <a:rPr lang="en-US" altLang="ko-KR" dirty="0" smtClean="0"/>
              <a:t>  - Using Temporal </a:t>
            </a:r>
            <a:r>
              <a:rPr lang="en-US" altLang="ko-KR" dirty="0"/>
              <a:t>Key Integrity Protocol (TKIP</a:t>
            </a:r>
            <a:r>
              <a:rPr lang="en-US" altLang="ko-KR" dirty="0" smtClean="0"/>
              <a:t>)</a:t>
            </a:r>
          </a:p>
          <a:p>
            <a:pPr marL="0" indent="0">
              <a:buNone/>
            </a:pPr>
            <a:r>
              <a:rPr lang="en-US" altLang="ko-KR" dirty="0"/>
              <a:t>  - </a:t>
            </a:r>
            <a:r>
              <a:rPr lang="en-US" altLang="ko-KR" dirty="0" smtClean="0"/>
              <a:t>Each </a:t>
            </a:r>
            <a:r>
              <a:rPr lang="en-US" altLang="ko-KR" dirty="0"/>
              <a:t>frame is encrypted with a different encryption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key.</a:t>
            </a:r>
          </a:p>
          <a:p>
            <a:pPr marL="0" indent="0">
              <a:buNone/>
            </a:pPr>
            <a:r>
              <a:rPr lang="en-US" altLang="ko-KR" dirty="0"/>
              <a:t>  - </a:t>
            </a:r>
            <a:r>
              <a:rPr lang="en-US" altLang="ko-KR" dirty="0" smtClean="0"/>
              <a:t>Includes </a:t>
            </a:r>
            <a:r>
              <a:rPr lang="en-US" altLang="ko-KR" dirty="0"/>
              <a:t>a </a:t>
            </a:r>
            <a:r>
              <a:rPr lang="en-US" altLang="ko-KR" dirty="0" smtClean="0"/>
              <a:t>message integrity check.</a:t>
            </a:r>
          </a:p>
          <a:p>
            <a:pPr marL="0" indent="0">
              <a:buNone/>
            </a:pPr>
            <a:r>
              <a:rPr lang="en-US" altLang="ko-KR" dirty="0" smtClean="0"/>
              <a:t>  - Both </a:t>
            </a:r>
            <a:r>
              <a:rPr lang="en-US" altLang="ko-KR" dirty="0"/>
              <a:t>WEP and WPA use the RC4 </a:t>
            </a:r>
            <a:r>
              <a:rPr lang="en-US" altLang="ko-KR" dirty="0" smtClean="0"/>
              <a:t>encryption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 smtClean="0"/>
              <a:t>    algorithm </a:t>
            </a:r>
            <a:r>
              <a:rPr lang="en-US" altLang="ko-KR" dirty="0"/>
              <a:t>[S96].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- WPA2 </a:t>
            </a:r>
            <a:r>
              <a:rPr lang="en-US" altLang="ko-KR" dirty="0"/>
              <a:t>uses the Advanced Encryption Standard (AES</a:t>
            </a:r>
            <a:r>
              <a:rPr lang="en-US" altLang="ko-KR" dirty="0" smtClean="0"/>
              <a:t>)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en-US" altLang="ko-KR" dirty="0"/>
              <a:t>algorithm [AES01].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411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Wi-Fi Security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</a:t>
            </a:r>
            <a:r>
              <a:rPr lang="en-US" altLang="ko-KR" dirty="0"/>
              <a:t>Extensible Authentication Protocol (EAP)</a:t>
            </a:r>
          </a:p>
          <a:p>
            <a:r>
              <a:rPr lang="en-US" altLang="ko-KR" dirty="0"/>
              <a:t>Robust Security Network (RSN)</a:t>
            </a:r>
          </a:p>
          <a:p>
            <a:r>
              <a:rPr lang="en-US" altLang="ko-KR" dirty="0"/>
              <a:t>Robust Security Network Access (RSNA)</a:t>
            </a:r>
          </a:p>
          <a:p>
            <a:r>
              <a:rPr lang="en-US" altLang="ko-KR" dirty="0"/>
              <a:t>Counter with CBC-MAC (CCM) is a generic authenticated encryption block cipher mode.</a:t>
            </a:r>
          </a:p>
          <a:p>
            <a:r>
              <a:rPr lang="en-US" altLang="ko-KR" dirty="0"/>
              <a:t>CCM is defined for use with 128-bit block ciphers, such as the Advanced Encryption Standard (AES).</a:t>
            </a:r>
          </a:p>
          <a:p>
            <a:r>
              <a:rPr lang="en-US" altLang="ko-KR" dirty="0"/>
              <a:t>CCMP - CCM mode Protocol</a:t>
            </a:r>
          </a:p>
          <a:p>
            <a:r>
              <a:rPr lang="en-US" altLang="ko-KR" dirty="0"/>
              <a:t>cipher block chaining message authentication code (CBC-MAC)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6870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Wi-Fi Security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Using pre-shared </a:t>
            </a:r>
            <a:r>
              <a:rPr lang="en-US" altLang="ko-KR" dirty="0"/>
              <a:t>keys (PSKs) has limitations.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- An administrator </a:t>
            </a:r>
            <a:r>
              <a:rPr lang="en-US" altLang="ko-KR" dirty="0"/>
              <a:t>may have considerable trouble </a:t>
            </a:r>
            <a:r>
              <a:rPr lang="en-US" altLang="ko-KR" dirty="0" smtClean="0"/>
              <a:t>in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en-US" altLang="ko-KR" dirty="0"/>
              <a:t>providing keys only to authorized users.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- This </a:t>
            </a:r>
            <a:r>
              <a:rPr lang="en-US" altLang="ko-KR" dirty="0"/>
              <a:t>approach does not </a:t>
            </a:r>
            <a:r>
              <a:rPr lang="en-US" altLang="ko-KR" dirty="0" smtClean="0"/>
              <a:t>scale to </a:t>
            </a:r>
            <a:r>
              <a:rPr lang="en-US" altLang="ko-KR" dirty="0"/>
              <a:t>environments with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many </a:t>
            </a:r>
            <a:r>
              <a:rPr lang="en-US" altLang="ko-KR" dirty="0"/>
              <a:t>users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A </a:t>
            </a:r>
            <a:r>
              <a:rPr lang="en-US" altLang="ko-KR" dirty="0"/>
              <a:t>port-based </a:t>
            </a:r>
            <a:r>
              <a:rPr lang="en-US" altLang="ko-KR" dirty="0" smtClean="0"/>
              <a:t>network access </a:t>
            </a:r>
            <a:r>
              <a:rPr lang="en-US" altLang="ko-KR" dirty="0"/>
              <a:t>control standard called </a:t>
            </a:r>
            <a:r>
              <a:rPr lang="en-US" altLang="ko-KR" dirty="0" smtClean="0"/>
              <a:t>802.1X.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797152"/>
            <a:ext cx="44100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603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Wi-Fi Mesh (802.11s)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Wireless </a:t>
            </a:r>
            <a:r>
              <a:rPr lang="en-US" altLang="ko-KR" dirty="0"/>
              <a:t>stations can act as data-forwarding agents (like APs</a:t>
            </a:r>
            <a:r>
              <a:rPr lang="en-US" altLang="ko-KR" dirty="0" smtClean="0"/>
              <a:t>)</a:t>
            </a:r>
          </a:p>
          <a:p>
            <a:r>
              <a:rPr lang="en-US" altLang="ko-KR" dirty="0"/>
              <a:t>802.11s defines the </a:t>
            </a:r>
            <a:r>
              <a:rPr lang="en-US" altLang="ko-KR" i="1" dirty="0"/>
              <a:t>Hybrid Wireless Routing </a:t>
            </a:r>
            <a:r>
              <a:rPr lang="en-US" altLang="ko-KR" i="1" dirty="0" smtClean="0"/>
              <a:t>Protocol</a:t>
            </a:r>
            <a:r>
              <a:rPr lang="en-US" altLang="ko-KR" dirty="0" smtClean="0"/>
              <a:t>(HWRP</a:t>
            </a:r>
            <a:r>
              <a:rPr lang="en-US" altLang="ko-KR" dirty="0"/>
              <a:t>), based in part on the IETF standards for </a:t>
            </a:r>
            <a:r>
              <a:rPr lang="en-US" altLang="ko-KR" i="1" dirty="0"/>
              <a:t>Ad-Hoc On-Demand Distance Vector </a:t>
            </a:r>
            <a:r>
              <a:rPr lang="en-US" altLang="ko-KR" dirty="0"/>
              <a:t>(AODV) </a:t>
            </a:r>
            <a:r>
              <a:rPr lang="en-US" altLang="ko-KR" dirty="0" smtClean="0"/>
              <a:t>routing[RFC3561</a:t>
            </a:r>
            <a:r>
              <a:rPr lang="en-US" altLang="ko-KR" dirty="0"/>
              <a:t>] and the </a:t>
            </a:r>
            <a:r>
              <a:rPr lang="en-US" altLang="ko-KR" i="1" dirty="0"/>
              <a:t>Optimized Link State Routing</a:t>
            </a:r>
            <a:r>
              <a:rPr lang="en-US" altLang="ko-KR" dirty="0"/>
              <a:t> (OLSR) protocol [RFC3626</a:t>
            </a:r>
            <a:r>
              <a:rPr lang="en-US" altLang="ko-KR" dirty="0" smtClean="0"/>
              <a:t>]</a:t>
            </a:r>
          </a:p>
          <a:p>
            <a:r>
              <a:rPr lang="en-US" altLang="ko-KR" dirty="0" err="1"/>
              <a:t>QoS</a:t>
            </a:r>
            <a:r>
              <a:rPr lang="en-US" altLang="ko-KR" dirty="0"/>
              <a:t> </a:t>
            </a:r>
            <a:r>
              <a:rPr lang="en-US" altLang="ko-KR" dirty="0" smtClean="0"/>
              <a:t>must </a:t>
            </a:r>
            <a:r>
              <a:rPr lang="en-US" altLang="ko-KR" dirty="0"/>
              <a:t>include an implementation of HWRP and the associated airtime link metric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Mesh AP(MAP)</a:t>
            </a:r>
          </a:p>
          <a:p>
            <a:pPr marL="0" indent="0">
              <a:buNone/>
            </a:pPr>
            <a:r>
              <a:rPr lang="en-US" altLang="ko-KR" dirty="0"/>
              <a:t>  - Conventional 802.11 stations can use either APs or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MAPs to access </a:t>
            </a:r>
            <a:r>
              <a:rPr lang="en-US" altLang="ko-KR" dirty="0"/>
              <a:t>the rest of the wireless LAN.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7175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2235</Words>
  <Application>Microsoft Office PowerPoint</Application>
  <PresentationFormat>화면 슬라이드 쇼(4:3)</PresentationFormat>
  <Paragraphs>239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6" baseType="lpstr">
      <vt:lpstr>맑은 고딕</vt:lpstr>
      <vt:lpstr>Arial</vt:lpstr>
      <vt:lpstr>Office 테마</vt:lpstr>
      <vt:lpstr>3.5. Wireless LANs-IEEE 802.11(Wi-Fi)</vt:lpstr>
      <vt:lpstr>PowerPoint 프레젠테이션</vt:lpstr>
      <vt:lpstr>PowerPoint 프레젠테이션</vt:lpstr>
      <vt:lpstr>802.11 Frames</vt:lpstr>
      <vt:lpstr>802.11 Frames</vt:lpstr>
      <vt:lpstr>802.11 Frames</vt:lpstr>
      <vt:lpstr>Management Frames</vt:lpstr>
      <vt:lpstr>Management Frames</vt:lpstr>
      <vt:lpstr>Management Frames</vt:lpstr>
      <vt:lpstr>Control Frames: RTS/CTS and ACKs</vt:lpstr>
      <vt:lpstr>Control Frames: RTS/CTS and ACKs</vt:lpstr>
      <vt:lpstr>Control Frames: RTS/CTS and ACKs</vt:lpstr>
      <vt:lpstr>Control Frames: RTS/CTS and ACKs</vt:lpstr>
      <vt:lpstr>Control Frames: RTS/CTS and ACKs</vt:lpstr>
      <vt:lpstr>Control Frames: RTS/CTS and ACKs</vt:lpstr>
      <vt:lpstr>Data Frames, Fragmentation, and Aggregation</vt:lpstr>
      <vt:lpstr>Data Frames, Fragmentation, and Aggregation</vt:lpstr>
      <vt:lpstr>Data Frames, Fragmentation, and Aggregation</vt:lpstr>
      <vt:lpstr>Power Save Mode and the Time Sync Function (TSF)</vt:lpstr>
      <vt:lpstr>Power Save Mode and the Time Sync Function (TSF)</vt:lpstr>
      <vt:lpstr>Power Save Mode and the Time Sync Function (TSF)</vt:lpstr>
      <vt:lpstr>Media Access Control</vt:lpstr>
      <vt:lpstr>Media Access Control</vt:lpstr>
      <vt:lpstr>Virtual Carrier Sense, RTS/CTS, and the Network Allocation Vector (NAV)</vt:lpstr>
      <vt:lpstr>Physical Carrier Sense (CCA)</vt:lpstr>
      <vt:lpstr>DCF Collision Avoidance/Backoff Procedure</vt:lpstr>
      <vt:lpstr>HCF and 802.11e/n QoS</vt:lpstr>
      <vt:lpstr>Physical-Layer Details: Rates, Channels, and Frequencies</vt:lpstr>
      <vt:lpstr>Channels and Frequencies</vt:lpstr>
      <vt:lpstr>Wi-Fi Security</vt:lpstr>
      <vt:lpstr>Wi-Fi Security</vt:lpstr>
      <vt:lpstr>Wi-Fi Security</vt:lpstr>
      <vt:lpstr>Wi-Fi Mesh (802.11s)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keres</cp:lastModifiedBy>
  <cp:revision>42</cp:revision>
  <cp:lastPrinted>2015-09-15T09:53:07Z</cp:lastPrinted>
  <dcterms:created xsi:type="dcterms:W3CDTF">2006-10-05T04:04:58Z</dcterms:created>
  <dcterms:modified xsi:type="dcterms:W3CDTF">2015-09-15T09:56:53Z</dcterms:modified>
</cp:coreProperties>
</file>