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sldIdLst>
    <p:sldId id="256" r:id="rId2"/>
    <p:sldId id="272" r:id="rId3"/>
    <p:sldId id="273" r:id="rId4"/>
    <p:sldId id="275" r:id="rId5"/>
    <p:sldId id="274" r:id="rId6"/>
    <p:sldId id="276" r:id="rId7"/>
    <p:sldId id="277" r:id="rId8"/>
    <p:sldId id="278" r:id="rId9"/>
    <p:sldId id="279" r:id="rId10"/>
    <p:sldId id="282" r:id="rId11"/>
    <p:sldId id="281" r:id="rId12"/>
    <p:sldId id="280" r:id="rId13"/>
    <p:sldId id="283" r:id="rId14"/>
    <p:sldId id="284" r:id="rId15"/>
    <p:sldId id="285" r:id="rId16"/>
    <p:sldId id="286" r:id="rId17"/>
    <p:sldId id="287" r:id="rId18"/>
    <p:sldId id="288" r:id="rId19"/>
    <p:sldId id="289" r:id="rId2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50" y="3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?>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?>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?>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?>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?>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?>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?>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?>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?>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?>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?>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?>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?>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?>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?>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Open Shortest Path First (OSPF)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7</a:t>
            </a:r>
            <a:r>
              <a:rPr lang="ko-KR" altLang="en-US" dirty="0" smtClean="0"/>
              <a:t xml:space="preserve"> Chapter 7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 xml:space="preserve">Interior gateway protocol (IGP): </a:t>
            </a:r>
            <a:r>
              <a:rPr lang="ko-KR" altLang="en-US" dirty="0" smtClean="0">
                <a:sym typeface="Symbol" panose="05050102010706020507" pitchFamily="18" charset="2"/>
              </a:rPr>
              <a:t>Efficient route computation within a network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endParaRPr lang="en-US" altLang="ko-KR" dirty="0">
              <a:sym typeface="Symbol" panose="05050102010706020507" pitchFamily="18" charset="2"/>
            </a:endParaRPr>
          </a:p>
          <a:p>
            <a:r>
              <a:rPr lang="ko-KR" altLang="en-US" dirty="0" smtClean="0">
                <a:sym typeface="Symbol" panose="05050102010706020507" pitchFamily="18" charset="2"/>
              </a:rPr>
              <a:t>Theoretical classification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 xml:space="preserve">Distance vector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(distance vector) </a:t>
            </a:r>
            <a:r>
              <a:rPr lang="ko-KR" altLang="en-US" dirty="0" smtClean="0">
                <a:sym typeface="Symbol" panose="05050102010706020507" pitchFamily="18" charset="2"/>
              </a:rPr>
              <a:t>method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Too many problems; not used since early Internet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: </a:t>
            </a:r>
            <a:r>
              <a:rPr lang="ko-KR" altLang="en-US" dirty="0" smtClean="0">
                <a:sym typeface="Symbol" panose="05050102010706020507" pitchFamily="18" charset="2"/>
              </a:rPr>
              <a:t>e.g.</a:t>
            </a:r>
            <a:r>
              <a:rPr lang="en-US" altLang="ko-KR" dirty="0" smtClean="0">
                <a:sym typeface="Symbol" panose="05050102010706020507" pitchFamily="18" charset="2"/>
              </a:rPr>
              <a:t>) RIP</a:t>
            </a: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 xml:space="preserve">Link state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(link state) </a:t>
            </a:r>
            <a:r>
              <a:rPr lang="ko-KR" altLang="en-US" dirty="0" smtClean="0">
                <a:sym typeface="Symbol" panose="05050102010706020507" pitchFamily="18" charset="2"/>
              </a:rPr>
              <a:t>method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Used in modern Internet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: </a:t>
            </a:r>
            <a:r>
              <a:rPr lang="ko-KR" altLang="en-US" dirty="0" smtClean="0">
                <a:sym typeface="Symbol" panose="05050102010706020507" pitchFamily="18" charset="2"/>
              </a:rPr>
              <a:t>Fast route convergence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Local link state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broadcast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then </a:t>
            </a:r>
            <a:r>
              <a:rPr lang="en-US" altLang="ko-KR" dirty="0" err="1" smtClean="0">
                <a:sym typeface="Symbol" panose="05050102010706020507" pitchFamily="18" charset="2"/>
              </a:rPr>
              <a:t>Dijkstra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</a:t>
            </a:r>
            <a:r>
              <a:rPr lang="ko-KR" altLang="en-US" dirty="0" smtClean="0">
                <a:sym typeface="Symbol" panose="05050102010706020507" pitchFamily="18" charset="2"/>
              </a:rPr>
              <a:t>compute with algorithm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3"/>
            <a:r>
              <a:rPr lang="ko-KR" altLang="en-US" dirty="0" smtClean="0">
                <a:sym typeface="Symbol" panose="05050102010706020507" pitchFamily="18" charset="2"/>
              </a:rPr>
              <a:t xml:space="preserve">Every router sends its link info to all other </a:t>
            </a:r>
            <a:r>
              <a:rPr lang="ko-KR" altLang="en-US" dirty="0" err="1" smtClean="0">
                <a:sym typeface="Symbol" panose="05050102010706020507" pitchFamily="18" charset="2"/>
              </a:rPr>
              <a:t>routers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</a:t>
            </a:r>
            <a:r>
              <a:rPr lang="en-US" altLang="ko-KR" dirty="0" smtClean="0"/>
              <a:t>.1 IGP</a:t>
            </a:r>
            <a:r>
              <a:rPr lang="ko-KR" altLang="en-US" dirty="0" smtClean="0"/>
              <a:t>'s Classification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t="10098" b="6937"/>
          <a:stretch/>
        </p:blipFill>
        <p:spPr>
          <a:xfrm>
            <a:off x="9027042" y="3898842"/>
            <a:ext cx="2745858" cy="2278121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591" y="2129469"/>
            <a:ext cx="5778309" cy="143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ko-KR" altLang="en-US" dirty="0" smtClean="0">
                    <a:sym typeface="Symbol" panose="05050102010706020507" pitchFamily="18" charset="2"/>
                  </a:rPr>
                  <a:t xml:space="preserve">Netherlands National Math Center, </a:t>
                </a:r>
                <a:r>
                  <a:rPr lang="en-US" altLang="ko-KR" dirty="0" err="1" smtClean="0">
                    <a:sym typeface="Symbol" panose="05050102010706020507" pitchFamily="18" charset="2"/>
                  </a:rPr>
                  <a:t>Dijkstra</a:t>
                </a:r>
                <a:r>
                  <a:rPr lang="ko-KR" altLang="en-US" dirty="0" smtClean="0">
                    <a:sym typeface="Symbol" panose="05050102010706020507" pitchFamily="18" charset="2"/>
                  </a:rPr>
                  <a:t xml:space="preserve"> </a:t>
                </a:r>
                <a:r>
                  <a:rPr lang="en-US" altLang="ko-KR" dirty="0" smtClean="0">
                    <a:sym typeface="Symbol" panose="05050102010706020507" pitchFamily="18" charset="2"/>
                  </a:rPr>
                  <a:t>1965</a:t>
                </a:r>
                <a:r>
                  <a:rPr lang="ko-KR" altLang="en-US" dirty="0" smtClean="0">
                    <a:sym typeface="Symbol" panose="05050102010706020507" pitchFamily="18" charset="2"/>
                  </a:rPr>
                  <a:t xml:space="preserve">, completed in a cafe in </a:t>
                </a:r>
                <a:r>
                  <a:rPr lang="en-US" altLang="ko-KR" dirty="0" smtClean="0">
                    <a:sym typeface="Symbol" panose="05050102010706020507" pitchFamily="18" charset="2"/>
                  </a:rPr>
                  <a:t>20</a:t>
                </a:r>
                <a:r>
                  <a:rPr lang="ko-KR" altLang="en-US" dirty="0" smtClean="0">
                    <a:sym typeface="Symbol" panose="05050102010706020507" pitchFamily="18" charset="2"/>
                  </a:rPr>
                  <a:t xml:space="preserve"> minutes</a:t>
                </a:r>
                <a:endParaRPr lang="en-US" altLang="ko-KR" dirty="0" smtClean="0">
                  <a:sym typeface="Symbol" panose="05050102010706020507" pitchFamily="18" charset="2"/>
                </a:endParaRPr>
              </a:p>
              <a:p>
                <a:endParaRPr lang="en-US" altLang="ko-KR" dirty="0" smtClean="0">
                  <a:sym typeface="Symbol" panose="05050102010706020507" pitchFamily="18" charset="2"/>
                </a:endParaRPr>
              </a:p>
              <a:p>
                <a:r>
                  <a:rPr lang="ko-KR" altLang="en-US" dirty="0" smtClean="0">
                    <a:sym typeface="Symbol" panose="05050102010706020507" pitchFamily="18" charset="2"/>
                  </a:rPr>
                  <a:t xml:space="preserve">Shortest path computation </a:t>
                </a:r>
                <a:r>
                  <a:rPr lang="ko-KR" altLang="en-US" dirty="0" err="1" smtClean="0">
                    <a:sym typeface="Symbol" panose="05050102010706020507" pitchFamily="18" charset="2"/>
                  </a:rPr>
                  <a:t>algorithm</a:t>
                </a:r>
                <a:r>
                  <a:rPr lang="en-US" altLang="ko-KR" dirty="0" smtClean="0">
                    <a:sym typeface="Symbol" panose="05050102010706020507" pitchFamily="18" charset="2"/>
                  </a:rPr>
                  <a:t xml:space="preserve">: </a:t>
                </a:r>
                <a:r>
                  <a:rPr lang="ko-KR" altLang="en-US" dirty="0" smtClean="0">
                    <a:sym typeface="Symbol" panose="05050102010706020507" pitchFamily="18" charset="2"/>
                  </a:rPr>
                  <a:t>e.g.</a:t>
                </a:r>
                <a:r>
                  <a:rPr lang="en-US" altLang="ko-KR" dirty="0" smtClean="0">
                    <a:sym typeface="Symbol" panose="05050102010706020507" pitchFamily="18" charset="2"/>
                  </a:rPr>
                  <a:t xml:space="preserve">) </a:t>
                </a:r>
                <a:r>
                  <a:rPr lang="ko-KR" altLang="en-US" dirty="0" smtClean="0">
                    <a:sym typeface="Symbol" panose="05050102010706020507" pitchFamily="18" charset="2"/>
                  </a:rPr>
                  <a:t>navigation</a:t>
                </a:r>
                <a:endParaRPr lang="en-US" altLang="ko-KR" dirty="0" smtClean="0">
                  <a:sym typeface="Symbol" panose="05050102010706020507" pitchFamily="18" charset="2"/>
                </a:endParaRPr>
              </a:p>
              <a:p>
                <a:pPr lvl="1"/>
                <a:r>
                  <a:rPr lang="ko-KR" altLang="en-US" dirty="0" smtClean="0"/>
                  <a:t>Input</a:t>
                </a:r>
                <a:r>
                  <a:rPr lang="en-US" altLang="ko-KR" dirty="0" smtClean="0"/>
                  <a:t xml:space="preserve">: </a:t>
                </a:r>
                <a:r>
                  <a:rPr lang="ko-KR" altLang="en-US" dirty="0" smtClean="0"/>
                  <a:t>Starting point</a:t>
                </a:r>
                <a:endParaRPr lang="en-US" altLang="ko-KR" dirty="0" smtClean="0"/>
              </a:p>
              <a:p>
                <a:pPr lvl="1"/>
                <a:r>
                  <a:rPr lang="ko-KR" altLang="en-US" dirty="0" smtClean="0"/>
                  <a:t>Output</a:t>
                </a:r>
                <a:r>
                  <a:rPr lang="en-US" altLang="ko-KR" dirty="0" smtClean="0"/>
                  <a:t xml:space="preserve">: </a:t>
                </a:r>
                <a:r>
                  <a:rPr lang="ko-KR" altLang="en-US" dirty="0" smtClean="0"/>
                  <a:t>Path to destination</a:t>
                </a:r>
                <a:r>
                  <a:rPr lang="en-US" altLang="ko-KR" dirty="0" smtClean="0"/>
                  <a:t xml:space="preserve">, </a:t>
                </a:r>
                <a:r>
                  <a:rPr lang="ko-KR" altLang="en-US" dirty="0" smtClean="0"/>
                  <a:t>Distance</a:t>
                </a:r>
                <a:endParaRPr lang="en-US" altLang="ko-KR" dirty="0" smtClean="0"/>
              </a:p>
              <a:p>
                <a:pPr lvl="1"/>
                <a:r>
                  <a:rPr lang="ko-KR" altLang="en-US" dirty="0" smtClean="0"/>
                  <a:t>Complexity</a:t>
                </a:r>
                <a:r>
                  <a:rPr lang="en-US" altLang="ko-KR" dirty="0" smtClean="0"/>
                  <a:t xml:space="preserve">: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altLang="ko-KR" i="1" baseline="30000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</m:t>
                    </m:r>
                    <m:r>
                      <a:rPr lang="en-US" altLang="ko-KR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i="1" dirty="0" err="1" smtClean="0">
                        <a:latin typeface="Cambria Math" panose="02040503050406030204" pitchFamily="18" charset="0"/>
                      </a:rPr>
                      <m:t>𝑙𝑜𝑔𝑉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ko-KR" dirty="0" smtClean="0"/>
              </a:p>
              <a:p>
                <a:pPr lvl="1"/>
                <a:r>
                  <a:rPr lang="ko-KR" altLang="en-US" dirty="0" smtClean="0"/>
                  <a:t>All</a:t>
                </a:r>
                <a:r>
                  <a:rPr lang="en-US" altLang="ko-KR" dirty="0" smtClean="0"/>
                  <a:t xml:space="preserve"> AS</a:t>
                </a:r>
                <a:r>
                  <a:rPr lang="ko-KR" altLang="en-US" dirty="0" smtClean="0"/>
                  <a:t xml:space="preserve"> uses it for internal routing table computation</a:t>
                </a:r>
                <a:endParaRPr lang="en-US" altLang="ko-KR" dirty="0" smtClean="0"/>
              </a:p>
              <a:p>
                <a:pPr lvl="2"/>
                <a:r>
                  <a:rPr lang="ko-KR" altLang="en-US" dirty="0" smtClean="0"/>
                  <a:t>e.g.</a:t>
                </a:r>
                <a:r>
                  <a:rPr lang="en-US" altLang="ko-KR" dirty="0" smtClean="0"/>
                  <a:t xml:space="preserve">: </a:t>
                </a:r>
                <a:r>
                  <a:rPr lang="ko-KR" altLang="en-US" dirty="0" smtClean="0"/>
                  <a:t>Korea Univ.</a:t>
                </a:r>
                <a:r>
                  <a:rPr lang="en-US" altLang="ko-KR" dirty="0" smtClean="0"/>
                  <a:t>, KT, …</a:t>
                </a:r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12" t="-205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7.2 </a:t>
            </a:r>
            <a:r>
              <a:rPr lang="en-US" altLang="ko-KR" dirty="0" err="1" smtClean="0"/>
              <a:t>Dijkstra</a:t>
            </a:r>
            <a:r>
              <a:rPr lang="en-US" altLang="ko-KR" dirty="0" smtClean="0"/>
              <a:t xml:space="preserve"> </a:t>
            </a:r>
            <a:r>
              <a:rPr lang="ko-KR" altLang="en-US" dirty="0" err="1" smtClean="0"/>
              <a:t>algorithm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00506" y="2090844"/>
            <a:ext cx="1453294" cy="188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4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35395"/>
                <a:ext cx="6349410" cy="4741568"/>
              </a:xfrm>
            </p:spPr>
            <p:txBody>
              <a:bodyPr>
                <a:normAutofit fontScale="85000" lnSpcReduction="10000"/>
              </a:bodyPr>
              <a:lstStyle/>
              <a:p>
                <a:pPr marL="457200" indent="-457200">
                  <a:spcAft>
                    <a:spcPts val="600"/>
                  </a:spcAft>
                  <a:buFont typeface="+mj-lt"/>
                  <a:buAutoNum type="arabicPeriod"/>
                </a:pPr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Initial conditions</a:t>
                </a:r>
                <a:endParaRPr lang="en-US" altLang="ko-KR" dirty="0" smtClean="0"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lvl="1">
                  <a:spcAft>
                    <a:spcPts val="600"/>
                  </a:spcAft>
                </a:pPr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Source </a:t>
                </a:r>
                <a:r>
                  <a:rPr lang="en-US" altLang="ko-KR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=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𝐴</m:t>
                    </m:r>
                  </m:oMath>
                </a14:m>
                <a:r>
                  <a:rPr lang="en-US" altLang="ko-KR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, </a:t>
                </a:r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Distance to all destinations </a:t>
                </a:r>
                <a:r>
                  <a:rPr lang="en-US" altLang="ko-KR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= 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𝑋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={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𝐴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}, 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𝑌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𝑈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−{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𝐴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}</m:t>
                    </m:r>
                  </m:oMath>
                </a14:m>
                <a:endParaRPr lang="en-US" altLang="ko-KR" dirty="0" smtClean="0"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457200" indent="-457200">
                  <a:lnSpc>
                    <a:spcPct val="12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altLang="ko-KR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𝑥</m:t>
                    </m:r>
                    <m:r>
                      <a:rPr lang="en-US" altLang="ko-KR" b="0" i="1" dirty="0" err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r>
                      <a:rPr lang="en-US" altLang="ko-KR" b="0" i="1" dirty="0" err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𝑋</m:t>
                    </m:r>
                  </m:oMath>
                </a14:m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Among nodes directly connected to </a:t>
                </a:r>
                <a14:m>
                  <m:oMath xmlns:m="http://schemas.openxmlformats.org/officeDocument/2006/math">
                    <m:r>
                      <a:rPr lang="ko-KR" altLang="en-US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 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𝐴</m:t>
                    </m:r>
                  </m:oMath>
                </a14:m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, find shortest path from </a:t>
                </a:r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𝑧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𝑌</m:t>
                    </m:r>
                  </m:oMath>
                </a14:m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 to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𝑋</m:t>
                    </m:r>
                  </m:oMath>
                </a14:m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, move to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𝑥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→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𝑧</m:t>
                    </m:r>
                  </m:oMath>
                </a14:m>
                <a:r>
                  <a:rPr lang="en-US" altLang="ko-KR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 </a:t>
                </a:r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 and include link in SPT</a:t>
                </a:r>
                <a:endParaRPr lang="en-US" altLang="ko-KR" dirty="0" smtClean="0"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𝑌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=</m:t>
                    </m:r>
                  </m:oMath>
                </a14:m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: if </a:t>
                </a:r>
                <a:r>
                  <a:rPr lang="ko-KR" altLang="en-US" dirty="0" err="1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algorithm</a:t>
                </a:r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 terminates</a:t>
                </a:r>
                <a:endParaRPr lang="en-US" altLang="ko-KR" dirty="0" smtClean="0"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457200" indent="-457200">
                  <a:lnSpc>
                    <a:spcPct val="11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𝑌</m:t>
                    </m:r>
                  </m:oMath>
                </a14:m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's elements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𝑧</m:t>
                    </m:r>
                  </m:oMath>
                </a14:m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All nodes directly connected to </a:t>
                </a:r>
                <a14:m>
                  <m:oMath xmlns:m="http://schemas.openxmlformats.org/officeDocument/2006/math">
                    <m:r>
                      <a:rPr lang="ko-KR" altLang="en-US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 </m:t>
                    </m:r>
                    <m:r>
                      <a:rPr lang="en-US" altLang="ko-K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  <a:sym typeface="Symbol" panose="05050102010706020507" pitchFamily="18" charset="2"/>
                      </a:rPr>
                      <m:t>𝑣</m:t>
                    </m:r>
                  </m:oMath>
                </a14:m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's shortest path distance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min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⁡(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𝐿</m:t>
                    </m:r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𝑣</m:t>
                        </m:r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,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𝐿</m:t>
                    </m:r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𝑧</m:t>
                        </m:r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𝑑</m:t>
                    </m:r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𝑧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,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𝑣</m:t>
                        </m:r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)</m:t>
                    </m:r>
                  </m:oMath>
                </a14:m>
                <a:r>
                  <a:rPr lang="ko-KR" altLang="en-US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update</a:t>
                </a:r>
                <a:endParaRPr lang="en-US" altLang="ko-KR" dirty="0" smtClean="0"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altLang="ko-KR" dirty="0" err="1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Goto</a:t>
                </a:r>
                <a:r>
                  <a:rPr lang="en-US" altLang="ko-KR" dirty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 xml:space="preserve"> </a:t>
                </a:r>
                <a:r>
                  <a:rPr lang="en-US" altLang="ko-KR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" panose="05050102010706020507" pitchFamily="18" charset="2"/>
                  </a:rPr>
                  <a:t>2</a:t>
                </a:r>
              </a:p>
              <a:p>
                <a:endParaRPr lang="en-US" altLang="ko-KR" dirty="0" smtClean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35395"/>
                <a:ext cx="6349410" cy="4741568"/>
              </a:xfrm>
              <a:blipFill>
                <a:blip r:embed="rId2"/>
                <a:stretch>
                  <a:fillRect l="-1057" t="-205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7.2 </a:t>
            </a:r>
            <a:r>
              <a:rPr lang="en-US" altLang="ko-KR" dirty="0" err="1" smtClean="0"/>
              <a:t>Dijkstra</a:t>
            </a:r>
            <a:r>
              <a:rPr lang="en-US" altLang="ko-KR" dirty="0" smtClean="0"/>
              <a:t xml:space="preserve"> </a:t>
            </a:r>
            <a:r>
              <a:rPr lang="ko-KR" altLang="en-US" dirty="0" err="1" smtClean="0"/>
              <a:t>algorithm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1" name="_x274190744" descr="EMB00003e8063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689" y="1820638"/>
            <a:ext cx="4494373" cy="358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77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634941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For all destinations, only 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A's next hop is recorded in routing table</a:t>
            </a:r>
            <a:endParaRPr lang="en-US" altLang="ko-KR" dirty="0" smtClean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Cf. </a:t>
            </a:r>
            <a:r>
              <a:rPr lang="en-US" altLang="ko-KR" dirty="0" err="1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Dijkstra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 </a:t>
            </a:r>
            <a:r>
              <a:rPr lang="ko-KR" altLang="en-US" dirty="0" err="1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Algorithm was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 not developed for Internet routing</a:t>
            </a:r>
            <a:endParaRPr lang="en-US" altLang="ko-KR" dirty="0" smtClean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7.2 </a:t>
            </a:r>
            <a:r>
              <a:rPr lang="en-US" altLang="ko-KR" dirty="0" err="1" smtClean="0"/>
              <a:t>Dijkstra</a:t>
            </a:r>
            <a:r>
              <a:rPr lang="en-US" altLang="ko-KR" dirty="0" smtClean="0"/>
              <a:t xml:space="preserve"> </a:t>
            </a:r>
            <a:r>
              <a:rPr lang="ko-KR" altLang="en-US" dirty="0" err="1" smtClean="0"/>
              <a:t>algorithm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1" name="_x274190344" descr="EMB00003e8063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690" y="1802365"/>
            <a:ext cx="4497572" cy="3619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_x274191544" descr="EMB00003e8063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85" y="3478452"/>
            <a:ext cx="6225725" cy="65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73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OSPF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 is a representative link state </a:t>
            </a:r>
            <a:r>
              <a:rPr lang="ko-KR" altLang="en-US" dirty="0" err="1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algorithm</a:t>
            </a:r>
            <a:endParaRPr lang="en-US" altLang="ko-KR" dirty="0" smtClean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IS-IS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 is also 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OSPF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 </a:t>
            </a:r>
            <a:r>
              <a:rPr lang="ko-KR" altLang="en-US" dirty="0" err="1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similar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: 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Mainly 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ISP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used by ISPs</a:t>
            </a:r>
            <a:endParaRPr lang="en-US" altLang="ko-KR" dirty="0" smtClean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endParaRPr lang="en-US" altLang="ko-KR" dirty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Hierarchical network structure support</a:t>
            </a:r>
            <a:endParaRPr lang="en-US" altLang="ko-KR" dirty="0" smtClean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Backbone area 1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 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(“Area 0”): 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Max 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2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-layer structure</a:t>
            </a:r>
            <a:endParaRPr lang="en-US" altLang="ko-KR" dirty="0" smtClean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Area border router (ABR)</a:t>
            </a:r>
          </a:p>
          <a:p>
            <a:pPr lvl="1"/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Scalability through partitioned management 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scalability</a:t>
            </a: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Typically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contiguous </a:t>
            </a:r>
            <a:r>
              <a:rPr lang="en-US" altLang="ko-KR" dirty="0" smtClean="0">
                <a:sym typeface="Symbol" panose="05050102010706020507" pitchFamily="18" charset="2"/>
              </a:rPr>
              <a:t>prefix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</a:t>
            </a:r>
            <a:r>
              <a:rPr lang="en-US" altLang="ko-KR" dirty="0" smtClean="0">
                <a:sym typeface="Symbol" panose="05050102010706020507" pitchFamily="18" charset="2"/>
              </a:rPr>
              <a:t>subnet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s grouped into one </a:t>
            </a:r>
            <a:r>
              <a:rPr lang="en-US" altLang="ko-KR" dirty="0" smtClean="0">
                <a:sym typeface="Symbol" panose="05050102010706020507" pitchFamily="18" charset="2"/>
              </a:rPr>
              <a:t>area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7.3 OSPF</a:t>
            </a:r>
            <a:r>
              <a:rPr lang="ko-KR" altLang="en-US" dirty="0" smtClean="0"/>
              <a:t>'s Advanced Routing Support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5121" name="_x274190984" descr="EMB00003e80637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405" y="2659725"/>
            <a:ext cx="4798913" cy="261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24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Load balancing</a:t>
            </a:r>
          </a:p>
          <a:p>
            <a:pPr lvl="1">
              <a:spcAft>
                <a:spcPts val="600"/>
              </a:spcAft>
            </a:pP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Link crossing 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cost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 can be 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admin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 set arbitrarily by admin</a:t>
            </a:r>
            <a:endParaRPr lang="en-US" altLang="ko-KR" dirty="0" smtClean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Cf. RIP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: each link always has </a:t>
            </a:r>
            <a:r>
              <a:rPr lang="en-US" altLang="ko-KR" dirty="0" smtClean="0">
                <a:sym typeface="Symbol" panose="05050102010706020507" pitchFamily="18" charset="2"/>
              </a:rPr>
              <a:t>cost 1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 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: </a:t>
            </a:r>
            <a:r>
              <a:rPr lang="en-US" altLang="ko-KR" dirty="0" smtClean="0">
                <a:sym typeface="Symbol" panose="05050102010706020507" pitchFamily="18" charset="2"/>
              </a:rPr>
              <a:t>admin</a:t>
            </a:r>
            <a:r>
              <a:rPr lang="ko-KR" altLang="en-US" dirty="0" smtClean="0">
                <a:sym typeface="Symbol" panose="05050102010706020507" pitchFamily="18" charset="2"/>
              </a:rPr>
              <a:t>: no way for admin to change routing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 xml:space="preserve">Link </a:t>
            </a:r>
            <a:r>
              <a:rPr lang="en-US" altLang="ko-KR" dirty="0" smtClean="0">
                <a:sym typeface="Symbol" panose="05050102010706020507" pitchFamily="18" charset="2"/>
              </a:rPr>
              <a:t>cost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can be 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0 - 65535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; no intrinsic meaning</a:t>
            </a:r>
            <a:endParaRPr lang="en-US" altLang="ko-KR" dirty="0" smtClean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Same link can have different values depending on direction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 xml:space="preserve">Link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cost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assignment: </a:t>
            </a:r>
            <a:r>
              <a:rPr lang="en-US" altLang="ko-KR" dirty="0" smtClean="0">
                <a:sym typeface="Symbol" panose="05050102010706020507" pitchFamily="18" charset="2"/>
              </a:rPr>
              <a:t>2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methods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Arbitrary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: </a:t>
            </a:r>
            <a:r>
              <a:rPr lang="ko-KR" altLang="en-US" dirty="0" smtClean="0">
                <a:sym typeface="Symbol" panose="05050102010706020507" pitchFamily="18" charset="2"/>
              </a:rPr>
              <a:t>e.g.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)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Links to suppress traffic inflow  high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cost </a:t>
            </a:r>
            <a:r>
              <a:rPr lang="ko-KR" altLang="en-US" dirty="0" smtClean="0">
                <a:sym typeface="Symbol" panose="05050102010706020507" pitchFamily="18" charset="2"/>
              </a:rPr>
              <a:t>assignment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 xml:space="preserve">100 Mbps </a:t>
            </a:r>
            <a:r>
              <a:rPr lang="ko-KR" altLang="en-US" dirty="0" smtClean="0">
                <a:sym typeface="Symbol" panose="05050102010706020507" pitchFamily="18" charset="2"/>
              </a:rPr>
              <a:t>reference-based expression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3"/>
            <a:r>
              <a:rPr lang="en-US" altLang="ko-KR" dirty="0" smtClean="0">
                <a:sym typeface="Symbol" panose="05050102010706020507" pitchFamily="18" charset="2"/>
              </a:rPr>
              <a:t xml:space="preserve">10 Mbps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link  </a:t>
            </a:r>
            <a:r>
              <a:rPr lang="en-US" altLang="ko-KR" dirty="0" smtClean="0">
                <a:sym typeface="Symbol" panose="05050102010706020507" pitchFamily="18" charset="2"/>
              </a:rPr>
              <a:t>100 Mbps / 10 Mbps = cost 10</a:t>
            </a:r>
          </a:p>
          <a:p>
            <a:pPr lvl="3"/>
            <a:r>
              <a:rPr lang="en-US" altLang="ko-KR" dirty="0" smtClean="0">
                <a:sym typeface="Symbol" panose="05050102010706020507" pitchFamily="18" charset="2"/>
              </a:rPr>
              <a:t xml:space="preserve">1 </a:t>
            </a:r>
            <a:r>
              <a:rPr lang="en-US" altLang="ko-KR" dirty="0" err="1" smtClean="0">
                <a:sym typeface="Symbol" panose="05050102010706020507" pitchFamily="18" charset="2"/>
              </a:rPr>
              <a:t>Gbps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link 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100 Mbps / 1 </a:t>
            </a:r>
            <a:r>
              <a:rPr lang="en-US" altLang="ko-KR" dirty="0" err="1" smtClean="0">
                <a:sym typeface="Symbol" panose="05050102010706020507" pitchFamily="18" charset="2"/>
              </a:rPr>
              <a:t>Gbps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= cost 0.1</a:t>
            </a:r>
          </a:p>
          <a:p>
            <a:pPr lvl="2"/>
            <a:endParaRPr lang="en-US" altLang="ko-KR" dirty="0" smtClean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7.3 OSPF</a:t>
            </a:r>
            <a:r>
              <a:rPr lang="ko-KR" altLang="en-US" dirty="0" smtClean="0"/>
              <a:t>'s Advanced Routing Support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502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OSPF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IP </a:t>
            </a:r>
            <a:r>
              <a:rPr lang="ko-KR" altLang="en-US" dirty="0" smtClean="0">
                <a:sym typeface="Symbol" panose="05050102010706020507" pitchFamily="18" charset="2"/>
              </a:rPr>
              <a:t>Multicast for OSPF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ko-KR" altLang="en-US" dirty="0" err="1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Broadcast</a:t>
            </a:r>
            <a:r>
              <a:rPr lang="ko-KR" altLang="en-US" dirty="0" err="1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 xml:space="preserve">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not used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X 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</a:t>
            </a:r>
            <a:r>
              <a:rPr lang="ko-KR" altLang="en-US" dirty="0" err="1" smtClean="0">
                <a:sym typeface="Symbol" panose="05050102010706020507" pitchFamily="18" charset="2"/>
              </a:rPr>
              <a:t>Unrelated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nodes' unnecessary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OSPF </a:t>
            </a:r>
            <a:r>
              <a:rPr lang="ko-KR" altLang="en-US" dirty="0" smtClean="0">
                <a:sym typeface="Symbol" panose="05050102010706020507" pitchFamily="18" charset="2"/>
              </a:rPr>
              <a:t>packet processing prevented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Address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 = 224.0.0.5</a:t>
            </a: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 xml:space="preserve">1-hop scope </a:t>
            </a:r>
            <a:r>
              <a:rPr lang="ko-KR" altLang="en-US" dirty="0" smtClean="0">
                <a:sym typeface="Symbol" panose="05050102010706020507" pitchFamily="18" charset="2"/>
              </a:rPr>
              <a:t>Address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Link state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 can be </a:t>
            </a:r>
            <a:r>
              <a:rPr lang="en-US" altLang="ko-KR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hop-by-hop</a:t>
            </a:r>
            <a:r>
              <a:rPr lang="ko-KR" altLang="en-US" dirty="0" smtClean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 xml:space="preserve"> across the entire network</a:t>
            </a:r>
            <a:endParaRPr lang="en-US" altLang="ko-KR" dirty="0" smtClean="0">
              <a:latin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7.3 OSPF</a:t>
            </a:r>
            <a:r>
              <a:rPr lang="ko-KR" altLang="en-US" dirty="0" smtClean="0"/>
              <a:t>'s Advanced Routing Support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912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>Packet Format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>Type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Hello</a:t>
            </a: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Database Description (DBD)</a:t>
            </a: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Link State Request (LSR)</a:t>
            </a: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Link State Update (LSU)</a:t>
            </a: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Link State Acknowledgement (</a:t>
            </a:r>
            <a:r>
              <a:rPr lang="en-US" altLang="ko-KR" dirty="0" err="1" smtClean="0">
                <a:sym typeface="Symbol" panose="05050102010706020507" pitchFamily="18" charset="2"/>
              </a:rPr>
              <a:t>LSAck</a:t>
            </a:r>
            <a:r>
              <a:rPr lang="en-US" altLang="ko-KR" dirty="0" smtClean="0">
                <a:sym typeface="Symbol" panose="05050102010706020507" pitchFamily="18" charset="2"/>
              </a:rPr>
              <a:t>)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7.4 OSPF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025" name="_x274030048" descr="EMB000022dc6d8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6633" y="2034129"/>
            <a:ext cx="5887469" cy="315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39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_x274031088" descr="EMB000022dc6d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415" y="1780676"/>
            <a:ext cx="4761708" cy="4051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Hello </a:t>
            </a:r>
            <a:r>
              <a:rPr lang="ko-KR" altLang="en-US" dirty="0" smtClean="0">
                <a:sym typeface="Symbol" panose="05050102010706020507" pitchFamily="18" charset="2"/>
              </a:rPr>
              <a:t>Message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>Verifies connectivity with adjacent routers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10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sec per message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40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sec without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Hello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: no connection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X  </a:t>
            </a:r>
            <a:r>
              <a:rPr lang="ko-KR" altLang="en-US" dirty="0" smtClean="0">
                <a:sym typeface="Symbol" panose="05050102010706020507" pitchFamily="18" charset="2"/>
              </a:rPr>
              <a:t>Routing recalculation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 xml:space="preserve">Recently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Hello </a:t>
            </a:r>
            <a:r>
              <a:rPr lang="ko-KR" altLang="en-US" dirty="0" smtClean="0">
                <a:sym typeface="Symbol" panose="05050102010706020507" pitchFamily="18" charset="2"/>
              </a:rPr>
              <a:t>includes list of adjacent routers that sent Hello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If listed in another router's </a:t>
            </a:r>
            <a:r>
              <a:rPr lang="en-US" altLang="ko-KR" dirty="0" smtClean="0">
                <a:sym typeface="Symbol" panose="05050102010706020507" pitchFamily="18" charset="2"/>
              </a:rPr>
              <a:t>Hello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neighbor list</a:t>
            </a:r>
            <a:r>
              <a:rPr lang="en-US" altLang="ko-KR" dirty="0" smtClean="0">
                <a:sym typeface="Symbol" panose="05050102010706020507" pitchFamily="18" charset="2"/>
              </a:rPr>
              <a:t>?</a:t>
            </a:r>
          </a:p>
          <a:p>
            <a:pPr lvl="3"/>
            <a:r>
              <a:rPr lang="ko-KR" altLang="en-US" dirty="0" smtClean="0">
                <a:sym typeface="Symbol" panose="05050102010706020507" pitchFamily="18" charset="2"/>
              </a:rPr>
              <a:t>Means bidirectional connectivity is possible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Router ID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can be </a:t>
            </a:r>
            <a:r>
              <a:rPr lang="en-US" altLang="ko-KR" dirty="0" smtClean="0">
                <a:sym typeface="Symbol" panose="05050102010706020507" pitchFamily="18" charset="2"/>
              </a:rPr>
              <a:t>Source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IP </a:t>
            </a:r>
            <a:r>
              <a:rPr lang="ko-KR" altLang="en-US" dirty="0" smtClean="0">
                <a:sym typeface="Symbol" panose="05050102010706020507" pitchFamily="18" charset="2"/>
              </a:rPr>
              <a:t>address; note this may differ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A router naturally has multiple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IP </a:t>
            </a:r>
            <a:r>
              <a:rPr lang="ko-KR" altLang="en-US" dirty="0" smtClean="0">
                <a:sym typeface="Symbol" panose="05050102010706020507" pitchFamily="18" charset="2"/>
              </a:rPr>
              <a:t>addresses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3"/>
            <a:r>
              <a:rPr lang="en-US" altLang="ko-KR" dirty="0" smtClean="0"/>
              <a:t>Router ID</a:t>
            </a:r>
            <a:r>
              <a:rPr lang="ko-KR" altLang="en-US" dirty="0" smtClean="0"/>
              <a:t xml:space="preserve"> is one representative among them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7.4 OSPF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523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OSPF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: Each router using OSPF maintains a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Link State Database (LSDB) 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LSDB = Link State Advertisement (LSA)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collection </a:t>
            </a:r>
            <a:r>
              <a:rPr lang="en-US" altLang="ko-KR" dirty="0" smtClean="0">
                <a:sym typeface="Symbol" panose="05050102010706020507" pitchFamily="18" charset="2"/>
              </a:rPr>
              <a:t>= “map”</a:t>
            </a:r>
          </a:p>
          <a:p>
            <a:pPr>
              <a:spcAft>
                <a:spcPts val="600"/>
              </a:spcAft>
            </a:pPr>
            <a:endParaRPr lang="en-US" altLang="ko-KR" dirty="0" smtClean="0">
              <a:sym typeface="Symbol" panose="05050102010706020507" pitchFamily="18" charset="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                                                                                                                     =</a:t>
            </a:r>
            <a:endParaRPr lang="en-US" altLang="ko-KR" dirty="0"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endParaRPr lang="en-US" altLang="ko-KR" dirty="0" smtClean="0"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 xml:space="preserve">All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OSPF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routers must have the same </a:t>
            </a:r>
            <a:r>
              <a:rPr lang="en-US" altLang="ko-KR" dirty="0" smtClean="0">
                <a:sym typeface="Symbol" panose="05050102010706020507" pitchFamily="18" charset="2"/>
              </a:rPr>
              <a:t>LSDB(“map”)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for consistent route computation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In-sync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7.4 OSPF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025" name="_x274223264" descr="EMB000042b871a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947" y="2656325"/>
            <a:ext cx="6702467" cy="95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/>
          <a:srcRect t="10098" b="6937"/>
          <a:stretch/>
        </p:blipFill>
        <p:spPr>
          <a:xfrm>
            <a:off x="9371271" y="2101540"/>
            <a:ext cx="2288658" cy="189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43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_x274031648" descr="EMB000022dc6d99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7"/>
          <a:stretch/>
        </p:blipFill>
        <p:spPr bwMode="auto">
          <a:xfrm>
            <a:off x="7485332" y="1498913"/>
            <a:ext cx="4678316" cy="461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DBD </a:t>
            </a:r>
            <a:r>
              <a:rPr lang="ko-KR" altLang="en-US" dirty="0" smtClean="0">
                <a:sym typeface="Symbol" panose="05050102010706020507" pitchFamily="18" charset="2"/>
              </a:rPr>
              <a:t>Message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ko-KR" altLang="en-US" dirty="0">
                <a:sym typeface="Symbol" panose="05050102010706020507" pitchFamily="18" charset="2"/>
              </a:rPr>
              <a:t>New</a:t>
            </a:r>
            <a:r>
              <a:rPr lang="en-US" altLang="ko-KR" dirty="0">
                <a:sym typeface="Symbol" panose="05050102010706020507" pitchFamily="18" charset="2"/>
              </a:rPr>
              <a:t xml:space="preserve"> </a:t>
            </a:r>
            <a:r>
              <a:rPr lang="ko-KR" altLang="en-US" dirty="0">
                <a:sym typeface="Symbol" panose="05050102010706020507" pitchFamily="18" charset="2"/>
              </a:rPr>
              <a:t>adjacency</a:t>
            </a:r>
            <a:r>
              <a:rPr lang="en-US" altLang="ko-KR" dirty="0">
                <a:sym typeface="Symbol" panose="05050102010706020507" pitchFamily="18" charset="2"/>
              </a:rPr>
              <a:t>(adjacency)</a:t>
            </a:r>
            <a:r>
              <a:rPr lang="ko-KR" altLang="en-US" dirty="0">
                <a:sym typeface="Symbol" panose="05050102010706020507" pitchFamily="18" charset="2"/>
              </a:rPr>
              <a:t>: sent when established</a:t>
            </a:r>
            <a:endParaRPr lang="en-US" altLang="ko-KR" dirty="0"/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LSDB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Only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LSA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headers in LSDB exchanged </a:t>
            </a:r>
            <a:r>
              <a:rPr lang="en-US" altLang="ko-KR" dirty="0" smtClean="0">
                <a:sym typeface="Symbol" panose="05050102010706020507" pitchFamily="18" charset="2"/>
              </a:rPr>
              <a:t>(“Description”)</a:t>
            </a: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For large networks, multiple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DBD </a:t>
            </a:r>
            <a:r>
              <a:rPr lang="ko-KR" altLang="en-US" dirty="0" smtClean="0">
                <a:sym typeface="Symbol" panose="05050102010706020507" pitchFamily="18" charset="2"/>
              </a:rPr>
              <a:t>messages needed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Only last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DBD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message has </a:t>
            </a:r>
            <a:r>
              <a:rPr lang="en-US" altLang="ko-KR" dirty="0" smtClean="0">
                <a:sym typeface="Symbol" panose="05050102010706020507" pitchFamily="18" charset="2"/>
              </a:rPr>
              <a:t>M(more)=0</a:t>
            </a:r>
          </a:p>
          <a:p>
            <a:pPr lvl="1"/>
            <a:r>
              <a:rPr lang="ko-KR" altLang="en-US" dirty="0" smtClean="0"/>
              <a:t xml:space="preserve">Sequence number increments by </a:t>
            </a:r>
            <a:r>
              <a:rPr lang="ko-KR" altLang="en-US" dirty="0" err="1" smtClean="0"/>
              <a:t>each</a:t>
            </a:r>
            <a:r>
              <a:rPr lang="ko-KR" altLang="en-US" dirty="0" smtClean="0"/>
              <a:t xml:space="preserve"> </a:t>
            </a:r>
            <a:r>
              <a:rPr lang="en-US" altLang="ko-KR" dirty="0" smtClean="0"/>
              <a:t xml:space="preserve">1 </a:t>
            </a:r>
            <a:r>
              <a:rPr lang="ko-KR" altLang="en-US" dirty="0" smtClean="0"/>
              <a:t xml:space="preserve"> transmission</a:t>
            </a:r>
            <a:endParaRPr lang="en-US" altLang="ko-KR" dirty="0" smtClean="0"/>
          </a:p>
          <a:p>
            <a:pPr lvl="1"/>
            <a:r>
              <a:rPr lang="en-US" altLang="ko-KR" dirty="0" smtClean="0"/>
              <a:t xml:space="preserve">DBD </a:t>
            </a:r>
            <a:r>
              <a:rPr lang="ko-KR" altLang="en-US" dirty="0" smtClean="0"/>
              <a:t xml:space="preserve">Receiving router compares with its own </a:t>
            </a:r>
            <a:r>
              <a:rPr lang="en-US" altLang="ko-KR" dirty="0" smtClean="0"/>
              <a:t>LSDB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 xml:space="preserve">Newer </a:t>
            </a:r>
            <a:r>
              <a:rPr lang="en-US" altLang="ko-KR" dirty="0" smtClean="0"/>
              <a:t xml:space="preserve">LSA </a:t>
            </a:r>
            <a:r>
              <a:rPr lang="ko-KR" altLang="en-US" dirty="0" smtClean="0"/>
              <a:t>info received</a:t>
            </a:r>
            <a:r>
              <a:rPr lang="en-US" altLang="ko-KR" dirty="0" smtClean="0"/>
              <a:t>:</a:t>
            </a:r>
            <a:r>
              <a:rPr lang="ko-KR" altLang="en-US" dirty="0" smtClean="0"/>
              <a:t xml:space="preserve"> </a:t>
            </a:r>
            <a:r>
              <a:rPr lang="en-US" altLang="ko-KR" dirty="0" smtClean="0"/>
              <a:t xml:space="preserve">not in sync </a:t>
            </a:r>
            <a:r>
              <a:rPr lang="en-US" altLang="ko-KR" dirty="0" smtClean="0">
                <a:sym typeface="Symbol" panose="05050102010706020507" pitchFamily="18" charset="2"/>
              </a:rPr>
              <a:t> Link State Request</a:t>
            </a:r>
          </a:p>
          <a:p>
            <a:pPr lvl="1"/>
            <a:r>
              <a:rPr lang="en-US" altLang="ko-KR" dirty="0">
                <a:sym typeface="Symbol" panose="05050102010706020507" pitchFamily="18" charset="2"/>
              </a:rPr>
              <a:t>I</a:t>
            </a:r>
            <a:r>
              <a:rPr lang="en-US" altLang="ko-KR" dirty="0" smtClean="0">
                <a:sym typeface="Symbol" panose="05050102010706020507" pitchFamily="18" charset="2"/>
              </a:rPr>
              <a:t>n-sync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: once in-sync, individual </a:t>
            </a:r>
            <a:r>
              <a:rPr lang="en-US" altLang="ko-KR" dirty="0" smtClean="0">
                <a:sym typeface="Symbol" panose="05050102010706020507" pitchFamily="18" charset="2"/>
              </a:rPr>
              <a:t>LSU/</a:t>
            </a:r>
            <a:r>
              <a:rPr lang="en-US" altLang="ko-KR" dirty="0" err="1" smtClean="0">
                <a:sym typeface="Symbol" panose="05050102010706020507" pitchFamily="18" charset="2"/>
              </a:rPr>
              <a:t>LSAck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exchange via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LSA 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No more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DBD </a:t>
            </a:r>
            <a:r>
              <a:rPr lang="ko-KR" altLang="en-US" dirty="0" smtClean="0">
                <a:sym typeface="Symbol" panose="05050102010706020507" pitchFamily="18" charset="2"/>
              </a:rPr>
              <a:t>needed</a:t>
            </a:r>
            <a:endParaRPr lang="en-US" altLang="ko-KR" dirty="0" smtClean="0"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7.4 OSPF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068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_x490149024" descr="EMB000042b871c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5623" y="2934124"/>
            <a:ext cx="4911528" cy="2786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LSR </a:t>
            </a:r>
            <a:r>
              <a:rPr lang="ko-KR" altLang="en-US" dirty="0" smtClean="0">
                <a:sym typeface="Symbol" panose="05050102010706020507" pitchFamily="18" charset="2"/>
              </a:rPr>
              <a:t>Message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&lt;LSA </a:t>
            </a:r>
            <a:r>
              <a:rPr lang="ko-KR" altLang="en-US" dirty="0" smtClean="0">
                <a:sym typeface="Symbol" panose="05050102010706020507" pitchFamily="18" charset="2"/>
              </a:rPr>
              <a:t>Type</a:t>
            </a:r>
            <a:r>
              <a:rPr lang="en-US" altLang="ko-KR" dirty="0" smtClean="0">
                <a:sym typeface="Symbol" panose="05050102010706020507" pitchFamily="18" charset="2"/>
              </a:rPr>
              <a:t>, LSID, Adv. Router&gt;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can be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LSA </a:t>
            </a:r>
            <a:r>
              <a:rPr lang="ko-KR" altLang="en-US" dirty="0" err="1" smtClean="0">
                <a:sym typeface="Symbol" panose="05050102010706020507" pitchFamily="18" charset="2"/>
              </a:rPr>
              <a:t>identifier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Router LSA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: for </a:t>
            </a:r>
            <a:r>
              <a:rPr lang="en-US" altLang="ko-KR" dirty="0" smtClean="0">
                <a:sym typeface="Symbol" panose="05050102010706020507" pitchFamily="18" charset="2"/>
              </a:rPr>
              <a:t>LSID = Router ID</a:t>
            </a:r>
          </a:p>
          <a:p>
            <a:pPr lvl="2"/>
            <a:endParaRPr lang="en-US" altLang="ko-KR" dirty="0"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 xml:space="preserve">Rules for determining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IP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among a router's multiple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Router ID 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 xml:space="preserve">Manually configured </a:t>
            </a:r>
            <a:r>
              <a:rPr lang="en-US" altLang="ko-KR" dirty="0" smtClean="0">
                <a:sym typeface="Symbol" panose="05050102010706020507" pitchFamily="18" charset="2"/>
              </a:rPr>
              <a:t>router ID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Loopback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Highest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IP </a:t>
            </a:r>
            <a:r>
              <a:rPr lang="ko-KR" altLang="en-US" dirty="0" smtClean="0">
                <a:sym typeface="Symbol" panose="05050102010706020507" pitchFamily="18" charset="2"/>
              </a:rPr>
              <a:t>Address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Loopback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is logical and never goes </a:t>
            </a:r>
            <a:r>
              <a:rPr lang="en-US" altLang="ko-KR" dirty="0" smtClean="0">
                <a:sym typeface="Symbol" panose="05050102010706020507" pitchFamily="18" charset="2"/>
              </a:rPr>
              <a:t>down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>!</a:t>
            </a: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e.g.</a:t>
            </a:r>
            <a:r>
              <a:rPr lang="en-US" altLang="ko-KR" dirty="0" smtClean="0">
                <a:sym typeface="Symbol" panose="05050102010706020507" pitchFamily="18" charset="2"/>
              </a:rPr>
              <a:t>) 3.3.3.3 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Loopback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Highest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IP </a:t>
            </a:r>
            <a:r>
              <a:rPr lang="ko-KR" altLang="en-US" dirty="0" smtClean="0">
                <a:sym typeface="Symbol" panose="05050102010706020507" pitchFamily="18" charset="2"/>
              </a:rPr>
              <a:t>Address</a:t>
            </a:r>
            <a:endParaRPr lang="en-US" altLang="ko-KR" dirty="0" smtClean="0"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7.4 OSPF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6085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_x274109048" descr="EMB0000177c4f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304" y="1573624"/>
            <a:ext cx="5952077" cy="422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LSU </a:t>
            </a:r>
            <a:r>
              <a:rPr lang="ko-KR" altLang="en-US" dirty="0" smtClean="0">
                <a:sym typeface="Symbol" panose="05050102010706020507" pitchFamily="18" charset="2"/>
              </a:rPr>
              <a:t>Message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LSR</a:t>
            </a:r>
            <a:r>
              <a:rPr lang="ko-KR" altLang="en-US" dirty="0" smtClean="0">
                <a:sym typeface="Symbol" panose="05050102010706020507" pitchFamily="18" charset="2"/>
              </a:rPr>
              <a:t>: Response to LSR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LSDB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among a router's multiple </a:t>
            </a:r>
            <a:r>
              <a:rPr lang="en-US" altLang="ko-KR" dirty="0" err="1" smtClean="0">
                <a:sym typeface="Symbol" panose="05050102010706020507" pitchFamily="18" charset="2"/>
              </a:rPr>
              <a:t>updat</a:t>
            </a:r>
            <a:r>
              <a:rPr lang="ko-KR" altLang="en-US" dirty="0" smtClean="0">
                <a:sym typeface="Symbol" panose="05050102010706020507" pitchFamily="18" charset="2"/>
              </a:rPr>
              <a:t>ed portions of LSDB delivered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 xml:space="preserve">Received </a:t>
            </a:r>
            <a:r>
              <a:rPr lang="en-US" altLang="ko-KR" dirty="0" smtClean="0">
                <a:sym typeface="Symbol" panose="05050102010706020507" pitchFamily="18" charset="2"/>
              </a:rPr>
              <a:t>LSA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can be </a:t>
            </a:r>
            <a:r>
              <a:rPr lang="en-US" altLang="ko-KR" dirty="0" smtClean="0">
                <a:sym typeface="Symbol" panose="05050102010706020507" pitchFamily="18" charset="2"/>
              </a:rPr>
              <a:t>LSDB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stored in LSDB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 xml:space="preserve">Flooded to all interfaces except receiving interface via </a:t>
            </a:r>
            <a:r>
              <a:rPr lang="en-US" altLang="ko-KR" dirty="0" smtClean="0">
                <a:sym typeface="Symbol" panose="05050102010706020507" pitchFamily="18" charset="2"/>
              </a:rPr>
              <a:t>flooding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7.4 OSPF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034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Reliable flooding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LSU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to </a:t>
            </a:r>
            <a:r>
              <a:rPr lang="en-US" altLang="ko-KR" dirty="0" err="1" smtClean="0">
                <a:sym typeface="Symbol" panose="05050102010706020507" pitchFamily="18" charset="2"/>
              </a:rPr>
              <a:t>LSAck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acknowledged by LSAck </a:t>
            </a:r>
            <a:r>
              <a:rPr lang="en-US" altLang="ko-KR" dirty="0" smtClean="0">
                <a:sym typeface="Symbol" panose="05050102010706020507" pitchFamily="18" charset="2"/>
              </a:rPr>
              <a:t>(“reliable”)</a:t>
            </a:r>
          </a:p>
          <a:p>
            <a:pPr lvl="1">
              <a:spcAft>
                <a:spcPts val="600"/>
              </a:spcAft>
            </a:pPr>
            <a:r>
              <a:rPr lang="en-US" altLang="ko-KR" dirty="0">
                <a:sym typeface="Symbol" panose="05050102010706020507" pitchFamily="18" charset="2"/>
              </a:rPr>
              <a:t xml:space="preserve">LSU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Copied and sent to all other interfaces except receiving interface </a:t>
            </a:r>
            <a:r>
              <a:rPr lang="en-US" altLang="ko-KR" dirty="0" smtClean="0">
                <a:sym typeface="Symbol" panose="05050102010706020507" pitchFamily="18" charset="2"/>
              </a:rPr>
              <a:t>(“flooding”)</a:t>
            </a: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Ignored if already received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 xml:space="preserve">Scope limited to within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area 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7.4 OSPF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049" name="_x274108568" descr="EMB0000177c4f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497" y="3413049"/>
            <a:ext cx="5326903" cy="2317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66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err="1" smtClean="0">
                <a:sym typeface="Symbol" panose="05050102010706020507" pitchFamily="18" charset="2"/>
              </a:rPr>
              <a:t>LSAck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</a:t>
            </a:r>
            <a:r>
              <a:rPr lang="ko-KR" altLang="en-US" dirty="0" smtClean="0">
                <a:sym typeface="Symbol" panose="05050102010706020507" pitchFamily="18" charset="2"/>
              </a:rPr>
              <a:t>Message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LSU</a:t>
            </a:r>
            <a:r>
              <a:rPr lang="ko-KR" altLang="en-US" dirty="0" smtClean="0">
                <a:sym typeface="Symbol" panose="05050102010706020507" pitchFamily="18" charset="2"/>
              </a:rPr>
              <a:t>: Acknowledgement for LSU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err="1" smtClean="0">
                <a:sym typeface="Symbol" panose="05050102010706020507" pitchFamily="18" charset="2"/>
              </a:rPr>
              <a:t>LSAck</a:t>
            </a:r>
            <a:r>
              <a:rPr lang="ko-KR" altLang="en-US" dirty="0" smtClean="0">
                <a:sym typeface="Symbol" panose="05050102010706020507" pitchFamily="18" charset="2"/>
              </a:rPr>
              <a:t>: Retransmit if no LSAck received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 xml:space="preserve">A single </a:t>
            </a:r>
            <a:r>
              <a:rPr lang="en-US" altLang="ko-KR" dirty="0" err="1" smtClean="0">
                <a:sym typeface="Symbol" panose="05050102010706020507" pitchFamily="18" charset="2"/>
              </a:rPr>
              <a:t>LSAck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message can acknowledge multiple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LSA </a:t>
            </a:r>
            <a:r>
              <a:rPr lang="ko-KR" altLang="en-US" dirty="0" smtClean="0">
                <a:sym typeface="Symbol" panose="05050102010706020507" pitchFamily="18" charset="2"/>
              </a:rPr>
              <a:t>receipts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IPv6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OSPF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version </a:t>
            </a:r>
            <a:r>
              <a:rPr lang="en-US" altLang="ko-KR" dirty="0" smtClean="0">
                <a:sym typeface="Symbol" panose="05050102010706020507" pitchFamily="18" charset="2"/>
              </a:rPr>
              <a:t>= 3</a:t>
            </a:r>
          </a:p>
          <a:p>
            <a:pPr lvl="1">
              <a:spcAft>
                <a:spcPts val="600"/>
              </a:spcAft>
            </a:pPr>
            <a:endParaRPr lang="en-US" altLang="ko-KR" dirty="0"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>Message sequence for new topology changes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[DBD ] LSR  LSU  </a:t>
            </a:r>
            <a:r>
              <a:rPr lang="en-US" altLang="ko-KR" dirty="0" err="1" smtClean="0">
                <a:sym typeface="Symbol" panose="05050102010706020507" pitchFamily="18" charset="2"/>
              </a:rPr>
              <a:t>LSAck</a:t>
            </a:r>
            <a:endParaRPr lang="en-US" altLang="ko-KR" dirty="0" smtClean="0"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7.4 OSPF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3073" name="_x274109448" descr="EMB0000177c4f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687" y="1711841"/>
            <a:ext cx="4261808" cy="402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4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>Message sequence for new topology changes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[DBD ] LSR  LSU  </a:t>
            </a:r>
            <a:r>
              <a:rPr lang="en-US" altLang="ko-KR" dirty="0" err="1" smtClean="0">
                <a:sym typeface="Symbol" panose="05050102010706020507" pitchFamily="18" charset="2"/>
              </a:rPr>
              <a:t>LSAck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LSDB </a:t>
            </a:r>
            <a:r>
              <a:rPr lang="ko-KR" altLang="en-US" dirty="0" smtClean="0">
                <a:sym typeface="Symbol" panose="05050102010706020507" pitchFamily="18" charset="2"/>
              </a:rPr>
              <a:t>Synchronization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Cf. </a:t>
            </a:r>
            <a:r>
              <a:rPr lang="ko-KR" altLang="en-US" dirty="0" smtClean="0">
                <a:sym typeface="Symbol" panose="05050102010706020507" pitchFamily="18" charset="2"/>
              </a:rPr>
              <a:t>Sequence number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: </a:t>
            </a:r>
            <a:r>
              <a:rPr lang="ko-KR" altLang="en-US" dirty="0" smtClean="0">
                <a:sym typeface="Symbol" panose="05050102010706020507" pitchFamily="18" charset="2"/>
              </a:rPr>
              <a:t>next slide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endParaRPr lang="en-US" altLang="ko-KR" dirty="0"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endParaRPr lang="en-US" altLang="ko-KR" dirty="0" smtClean="0"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endParaRPr lang="en-US" altLang="ko-KR" dirty="0"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endParaRPr lang="en-US" altLang="ko-KR" dirty="0" smtClean="0"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r>
              <a:rPr lang="en-US" altLang="ko-KR" dirty="0" err="1" smtClean="0">
                <a:sym typeface="Symbol" panose="05050102010706020507" pitchFamily="18" charset="2"/>
              </a:rPr>
              <a:t>Dijkstra</a:t>
            </a:r>
            <a:r>
              <a:rPr lang="ko-KR" altLang="en-US" dirty="0" smtClean="0">
                <a:sym typeface="Symbol" panose="05050102010706020507" pitchFamily="18" charset="2"/>
              </a:rPr>
              <a:t>: New shortest path computation using Dijkstra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endParaRPr lang="en-US" altLang="ko-KR" dirty="0" smtClean="0"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7.4 OSPF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4097" name="_x274112568" descr="EMB0000177c4f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086" y="2670990"/>
            <a:ext cx="5484628" cy="2630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75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Link State Advertisement (LSA)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 xml:space="preserve">LSU </a:t>
            </a:r>
            <a:r>
              <a:rPr lang="ko-KR" altLang="en-US" dirty="0" smtClean="0">
                <a:sym typeface="Symbol" panose="05050102010706020507" pitchFamily="18" charset="2"/>
              </a:rPr>
              <a:t>Carried in LSU message body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endParaRPr lang="en-US" altLang="ko-KR" dirty="0" smtClean="0">
              <a:sym typeface="Symbol" panose="05050102010706020507" pitchFamily="18" charset="2"/>
            </a:endParaRPr>
          </a:p>
          <a:p>
            <a:pPr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LS age [0 – 3600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sec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]: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Age of this </a:t>
            </a:r>
            <a:r>
              <a:rPr lang="en-US" altLang="ko-KR" dirty="0" smtClean="0">
                <a:sym typeface="Symbol" panose="05050102010706020507" pitchFamily="18" charset="2"/>
              </a:rPr>
              <a:t>LSA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1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hour: invalidated after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>
              <a:spcAft>
                <a:spcPts val="600"/>
              </a:spcAft>
            </a:pPr>
            <a:r>
              <a:rPr lang="ko-KR" altLang="en-US" dirty="0" smtClean="0">
                <a:sym typeface="Symbol" panose="05050102010706020507" pitchFamily="18" charset="2"/>
              </a:rPr>
              <a:t xml:space="preserve">To prevent invalidation, </a:t>
            </a:r>
            <a:r>
              <a:rPr lang="en-US" altLang="ko-KR" dirty="0" smtClean="0">
                <a:sym typeface="Symbol" panose="05050102010706020507" pitchFamily="18" charset="2"/>
              </a:rPr>
              <a:t>30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min re-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LSA 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>flooding</a:t>
            </a: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LS Age = 0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reset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Sequence number increments by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1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transmission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0x7fffffff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increments up to, then </a:t>
            </a:r>
            <a:r>
              <a:rPr lang="en-US" altLang="ko-KR" dirty="0" smtClean="0">
                <a:sym typeface="Symbol" panose="05050102010706020507" pitchFamily="18" charset="2"/>
              </a:rPr>
              <a:t>0x80000001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via </a:t>
            </a:r>
            <a:r>
              <a:rPr lang="en-US" altLang="ko-KR" dirty="0" smtClean="0">
                <a:sym typeface="Symbol" panose="05050102010706020507" pitchFamily="18" charset="2"/>
              </a:rPr>
              <a:t>wraparound</a:t>
            </a: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To prevent being ignored due to smaller seq num, flood with </a:t>
            </a:r>
            <a:r>
              <a:rPr lang="en-US" altLang="ko-KR" dirty="0" smtClean="0">
                <a:sym typeface="Symbol" panose="05050102010706020507" pitchFamily="18" charset="2"/>
              </a:rPr>
              <a:t>LS Age = 1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hr, then </a:t>
            </a:r>
            <a:r>
              <a:rPr lang="en-US" altLang="ko-KR" dirty="0" smtClean="0">
                <a:sym typeface="Symbol" panose="05050102010706020507" pitchFamily="18" charset="2"/>
              </a:rPr>
              <a:t>flooding  1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sec,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 LSDB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delete old seq num version from LSDB </a:t>
            </a:r>
            <a:r>
              <a:rPr lang="en-US" altLang="ko-KR" dirty="0" smtClean="0">
                <a:sym typeface="Symbol" panose="05050102010706020507" pitchFamily="18" charset="2"/>
              </a:rPr>
              <a:t>LSA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Then flood again with </a:t>
            </a:r>
            <a:r>
              <a:rPr lang="en-US" altLang="ko-KR" dirty="0" smtClean="0">
                <a:sym typeface="Symbol" panose="05050102010706020507" pitchFamily="18" charset="2"/>
              </a:rPr>
              <a:t>0x80000000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via </a:t>
            </a:r>
            <a:r>
              <a:rPr lang="en-US" altLang="ko-KR" dirty="0" smtClean="0">
                <a:sym typeface="Symbol" panose="05050102010706020507" pitchFamily="18" charset="2"/>
              </a:rPr>
              <a:t>flooding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7.4 OSPF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5121" name="_x274110248" descr="EMB0000177c4f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691" y="1256008"/>
            <a:ext cx="5124545" cy="334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27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LSA type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>
                <a:sym typeface="Symbol" panose="05050102010706020507" pitchFamily="18" charset="2"/>
              </a:rPr>
              <a:t>Router LSA (p.14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see figure on p.14</a:t>
            </a:r>
            <a:r>
              <a:rPr lang="en-US" altLang="ko-KR" dirty="0" smtClean="0">
                <a:sym typeface="Symbol" panose="05050102010706020507" pitchFamily="18" charset="2"/>
              </a:rPr>
              <a:t>)</a:t>
            </a: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All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OSPF </a:t>
            </a:r>
            <a:r>
              <a:rPr lang="ko-KR" altLang="en-US" dirty="0" smtClean="0">
                <a:sym typeface="Symbol" panose="05050102010706020507" pitchFamily="18" charset="2"/>
              </a:rPr>
              <a:t>routers must send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Announces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metric </a:t>
            </a:r>
            <a:r>
              <a:rPr lang="ko-KR" altLang="en-US" dirty="0" smtClean="0">
                <a:sym typeface="Symbol" panose="05050102010706020507" pitchFamily="18" charset="2"/>
              </a:rPr>
              <a:t>of all connected links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Network LSA </a:t>
            </a:r>
          </a:p>
          <a:p>
            <a:pPr lvl="2"/>
            <a:r>
              <a:rPr lang="ko-KR" altLang="en-US" dirty="0" err="1" smtClean="0">
                <a:sym typeface="Symbol" panose="05050102010706020507" pitchFamily="18" charset="2"/>
              </a:rPr>
              <a:t>On shared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links, </a:t>
            </a:r>
            <a:r>
              <a:rPr lang="en-US" altLang="ko-KR" dirty="0" smtClean="0">
                <a:sym typeface="Symbol" panose="05050102010706020507" pitchFamily="18" charset="2"/>
              </a:rPr>
              <a:t>designated router (DR)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sends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On the same link, all </a:t>
            </a:r>
            <a:r>
              <a:rPr lang="en-US" altLang="ko-KR" dirty="0" smtClean="0">
                <a:sym typeface="Symbol" panose="05050102010706020507" pitchFamily="18" charset="2"/>
              </a:rPr>
              <a:t>LSA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can be </a:t>
            </a:r>
            <a:r>
              <a:rPr lang="en-US" altLang="ko-KR" dirty="0" smtClean="0">
                <a:sym typeface="Symbol" panose="05050102010706020507" pitchFamily="18" charset="2"/>
              </a:rPr>
              <a:t>DR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sent to DR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DR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sends collected </a:t>
            </a:r>
            <a:r>
              <a:rPr lang="en-US" altLang="ko-KR" dirty="0" smtClean="0">
                <a:sym typeface="Symbol" panose="05050102010706020507" pitchFamily="18" charset="2"/>
              </a:rPr>
              <a:t>LSA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to </a:t>
            </a:r>
            <a:r>
              <a:rPr lang="en-US" altLang="ko-KR" dirty="0" smtClean="0">
                <a:sym typeface="Symbol" panose="05050102010706020507" pitchFamily="18" charset="2"/>
              </a:rPr>
              <a:t>224.0.0.5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Summary LSA</a:t>
            </a: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A single </a:t>
            </a:r>
            <a:r>
              <a:rPr lang="en-US" altLang="ko-KR" dirty="0" smtClean="0">
                <a:sym typeface="Symbol" panose="05050102010706020507" pitchFamily="18" charset="2"/>
              </a:rPr>
              <a:t xml:space="preserve">area 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, only </a:t>
            </a:r>
            <a:r>
              <a:rPr lang="en-US" altLang="ko-KR" dirty="0" smtClean="0">
                <a:sym typeface="Symbol" panose="05050102010706020507" pitchFamily="18" charset="2"/>
              </a:rPr>
              <a:t>Router LSA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</a:t>
            </a:r>
            <a:r>
              <a:rPr lang="en-US" altLang="ko-KR" dirty="0" smtClean="0">
                <a:sym typeface="Symbol" panose="05050102010706020507" pitchFamily="18" charset="2"/>
              </a:rPr>
              <a:t>Network LSA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are stored in </a:t>
            </a:r>
            <a:r>
              <a:rPr lang="en-US" altLang="ko-KR" dirty="0" smtClean="0">
                <a:sym typeface="Symbol" panose="05050102010706020507" pitchFamily="18" charset="2"/>
              </a:rPr>
              <a:t>LSDB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stored in LSDB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 xml:space="preserve">When sending to other </a:t>
            </a:r>
            <a:r>
              <a:rPr lang="en-US" altLang="ko-KR" dirty="0" smtClean="0">
                <a:sym typeface="Symbol" panose="05050102010706020507" pitchFamily="18" charset="2"/>
              </a:rPr>
              <a:t>area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s, </a:t>
            </a:r>
            <a:r>
              <a:rPr lang="en-US" altLang="ko-KR" dirty="0" smtClean="0">
                <a:sym typeface="Symbol" panose="05050102010706020507" pitchFamily="18" charset="2"/>
              </a:rPr>
              <a:t>area border router (ABR)</a:t>
            </a:r>
            <a:r>
              <a:rPr lang="ko-KR" altLang="en-US" dirty="0" smtClean="0">
                <a:sym typeface="Symbol" panose="05050102010706020507" pitchFamily="18" charset="2"/>
              </a:rPr>
              <a:t xml:space="preserve"> summarizes and sends</a:t>
            </a:r>
            <a:endParaRPr lang="en-US" altLang="ko-KR" dirty="0" smtClean="0">
              <a:sym typeface="Symbol" panose="05050102010706020507" pitchFamily="18" charset="2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 xml:space="preserve">7.4 OSPF </a:t>
            </a:r>
            <a:r>
              <a:rPr lang="ko-KR" altLang="en-US" dirty="0" smtClean="0"/>
              <a:t>Protocol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2023-01-23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6147" name="_x274110248" descr="EMB0000177c4f2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1360967"/>
            <a:ext cx="4993617" cy="359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995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2462</TotalTime>
  <Words>1117</Words>
  <Application>Microsoft Office PowerPoint</Application>
  <PresentationFormat>와이드스크린</PresentationFormat>
  <Paragraphs>217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7" baseType="lpstr">
      <vt:lpstr>맑은 고딕</vt:lpstr>
      <vt:lpstr>Arial</vt:lpstr>
      <vt:lpstr>Calibri</vt:lpstr>
      <vt:lpstr>Calibri Light</vt:lpstr>
      <vt:lpstr>Cambria Math</vt:lpstr>
      <vt:lpstr>Symbol</vt:lpstr>
      <vt:lpstr>Wingdings</vt:lpstr>
      <vt:lpstr>Office Theme</vt:lpstr>
      <vt:lpstr>Open Shortest Path First (OSPF)</vt:lpstr>
      <vt:lpstr>7.1 IGP의 분류</vt:lpstr>
      <vt:lpstr>7.2 Dijkstra 알고리듬</vt:lpstr>
      <vt:lpstr>7.2 Dijkstra 알고리듬</vt:lpstr>
      <vt:lpstr>7.2 Dijkstra 알고리듬</vt:lpstr>
      <vt:lpstr>7.3 OSPF의 고도화된 라우팅 지원</vt:lpstr>
      <vt:lpstr>7.3 OSPF의 고도화된 라우팅 지원</vt:lpstr>
      <vt:lpstr>7.3 OSPF의 고도화된 라우팅 지원</vt:lpstr>
      <vt:lpstr>7.4 OSPF 프로토콜</vt:lpstr>
      <vt:lpstr>7.4 OSPF 프로토콜</vt:lpstr>
      <vt:lpstr>7.4 OSPF 프로토콜</vt:lpstr>
      <vt:lpstr>7.4 OSPF 프로토콜</vt:lpstr>
      <vt:lpstr>7.4 OSPF 프로토콜</vt:lpstr>
      <vt:lpstr>7.4 OSPF 프로토콜</vt:lpstr>
      <vt:lpstr>7.4 OSPF 프로토콜</vt:lpstr>
      <vt:lpstr>7.4 OSPF 프로토콜</vt:lpstr>
      <vt:lpstr>7.4 OSPF 프로토콜</vt:lpstr>
      <vt:lpstr>7.4 OSPF 프로토콜</vt:lpstr>
      <vt:lpstr>7.4 OSPF 프로토콜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김효곤[ 교수 / 컴퓨터학과 ]</cp:lastModifiedBy>
  <cp:revision>1043</cp:revision>
  <dcterms:created xsi:type="dcterms:W3CDTF">2022-12-30T23:03:05Z</dcterms:created>
  <dcterms:modified xsi:type="dcterms:W3CDTF">2023-01-23T10:57:30Z</dcterms:modified>
</cp:coreProperties>
</file>