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1"/>
  </p:sldMasterIdLst>
  <p:notesMasterIdLst>
    <p:notesMasterId r:id="rId33"/>
  </p:notesMasterIdLst>
  <p:handoutMasterIdLst>
    <p:handoutMasterId r:id="rId34"/>
  </p:handoutMasterIdLst>
  <p:sldIdLst>
    <p:sldId id="256" r:id="rId2"/>
    <p:sldId id="257" r:id="rId3"/>
    <p:sldId id="258" r:id="rId4"/>
    <p:sldId id="259" r:id="rId5"/>
    <p:sldId id="262" r:id="rId6"/>
    <p:sldId id="260" r:id="rId7"/>
    <p:sldId id="282" r:id="rId8"/>
    <p:sldId id="261" r:id="rId9"/>
    <p:sldId id="264" r:id="rId10"/>
    <p:sldId id="265" r:id="rId11"/>
    <p:sldId id="267" r:id="rId12"/>
    <p:sldId id="283" r:id="rId13"/>
    <p:sldId id="263" r:id="rId14"/>
    <p:sldId id="269" r:id="rId15"/>
    <p:sldId id="266" r:id="rId16"/>
    <p:sldId id="270" r:id="rId17"/>
    <p:sldId id="268" r:id="rId18"/>
    <p:sldId id="271" r:id="rId19"/>
    <p:sldId id="284" r:id="rId20"/>
    <p:sldId id="272" r:id="rId21"/>
    <p:sldId id="273" r:id="rId22"/>
    <p:sldId id="274" r:id="rId23"/>
    <p:sldId id="285" r:id="rId24"/>
    <p:sldId id="275" r:id="rId25"/>
    <p:sldId id="276" r:id="rId26"/>
    <p:sldId id="277" r:id="rId27"/>
    <p:sldId id="278" r:id="rId28"/>
    <p:sldId id="286" r:id="rId29"/>
    <p:sldId id="279" r:id="rId30"/>
    <p:sldId id="280" r:id="rId31"/>
    <p:sldId id="281" r:id="rId32"/>
  </p:sldIdLst>
  <p:sldSz cx="9144000" cy="6858000" type="screen4x3"/>
  <p:notesSz cx="10234613" cy="7099300"/>
  <p:custDataLst>
    <p:tags r:id="rId35"/>
  </p:custData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1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1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1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1" hangingPunct="1">
      <a:defRPr sz="2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C7CD4"/>
    <a:srgbClr val="6969CD"/>
    <a:srgbClr val="EAEAEA"/>
    <a:srgbClr val="B2B2B2"/>
    <a:srgbClr val="009900"/>
    <a:srgbClr val="00A479"/>
    <a:srgbClr val="333399"/>
    <a:srgbClr val="0030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33" autoAdjust="0"/>
    <p:restoredTop sz="94602" autoAdjust="0"/>
  </p:normalViewPr>
  <p:slideViewPr>
    <p:cSldViewPr snapToGrid="0">
      <p:cViewPr>
        <p:scale>
          <a:sx n="75" d="100"/>
          <a:sy n="75" d="100"/>
        </p:scale>
        <p:origin x="-2580" y="-7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435475" cy="35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37" tIns="45769" rIns="91537" bIns="45769" numCol="1" anchor="t" anchorCtr="0" compatLnSpc="1">
            <a:prstTxWarp prst="textNoShape">
              <a:avLst/>
            </a:prstTxWarp>
          </a:bodyPr>
          <a:lstStyle>
            <a:lvl1pPr algn="l" defTabSz="915988">
              <a:defRPr sz="1200">
                <a:latin typeface="Tahoma" pitchFamily="34" charset="0"/>
                <a:ea typeface="굴림" charset="-127"/>
              </a:defRPr>
            </a:lvl1pPr>
          </a:lstStyle>
          <a:p>
            <a:endParaRPr lang="en-US" altLang="ko-KR"/>
          </a:p>
        </p:txBody>
      </p:sp>
      <p:sp>
        <p:nvSpPr>
          <p:cNvPr id="143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799138" y="0"/>
            <a:ext cx="4435475" cy="35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37" tIns="45769" rIns="91537" bIns="45769" numCol="1" anchor="t" anchorCtr="0" compatLnSpc="1">
            <a:prstTxWarp prst="textNoShape">
              <a:avLst/>
            </a:prstTxWarp>
          </a:bodyPr>
          <a:lstStyle>
            <a:lvl1pPr algn="r" defTabSz="915988">
              <a:defRPr sz="1200">
                <a:latin typeface="Tahoma" pitchFamily="34" charset="0"/>
                <a:ea typeface="굴림" charset="-127"/>
              </a:defRPr>
            </a:lvl1pPr>
          </a:lstStyle>
          <a:p>
            <a:endParaRPr lang="en-US" altLang="ko-KR"/>
          </a:p>
        </p:txBody>
      </p:sp>
      <p:sp>
        <p:nvSpPr>
          <p:cNvPr id="143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745288"/>
            <a:ext cx="4435475" cy="354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37" tIns="45769" rIns="91537" bIns="45769" numCol="1" anchor="b" anchorCtr="0" compatLnSpc="1">
            <a:prstTxWarp prst="textNoShape">
              <a:avLst/>
            </a:prstTxWarp>
          </a:bodyPr>
          <a:lstStyle>
            <a:lvl1pPr algn="l" defTabSz="915988">
              <a:defRPr sz="1200">
                <a:latin typeface="Tahoma" pitchFamily="34" charset="0"/>
                <a:ea typeface="굴림" charset="-127"/>
              </a:defRPr>
            </a:lvl1pPr>
          </a:lstStyle>
          <a:p>
            <a:endParaRPr lang="en-US" altLang="ko-KR"/>
          </a:p>
        </p:txBody>
      </p:sp>
      <p:sp>
        <p:nvSpPr>
          <p:cNvPr id="143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799138" y="6745288"/>
            <a:ext cx="4435475" cy="354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37" tIns="45769" rIns="91537" bIns="45769" numCol="1" anchor="b" anchorCtr="0" compatLnSpc="1">
            <a:prstTxWarp prst="textNoShape">
              <a:avLst/>
            </a:prstTxWarp>
          </a:bodyPr>
          <a:lstStyle>
            <a:lvl1pPr algn="r" defTabSz="915988">
              <a:defRPr sz="1200">
                <a:latin typeface="Tahoma" pitchFamily="34" charset="0"/>
                <a:ea typeface="굴림" charset="-127"/>
              </a:defRPr>
            </a:lvl1pPr>
          </a:lstStyle>
          <a:p>
            <a:fld id="{2136498E-41AB-4161-905E-40221B3A35EE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5368318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473575" cy="382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537" tIns="45769" rIns="91537" bIns="45769" numCol="1" anchor="t" anchorCtr="0" compatLnSpc="1">
            <a:prstTxWarp prst="textNoShape">
              <a:avLst/>
            </a:prstTxWarp>
          </a:bodyPr>
          <a:lstStyle>
            <a:lvl1pPr algn="l" defTabSz="915988">
              <a:defRPr sz="1200">
                <a:latin typeface="Tahoma" pitchFamily="34" charset="0"/>
              </a:defRPr>
            </a:lvl1pPr>
          </a:lstStyle>
          <a:p>
            <a:endParaRPr lang="de-DE"/>
          </a:p>
        </p:txBody>
      </p:sp>
      <p:sp>
        <p:nvSpPr>
          <p:cNvPr id="1863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851525" y="0"/>
            <a:ext cx="4357688" cy="382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537" tIns="45769" rIns="91537" bIns="45769" numCol="1" anchor="t" anchorCtr="0" compatLnSpc="1">
            <a:prstTxWarp prst="textNoShape">
              <a:avLst/>
            </a:prstTxWarp>
          </a:bodyPr>
          <a:lstStyle>
            <a:lvl1pPr algn="r" defTabSz="915988">
              <a:defRPr sz="1200">
                <a:latin typeface="Tahoma" pitchFamily="34" charset="0"/>
              </a:defRPr>
            </a:lvl1pPr>
          </a:lstStyle>
          <a:p>
            <a:endParaRPr lang="de-DE"/>
          </a:p>
        </p:txBody>
      </p:sp>
      <p:sp>
        <p:nvSpPr>
          <p:cNvPr id="186372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3332163" y="546100"/>
            <a:ext cx="3557587" cy="26685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863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77950" y="3378200"/>
            <a:ext cx="7456488" cy="321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537" tIns="45769" rIns="91537" bIns="457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Klicken Sie, um die Formate des Vorlagentextes zu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863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757988"/>
            <a:ext cx="4473575" cy="325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537" tIns="45769" rIns="91537" bIns="45769" numCol="1" anchor="b" anchorCtr="0" compatLnSpc="1">
            <a:prstTxWarp prst="textNoShape">
              <a:avLst/>
            </a:prstTxWarp>
          </a:bodyPr>
          <a:lstStyle>
            <a:lvl1pPr algn="l" defTabSz="915988">
              <a:defRPr sz="1200">
                <a:latin typeface="Tahoma" pitchFamily="34" charset="0"/>
              </a:defRPr>
            </a:lvl1pPr>
          </a:lstStyle>
          <a:p>
            <a:endParaRPr lang="de-DE"/>
          </a:p>
        </p:txBody>
      </p:sp>
      <p:sp>
        <p:nvSpPr>
          <p:cNvPr id="1863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851525" y="6757988"/>
            <a:ext cx="4357688" cy="325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537" tIns="45769" rIns="91537" bIns="45769" numCol="1" anchor="b" anchorCtr="0" compatLnSpc="1">
            <a:prstTxWarp prst="textNoShape">
              <a:avLst/>
            </a:prstTxWarp>
          </a:bodyPr>
          <a:lstStyle>
            <a:lvl1pPr algn="r" defTabSz="915988">
              <a:defRPr sz="1200">
                <a:latin typeface="Tahoma" pitchFamily="34" charset="0"/>
              </a:defRPr>
            </a:lvl1pPr>
          </a:lstStyle>
          <a:p>
            <a:fld id="{2E675E25-AF2B-40A7-AF1F-8D79FC6E1710}" type="slidenum">
              <a:rPr lang="de-DE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61846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086821-02B7-4477-8EEF-5C4666A5B205}" type="slidenum">
              <a:rPr lang="de-DE"/>
              <a:pPr/>
              <a:t>22</a:t>
            </a:fld>
            <a:endParaRPr lang="de-DE"/>
          </a:p>
        </p:txBody>
      </p:sp>
      <p:sp>
        <p:nvSpPr>
          <p:cNvPr id="33689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6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ko-KR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990600" y="1400175"/>
            <a:ext cx="7772400" cy="1143000"/>
          </a:xfrm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de-DE" noProof="0" smtClean="0"/>
              <a:t>Klicken Sie, um </a:t>
            </a:r>
            <a:r>
              <a:rPr lang="en-US" altLang="ko-KR" noProof="0" smtClean="0"/>
              <a:t>das</a:t>
            </a:r>
            <a:r>
              <a:rPr lang="de-DE" noProof="0" smtClean="0"/>
              <a:t> Titelformat zu bearbeiten</a:t>
            </a:r>
          </a:p>
        </p:txBody>
      </p:sp>
      <p:sp>
        <p:nvSpPr>
          <p:cNvPr id="149509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1335088" y="2933700"/>
            <a:ext cx="6400800" cy="2052638"/>
          </a:xfrm>
        </p:spPr>
        <p:txBody>
          <a:bodyPr/>
          <a:lstStyle>
            <a:lvl1pPr marL="0" indent="0" algn="ctr">
              <a:buFont typeface="Symbol" pitchFamily="18" charset="2"/>
              <a:buNone/>
              <a:defRPr sz="2800"/>
            </a:lvl1pPr>
          </a:lstStyle>
          <a:p>
            <a:pPr lvl="0"/>
            <a:r>
              <a:rPr lang="de-DE" noProof="0" smtClean="0"/>
              <a:t>Klicken </a:t>
            </a:r>
            <a:r>
              <a:rPr lang="en-US" altLang="ko-KR" noProof="0" smtClean="0"/>
              <a:t>Sie</a:t>
            </a:r>
            <a:r>
              <a:rPr lang="de-DE" noProof="0" smtClean="0"/>
              <a:t>, um das Format des Untertitelmasters zu bearbeiten</a:t>
            </a:r>
          </a:p>
        </p:txBody>
      </p:sp>
      <p:sp>
        <p:nvSpPr>
          <p:cNvPr id="149513" name="Rectangle 9"/>
          <p:cNvSpPr>
            <a:spLocks noChangeArrowheads="1"/>
          </p:cNvSpPr>
          <p:nvPr/>
        </p:nvSpPr>
        <p:spPr bwMode="auto">
          <a:xfrm>
            <a:off x="3124200" y="5962650"/>
            <a:ext cx="46482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l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US" altLang="ko-KR" sz="1800">
                <a:latin typeface="Tahoma" pitchFamily="34" charset="0"/>
                <a:ea typeface="굴림" charset="-127"/>
              </a:rPr>
              <a:t>Computer Networks Group</a:t>
            </a:r>
          </a:p>
          <a:p>
            <a:pPr algn="l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de-DE" sz="1800">
                <a:latin typeface="Tahoma" pitchFamily="34" charset="0"/>
              </a:rPr>
              <a:t>Universität Paderborn</a:t>
            </a:r>
            <a:endParaRPr lang="en-US" altLang="ko-KR" sz="1800">
              <a:latin typeface="Tahoma" pitchFamily="34" charset="0"/>
              <a:ea typeface="굴림" charset="-127"/>
            </a:endParaRPr>
          </a:p>
        </p:txBody>
      </p:sp>
      <p:sp>
        <p:nvSpPr>
          <p:cNvPr id="149516" name="Line 12"/>
          <p:cNvSpPr>
            <a:spLocks noChangeShapeType="1"/>
          </p:cNvSpPr>
          <p:nvPr/>
        </p:nvSpPr>
        <p:spPr bwMode="auto">
          <a:xfrm>
            <a:off x="750888" y="2220913"/>
            <a:ext cx="0" cy="7620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149517" name="Line 13"/>
          <p:cNvSpPr>
            <a:spLocks noChangeShapeType="1"/>
          </p:cNvSpPr>
          <p:nvPr/>
        </p:nvSpPr>
        <p:spPr bwMode="auto">
          <a:xfrm>
            <a:off x="512763" y="2752725"/>
            <a:ext cx="8207375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pic>
        <p:nvPicPr>
          <p:cNvPr id="149519" name="Picture 15" descr="uni-logo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8388" y="5967413"/>
            <a:ext cx="657225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networs - Ch 4: Physical layer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914188-3BB0-451E-AB55-F2802AA95182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532668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networs - Ch 4: Physical layer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E1BBAE-57B6-48B4-AD1C-4AD4CEA2E44A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73424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23863" y="914400"/>
            <a:ext cx="4167187" cy="5191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743450" y="914400"/>
            <a:ext cx="4168775" cy="5191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networs - Ch 4: Physical layer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3674C7-4FF0-485D-8297-CF5652922DA2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09077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networs - Ch 4: Physical layer</a:t>
            </a: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87A293-F5AC-4F2D-BB6C-65D29446FB18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244857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networs - Ch 4: Physical layer</a:t>
            </a: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146BA1-45B6-4B67-B624-6D194FD6B8DA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582048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networs - Ch 4: Physical layer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C40B4E-68D6-4142-A366-A3C86DCF72A4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442272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networs - Ch 4: Physical layer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CB96C1-B8CE-40D7-B990-F7166AE8F7A4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55642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networs - Ch 4: Physical layer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5E7A27-5FEA-432C-8692-55DAE5406983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896064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networs - Ch 4: Physical layer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C7FEB1-4593-42BF-9D03-7D2640CE2AEA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876132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811963" y="150813"/>
            <a:ext cx="2132012" cy="5954712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12750" y="150813"/>
            <a:ext cx="6246813" cy="5954712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networs - Ch 4: Physical layer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65478A-B9E9-4B6E-8742-1D3E2583E18B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3982497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제목, 텍스트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12750" y="150813"/>
            <a:ext cx="8531225" cy="57150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sz="half" idx="1"/>
          </p:nvPr>
        </p:nvSpPr>
        <p:spPr>
          <a:xfrm>
            <a:off x="423863" y="914400"/>
            <a:ext cx="4167187" cy="519112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743450" y="914400"/>
            <a:ext cx="4168775" cy="519112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638175" y="6340475"/>
            <a:ext cx="1590675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2381250" y="6340475"/>
            <a:ext cx="56769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ko-KR"/>
              <a:t>Ad hoc &amp; sensor networs - Ch 4: Physical layer</a:t>
            </a: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8201025" y="6340475"/>
            <a:ext cx="666750" cy="476250"/>
          </a:xfrm>
        </p:spPr>
        <p:txBody>
          <a:bodyPr/>
          <a:lstStyle>
            <a:lvl1pPr>
              <a:defRPr/>
            </a:lvl1pPr>
          </a:lstStyle>
          <a:p>
            <a:fld id="{ED5594A0-927B-413F-99D6-4060B7524821}" type="slidenum">
              <a:rPr lang="en-US" altLang="ko-KR"/>
              <a:pPr/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1134425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4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412750" y="150813"/>
            <a:ext cx="8531225" cy="571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Klicken Sie, um das Titelformat zu bearbeiten</a:t>
            </a:r>
          </a:p>
        </p:txBody>
      </p:sp>
      <p:sp>
        <p:nvSpPr>
          <p:cNvPr id="148485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23863" y="914400"/>
            <a:ext cx="8488362" cy="5191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ko-KR" smtClean="0"/>
              <a:t>Klicken Sie, um die Formate des Vorlagentextes zu bearbeiten</a:t>
            </a:r>
          </a:p>
          <a:p>
            <a:pPr lvl="1"/>
            <a:r>
              <a:rPr lang="en-US" altLang="ko-KR" smtClean="0"/>
              <a:t>Zweite Ebene</a:t>
            </a:r>
          </a:p>
          <a:p>
            <a:pPr lvl="2"/>
            <a:r>
              <a:rPr lang="en-US" altLang="ko-KR" smtClean="0"/>
              <a:t>Dritte Ebene</a:t>
            </a:r>
          </a:p>
          <a:p>
            <a:pPr lvl="3"/>
            <a:r>
              <a:rPr lang="en-US" altLang="ko-KR" smtClean="0"/>
              <a:t>Vierte Ebene</a:t>
            </a:r>
          </a:p>
          <a:p>
            <a:pPr lvl="4"/>
            <a:r>
              <a:rPr lang="en-US" altLang="ko-KR" smtClean="0"/>
              <a:t>Fünfte Ebene</a:t>
            </a:r>
          </a:p>
        </p:txBody>
      </p:sp>
      <p:sp>
        <p:nvSpPr>
          <p:cNvPr id="148502" name="Line 22"/>
          <p:cNvSpPr>
            <a:spLocks noChangeShapeType="1"/>
          </p:cNvSpPr>
          <p:nvPr/>
        </p:nvSpPr>
        <p:spPr bwMode="auto">
          <a:xfrm>
            <a:off x="319088" y="252413"/>
            <a:ext cx="0" cy="69215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148504" name="Line 24"/>
          <p:cNvSpPr>
            <a:spLocks noChangeShapeType="1"/>
          </p:cNvSpPr>
          <p:nvPr/>
        </p:nvSpPr>
        <p:spPr bwMode="auto">
          <a:xfrm>
            <a:off x="157163" y="784225"/>
            <a:ext cx="8829675" cy="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148505" name="Line 25"/>
          <p:cNvSpPr>
            <a:spLocks noChangeShapeType="1"/>
          </p:cNvSpPr>
          <p:nvPr/>
        </p:nvSpPr>
        <p:spPr bwMode="auto">
          <a:xfrm>
            <a:off x="157163" y="6240463"/>
            <a:ext cx="8829675" cy="0"/>
          </a:xfrm>
          <a:prstGeom prst="line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ko-KR" altLang="en-US"/>
          </a:p>
        </p:txBody>
      </p:sp>
      <p:sp>
        <p:nvSpPr>
          <p:cNvPr id="148506" name="Rectangle 2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38175" y="6340475"/>
            <a:ext cx="15906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400">
                <a:ea typeface="굴림" charset="-127"/>
              </a:defRPr>
            </a:lvl1pPr>
          </a:lstStyle>
          <a:p>
            <a:r>
              <a:rPr lang="en-US" altLang="ko-KR"/>
              <a:t>SS 05</a:t>
            </a:r>
          </a:p>
        </p:txBody>
      </p:sp>
      <p:sp>
        <p:nvSpPr>
          <p:cNvPr id="148507" name="Rectangle 2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81250" y="6340475"/>
            <a:ext cx="567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400">
                <a:ea typeface="굴림" charset="-127"/>
              </a:defRPr>
            </a:lvl1pPr>
          </a:lstStyle>
          <a:p>
            <a:r>
              <a:rPr lang="en-US" altLang="ko-KR"/>
              <a:t>Ad hoc &amp; sensor networs - Ch 4: Physical layer</a:t>
            </a:r>
          </a:p>
        </p:txBody>
      </p:sp>
      <p:sp>
        <p:nvSpPr>
          <p:cNvPr id="148508" name="Rectangle 2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01025" y="6340475"/>
            <a:ext cx="66675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ea typeface="굴림" charset="-127"/>
              </a:defRPr>
            </a:lvl1pPr>
          </a:lstStyle>
          <a:p>
            <a:fld id="{1FE7FD6D-F0C0-477B-9E67-80EA0620D3FD}" type="slidenum">
              <a:rPr lang="en-US" altLang="ko-KR"/>
              <a:pPr/>
              <a:t>‹#›</a:t>
            </a:fld>
            <a:endParaRPr lang="en-US" altLang="ko-KR"/>
          </a:p>
        </p:txBody>
      </p:sp>
      <p:pic>
        <p:nvPicPr>
          <p:cNvPr id="148510" name="Picture 30" descr="uni-logo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97613"/>
            <a:ext cx="515938" cy="560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hdr="0"/>
  <p:txStyles>
    <p:titleStyle>
      <a:lvl1pPr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9pPr>
    </p:titleStyle>
    <p:bodyStyle>
      <a:lvl1pPr marL="2857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6200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 sz="2000">
          <a:solidFill>
            <a:schemeClr val="tx1"/>
          </a:solidFill>
          <a:latin typeface="+mn-lt"/>
        </a:defRPr>
      </a:lvl2pPr>
      <a:lvl3pPr marL="12382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>
          <a:solidFill>
            <a:schemeClr val="tx1"/>
          </a:solidFill>
          <a:latin typeface="+mn-lt"/>
        </a:defRPr>
      </a:lvl3pPr>
      <a:lvl4pPr marL="1619250" indent="-1905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 sz="1600">
          <a:solidFill>
            <a:schemeClr val="tx1"/>
          </a:solidFill>
          <a:latin typeface="+mn-lt"/>
        </a:defRPr>
      </a:lvl4pPr>
      <a:lvl5pPr marL="2000250" indent="-1905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 sz="1600">
          <a:solidFill>
            <a:schemeClr val="tx1"/>
          </a:solidFill>
          <a:latin typeface="+mn-lt"/>
        </a:defRPr>
      </a:lvl5pPr>
      <a:lvl6pPr marL="2457450" indent="-1905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 sz="1600">
          <a:solidFill>
            <a:schemeClr val="tx1"/>
          </a:solidFill>
          <a:latin typeface="+mn-lt"/>
        </a:defRPr>
      </a:lvl6pPr>
      <a:lvl7pPr marL="2914650" indent="-1905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 sz="1600">
          <a:solidFill>
            <a:schemeClr val="tx1"/>
          </a:solidFill>
          <a:latin typeface="+mn-lt"/>
        </a:defRPr>
      </a:lvl7pPr>
      <a:lvl8pPr marL="3371850" indent="-1905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 sz="1600">
          <a:solidFill>
            <a:schemeClr val="tx1"/>
          </a:solidFill>
          <a:latin typeface="+mn-lt"/>
        </a:defRPr>
      </a:lvl8pPr>
      <a:lvl9pPr marL="3829050" indent="-190500" algn="l" rtl="0" fontAlgn="base">
        <a:spcBef>
          <a:spcPct val="20000"/>
        </a:spcBef>
        <a:spcAft>
          <a:spcPct val="0"/>
        </a:spcAft>
        <a:buClr>
          <a:schemeClr val="tx1"/>
        </a:buClr>
        <a:buFont typeface="Symbol" pitchFamily="18" charset="2"/>
        <a:buChar char="·"/>
        <a:defRPr sz="1600">
          <a:solidFill>
            <a:schemeClr val="tx1"/>
          </a:solidFill>
          <a:latin typeface="+mn-lt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7" Type="http://schemas.openxmlformats.org/officeDocument/2006/relationships/image" Target="../media/image14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de-DE"/>
              <a:t>Ad hoc and Sensor Networks</a:t>
            </a:r>
            <a:br>
              <a:rPr lang="de-DE"/>
            </a:br>
            <a:r>
              <a:rPr lang="en-US" altLang="ko-KR">
                <a:ea typeface="굴림" charset="-127"/>
              </a:rPr>
              <a:t>Chapter 4: Physical layer</a:t>
            </a:r>
            <a:endParaRPr lang="de-DE"/>
          </a:p>
        </p:txBody>
      </p:sp>
      <p:sp>
        <p:nvSpPr>
          <p:cNvPr id="30515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  <a:p>
            <a:r>
              <a:rPr lang="de-DE"/>
              <a:t>Holger Karl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4: Physical layer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3FF5C-4EEB-4022-9E53-4FED86A64DE0}" type="slidenum">
              <a:rPr lang="en-US" altLang="ko-KR"/>
              <a:pPr/>
              <a:t>2</a:t>
            </a:fld>
            <a:endParaRPr lang="en-US" altLang="ko-KR"/>
          </a:p>
        </p:txBody>
      </p:sp>
      <p:sp>
        <p:nvSpPr>
          <p:cNvPr id="306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Goals of this chapter</a:t>
            </a:r>
          </a:p>
        </p:txBody>
      </p:sp>
      <p:sp>
        <p:nvSpPr>
          <p:cNvPr id="306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ko-KR">
                <a:ea typeface="굴림" charset="-127"/>
              </a:rPr>
              <a:t>Get an understanding of the peculiarities of wireless communication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charset="-127"/>
              </a:rPr>
              <a:t>“Wireless channel” as abstraction of these properties – e.g., bit error patterns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charset="-127"/>
              </a:rPr>
              <a:t>Focus is on radio communication</a:t>
            </a:r>
          </a:p>
          <a:p>
            <a:pPr>
              <a:lnSpc>
                <a:spcPct val="90000"/>
              </a:lnSpc>
            </a:pPr>
            <a:r>
              <a:rPr lang="en-US" altLang="ko-KR">
                <a:ea typeface="굴림" charset="-127"/>
              </a:rPr>
              <a:t>Impact of different factors on communication performance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charset="-127"/>
              </a:rPr>
              <a:t>Frequency band, transmission power, modulation scheme, etc.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charset="-127"/>
              </a:rPr>
              <a:t>Some brief remarks on transceiver design</a:t>
            </a:r>
          </a:p>
          <a:p>
            <a:pPr>
              <a:lnSpc>
                <a:spcPct val="90000"/>
              </a:lnSpc>
            </a:pPr>
            <a:r>
              <a:rPr lang="en-US" altLang="ko-KR">
                <a:ea typeface="굴림" charset="-127"/>
              </a:rPr>
              <a:t>Understanding of energy consumption for radio communication</a:t>
            </a:r>
          </a:p>
          <a:p>
            <a:pPr>
              <a:lnSpc>
                <a:spcPct val="90000"/>
              </a:lnSpc>
            </a:pPr>
            <a:r>
              <a:rPr lang="en-US" altLang="ko-KR">
                <a:ea typeface="굴림" charset="-127"/>
              </a:rPr>
              <a:t>Here, differences between ad hoc and sensor networks mostly in the required performance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charset="-127"/>
              </a:rPr>
              <a:t>Larger bandwidth/sophisticated modulation for higher data rate/range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4: Physical layer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D03FC-9271-42FE-B6C3-A2B82C39BEFA}" type="slidenum">
              <a:rPr lang="en-US" altLang="ko-KR"/>
              <a:pPr/>
              <a:t>3</a:t>
            </a:fld>
            <a:endParaRPr lang="en-US" altLang="ko-KR"/>
          </a:p>
        </p:txBody>
      </p:sp>
      <p:sp>
        <p:nvSpPr>
          <p:cNvPr id="316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Overview</a:t>
            </a:r>
          </a:p>
        </p:txBody>
      </p:sp>
      <p:sp>
        <p:nvSpPr>
          <p:cNvPr id="316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b="1" i="1">
                <a:solidFill>
                  <a:schemeClr val="tx2"/>
                </a:solidFill>
                <a:ea typeface="굴림" charset="-127"/>
              </a:rPr>
              <a:t>Frequency bands</a:t>
            </a:r>
          </a:p>
          <a:p>
            <a:r>
              <a:rPr lang="en-US" altLang="ko-KR">
                <a:ea typeface="굴림" charset="-127"/>
              </a:rPr>
              <a:t>Modulation</a:t>
            </a:r>
          </a:p>
          <a:p>
            <a:r>
              <a:rPr lang="en-US" altLang="ko-KR">
                <a:ea typeface="굴림" charset="-127"/>
              </a:rPr>
              <a:t>Signal distortion – wireless channels</a:t>
            </a:r>
          </a:p>
          <a:p>
            <a:r>
              <a:rPr lang="en-US" altLang="ko-KR">
                <a:ea typeface="굴림" charset="-127"/>
              </a:rPr>
              <a:t>From waves to bits</a:t>
            </a:r>
          </a:p>
          <a:p>
            <a:r>
              <a:rPr lang="en-US" altLang="ko-KR">
                <a:ea typeface="굴림" charset="-127"/>
              </a:rPr>
              <a:t>Channel models</a:t>
            </a:r>
          </a:p>
          <a:p>
            <a:r>
              <a:rPr lang="en-US" altLang="ko-KR">
                <a:ea typeface="굴림" charset="-127"/>
              </a:rPr>
              <a:t>Transceiver design</a:t>
            </a:r>
          </a:p>
          <a:p>
            <a:endParaRPr lang="en-US" altLang="ko-KR">
              <a:ea typeface="굴림" charset="-127"/>
            </a:endParaRPr>
          </a:p>
          <a:p>
            <a:endParaRPr lang="en-US" altLang="ko-KR">
              <a:ea typeface="굴림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80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4: Physical layer</a:t>
            </a:r>
          </a:p>
        </p:txBody>
      </p:sp>
      <p:sp>
        <p:nvSpPr>
          <p:cNvPr id="81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545ADA-EA45-4F5C-9B13-EDE330061DFC}" type="slidenum">
              <a:rPr lang="en-US" altLang="ko-KR"/>
              <a:pPr/>
              <a:t>4</a:t>
            </a:fld>
            <a:endParaRPr lang="en-US" altLang="ko-KR"/>
          </a:p>
        </p:txBody>
      </p:sp>
      <p:sp>
        <p:nvSpPr>
          <p:cNvPr id="317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Radio spectrum for communication </a:t>
            </a:r>
          </a:p>
        </p:txBody>
      </p:sp>
      <p:sp>
        <p:nvSpPr>
          <p:cNvPr id="317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Which part of the electromagnetic spectrum is used for communication </a:t>
            </a:r>
          </a:p>
          <a:p>
            <a:pPr lvl="1"/>
            <a:r>
              <a:rPr lang="en-US" altLang="ko-KR">
                <a:ea typeface="굴림" charset="-127"/>
              </a:rPr>
              <a:t>Not all frequencies are equally suitable for all tasks – e.g., wall penetration, different atmospheric attenuation (oxygen resonances, …)</a:t>
            </a:r>
          </a:p>
          <a:p>
            <a:pPr lvl="1"/>
            <a:endParaRPr lang="en-US" altLang="ko-KR">
              <a:ea typeface="굴림" charset="-127"/>
            </a:endParaRPr>
          </a:p>
        </p:txBody>
      </p:sp>
      <p:grpSp>
        <p:nvGrpSpPr>
          <p:cNvPr id="317444" name="Group 4"/>
          <p:cNvGrpSpPr>
            <a:grpSpLocks/>
          </p:cNvGrpSpPr>
          <p:nvPr/>
        </p:nvGrpSpPr>
        <p:grpSpPr bwMode="auto">
          <a:xfrm>
            <a:off x="320675" y="2427288"/>
            <a:ext cx="8610600" cy="3848100"/>
            <a:chOff x="144" y="624"/>
            <a:chExt cx="5424" cy="2424"/>
          </a:xfrm>
        </p:grpSpPr>
        <p:sp>
          <p:nvSpPr>
            <p:cNvPr id="317445" name="Text Box 5"/>
            <p:cNvSpPr txBox="1">
              <a:spLocks noChangeArrowheads="1"/>
            </p:cNvSpPr>
            <p:nvPr/>
          </p:nvSpPr>
          <p:spPr bwMode="auto">
            <a:xfrm>
              <a:off x="192" y="1941"/>
              <a:ext cx="5376" cy="11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DADAF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285750" indent="-285750" algn="l">
                <a:spcBef>
                  <a:spcPct val="20000"/>
                </a:spcBef>
                <a:buClr>
                  <a:schemeClr val="tx1"/>
                </a:buClr>
                <a:buFont typeface="Symbol" pitchFamily="18" charset="2"/>
                <a:buChar char="·"/>
              </a:pPr>
              <a:r>
                <a:rPr lang="en-US" altLang="ko-KR" sz="1800">
                  <a:ea typeface="굴림" charset="-127"/>
                </a:rPr>
                <a:t>VLF = Very Low Frequency		UHF = Ultra High Frequency</a:t>
              </a:r>
            </a:p>
            <a:p>
              <a:pPr marL="285750" indent="-285750" algn="l">
                <a:spcBef>
                  <a:spcPct val="20000"/>
                </a:spcBef>
                <a:buClr>
                  <a:schemeClr val="tx1"/>
                </a:buClr>
                <a:buFont typeface="Symbol" pitchFamily="18" charset="2"/>
                <a:buChar char="·"/>
              </a:pPr>
              <a:r>
                <a:rPr lang="en-US" altLang="ko-KR" sz="1800">
                  <a:ea typeface="굴림" charset="-127"/>
                </a:rPr>
                <a:t>LF = Low Frequency 			SHF = Super High Frequency</a:t>
              </a:r>
            </a:p>
            <a:p>
              <a:pPr marL="285750" indent="-285750" algn="l">
                <a:spcBef>
                  <a:spcPct val="20000"/>
                </a:spcBef>
                <a:buClr>
                  <a:schemeClr val="tx1"/>
                </a:buClr>
                <a:buFont typeface="Symbol" pitchFamily="18" charset="2"/>
                <a:buChar char="·"/>
              </a:pPr>
              <a:r>
                <a:rPr lang="en-US" altLang="ko-KR" sz="1800">
                  <a:ea typeface="굴림" charset="-127"/>
                </a:rPr>
                <a:t>MF = Medium Frequency 		EHF = Extra High Frequency	</a:t>
              </a:r>
            </a:p>
            <a:p>
              <a:pPr marL="285750" indent="-285750" algn="l">
                <a:spcBef>
                  <a:spcPct val="20000"/>
                </a:spcBef>
                <a:buClr>
                  <a:schemeClr val="tx1"/>
                </a:buClr>
                <a:buFont typeface="Symbol" pitchFamily="18" charset="2"/>
                <a:buChar char="·"/>
              </a:pPr>
              <a:r>
                <a:rPr lang="en-US" altLang="ko-KR" sz="1800">
                  <a:ea typeface="굴림" charset="-127"/>
                </a:rPr>
                <a:t>HF = High Frequency 			UV = Ultraviolet Light</a:t>
              </a:r>
            </a:p>
            <a:p>
              <a:pPr marL="285750" indent="-285750" algn="l">
                <a:spcBef>
                  <a:spcPct val="20000"/>
                </a:spcBef>
                <a:buClr>
                  <a:schemeClr val="tx1"/>
                </a:buClr>
                <a:buFont typeface="Symbol" pitchFamily="18" charset="2"/>
                <a:buChar char="·"/>
              </a:pPr>
              <a:r>
                <a:rPr lang="en-US" altLang="ko-KR" sz="1800">
                  <a:ea typeface="굴림" charset="-127"/>
                </a:rPr>
                <a:t>VHF = Very High Frequency</a:t>
              </a:r>
            </a:p>
          </p:txBody>
        </p:sp>
        <p:sp>
          <p:nvSpPr>
            <p:cNvPr id="317446" name="Text Box 6"/>
            <p:cNvSpPr txBox="1">
              <a:spLocks noChangeArrowheads="1"/>
            </p:cNvSpPr>
            <p:nvPr/>
          </p:nvSpPr>
          <p:spPr bwMode="auto">
            <a:xfrm>
              <a:off x="144" y="1162"/>
              <a:ext cx="480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DADAF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/>
              <a:r>
                <a:rPr lang="en-US" altLang="ko-KR" sz="1400">
                  <a:ea typeface="굴림" charset="-127"/>
                </a:rPr>
                <a:t>1 Mm</a:t>
              </a:r>
            </a:p>
            <a:p>
              <a:pPr eaLnBrk="0" hangingPunct="0"/>
              <a:r>
                <a:rPr lang="en-US" altLang="ko-KR" sz="1400">
                  <a:ea typeface="굴림" charset="-127"/>
                </a:rPr>
                <a:t>300 Hz</a:t>
              </a:r>
            </a:p>
          </p:txBody>
        </p:sp>
        <p:sp>
          <p:nvSpPr>
            <p:cNvPr id="317447" name="Line 7"/>
            <p:cNvSpPr>
              <a:spLocks noChangeShapeType="1"/>
            </p:cNvSpPr>
            <p:nvPr/>
          </p:nvSpPr>
          <p:spPr bwMode="auto">
            <a:xfrm>
              <a:off x="384" y="1048"/>
              <a:ext cx="48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7448" name="Line 8"/>
            <p:cNvSpPr>
              <a:spLocks noChangeShapeType="1"/>
            </p:cNvSpPr>
            <p:nvPr/>
          </p:nvSpPr>
          <p:spPr bwMode="auto">
            <a:xfrm>
              <a:off x="2865" y="912"/>
              <a:ext cx="0" cy="2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7449" name="Line 9"/>
            <p:cNvSpPr>
              <a:spLocks noChangeShapeType="1"/>
            </p:cNvSpPr>
            <p:nvPr/>
          </p:nvSpPr>
          <p:spPr bwMode="auto">
            <a:xfrm>
              <a:off x="1447" y="912"/>
              <a:ext cx="0" cy="2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7450" name="Line 10"/>
            <p:cNvSpPr>
              <a:spLocks noChangeShapeType="1"/>
            </p:cNvSpPr>
            <p:nvPr/>
          </p:nvSpPr>
          <p:spPr bwMode="auto">
            <a:xfrm>
              <a:off x="2156" y="912"/>
              <a:ext cx="0" cy="2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7451" name="Line 11"/>
            <p:cNvSpPr>
              <a:spLocks noChangeShapeType="1"/>
            </p:cNvSpPr>
            <p:nvPr/>
          </p:nvSpPr>
          <p:spPr bwMode="auto">
            <a:xfrm>
              <a:off x="3574" y="912"/>
              <a:ext cx="0" cy="2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7452" name="Line 12"/>
            <p:cNvSpPr>
              <a:spLocks noChangeShapeType="1"/>
            </p:cNvSpPr>
            <p:nvPr/>
          </p:nvSpPr>
          <p:spPr bwMode="auto">
            <a:xfrm>
              <a:off x="4283" y="912"/>
              <a:ext cx="0" cy="2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7453" name="Line 13"/>
            <p:cNvSpPr>
              <a:spLocks noChangeShapeType="1"/>
            </p:cNvSpPr>
            <p:nvPr/>
          </p:nvSpPr>
          <p:spPr bwMode="auto">
            <a:xfrm>
              <a:off x="4992" y="912"/>
              <a:ext cx="0" cy="2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7454" name="Line 14"/>
            <p:cNvSpPr>
              <a:spLocks noChangeShapeType="1"/>
            </p:cNvSpPr>
            <p:nvPr/>
          </p:nvSpPr>
          <p:spPr bwMode="auto">
            <a:xfrm>
              <a:off x="738" y="912"/>
              <a:ext cx="0" cy="2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7455" name="Line 15"/>
            <p:cNvSpPr>
              <a:spLocks noChangeShapeType="1"/>
            </p:cNvSpPr>
            <p:nvPr/>
          </p:nvSpPr>
          <p:spPr bwMode="auto">
            <a:xfrm>
              <a:off x="3219" y="912"/>
              <a:ext cx="0" cy="2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7456" name="Line 16"/>
            <p:cNvSpPr>
              <a:spLocks noChangeShapeType="1"/>
            </p:cNvSpPr>
            <p:nvPr/>
          </p:nvSpPr>
          <p:spPr bwMode="auto">
            <a:xfrm>
              <a:off x="384" y="912"/>
              <a:ext cx="0" cy="2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7457" name="Line 17"/>
            <p:cNvSpPr>
              <a:spLocks noChangeShapeType="1"/>
            </p:cNvSpPr>
            <p:nvPr/>
          </p:nvSpPr>
          <p:spPr bwMode="auto">
            <a:xfrm>
              <a:off x="4637" y="912"/>
              <a:ext cx="0" cy="2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7458" name="Line 18"/>
            <p:cNvSpPr>
              <a:spLocks noChangeShapeType="1"/>
            </p:cNvSpPr>
            <p:nvPr/>
          </p:nvSpPr>
          <p:spPr bwMode="auto">
            <a:xfrm>
              <a:off x="1092" y="912"/>
              <a:ext cx="0" cy="2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7459" name="Line 19"/>
            <p:cNvSpPr>
              <a:spLocks noChangeShapeType="1"/>
            </p:cNvSpPr>
            <p:nvPr/>
          </p:nvSpPr>
          <p:spPr bwMode="auto">
            <a:xfrm>
              <a:off x="1801" y="912"/>
              <a:ext cx="0" cy="2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7460" name="Line 20"/>
            <p:cNvSpPr>
              <a:spLocks noChangeShapeType="1"/>
            </p:cNvSpPr>
            <p:nvPr/>
          </p:nvSpPr>
          <p:spPr bwMode="auto">
            <a:xfrm>
              <a:off x="2510" y="912"/>
              <a:ext cx="0" cy="2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7461" name="Line 21"/>
            <p:cNvSpPr>
              <a:spLocks noChangeShapeType="1"/>
            </p:cNvSpPr>
            <p:nvPr/>
          </p:nvSpPr>
          <p:spPr bwMode="auto">
            <a:xfrm>
              <a:off x="3928" y="912"/>
              <a:ext cx="0" cy="2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7462" name="Text Box 22"/>
            <p:cNvSpPr txBox="1">
              <a:spLocks noChangeArrowheads="1"/>
            </p:cNvSpPr>
            <p:nvPr/>
          </p:nvSpPr>
          <p:spPr bwMode="auto">
            <a:xfrm>
              <a:off x="822" y="1162"/>
              <a:ext cx="528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DADAF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/>
              <a:r>
                <a:rPr lang="en-US" altLang="ko-KR" sz="1400">
                  <a:ea typeface="굴림" charset="-127"/>
                </a:rPr>
                <a:t>10 km</a:t>
              </a:r>
            </a:p>
            <a:p>
              <a:pPr eaLnBrk="0" hangingPunct="0"/>
              <a:r>
                <a:rPr lang="en-US" altLang="ko-KR" sz="1400">
                  <a:ea typeface="굴림" charset="-127"/>
                </a:rPr>
                <a:t>30 kHz</a:t>
              </a:r>
            </a:p>
          </p:txBody>
        </p:sp>
        <p:sp>
          <p:nvSpPr>
            <p:cNvPr id="317463" name="Text Box 23"/>
            <p:cNvSpPr txBox="1">
              <a:spLocks noChangeArrowheads="1"/>
            </p:cNvSpPr>
            <p:nvPr/>
          </p:nvSpPr>
          <p:spPr bwMode="auto">
            <a:xfrm>
              <a:off x="1554" y="1162"/>
              <a:ext cx="480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DADAF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/>
              <a:r>
                <a:rPr lang="en-US" altLang="ko-KR" sz="1400">
                  <a:ea typeface="굴림" charset="-127"/>
                </a:rPr>
                <a:t>100 m</a:t>
              </a:r>
            </a:p>
            <a:p>
              <a:pPr eaLnBrk="0" hangingPunct="0"/>
              <a:r>
                <a:rPr lang="en-US" altLang="ko-KR" sz="1400">
                  <a:ea typeface="굴림" charset="-127"/>
                </a:rPr>
                <a:t>3 MHz</a:t>
              </a:r>
            </a:p>
          </p:txBody>
        </p:sp>
        <p:sp>
          <p:nvSpPr>
            <p:cNvPr id="317464" name="Text Box 24"/>
            <p:cNvSpPr txBox="1">
              <a:spLocks noChangeArrowheads="1"/>
            </p:cNvSpPr>
            <p:nvPr/>
          </p:nvSpPr>
          <p:spPr bwMode="auto">
            <a:xfrm>
              <a:off x="2221" y="1162"/>
              <a:ext cx="563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DADAF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altLang="ko-KR" sz="1400">
                  <a:ea typeface="굴림" charset="-127"/>
                </a:rPr>
                <a:t>1 m</a:t>
              </a:r>
            </a:p>
            <a:p>
              <a:pPr eaLnBrk="0" hangingPunct="0"/>
              <a:r>
                <a:rPr lang="en-US" altLang="ko-KR" sz="1400">
                  <a:ea typeface="굴림" charset="-127"/>
                </a:rPr>
                <a:t>300 MHz</a:t>
              </a:r>
            </a:p>
          </p:txBody>
        </p:sp>
        <p:sp>
          <p:nvSpPr>
            <p:cNvPr id="317465" name="Text Box 25"/>
            <p:cNvSpPr txBox="1">
              <a:spLocks noChangeArrowheads="1"/>
            </p:cNvSpPr>
            <p:nvPr/>
          </p:nvSpPr>
          <p:spPr bwMode="auto">
            <a:xfrm>
              <a:off x="2922" y="1162"/>
              <a:ext cx="576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DADAF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/>
              <a:r>
                <a:rPr lang="en-US" altLang="ko-KR" sz="1400">
                  <a:ea typeface="굴림" charset="-127"/>
                </a:rPr>
                <a:t>10 mm</a:t>
              </a:r>
            </a:p>
            <a:p>
              <a:pPr eaLnBrk="0" hangingPunct="0"/>
              <a:r>
                <a:rPr lang="en-US" altLang="ko-KR" sz="1400">
                  <a:ea typeface="굴림" charset="-127"/>
                </a:rPr>
                <a:t>30 GHz</a:t>
              </a:r>
            </a:p>
          </p:txBody>
        </p:sp>
        <p:sp>
          <p:nvSpPr>
            <p:cNvPr id="317466" name="Text Box 26"/>
            <p:cNvSpPr txBox="1">
              <a:spLocks noChangeArrowheads="1"/>
            </p:cNvSpPr>
            <p:nvPr/>
          </p:nvSpPr>
          <p:spPr bwMode="auto">
            <a:xfrm>
              <a:off x="3654" y="1162"/>
              <a:ext cx="528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DADAF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eaLnBrk="0" hangingPunct="0"/>
              <a:r>
                <a:rPr lang="en-US" altLang="ko-KR" sz="1400">
                  <a:ea typeface="굴림" charset="-127"/>
                </a:rPr>
                <a:t>100 </a:t>
              </a:r>
              <a:r>
                <a:rPr lang="en-US" altLang="ko-KR" sz="1400">
                  <a:ea typeface="굴림" charset="-127"/>
                  <a:sym typeface="Symbol" pitchFamily="18" charset="2"/>
                </a:rPr>
                <a:t>m</a:t>
              </a:r>
            </a:p>
            <a:p>
              <a:pPr eaLnBrk="0" hangingPunct="0"/>
              <a:r>
                <a:rPr lang="en-US" altLang="ko-KR" sz="1400">
                  <a:ea typeface="굴림" charset="-127"/>
                  <a:sym typeface="Symbol" pitchFamily="18" charset="2"/>
                </a:rPr>
                <a:t>3 THz</a:t>
              </a:r>
              <a:endParaRPr lang="en-US" altLang="ko-KR" sz="1400">
                <a:ea typeface="굴림" charset="-127"/>
              </a:endParaRPr>
            </a:p>
          </p:txBody>
        </p:sp>
        <p:sp>
          <p:nvSpPr>
            <p:cNvPr id="317467" name="Text Box 27"/>
            <p:cNvSpPr txBox="1">
              <a:spLocks noChangeArrowheads="1"/>
            </p:cNvSpPr>
            <p:nvPr/>
          </p:nvSpPr>
          <p:spPr bwMode="auto">
            <a:xfrm>
              <a:off x="4335" y="1162"/>
              <a:ext cx="576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DADAF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/>
              <a:r>
                <a:rPr lang="en-US" altLang="ko-KR" sz="1400">
                  <a:ea typeface="굴림" charset="-127"/>
                </a:rPr>
                <a:t>1 </a:t>
              </a:r>
              <a:r>
                <a:rPr lang="en-US" altLang="ko-KR" sz="1400">
                  <a:ea typeface="굴림" charset="-127"/>
                  <a:sym typeface="Symbol" pitchFamily="18" charset="2"/>
                </a:rPr>
                <a:t>m</a:t>
              </a:r>
            </a:p>
            <a:p>
              <a:pPr eaLnBrk="0" hangingPunct="0"/>
              <a:r>
                <a:rPr lang="en-US" altLang="ko-KR" sz="1400">
                  <a:ea typeface="굴림" charset="-127"/>
                  <a:sym typeface="Symbol" pitchFamily="18" charset="2"/>
                </a:rPr>
                <a:t>300 THz</a:t>
              </a:r>
              <a:endParaRPr lang="en-US" altLang="ko-KR" sz="1400">
                <a:ea typeface="굴림" charset="-127"/>
              </a:endParaRPr>
            </a:p>
          </p:txBody>
        </p:sp>
        <p:sp>
          <p:nvSpPr>
            <p:cNvPr id="317468" name="Text Box 28"/>
            <p:cNvSpPr txBox="1">
              <a:spLocks noChangeArrowheads="1"/>
            </p:cNvSpPr>
            <p:nvPr/>
          </p:nvSpPr>
          <p:spPr bwMode="auto">
            <a:xfrm>
              <a:off x="4422" y="1726"/>
              <a:ext cx="68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DADAF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/>
              <a:r>
                <a:rPr lang="en-US" altLang="ko-KR" sz="1400">
                  <a:ea typeface="굴림" charset="-127"/>
                </a:rPr>
                <a:t>visible light</a:t>
              </a:r>
            </a:p>
          </p:txBody>
        </p:sp>
        <p:sp>
          <p:nvSpPr>
            <p:cNvPr id="317469" name="Line 29"/>
            <p:cNvSpPr>
              <a:spLocks noChangeShapeType="1"/>
            </p:cNvSpPr>
            <p:nvPr/>
          </p:nvSpPr>
          <p:spPr bwMode="auto">
            <a:xfrm>
              <a:off x="384" y="1576"/>
              <a:ext cx="4896" cy="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7470" name="Line 30"/>
            <p:cNvSpPr>
              <a:spLocks noChangeShapeType="1"/>
            </p:cNvSpPr>
            <p:nvPr/>
          </p:nvSpPr>
          <p:spPr bwMode="auto">
            <a:xfrm>
              <a:off x="2865" y="1440"/>
              <a:ext cx="0" cy="2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7471" name="Line 31"/>
            <p:cNvSpPr>
              <a:spLocks noChangeShapeType="1"/>
            </p:cNvSpPr>
            <p:nvPr/>
          </p:nvSpPr>
          <p:spPr bwMode="auto">
            <a:xfrm>
              <a:off x="1447" y="1440"/>
              <a:ext cx="0" cy="2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7472" name="Line 32"/>
            <p:cNvSpPr>
              <a:spLocks noChangeShapeType="1"/>
            </p:cNvSpPr>
            <p:nvPr/>
          </p:nvSpPr>
          <p:spPr bwMode="auto">
            <a:xfrm>
              <a:off x="2156" y="1440"/>
              <a:ext cx="0" cy="2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7473" name="Line 33"/>
            <p:cNvSpPr>
              <a:spLocks noChangeShapeType="1"/>
            </p:cNvSpPr>
            <p:nvPr/>
          </p:nvSpPr>
          <p:spPr bwMode="auto">
            <a:xfrm>
              <a:off x="3574" y="1440"/>
              <a:ext cx="0" cy="2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7474" name="Line 34"/>
            <p:cNvSpPr>
              <a:spLocks noChangeShapeType="1"/>
            </p:cNvSpPr>
            <p:nvPr/>
          </p:nvSpPr>
          <p:spPr bwMode="auto">
            <a:xfrm>
              <a:off x="4283" y="1440"/>
              <a:ext cx="0" cy="2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7475" name="Line 35"/>
            <p:cNvSpPr>
              <a:spLocks noChangeShapeType="1"/>
            </p:cNvSpPr>
            <p:nvPr/>
          </p:nvSpPr>
          <p:spPr bwMode="auto">
            <a:xfrm>
              <a:off x="4992" y="1440"/>
              <a:ext cx="0" cy="2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7476" name="Line 36"/>
            <p:cNvSpPr>
              <a:spLocks noChangeShapeType="1"/>
            </p:cNvSpPr>
            <p:nvPr/>
          </p:nvSpPr>
          <p:spPr bwMode="auto">
            <a:xfrm>
              <a:off x="738" y="1440"/>
              <a:ext cx="0" cy="2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7477" name="Line 37"/>
            <p:cNvSpPr>
              <a:spLocks noChangeShapeType="1"/>
            </p:cNvSpPr>
            <p:nvPr/>
          </p:nvSpPr>
          <p:spPr bwMode="auto">
            <a:xfrm>
              <a:off x="3219" y="1440"/>
              <a:ext cx="0" cy="2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7478" name="Line 38"/>
            <p:cNvSpPr>
              <a:spLocks noChangeShapeType="1"/>
            </p:cNvSpPr>
            <p:nvPr/>
          </p:nvSpPr>
          <p:spPr bwMode="auto">
            <a:xfrm>
              <a:off x="384" y="1440"/>
              <a:ext cx="0" cy="2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7479" name="Line 39"/>
            <p:cNvSpPr>
              <a:spLocks noChangeShapeType="1"/>
            </p:cNvSpPr>
            <p:nvPr/>
          </p:nvSpPr>
          <p:spPr bwMode="auto">
            <a:xfrm>
              <a:off x="4637" y="1440"/>
              <a:ext cx="0" cy="2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7480" name="Line 40"/>
            <p:cNvSpPr>
              <a:spLocks noChangeShapeType="1"/>
            </p:cNvSpPr>
            <p:nvPr/>
          </p:nvSpPr>
          <p:spPr bwMode="auto">
            <a:xfrm>
              <a:off x="1092" y="1440"/>
              <a:ext cx="0" cy="2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7481" name="Line 41"/>
            <p:cNvSpPr>
              <a:spLocks noChangeShapeType="1"/>
            </p:cNvSpPr>
            <p:nvPr/>
          </p:nvSpPr>
          <p:spPr bwMode="auto">
            <a:xfrm>
              <a:off x="1801" y="1440"/>
              <a:ext cx="0" cy="2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7482" name="Line 42"/>
            <p:cNvSpPr>
              <a:spLocks noChangeShapeType="1"/>
            </p:cNvSpPr>
            <p:nvPr/>
          </p:nvSpPr>
          <p:spPr bwMode="auto">
            <a:xfrm>
              <a:off x="2510" y="1440"/>
              <a:ext cx="0" cy="2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7483" name="Line 43"/>
            <p:cNvSpPr>
              <a:spLocks noChangeShapeType="1"/>
            </p:cNvSpPr>
            <p:nvPr/>
          </p:nvSpPr>
          <p:spPr bwMode="auto">
            <a:xfrm>
              <a:off x="3928" y="1440"/>
              <a:ext cx="0" cy="27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7484" name="Text Box 44"/>
            <p:cNvSpPr txBox="1">
              <a:spLocks noChangeArrowheads="1"/>
            </p:cNvSpPr>
            <p:nvPr/>
          </p:nvSpPr>
          <p:spPr bwMode="auto">
            <a:xfrm>
              <a:off x="594" y="1728"/>
              <a:ext cx="32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DADAF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eaLnBrk="0" hangingPunct="0"/>
              <a:r>
                <a:rPr lang="en-US" altLang="ko-KR" sz="1400">
                  <a:ea typeface="굴림" charset="-127"/>
                </a:rPr>
                <a:t>VLF</a:t>
              </a:r>
            </a:p>
          </p:txBody>
        </p:sp>
        <p:sp>
          <p:nvSpPr>
            <p:cNvPr id="317485" name="Text Box 45"/>
            <p:cNvSpPr txBox="1">
              <a:spLocks noChangeArrowheads="1"/>
            </p:cNvSpPr>
            <p:nvPr/>
          </p:nvSpPr>
          <p:spPr bwMode="auto">
            <a:xfrm>
              <a:off x="1176" y="1728"/>
              <a:ext cx="29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DADAF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eaLnBrk="0" hangingPunct="0"/>
              <a:r>
                <a:rPr lang="en-US" altLang="ko-KR" sz="1400">
                  <a:ea typeface="굴림" charset="-127"/>
                </a:rPr>
                <a:t>LF</a:t>
              </a:r>
            </a:p>
          </p:txBody>
        </p:sp>
        <p:sp>
          <p:nvSpPr>
            <p:cNvPr id="317486" name="Text Box 46"/>
            <p:cNvSpPr txBox="1">
              <a:spLocks noChangeArrowheads="1"/>
            </p:cNvSpPr>
            <p:nvPr/>
          </p:nvSpPr>
          <p:spPr bwMode="auto">
            <a:xfrm>
              <a:off x="1515" y="1728"/>
              <a:ext cx="279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DADAF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eaLnBrk="0" hangingPunct="0"/>
              <a:r>
                <a:rPr lang="en-US" altLang="ko-KR" sz="1400">
                  <a:ea typeface="굴림" charset="-127"/>
                </a:rPr>
                <a:t>MF</a:t>
              </a:r>
            </a:p>
          </p:txBody>
        </p:sp>
        <p:sp>
          <p:nvSpPr>
            <p:cNvPr id="317487" name="Text Box 47"/>
            <p:cNvSpPr txBox="1">
              <a:spLocks noChangeArrowheads="1"/>
            </p:cNvSpPr>
            <p:nvPr/>
          </p:nvSpPr>
          <p:spPr bwMode="auto">
            <a:xfrm>
              <a:off x="1844" y="1728"/>
              <a:ext cx="265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DADAF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 altLang="ko-KR" sz="1400">
                  <a:ea typeface="굴림" charset="-127"/>
                </a:rPr>
                <a:t>HF</a:t>
              </a:r>
            </a:p>
          </p:txBody>
        </p:sp>
        <p:sp>
          <p:nvSpPr>
            <p:cNvPr id="317488" name="Text Box 48"/>
            <p:cNvSpPr txBox="1">
              <a:spLocks noChangeArrowheads="1"/>
            </p:cNvSpPr>
            <p:nvPr/>
          </p:nvSpPr>
          <p:spPr bwMode="auto">
            <a:xfrm>
              <a:off x="2189" y="1728"/>
              <a:ext cx="34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DADAF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 altLang="ko-KR" sz="1400">
                  <a:ea typeface="굴림" charset="-127"/>
                </a:rPr>
                <a:t>VHF</a:t>
              </a:r>
            </a:p>
          </p:txBody>
        </p:sp>
        <p:sp>
          <p:nvSpPr>
            <p:cNvPr id="317489" name="Text Box 49"/>
            <p:cNvSpPr txBox="1">
              <a:spLocks noChangeArrowheads="1"/>
            </p:cNvSpPr>
            <p:nvPr/>
          </p:nvSpPr>
          <p:spPr bwMode="auto">
            <a:xfrm>
              <a:off x="2532" y="1728"/>
              <a:ext cx="34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DADAF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 altLang="ko-KR" sz="1400">
                  <a:ea typeface="굴림" charset="-127"/>
                </a:rPr>
                <a:t>UHF</a:t>
              </a:r>
            </a:p>
          </p:txBody>
        </p:sp>
        <p:sp>
          <p:nvSpPr>
            <p:cNvPr id="317490" name="Text Box 50"/>
            <p:cNvSpPr txBox="1">
              <a:spLocks noChangeArrowheads="1"/>
            </p:cNvSpPr>
            <p:nvPr/>
          </p:nvSpPr>
          <p:spPr bwMode="auto">
            <a:xfrm>
              <a:off x="2914" y="1728"/>
              <a:ext cx="34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DADAF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 altLang="ko-KR" sz="1400">
                  <a:ea typeface="굴림" charset="-127"/>
                </a:rPr>
                <a:t>SHF</a:t>
              </a:r>
            </a:p>
          </p:txBody>
        </p:sp>
        <p:sp>
          <p:nvSpPr>
            <p:cNvPr id="317491" name="Text Box 51"/>
            <p:cNvSpPr txBox="1">
              <a:spLocks noChangeArrowheads="1"/>
            </p:cNvSpPr>
            <p:nvPr/>
          </p:nvSpPr>
          <p:spPr bwMode="auto">
            <a:xfrm>
              <a:off x="3259" y="1728"/>
              <a:ext cx="34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DADAF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 altLang="ko-KR" sz="1400">
                  <a:ea typeface="굴림" charset="-127"/>
                </a:rPr>
                <a:t>EHF</a:t>
              </a:r>
            </a:p>
          </p:txBody>
        </p:sp>
        <p:sp>
          <p:nvSpPr>
            <p:cNvPr id="317492" name="Text Box 52"/>
            <p:cNvSpPr txBox="1">
              <a:spLocks noChangeArrowheads="1"/>
            </p:cNvSpPr>
            <p:nvPr/>
          </p:nvSpPr>
          <p:spPr bwMode="auto">
            <a:xfrm>
              <a:off x="3803" y="1728"/>
              <a:ext cx="49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DADAF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 altLang="ko-KR" sz="1400">
                  <a:ea typeface="굴림" charset="-127"/>
                </a:rPr>
                <a:t>infrared</a:t>
              </a:r>
            </a:p>
          </p:txBody>
        </p:sp>
        <p:sp>
          <p:nvSpPr>
            <p:cNvPr id="317493" name="Text Box 53"/>
            <p:cNvSpPr txBox="1">
              <a:spLocks noChangeArrowheads="1"/>
            </p:cNvSpPr>
            <p:nvPr/>
          </p:nvSpPr>
          <p:spPr bwMode="auto">
            <a:xfrm>
              <a:off x="5051" y="1728"/>
              <a:ext cx="272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DADAF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 altLang="ko-KR" sz="1400">
                  <a:ea typeface="굴림" charset="-127"/>
                </a:rPr>
                <a:t>UV</a:t>
              </a:r>
            </a:p>
          </p:txBody>
        </p:sp>
        <p:cxnSp>
          <p:nvCxnSpPr>
            <p:cNvPr id="317494" name="AutoShape 54"/>
            <p:cNvCxnSpPr>
              <a:cxnSpLocks noChangeShapeType="1"/>
              <a:stCxn id="317478" idx="1"/>
              <a:endCxn id="317480" idx="1"/>
            </p:cNvCxnSpPr>
            <p:nvPr/>
          </p:nvCxnSpPr>
          <p:spPr bwMode="auto">
            <a:xfrm>
              <a:off x="384" y="1713"/>
              <a:ext cx="708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7495" name="AutoShape 55"/>
            <p:cNvCxnSpPr>
              <a:cxnSpLocks noChangeShapeType="1"/>
              <a:stCxn id="317480" idx="1"/>
              <a:endCxn id="317471" idx="1"/>
            </p:cNvCxnSpPr>
            <p:nvPr/>
          </p:nvCxnSpPr>
          <p:spPr bwMode="auto">
            <a:xfrm>
              <a:off x="1092" y="1713"/>
              <a:ext cx="355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7496" name="AutoShape 56"/>
            <p:cNvCxnSpPr>
              <a:cxnSpLocks noChangeShapeType="1"/>
              <a:stCxn id="317471" idx="1"/>
              <a:endCxn id="317481" idx="1"/>
            </p:cNvCxnSpPr>
            <p:nvPr/>
          </p:nvCxnSpPr>
          <p:spPr bwMode="auto">
            <a:xfrm>
              <a:off x="1447" y="1713"/>
              <a:ext cx="35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7497" name="AutoShape 57"/>
            <p:cNvCxnSpPr>
              <a:cxnSpLocks noChangeShapeType="1"/>
              <a:stCxn id="317481" idx="1"/>
              <a:endCxn id="317472" idx="1"/>
            </p:cNvCxnSpPr>
            <p:nvPr/>
          </p:nvCxnSpPr>
          <p:spPr bwMode="auto">
            <a:xfrm>
              <a:off x="1801" y="1713"/>
              <a:ext cx="355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7498" name="AutoShape 58"/>
            <p:cNvCxnSpPr>
              <a:cxnSpLocks noChangeShapeType="1"/>
              <a:stCxn id="317472" idx="1"/>
              <a:endCxn id="317482" idx="1"/>
            </p:cNvCxnSpPr>
            <p:nvPr/>
          </p:nvCxnSpPr>
          <p:spPr bwMode="auto">
            <a:xfrm>
              <a:off x="2156" y="1713"/>
              <a:ext cx="35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7499" name="AutoShape 59"/>
            <p:cNvCxnSpPr>
              <a:cxnSpLocks noChangeShapeType="1"/>
              <a:stCxn id="317482" idx="1"/>
              <a:endCxn id="317470" idx="1"/>
            </p:cNvCxnSpPr>
            <p:nvPr/>
          </p:nvCxnSpPr>
          <p:spPr bwMode="auto">
            <a:xfrm>
              <a:off x="2510" y="1713"/>
              <a:ext cx="355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7500" name="AutoShape 60"/>
            <p:cNvCxnSpPr>
              <a:cxnSpLocks noChangeShapeType="1"/>
              <a:stCxn id="317470" idx="1"/>
              <a:endCxn id="317477" idx="1"/>
            </p:cNvCxnSpPr>
            <p:nvPr/>
          </p:nvCxnSpPr>
          <p:spPr bwMode="auto">
            <a:xfrm>
              <a:off x="2865" y="1713"/>
              <a:ext cx="354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7501" name="AutoShape 61"/>
            <p:cNvCxnSpPr>
              <a:cxnSpLocks noChangeShapeType="1"/>
              <a:stCxn id="317477" idx="1"/>
              <a:endCxn id="317473" idx="1"/>
            </p:cNvCxnSpPr>
            <p:nvPr/>
          </p:nvCxnSpPr>
          <p:spPr bwMode="auto">
            <a:xfrm>
              <a:off x="3219" y="1713"/>
              <a:ext cx="355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7502" name="AutoShape 62"/>
            <p:cNvCxnSpPr>
              <a:cxnSpLocks noChangeShapeType="1"/>
              <a:stCxn id="317473" idx="1"/>
              <a:endCxn id="317504" idx="1"/>
            </p:cNvCxnSpPr>
            <p:nvPr/>
          </p:nvCxnSpPr>
          <p:spPr bwMode="auto">
            <a:xfrm>
              <a:off x="3574" y="1713"/>
              <a:ext cx="1087" cy="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17503" name="Line 63"/>
            <p:cNvSpPr>
              <a:spLocks noChangeShapeType="1"/>
            </p:cNvSpPr>
            <p:nvPr/>
          </p:nvSpPr>
          <p:spPr bwMode="auto">
            <a:xfrm>
              <a:off x="4856" y="1632"/>
              <a:ext cx="1" cy="8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7504" name="Line 64"/>
            <p:cNvSpPr>
              <a:spLocks noChangeShapeType="1"/>
            </p:cNvSpPr>
            <p:nvPr/>
          </p:nvSpPr>
          <p:spPr bwMode="auto">
            <a:xfrm>
              <a:off x="4661" y="1618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cxnSp>
          <p:nvCxnSpPr>
            <p:cNvPr id="317505" name="AutoShape 65"/>
            <p:cNvCxnSpPr>
              <a:cxnSpLocks noChangeShapeType="1"/>
              <a:stCxn id="317504" idx="1"/>
              <a:endCxn id="317503" idx="1"/>
            </p:cNvCxnSpPr>
            <p:nvPr/>
          </p:nvCxnSpPr>
          <p:spPr bwMode="auto">
            <a:xfrm>
              <a:off x="4661" y="1714"/>
              <a:ext cx="196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7506" name="AutoShape 66"/>
            <p:cNvCxnSpPr>
              <a:cxnSpLocks noChangeShapeType="1"/>
              <a:endCxn id="317503" idx="1"/>
            </p:cNvCxnSpPr>
            <p:nvPr/>
          </p:nvCxnSpPr>
          <p:spPr bwMode="auto">
            <a:xfrm flipH="1" flipV="1">
              <a:off x="4857" y="1714"/>
              <a:ext cx="437" cy="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7507" name="AutoShape 67"/>
            <p:cNvCxnSpPr>
              <a:cxnSpLocks noChangeShapeType="1"/>
              <a:stCxn id="317456" idx="0"/>
            </p:cNvCxnSpPr>
            <p:nvPr/>
          </p:nvCxnSpPr>
          <p:spPr bwMode="auto">
            <a:xfrm>
              <a:off x="384" y="912"/>
              <a:ext cx="2032" cy="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17508" name="Line 68"/>
            <p:cNvSpPr>
              <a:spLocks noChangeShapeType="1"/>
            </p:cNvSpPr>
            <p:nvPr/>
          </p:nvSpPr>
          <p:spPr bwMode="auto">
            <a:xfrm>
              <a:off x="738" y="816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7509" name="Line 69"/>
            <p:cNvSpPr>
              <a:spLocks noChangeShapeType="1"/>
            </p:cNvSpPr>
            <p:nvPr/>
          </p:nvSpPr>
          <p:spPr bwMode="auto">
            <a:xfrm>
              <a:off x="2510" y="816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cxnSp>
          <p:nvCxnSpPr>
            <p:cNvPr id="317510" name="AutoShape 70"/>
            <p:cNvCxnSpPr>
              <a:cxnSpLocks noChangeShapeType="1"/>
              <a:stCxn id="317508" idx="0"/>
            </p:cNvCxnSpPr>
            <p:nvPr/>
          </p:nvCxnSpPr>
          <p:spPr bwMode="auto">
            <a:xfrm>
              <a:off x="738" y="816"/>
              <a:ext cx="1980" cy="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17511" name="AutoShape 71"/>
            <p:cNvCxnSpPr>
              <a:cxnSpLocks noChangeShapeType="1"/>
            </p:cNvCxnSpPr>
            <p:nvPr/>
          </p:nvCxnSpPr>
          <p:spPr bwMode="auto">
            <a:xfrm>
              <a:off x="4560" y="912"/>
              <a:ext cx="336" cy="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17512" name="Text Box 72"/>
            <p:cNvSpPr txBox="1">
              <a:spLocks noChangeArrowheads="1"/>
            </p:cNvSpPr>
            <p:nvPr/>
          </p:nvSpPr>
          <p:spPr bwMode="auto">
            <a:xfrm>
              <a:off x="4224" y="672"/>
              <a:ext cx="109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DADAF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 altLang="ko-KR" sz="1400">
                  <a:ea typeface="굴림" charset="-127"/>
                </a:rPr>
                <a:t>optical transmission</a:t>
              </a:r>
            </a:p>
          </p:txBody>
        </p:sp>
        <p:sp>
          <p:nvSpPr>
            <p:cNvPr id="317513" name="Text Box 73"/>
            <p:cNvSpPr txBox="1">
              <a:spLocks noChangeArrowheads="1"/>
            </p:cNvSpPr>
            <p:nvPr/>
          </p:nvSpPr>
          <p:spPr bwMode="auto">
            <a:xfrm>
              <a:off x="1238" y="624"/>
              <a:ext cx="650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DADAF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0" hangingPunct="0"/>
              <a:r>
                <a:rPr lang="en-US" altLang="ko-KR" sz="1400">
                  <a:ea typeface="굴림" charset="-127"/>
                </a:rPr>
                <a:t>coax cable</a:t>
              </a:r>
            </a:p>
          </p:txBody>
        </p:sp>
        <p:sp>
          <p:nvSpPr>
            <p:cNvPr id="317514" name="Text Box 74"/>
            <p:cNvSpPr txBox="1">
              <a:spLocks noChangeArrowheads="1"/>
            </p:cNvSpPr>
            <p:nvPr/>
          </p:nvSpPr>
          <p:spPr bwMode="auto">
            <a:xfrm>
              <a:off x="192" y="624"/>
              <a:ext cx="586" cy="3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DADAF6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 eaLnBrk="0" hangingPunct="0"/>
              <a:r>
                <a:rPr lang="en-US" altLang="ko-KR" sz="1400">
                  <a:ea typeface="굴림" charset="-127"/>
                </a:rPr>
                <a:t>twisted pair</a:t>
              </a:r>
            </a:p>
          </p:txBody>
        </p:sp>
        <p:cxnSp>
          <p:nvCxnSpPr>
            <p:cNvPr id="317515" name="AutoShape 75"/>
            <p:cNvCxnSpPr>
              <a:cxnSpLocks noChangeShapeType="1"/>
              <a:stCxn id="317452" idx="1"/>
              <a:endCxn id="317474" idx="0"/>
            </p:cNvCxnSpPr>
            <p:nvPr/>
          </p:nvCxnSpPr>
          <p:spPr bwMode="auto">
            <a:xfrm>
              <a:off x="4283" y="1185"/>
              <a:ext cx="0" cy="25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17516" name="Line 76"/>
            <p:cNvSpPr>
              <a:spLocks noChangeShapeType="1"/>
            </p:cNvSpPr>
            <p:nvPr/>
          </p:nvSpPr>
          <p:spPr bwMode="auto">
            <a:xfrm flipH="1">
              <a:off x="204" y="1710"/>
              <a:ext cx="192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317517" name="Line 77"/>
            <p:cNvSpPr>
              <a:spLocks noChangeShapeType="1"/>
            </p:cNvSpPr>
            <p:nvPr/>
          </p:nvSpPr>
          <p:spPr bwMode="auto">
            <a:xfrm flipH="1">
              <a:off x="192" y="912"/>
              <a:ext cx="192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317518" name="Text Box 78"/>
          <p:cNvSpPr txBox="1">
            <a:spLocks noChangeArrowheads="1"/>
          </p:cNvSpPr>
          <p:nvPr/>
        </p:nvSpPr>
        <p:spPr bwMode="auto">
          <a:xfrm>
            <a:off x="6419850" y="5888038"/>
            <a:ext cx="27241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30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1600"/>
              <a:t>© Jochen Schiller, FU Berlin</a:t>
            </a:r>
            <a:endParaRPr lang="en-US" altLang="ko-KR" sz="1600">
              <a:ea typeface="굴림" charset="-127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39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4: Physical layer</a:t>
            </a:r>
          </a:p>
        </p:txBody>
      </p:sp>
      <p:sp>
        <p:nvSpPr>
          <p:cNvPr id="40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8AF60A-1587-4CAA-8448-2A49CA506E05}" type="slidenum">
              <a:rPr lang="en-US" altLang="ko-KR"/>
              <a:pPr/>
              <a:t>5</a:t>
            </a:fld>
            <a:endParaRPr lang="en-US" altLang="ko-KR"/>
          </a:p>
        </p:txBody>
      </p:sp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Frequency allocation </a:t>
            </a:r>
            <a:endParaRPr lang="en-US" altLang="ko-KR">
              <a:ea typeface="굴림" charset="-127"/>
            </a:endParaRPr>
          </a:p>
        </p:txBody>
      </p:sp>
      <p:sp>
        <p:nvSpPr>
          <p:cNvPr id="32051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ko-KR" sz="2000">
                <a:ea typeface="굴림" charset="-127"/>
              </a:rPr>
              <a:t>Some frequencies are allocated to specific uses</a:t>
            </a:r>
          </a:p>
          <a:p>
            <a:pPr lvl="1"/>
            <a:r>
              <a:rPr lang="en-US" altLang="ko-KR" sz="1800">
                <a:ea typeface="굴림" charset="-127"/>
              </a:rPr>
              <a:t>Cellular phones, analog television/radio broadcasting, DVB-T, radar, emergency services, radio astronomy, … </a:t>
            </a:r>
          </a:p>
          <a:p>
            <a:r>
              <a:rPr lang="en-US" altLang="ko-KR" sz="2000">
                <a:ea typeface="굴림" charset="-127"/>
              </a:rPr>
              <a:t>Particularly interesting: ISM bands (“Industrial, scientific, medicine”) – license-free operation</a:t>
            </a:r>
          </a:p>
          <a:p>
            <a:pPr>
              <a:buFont typeface="Symbol" pitchFamily="18" charset="2"/>
              <a:buNone/>
            </a:pPr>
            <a:endParaRPr lang="en-US" altLang="ko-KR" sz="2000">
              <a:ea typeface="굴림" charset="-127"/>
            </a:endParaRPr>
          </a:p>
        </p:txBody>
      </p:sp>
      <p:graphicFrame>
        <p:nvGraphicFramePr>
          <p:cNvPr id="320684" name="Group 172"/>
          <p:cNvGraphicFramePr>
            <a:graphicFrameLocks noGrp="1"/>
          </p:cNvGraphicFramePr>
          <p:nvPr>
            <p:ph sz="half" idx="2"/>
          </p:nvPr>
        </p:nvGraphicFramePr>
        <p:xfrm>
          <a:off x="4619625" y="1252538"/>
          <a:ext cx="4168775" cy="4824415"/>
        </p:xfrm>
        <a:graphic>
          <a:graphicData uri="http://schemas.openxmlformats.org/drawingml/2006/table">
            <a:tbl>
              <a:tblPr/>
              <a:tblGrid>
                <a:gridCol w="2479675"/>
                <a:gridCol w="1689100"/>
              </a:tblGrid>
              <a:tr h="47942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Some typical ISM bands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79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Frequency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Comment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13,553-13,567 MHz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endParaRPr kumimoji="0" lang="ko-KR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26,957 – 27,283 MHz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endParaRPr kumimoji="0" lang="ko-KR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9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40,66 – 40,70 MHz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endParaRPr kumimoji="0" lang="ko-KR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9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433 – 464 MHz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Europe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900 – 928 MHz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Americas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8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2,4 – 2,5 GHz 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WLAN/WPAN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5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5,725 – 5,875 GHz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WLAN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9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charset="-127"/>
                        </a:rPr>
                        <a:t>24 – 24,25 GHz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 typeface="Symbol" pitchFamily="18" charset="2"/>
                        <a:buNone/>
                        <a:tabLst/>
                      </a:pPr>
                      <a:endParaRPr kumimoji="0" lang="ko-KR" altLang="ko-K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4: Physical layer</a:t>
            </a: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FDFFCB-A0AB-4499-B80A-DA0F16F3ECB0}" type="slidenum">
              <a:rPr lang="en-US" altLang="ko-KR"/>
              <a:pPr/>
              <a:t>6</a:t>
            </a:fld>
            <a:endParaRPr lang="en-US" altLang="ko-KR"/>
          </a:p>
        </p:txBody>
      </p:sp>
      <p:sp>
        <p:nvSpPr>
          <p:cNvPr id="318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Example: US frequency allocation</a:t>
            </a:r>
          </a:p>
        </p:txBody>
      </p:sp>
      <p:sp>
        <p:nvSpPr>
          <p:cNvPr id="318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18469" name="Picture 5" descr="clip_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13" y="820738"/>
            <a:ext cx="8448675" cy="5373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4: Physical layer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410A8E-BDF4-4CF4-8022-AA6A39793113}" type="slidenum">
              <a:rPr lang="en-US" altLang="ko-KR"/>
              <a:pPr/>
              <a:t>7</a:t>
            </a:fld>
            <a:endParaRPr lang="en-US" altLang="ko-KR"/>
          </a:p>
        </p:txBody>
      </p:sp>
      <p:sp>
        <p:nvSpPr>
          <p:cNvPr id="348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Overview</a:t>
            </a:r>
          </a:p>
        </p:txBody>
      </p:sp>
      <p:sp>
        <p:nvSpPr>
          <p:cNvPr id="348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Frequency bands</a:t>
            </a:r>
          </a:p>
          <a:p>
            <a:r>
              <a:rPr lang="en-US" altLang="ko-KR" b="1" i="1">
                <a:solidFill>
                  <a:schemeClr val="tx2"/>
                </a:solidFill>
                <a:ea typeface="굴림" charset="-127"/>
              </a:rPr>
              <a:t>Modulation</a:t>
            </a:r>
          </a:p>
          <a:p>
            <a:r>
              <a:rPr lang="en-US" altLang="ko-KR">
                <a:ea typeface="굴림" charset="-127"/>
              </a:rPr>
              <a:t>Signal distortion – wireless channels</a:t>
            </a:r>
          </a:p>
          <a:p>
            <a:r>
              <a:rPr lang="en-US" altLang="ko-KR">
                <a:ea typeface="굴림" charset="-127"/>
              </a:rPr>
              <a:t>From waves to bits</a:t>
            </a:r>
          </a:p>
          <a:p>
            <a:r>
              <a:rPr lang="en-US" altLang="ko-KR">
                <a:ea typeface="굴림" charset="-127"/>
              </a:rPr>
              <a:t>Channel models</a:t>
            </a:r>
          </a:p>
          <a:p>
            <a:r>
              <a:rPr lang="en-US" altLang="ko-KR">
                <a:ea typeface="굴림" charset="-127"/>
              </a:rPr>
              <a:t>Transceiver design</a:t>
            </a:r>
          </a:p>
          <a:p>
            <a:endParaRPr lang="en-US" altLang="ko-KR">
              <a:ea typeface="굴림" charset="-127"/>
            </a:endParaRPr>
          </a:p>
          <a:p>
            <a:endParaRPr lang="en-US" altLang="ko-KR">
              <a:ea typeface="굴림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4: Physical layer</a:t>
            </a: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A42D85-0503-420E-9E12-502C939CE556}" type="slidenum">
              <a:rPr lang="en-US" altLang="ko-KR"/>
              <a:pPr/>
              <a:t>8</a:t>
            </a:fld>
            <a:endParaRPr lang="en-US" altLang="ko-KR"/>
          </a:p>
        </p:txBody>
      </p:sp>
      <p:sp>
        <p:nvSpPr>
          <p:cNvPr id="319566" name="Rectangle 7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Transmitting data using radio waves</a:t>
            </a:r>
          </a:p>
        </p:txBody>
      </p:sp>
      <p:sp>
        <p:nvSpPr>
          <p:cNvPr id="319567" name="Rectangle 7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Basics: Transmit can send a radio wave, receive can detect whether such a wave is present and also its parameters</a:t>
            </a:r>
          </a:p>
          <a:p>
            <a:r>
              <a:rPr lang="en-US" altLang="ko-KR">
                <a:ea typeface="굴림" charset="-127"/>
              </a:rPr>
              <a:t>Parameters of a wave = sine function: </a:t>
            </a:r>
          </a:p>
          <a:p>
            <a:endParaRPr lang="en-US" altLang="ko-KR">
              <a:ea typeface="굴림" charset="-127"/>
            </a:endParaRPr>
          </a:p>
          <a:p>
            <a:endParaRPr lang="en-US" altLang="ko-KR">
              <a:ea typeface="굴림" charset="-127"/>
            </a:endParaRPr>
          </a:p>
          <a:p>
            <a:pPr lvl="1"/>
            <a:r>
              <a:rPr lang="en-US" altLang="ko-KR">
                <a:ea typeface="굴림" charset="-127"/>
              </a:rPr>
              <a:t>Parameters: amplitude A(t), frequency f(t), phase </a:t>
            </a:r>
            <a:r>
              <a:rPr lang="en-US" altLang="ko-KR" i="1">
                <a:latin typeface="Symbol" pitchFamily="18" charset="2"/>
                <a:ea typeface="굴림" charset="-127"/>
                <a:sym typeface="Symbol" pitchFamily="18" charset="2"/>
              </a:rPr>
              <a:t></a:t>
            </a:r>
            <a:r>
              <a:rPr lang="en-US" altLang="ko-KR">
                <a:ea typeface="굴림" charset="-127"/>
              </a:rPr>
              <a:t>(t)</a:t>
            </a:r>
          </a:p>
          <a:p>
            <a:r>
              <a:rPr lang="en-US" altLang="ko-KR">
                <a:ea typeface="굴림" charset="-127"/>
              </a:rPr>
              <a:t>Manipulating these three parameters allows the sender to express data; receiver reconstructs data from signal</a:t>
            </a:r>
          </a:p>
          <a:p>
            <a:r>
              <a:rPr lang="en-US" altLang="ko-KR">
                <a:ea typeface="굴림" charset="-127"/>
              </a:rPr>
              <a:t>Simplification: Receiver “sees” the same signal that the sender generated – not true, see later!</a:t>
            </a:r>
          </a:p>
        </p:txBody>
      </p:sp>
      <p:pic>
        <p:nvPicPr>
          <p:cNvPr id="319568" name="Picture 80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875" y="2794000"/>
            <a:ext cx="6354763" cy="42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30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4: Physical layer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8A7BC-4D82-4437-AB62-351BF160DCA5}" type="slidenum">
              <a:rPr lang="en-US" altLang="ko-KR"/>
              <a:pPr/>
              <a:t>9</a:t>
            </a:fld>
            <a:endParaRPr lang="en-US" altLang="ko-KR"/>
          </a:p>
        </p:txBody>
      </p:sp>
      <p:sp>
        <p:nvSpPr>
          <p:cNvPr id="325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Modulation and keying</a:t>
            </a:r>
          </a:p>
        </p:txBody>
      </p:sp>
      <p:sp>
        <p:nvSpPr>
          <p:cNvPr id="325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How to manipulate a given signal parameter?</a:t>
            </a:r>
          </a:p>
          <a:p>
            <a:pPr lvl="1"/>
            <a:r>
              <a:rPr lang="en-US" altLang="ko-KR">
                <a:ea typeface="굴림" charset="-127"/>
              </a:rPr>
              <a:t>Set the parameter to an arbitrary value: </a:t>
            </a:r>
            <a:r>
              <a:rPr lang="en-US" altLang="ko-KR" b="1" i="1">
                <a:ea typeface="굴림" charset="-127"/>
              </a:rPr>
              <a:t>analog modulation</a:t>
            </a:r>
            <a:endParaRPr lang="en-US" altLang="ko-KR">
              <a:ea typeface="굴림" charset="-127"/>
            </a:endParaRPr>
          </a:p>
          <a:p>
            <a:pPr lvl="1"/>
            <a:r>
              <a:rPr lang="en-US" altLang="ko-KR">
                <a:ea typeface="굴림" charset="-127"/>
              </a:rPr>
              <a:t>Choose parameter values from a finite set of legal values: </a:t>
            </a:r>
            <a:r>
              <a:rPr lang="en-US" altLang="ko-KR" b="1" i="1">
                <a:ea typeface="굴림" charset="-127"/>
              </a:rPr>
              <a:t>digital keying</a:t>
            </a:r>
            <a:endParaRPr lang="en-US" altLang="ko-KR">
              <a:ea typeface="굴림" charset="-127"/>
            </a:endParaRPr>
          </a:p>
          <a:p>
            <a:pPr lvl="1"/>
            <a:r>
              <a:rPr lang="en-US" altLang="ko-KR">
                <a:ea typeface="굴림" charset="-127"/>
              </a:rPr>
              <a:t>Simplification: When the context is clear, </a:t>
            </a:r>
            <a:r>
              <a:rPr lang="en-US" altLang="ko-KR" b="1" i="1">
                <a:ea typeface="굴림" charset="-127"/>
              </a:rPr>
              <a:t>modulation </a:t>
            </a:r>
            <a:r>
              <a:rPr lang="en-US" altLang="ko-KR">
                <a:ea typeface="굴림" charset="-127"/>
              </a:rPr>
              <a:t>is used in either case</a:t>
            </a:r>
          </a:p>
          <a:p>
            <a:r>
              <a:rPr lang="en-US" altLang="ko-KR">
                <a:ea typeface="굴림" charset="-127"/>
              </a:rPr>
              <a:t>Modulation? </a:t>
            </a:r>
          </a:p>
          <a:p>
            <a:pPr lvl="1"/>
            <a:r>
              <a:rPr lang="en-US" altLang="ko-KR">
                <a:ea typeface="굴림" charset="-127"/>
              </a:rPr>
              <a:t>Data to be transmitted is used select transmission parameters as a function of time</a:t>
            </a:r>
          </a:p>
          <a:p>
            <a:pPr lvl="1"/>
            <a:r>
              <a:rPr lang="en-US" altLang="ko-KR">
                <a:ea typeface="굴림" charset="-127"/>
              </a:rPr>
              <a:t>These parameters modify a basic sine wave, which serves as a starting point for </a:t>
            </a:r>
            <a:r>
              <a:rPr lang="en-US" altLang="ko-KR" b="1" i="1">
                <a:ea typeface="굴림" charset="-127"/>
              </a:rPr>
              <a:t>modulating </a:t>
            </a:r>
            <a:r>
              <a:rPr lang="en-US" altLang="ko-KR">
                <a:ea typeface="굴림" charset="-127"/>
              </a:rPr>
              <a:t>the signal onto it</a:t>
            </a:r>
          </a:p>
          <a:p>
            <a:pPr lvl="1"/>
            <a:r>
              <a:rPr lang="en-US" altLang="ko-KR">
                <a:ea typeface="굴림" charset="-127"/>
              </a:rPr>
              <a:t>This basic sine wave has a </a:t>
            </a:r>
            <a:r>
              <a:rPr lang="en-US" altLang="ko-KR" b="1" i="1">
                <a:ea typeface="굴림" charset="-127"/>
              </a:rPr>
              <a:t>center frequency f</a:t>
            </a:r>
            <a:r>
              <a:rPr lang="en-US" altLang="ko-KR" b="1" i="1" baseline="-25000">
                <a:ea typeface="굴림" charset="-127"/>
              </a:rPr>
              <a:t>c</a:t>
            </a:r>
            <a:endParaRPr lang="en-US" altLang="ko-KR">
              <a:ea typeface="굴림" charset="-127"/>
            </a:endParaRPr>
          </a:p>
          <a:p>
            <a:pPr lvl="1"/>
            <a:r>
              <a:rPr lang="en-US" altLang="ko-KR">
                <a:ea typeface="굴림" charset="-127"/>
              </a:rPr>
              <a:t>The resulting </a:t>
            </a:r>
            <a:r>
              <a:rPr lang="en-US" altLang="ko-KR" b="1" i="1">
                <a:ea typeface="굴림" charset="-127"/>
              </a:rPr>
              <a:t>signal </a:t>
            </a:r>
            <a:r>
              <a:rPr lang="en-US" altLang="ko-KR">
                <a:ea typeface="굴림" charset="-127"/>
              </a:rPr>
              <a:t>requires a certain </a:t>
            </a:r>
            <a:r>
              <a:rPr lang="en-US" altLang="ko-KR" b="1" i="1">
                <a:ea typeface="굴림" charset="-127"/>
              </a:rPr>
              <a:t>bandwidth</a:t>
            </a:r>
            <a:r>
              <a:rPr lang="en-US" altLang="ko-KR">
                <a:ea typeface="굴림" charset="-127"/>
              </a:rPr>
              <a:t> to be transmitted (centered around center frequency)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1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4: Physical layer</a:t>
            </a:r>
          </a:p>
        </p:txBody>
      </p:sp>
      <p:sp>
        <p:nvSpPr>
          <p:cNvPr id="1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ABF2E-AA52-4B75-BCD5-B29ADB152892}" type="slidenum">
              <a:rPr lang="en-US" altLang="ko-KR"/>
              <a:pPr/>
              <a:t>10</a:t>
            </a:fld>
            <a:endParaRPr lang="en-US" altLang="ko-KR"/>
          </a:p>
        </p:txBody>
      </p:sp>
      <p:sp>
        <p:nvSpPr>
          <p:cNvPr id="326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Modulation (keying!) examples</a:t>
            </a:r>
          </a:p>
        </p:txBody>
      </p:sp>
      <p:sp>
        <p:nvSpPr>
          <p:cNvPr id="326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3863" y="914400"/>
            <a:ext cx="3968750" cy="51911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ko-KR">
                <a:ea typeface="굴림" charset="-127"/>
              </a:rPr>
              <a:t>Use data to modify the amplitude of a carrier frequency </a:t>
            </a:r>
            <a:r>
              <a:rPr lang="en-US" altLang="ko-KR">
                <a:latin typeface="cmsy10" pitchFamily="34" charset="0"/>
                <a:ea typeface="굴림" charset="-127"/>
              </a:rPr>
              <a:t>!</a:t>
            </a:r>
            <a:r>
              <a:rPr lang="en-US" altLang="ko-KR">
                <a:ea typeface="굴림" charset="-127"/>
              </a:rPr>
              <a:t> </a:t>
            </a:r>
            <a:r>
              <a:rPr lang="en-US" altLang="ko-KR" b="1" i="1">
                <a:ea typeface="굴림" charset="-127"/>
              </a:rPr>
              <a:t>Amplitude Shift Keying </a:t>
            </a:r>
          </a:p>
          <a:p>
            <a:pPr lvl="1">
              <a:lnSpc>
                <a:spcPct val="90000"/>
              </a:lnSpc>
            </a:pPr>
            <a:endParaRPr lang="en-US" altLang="ko-KR" b="1" i="1">
              <a:ea typeface="굴림" charset="-127"/>
            </a:endParaRPr>
          </a:p>
          <a:p>
            <a:pPr>
              <a:lnSpc>
                <a:spcPct val="90000"/>
              </a:lnSpc>
            </a:pPr>
            <a:r>
              <a:rPr lang="en-US" altLang="ko-KR">
                <a:ea typeface="굴림" charset="-127"/>
              </a:rPr>
              <a:t>Use data to modify the </a:t>
            </a:r>
            <a:r>
              <a:rPr lang="en-US" altLang="ko-KR" b="1" i="1">
                <a:ea typeface="굴림" charset="-127"/>
              </a:rPr>
              <a:t>frequency </a:t>
            </a:r>
            <a:r>
              <a:rPr lang="en-US" altLang="ko-KR">
                <a:ea typeface="굴림" charset="-127"/>
              </a:rPr>
              <a:t>of a carrier frequency </a:t>
            </a:r>
            <a:r>
              <a:rPr lang="en-US" altLang="ko-KR">
                <a:latin typeface="cmsy10" pitchFamily="34" charset="0"/>
                <a:ea typeface="굴림" charset="-127"/>
              </a:rPr>
              <a:t>!</a:t>
            </a:r>
            <a:r>
              <a:rPr lang="en-US" altLang="ko-KR">
                <a:ea typeface="굴림" charset="-127"/>
              </a:rPr>
              <a:t> </a:t>
            </a:r>
            <a:r>
              <a:rPr lang="en-US" altLang="ko-KR" b="1" i="1">
                <a:ea typeface="굴림" charset="-127"/>
              </a:rPr>
              <a:t>Frequency</a:t>
            </a:r>
            <a:r>
              <a:rPr lang="en-US" altLang="ko-KR" i="1">
                <a:ea typeface="굴림" charset="-127"/>
              </a:rPr>
              <a:t> </a:t>
            </a:r>
            <a:r>
              <a:rPr lang="en-US" altLang="ko-KR" b="1" i="1">
                <a:ea typeface="굴림" charset="-127"/>
              </a:rPr>
              <a:t>Shift Keying </a:t>
            </a:r>
          </a:p>
          <a:p>
            <a:pPr lvl="1">
              <a:lnSpc>
                <a:spcPct val="90000"/>
              </a:lnSpc>
            </a:pPr>
            <a:endParaRPr lang="en-US" altLang="ko-KR" b="1" i="1">
              <a:ea typeface="굴림" charset="-127"/>
            </a:endParaRPr>
          </a:p>
          <a:p>
            <a:pPr>
              <a:lnSpc>
                <a:spcPct val="90000"/>
              </a:lnSpc>
            </a:pPr>
            <a:r>
              <a:rPr lang="en-US" altLang="ko-KR">
                <a:ea typeface="굴림" charset="-127"/>
              </a:rPr>
              <a:t>Use data to modify the </a:t>
            </a:r>
            <a:r>
              <a:rPr lang="en-US" altLang="ko-KR" b="1" i="1">
                <a:ea typeface="굴림" charset="-127"/>
              </a:rPr>
              <a:t>phase </a:t>
            </a:r>
            <a:r>
              <a:rPr lang="en-US" altLang="ko-KR">
                <a:ea typeface="굴림" charset="-127"/>
              </a:rPr>
              <a:t>of a carrier frequency </a:t>
            </a:r>
            <a:r>
              <a:rPr lang="en-US" altLang="ko-KR">
                <a:latin typeface="cmsy10" pitchFamily="34" charset="0"/>
                <a:ea typeface="굴림" charset="-127"/>
              </a:rPr>
              <a:t>!</a:t>
            </a:r>
            <a:r>
              <a:rPr lang="en-US" altLang="ko-KR">
                <a:ea typeface="굴림" charset="-127"/>
              </a:rPr>
              <a:t> </a:t>
            </a:r>
            <a:r>
              <a:rPr lang="en-US" altLang="ko-KR" b="1" i="1">
                <a:ea typeface="굴림" charset="-127"/>
              </a:rPr>
              <a:t>Phase</a:t>
            </a:r>
            <a:r>
              <a:rPr lang="en-US" altLang="ko-KR" i="1">
                <a:ea typeface="굴림" charset="-127"/>
              </a:rPr>
              <a:t> </a:t>
            </a:r>
            <a:r>
              <a:rPr lang="en-US" altLang="ko-KR" b="1" i="1">
                <a:ea typeface="굴림" charset="-127"/>
              </a:rPr>
              <a:t>Shift Keying </a:t>
            </a:r>
          </a:p>
          <a:p>
            <a:pPr>
              <a:lnSpc>
                <a:spcPct val="90000"/>
              </a:lnSpc>
            </a:pPr>
            <a:endParaRPr lang="en-US" altLang="ko-KR">
              <a:ea typeface="굴림" charset="-127"/>
            </a:endParaRPr>
          </a:p>
        </p:txBody>
      </p:sp>
      <p:pic>
        <p:nvPicPr>
          <p:cNvPr id="326660" name="Picture 4" descr="2-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9" b="59912"/>
          <a:stretch>
            <a:fillRect/>
          </a:stretch>
        </p:blipFill>
        <p:spPr bwMode="auto">
          <a:xfrm>
            <a:off x="4611688" y="833438"/>
            <a:ext cx="4165600" cy="151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26661" name="Group 5"/>
          <p:cNvGrpSpPr>
            <a:grpSpLocks/>
          </p:cNvGrpSpPr>
          <p:nvPr/>
        </p:nvGrpSpPr>
        <p:grpSpPr bwMode="auto">
          <a:xfrm>
            <a:off x="4452938" y="2657475"/>
            <a:ext cx="4484687" cy="1568450"/>
            <a:chOff x="899" y="1746"/>
            <a:chExt cx="3377" cy="1181"/>
          </a:xfrm>
        </p:grpSpPr>
        <p:pic>
          <p:nvPicPr>
            <p:cNvPr id="326662" name="Picture 6" descr="2-2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50" b="80074"/>
            <a:stretch>
              <a:fillRect/>
            </a:stretch>
          </p:blipFill>
          <p:spPr bwMode="auto">
            <a:xfrm>
              <a:off x="950" y="1746"/>
              <a:ext cx="3326" cy="5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6663" name="Picture 7" descr="2-2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47" t="49580" b="30930"/>
            <a:stretch>
              <a:fillRect/>
            </a:stretch>
          </p:blipFill>
          <p:spPr bwMode="auto">
            <a:xfrm>
              <a:off x="899" y="2346"/>
              <a:ext cx="3377" cy="5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26664" name="Group 8"/>
          <p:cNvGrpSpPr>
            <a:grpSpLocks/>
          </p:cNvGrpSpPr>
          <p:nvPr/>
        </p:nvGrpSpPr>
        <p:grpSpPr bwMode="auto">
          <a:xfrm>
            <a:off x="4498975" y="4532313"/>
            <a:ext cx="4392613" cy="1538287"/>
            <a:chOff x="1161" y="1654"/>
            <a:chExt cx="3326" cy="1165"/>
          </a:xfrm>
        </p:grpSpPr>
        <p:pic>
          <p:nvPicPr>
            <p:cNvPr id="326665" name="Picture 9" descr="2-2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50" t="77524"/>
            <a:stretch>
              <a:fillRect/>
            </a:stretch>
          </p:blipFill>
          <p:spPr bwMode="auto">
            <a:xfrm>
              <a:off x="1161" y="2149"/>
              <a:ext cx="3326" cy="6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6666" name="Picture 10" descr="2-2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50" b="80074"/>
            <a:stretch>
              <a:fillRect/>
            </a:stretch>
          </p:blipFill>
          <p:spPr bwMode="auto">
            <a:xfrm>
              <a:off x="1161" y="1654"/>
              <a:ext cx="3326" cy="5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26667" name="Text Box 11"/>
          <p:cNvSpPr txBox="1">
            <a:spLocks noChangeArrowheads="1"/>
          </p:cNvSpPr>
          <p:nvPr/>
        </p:nvSpPr>
        <p:spPr bwMode="auto">
          <a:xfrm>
            <a:off x="5545138" y="6205538"/>
            <a:ext cx="33829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30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1600">
                <a:ea typeface="굴림" charset="-127"/>
              </a:rPr>
              <a:t>© Tanenbaum, Computer Networks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4: Physical layer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1E2699-A8DD-4FA4-8109-00EF6501824E}" type="slidenum">
              <a:rPr lang="en-US" altLang="ko-KR"/>
              <a:pPr/>
              <a:t>11</a:t>
            </a:fld>
            <a:endParaRPr lang="en-US" altLang="ko-KR"/>
          </a:p>
        </p:txBody>
      </p:sp>
      <p:sp>
        <p:nvSpPr>
          <p:cNvPr id="328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Receiver: Demodulation</a:t>
            </a:r>
          </a:p>
        </p:txBody>
      </p:sp>
      <p:sp>
        <p:nvSpPr>
          <p:cNvPr id="328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The receiver looks at the received wave form and matches it with the data bit that caused the transmitter to generate this wave form</a:t>
            </a:r>
          </a:p>
          <a:p>
            <a:pPr lvl="1"/>
            <a:r>
              <a:rPr lang="en-US" altLang="ko-KR">
                <a:ea typeface="굴림" charset="-127"/>
              </a:rPr>
              <a:t>Necessary: one-to-one mapping between data and wave form</a:t>
            </a:r>
          </a:p>
          <a:p>
            <a:pPr lvl="1"/>
            <a:r>
              <a:rPr lang="en-US" altLang="ko-KR">
                <a:ea typeface="굴림" charset="-127"/>
              </a:rPr>
              <a:t>Because of channel imperfections, this is at best possible for digital signals, but not for analog signals</a:t>
            </a:r>
          </a:p>
          <a:p>
            <a:r>
              <a:rPr lang="en-US" altLang="ko-KR">
                <a:ea typeface="굴림" charset="-127"/>
              </a:rPr>
              <a:t>Problems caused by</a:t>
            </a:r>
          </a:p>
          <a:p>
            <a:pPr lvl="1"/>
            <a:r>
              <a:rPr lang="en-US" altLang="ko-KR">
                <a:ea typeface="굴림" charset="-127"/>
              </a:rPr>
              <a:t>Carrier synchronization: frequency can vary between sender and receiver (drift, temperature changes, aging, …)</a:t>
            </a:r>
          </a:p>
          <a:p>
            <a:pPr lvl="1"/>
            <a:r>
              <a:rPr lang="en-US" altLang="ko-KR">
                <a:ea typeface="굴림" charset="-127"/>
              </a:rPr>
              <a:t>Bit synchronization (actually: symbol synchronization): When does symbol representing a certain bit start/end?</a:t>
            </a:r>
          </a:p>
          <a:p>
            <a:pPr lvl="1"/>
            <a:r>
              <a:rPr lang="en-US" altLang="ko-KR">
                <a:ea typeface="굴림" charset="-127"/>
              </a:rPr>
              <a:t>Frame synchronization: When does a packet start/end? </a:t>
            </a:r>
          </a:p>
          <a:p>
            <a:pPr lvl="1"/>
            <a:r>
              <a:rPr lang="en-US" altLang="ko-KR">
                <a:ea typeface="굴림" charset="-127"/>
              </a:rPr>
              <a:t>Biggest problem: Received signal is </a:t>
            </a:r>
            <a:r>
              <a:rPr lang="en-US" altLang="ko-KR" b="1" i="1">
                <a:ea typeface="굴림" charset="-127"/>
              </a:rPr>
              <a:t>not </a:t>
            </a:r>
            <a:r>
              <a:rPr lang="en-US" altLang="ko-KR">
                <a:ea typeface="굴림" charset="-127"/>
              </a:rPr>
              <a:t>the transmitted signal!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7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4: Physical layer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206337-01EE-4E36-AB9B-0D43B7508081}" type="slidenum">
              <a:rPr lang="en-US" altLang="ko-KR"/>
              <a:pPr/>
              <a:t>12</a:t>
            </a:fld>
            <a:endParaRPr lang="en-US" altLang="ko-KR"/>
          </a:p>
        </p:txBody>
      </p:sp>
      <p:sp>
        <p:nvSpPr>
          <p:cNvPr id="349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Overview</a:t>
            </a:r>
          </a:p>
        </p:txBody>
      </p:sp>
      <p:sp>
        <p:nvSpPr>
          <p:cNvPr id="349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Frequency bands</a:t>
            </a:r>
          </a:p>
          <a:p>
            <a:r>
              <a:rPr lang="en-US" altLang="ko-KR">
                <a:ea typeface="굴림" charset="-127"/>
              </a:rPr>
              <a:t>Modulation</a:t>
            </a:r>
          </a:p>
          <a:p>
            <a:r>
              <a:rPr lang="en-US" altLang="ko-KR" b="1" i="1">
                <a:solidFill>
                  <a:schemeClr val="tx2"/>
                </a:solidFill>
                <a:ea typeface="굴림" charset="-127"/>
              </a:rPr>
              <a:t>Signal distortion – wireless channels</a:t>
            </a:r>
          </a:p>
          <a:p>
            <a:r>
              <a:rPr lang="en-US" altLang="ko-KR">
                <a:ea typeface="굴림" charset="-127"/>
              </a:rPr>
              <a:t>From waves to bits</a:t>
            </a:r>
          </a:p>
          <a:p>
            <a:r>
              <a:rPr lang="en-US" altLang="ko-KR">
                <a:ea typeface="굴림" charset="-127"/>
              </a:rPr>
              <a:t>Channel models</a:t>
            </a:r>
          </a:p>
          <a:p>
            <a:r>
              <a:rPr lang="en-US" altLang="ko-KR">
                <a:ea typeface="굴림" charset="-127"/>
              </a:rPr>
              <a:t>Transceiver design</a:t>
            </a:r>
          </a:p>
          <a:p>
            <a:endParaRPr lang="en-US" altLang="ko-KR">
              <a:ea typeface="굴림" charset="-127"/>
            </a:endParaRPr>
          </a:p>
          <a:p>
            <a:endParaRPr lang="en-US" altLang="ko-KR">
              <a:ea typeface="굴림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4: Physical layer</a:t>
            </a: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CC951-2A0C-4BC8-B4FC-59BC7CDA74CF}" type="slidenum">
              <a:rPr lang="en-US" altLang="ko-KR"/>
              <a:pPr/>
              <a:t>13</a:t>
            </a:fld>
            <a:endParaRPr lang="en-US" altLang="ko-KR"/>
          </a:p>
        </p:txBody>
      </p:sp>
      <p:sp>
        <p:nvSpPr>
          <p:cNvPr id="322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Transmitted signal &lt;&gt; received signal!</a:t>
            </a:r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3863" y="914400"/>
            <a:ext cx="8488362" cy="3676650"/>
          </a:xfrm>
        </p:spPr>
        <p:txBody>
          <a:bodyPr/>
          <a:lstStyle/>
          <a:p>
            <a:r>
              <a:rPr lang="en-US" altLang="ko-KR" sz="2000">
                <a:ea typeface="굴림" charset="-127"/>
              </a:rPr>
              <a:t>Wireless transmission </a:t>
            </a:r>
            <a:r>
              <a:rPr lang="en-US" altLang="ko-KR" sz="2000" b="1" i="1">
                <a:ea typeface="굴림" charset="-127"/>
              </a:rPr>
              <a:t>distorts </a:t>
            </a:r>
            <a:r>
              <a:rPr lang="en-US" altLang="ko-KR" sz="2000">
                <a:ea typeface="굴림" charset="-127"/>
              </a:rPr>
              <a:t>any transmitted signal</a:t>
            </a:r>
          </a:p>
          <a:p>
            <a:pPr lvl="1"/>
            <a:r>
              <a:rPr lang="en-US" altLang="ko-KR" sz="1800">
                <a:ea typeface="굴림" charset="-127"/>
              </a:rPr>
              <a:t>Received &lt;&gt; transmitted signal; results in </a:t>
            </a:r>
            <a:r>
              <a:rPr lang="en-US" altLang="ko-KR" sz="1800" b="1" i="1">
                <a:ea typeface="굴림" charset="-127"/>
              </a:rPr>
              <a:t>uncertainty at receiver </a:t>
            </a:r>
            <a:r>
              <a:rPr lang="en-US" altLang="ko-KR" sz="1800">
                <a:ea typeface="굴림" charset="-127"/>
              </a:rPr>
              <a:t>about which bit sequence originally caused the transmitted signal</a:t>
            </a:r>
          </a:p>
          <a:p>
            <a:pPr lvl="1"/>
            <a:r>
              <a:rPr lang="en-US" altLang="ko-KR" sz="1800">
                <a:ea typeface="굴림" charset="-127"/>
              </a:rPr>
              <a:t>Abstraction: </a:t>
            </a:r>
            <a:r>
              <a:rPr lang="en-US" altLang="ko-KR" sz="1800" b="1" i="1">
                <a:ea typeface="굴림" charset="-127"/>
              </a:rPr>
              <a:t>Wireless</a:t>
            </a:r>
            <a:r>
              <a:rPr lang="en-US" altLang="ko-KR" sz="1800">
                <a:ea typeface="굴림" charset="-127"/>
              </a:rPr>
              <a:t> </a:t>
            </a:r>
            <a:r>
              <a:rPr lang="en-US" altLang="ko-KR" sz="1800" b="1" i="1">
                <a:ea typeface="굴림" charset="-127"/>
              </a:rPr>
              <a:t>channel</a:t>
            </a:r>
            <a:r>
              <a:rPr lang="en-US" altLang="ko-KR" sz="1800">
                <a:ea typeface="굴림" charset="-127"/>
              </a:rPr>
              <a:t> describes these distortion effects</a:t>
            </a:r>
          </a:p>
          <a:p>
            <a:r>
              <a:rPr lang="en-US" altLang="ko-KR" sz="2000">
                <a:ea typeface="굴림" charset="-127"/>
              </a:rPr>
              <a:t>Sources of distortion</a:t>
            </a:r>
          </a:p>
          <a:p>
            <a:pPr lvl="1"/>
            <a:r>
              <a:rPr lang="en-US" altLang="ko-KR" sz="1800">
                <a:ea typeface="굴림" charset="-127"/>
              </a:rPr>
              <a:t>Attenuation – energy is distributed to larger areas with increasing distance</a:t>
            </a:r>
          </a:p>
          <a:p>
            <a:pPr lvl="1"/>
            <a:r>
              <a:rPr lang="en-US" altLang="ko-KR" sz="1800">
                <a:ea typeface="굴림" charset="-127"/>
              </a:rPr>
              <a:t>Reflection/refraction – bounce of a surface; enter material</a:t>
            </a:r>
          </a:p>
          <a:p>
            <a:pPr lvl="1"/>
            <a:r>
              <a:rPr lang="en-US" altLang="ko-KR" sz="1800">
                <a:ea typeface="굴림" charset="-127"/>
              </a:rPr>
              <a:t>Diffraction – start “new wave” from a sharp edge</a:t>
            </a:r>
          </a:p>
          <a:p>
            <a:pPr lvl="1"/>
            <a:r>
              <a:rPr lang="en-US" altLang="ko-KR" sz="1800">
                <a:ea typeface="굴림" charset="-127"/>
              </a:rPr>
              <a:t>Scattering – multiple reflections at rough surfaces</a:t>
            </a:r>
          </a:p>
          <a:p>
            <a:pPr lvl="1"/>
            <a:r>
              <a:rPr lang="en-US" altLang="ko-KR" sz="1800">
                <a:ea typeface="굴림" charset="-127"/>
              </a:rPr>
              <a:t>Doppler fading – shift in frequencies (loss of center)</a:t>
            </a:r>
          </a:p>
          <a:p>
            <a:pPr lvl="1"/>
            <a:endParaRPr lang="en-US" altLang="ko-KR" sz="1800">
              <a:ea typeface="굴림" charset="-127"/>
            </a:endParaRPr>
          </a:p>
        </p:txBody>
      </p:sp>
      <p:pic>
        <p:nvPicPr>
          <p:cNvPr id="322564" name="Picture 4" descr="phy-wave-propagation-phenomen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375" y="4643438"/>
            <a:ext cx="6832600" cy="151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4: Physical layer</a:t>
            </a: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463F3-6826-4424-A4CA-5FC5ECA01697}" type="slidenum">
              <a:rPr lang="en-US" altLang="ko-KR"/>
              <a:pPr/>
              <a:t>14</a:t>
            </a:fld>
            <a:endParaRPr lang="en-US" altLang="ko-KR"/>
          </a:p>
        </p:txBody>
      </p:sp>
      <p:sp>
        <p:nvSpPr>
          <p:cNvPr id="330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Attenuation results in path loss</a:t>
            </a:r>
          </a:p>
        </p:txBody>
      </p:sp>
      <p:sp>
        <p:nvSpPr>
          <p:cNvPr id="330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Effect of attenuation: received signal strength is a function of the distance </a:t>
            </a:r>
            <a:r>
              <a:rPr lang="en-US" altLang="ko-KR" i="1">
                <a:ea typeface="굴림" charset="-127"/>
              </a:rPr>
              <a:t>d </a:t>
            </a:r>
            <a:r>
              <a:rPr lang="en-US" altLang="ko-KR">
                <a:ea typeface="굴림" charset="-127"/>
              </a:rPr>
              <a:t>between sender and transmitter</a:t>
            </a:r>
          </a:p>
          <a:p>
            <a:r>
              <a:rPr lang="en-US" altLang="ko-KR">
                <a:ea typeface="굴림" charset="-127"/>
              </a:rPr>
              <a:t>Captured by </a:t>
            </a:r>
            <a:r>
              <a:rPr lang="en-US" altLang="ko-KR" b="1" i="1">
                <a:ea typeface="굴림" charset="-127"/>
              </a:rPr>
              <a:t>Friis free-space equation</a:t>
            </a:r>
          </a:p>
          <a:p>
            <a:pPr lvl="1"/>
            <a:r>
              <a:rPr lang="en-US" altLang="ko-KR">
                <a:ea typeface="굴림" charset="-127"/>
              </a:rPr>
              <a:t>Describes signal strength at distance d relative to some reference distance d</a:t>
            </a:r>
            <a:r>
              <a:rPr lang="en-US" altLang="ko-KR" baseline="-25000">
                <a:ea typeface="굴림" charset="-127"/>
              </a:rPr>
              <a:t>0</a:t>
            </a:r>
            <a:r>
              <a:rPr lang="en-US" altLang="ko-KR">
                <a:ea typeface="굴림" charset="-127"/>
              </a:rPr>
              <a:t> &lt; d for which strength is known </a:t>
            </a:r>
            <a:r>
              <a:rPr lang="en-US" altLang="ko-KR" b="1" i="1">
                <a:ea typeface="굴림" charset="-127"/>
              </a:rPr>
              <a:t> </a:t>
            </a:r>
          </a:p>
          <a:p>
            <a:pPr lvl="1"/>
            <a:r>
              <a:rPr lang="en-US" altLang="ko-KR">
                <a:ea typeface="굴림" charset="-127"/>
              </a:rPr>
              <a:t>d</a:t>
            </a:r>
            <a:r>
              <a:rPr lang="en-US" altLang="ko-KR" baseline="-25000">
                <a:ea typeface="굴림" charset="-127"/>
              </a:rPr>
              <a:t>0</a:t>
            </a:r>
            <a:r>
              <a:rPr lang="en-US" altLang="ko-KR">
                <a:ea typeface="굴림" charset="-127"/>
              </a:rPr>
              <a:t> is </a:t>
            </a:r>
            <a:r>
              <a:rPr lang="en-US" altLang="ko-KR" b="1" i="1">
                <a:ea typeface="굴림" charset="-127"/>
              </a:rPr>
              <a:t>far-field distance, </a:t>
            </a:r>
            <a:r>
              <a:rPr lang="en-US" altLang="ko-KR">
                <a:ea typeface="굴림" charset="-127"/>
              </a:rPr>
              <a:t>depends on antenna technology </a:t>
            </a:r>
          </a:p>
          <a:p>
            <a:endParaRPr lang="en-US" altLang="ko-KR" b="1" i="1">
              <a:ea typeface="굴림" charset="-127"/>
            </a:endParaRPr>
          </a:p>
        </p:txBody>
      </p:sp>
      <p:pic>
        <p:nvPicPr>
          <p:cNvPr id="330757" name="Picture 5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3" y="3995738"/>
            <a:ext cx="8766175" cy="187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30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9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4: Physical layer</a:t>
            </a:r>
          </a:p>
        </p:txBody>
      </p:sp>
      <p:sp>
        <p:nvSpPr>
          <p:cNvPr id="10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B0CA8A-11B5-4A4E-873F-C39649757DE2}" type="slidenum">
              <a:rPr lang="en-US" altLang="ko-KR"/>
              <a:pPr/>
              <a:t>15</a:t>
            </a:fld>
            <a:endParaRPr lang="en-US" altLang="ko-KR"/>
          </a:p>
        </p:txBody>
      </p:sp>
      <p:sp>
        <p:nvSpPr>
          <p:cNvPr id="327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Suitability of different frequencies – Attenuation </a:t>
            </a:r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3863" y="914400"/>
            <a:ext cx="3830637" cy="2916238"/>
          </a:xfrm>
        </p:spPr>
        <p:txBody>
          <a:bodyPr/>
          <a:lstStyle/>
          <a:p>
            <a:r>
              <a:rPr lang="en-US" altLang="ko-KR" sz="2000">
                <a:ea typeface="굴림" charset="-127"/>
              </a:rPr>
              <a:t>Attenuation depends on the used frequency </a:t>
            </a:r>
          </a:p>
          <a:p>
            <a:r>
              <a:rPr lang="en-US" altLang="ko-KR" sz="2000">
                <a:ea typeface="굴림" charset="-127"/>
              </a:rPr>
              <a:t>Can result in a </a:t>
            </a:r>
            <a:r>
              <a:rPr lang="en-US" altLang="ko-KR" sz="2000" b="1" i="1">
                <a:ea typeface="굴림" charset="-127"/>
              </a:rPr>
              <a:t>frequency-selective channel</a:t>
            </a:r>
            <a:endParaRPr lang="en-US" altLang="ko-KR" sz="2000">
              <a:ea typeface="굴림" charset="-127"/>
            </a:endParaRPr>
          </a:p>
          <a:p>
            <a:pPr lvl="1"/>
            <a:r>
              <a:rPr lang="en-US" altLang="ko-KR" sz="1800">
                <a:ea typeface="굴림" charset="-127"/>
              </a:rPr>
              <a:t>If bandwidth spans frequency ranges with different attenuation properties </a:t>
            </a:r>
          </a:p>
        </p:txBody>
      </p:sp>
      <p:pic>
        <p:nvPicPr>
          <p:cNvPr id="327685" name="Picture 5" descr="Diagram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975" y="711200"/>
            <a:ext cx="3287713" cy="3125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7686" name="Rectangle 6"/>
          <p:cNvSpPr>
            <a:spLocks noChangeArrowheads="1"/>
          </p:cNvSpPr>
          <p:nvPr/>
        </p:nvSpPr>
        <p:spPr bwMode="auto">
          <a:xfrm rot="5400000">
            <a:off x="5741194" y="2731294"/>
            <a:ext cx="57991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30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1600">
                <a:ea typeface="굴림" charset="-127"/>
              </a:rPr>
              <a:t>© http://www.itnu.de/radargrundlagen/grundlagen/gl24-de.html</a:t>
            </a:r>
          </a:p>
        </p:txBody>
      </p:sp>
      <p:pic>
        <p:nvPicPr>
          <p:cNvPr id="327688" name="Picture 8" descr="KB2-1.jpg (71187 Byte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3" y="3840163"/>
            <a:ext cx="7639050" cy="2343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7689" name="Rectangle 9"/>
          <p:cNvSpPr>
            <a:spLocks noChangeArrowheads="1"/>
          </p:cNvSpPr>
          <p:nvPr/>
        </p:nvSpPr>
        <p:spPr bwMode="auto">
          <a:xfrm>
            <a:off x="1357313" y="6203950"/>
            <a:ext cx="64325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30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1600">
                <a:ea typeface="굴림" charset="-127"/>
              </a:rPr>
              <a:t>© http://141.84.50.121/iggf/Multimedia/Klimatologie/physik_arbeit.htm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10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4: Physical layer</a:t>
            </a:r>
          </a:p>
        </p:txBody>
      </p:sp>
      <p:sp>
        <p:nvSpPr>
          <p:cNvPr id="10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A51DC9-2F57-491B-8108-50CD6D535B71}" type="slidenum">
              <a:rPr lang="en-US" altLang="ko-KR"/>
              <a:pPr/>
              <a:t>16</a:t>
            </a:fld>
            <a:endParaRPr lang="en-US" altLang="ko-KR"/>
          </a:p>
        </p:txBody>
      </p:sp>
      <p:sp>
        <p:nvSpPr>
          <p:cNvPr id="331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Distortion effects: Non-line-of-sight paths</a:t>
            </a:r>
          </a:p>
        </p:txBody>
      </p:sp>
      <p:sp>
        <p:nvSpPr>
          <p:cNvPr id="331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ko-KR">
                <a:ea typeface="굴림" charset="-127"/>
              </a:rPr>
              <a:t>Because of reflection, scattering, …, radio communication is not limited to direct line of sight communication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charset="-127"/>
              </a:rPr>
              <a:t>Effects depend strongly on frequency, thus different behavior at higher frequencies </a:t>
            </a:r>
          </a:p>
          <a:p>
            <a:pPr lvl="1">
              <a:lnSpc>
                <a:spcPct val="90000"/>
              </a:lnSpc>
            </a:pPr>
            <a:endParaRPr lang="en-US" altLang="ko-KR">
              <a:ea typeface="굴림" charset="-127"/>
            </a:endParaRPr>
          </a:p>
          <a:p>
            <a:pPr lvl="1">
              <a:lnSpc>
                <a:spcPct val="90000"/>
              </a:lnSpc>
            </a:pPr>
            <a:endParaRPr lang="en-US" altLang="ko-KR">
              <a:ea typeface="굴림" charset="-127"/>
            </a:endParaRPr>
          </a:p>
          <a:p>
            <a:pPr lvl="1">
              <a:lnSpc>
                <a:spcPct val="90000"/>
              </a:lnSpc>
            </a:pPr>
            <a:endParaRPr lang="en-US" altLang="ko-KR">
              <a:ea typeface="굴림" charset="-127"/>
            </a:endParaRPr>
          </a:p>
          <a:p>
            <a:pPr lvl="1">
              <a:lnSpc>
                <a:spcPct val="90000"/>
              </a:lnSpc>
            </a:pPr>
            <a:endParaRPr lang="en-US" altLang="ko-KR">
              <a:ea typeface="굴림" charset="-127"/>
            </a:endParaRPr>
          </a:p>
          <a:p>
            <a:pPr lvl="1">
              <a:lnSpc>
                <a:spcPct val="90000"/>
              </a:lnSpc>
            </a:pPr>
            <a:endParaRPr lang="en-US" altLang="ko-KR">
              <a:ea typeface="굴림" charset="-127"/>
            </a:endParaRPr>
          </a:p>
          <a:p>
            <a:pPr>
              <a:lnSpc>
                <a:spcPct val="90000"/>
              </a:lnSpc>
            </a:pPr>
            <a:r>
              <a:rPr lang="en-US" altLang="ko-KR">
                <a:ea typeface="굴림" charset="-127"/>
              </a:rPr>
              <a:t>Different paths have different lengths = </a:t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>propagation time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charset="-127"/>
              </a:rPr>
              <a:t>Results in </a:t>
            </a:r>
            <a:r>
              <a:rPr lang="en-US" altLang="ko-KR" b="1" i="1">
                <a:ea typeface="굴림" charset="-127"/>
              </a:rPr>
              <a:t>delay spread </a:t>
            </a:r>
            <a:r>
              <a:rPr lang="en-US" altLang="ko-KR">
                <a:ea typeface="굴림" charset="-127"/>
              </a:rPr>
              <a:t>of the wireless channel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charset="-127"/>
              </a:rPr>
              <a:t>Closely related to frequency-selective fading </a:t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>properties of the channel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charset="-127"/>
              </a:rPr>
              <a:t>With movement: </a:t>
            </a:r>
            <a:r>
              <a:rPr lang="en-US" altLang="ko-KR" b="1" i="1">
                <a:ea typeface="굴림" charset="-127"/>
              </a:rPr>
              <a:t>fast fading </a:t>
            </a:r>
            <a:endParaRPr lang="en-US" altLang="ko-KR">
              <a:ea typeface="굴림" charset="-127"/>
            </a:endParaRPr>
          </a:p>
        </p:txBody>
      </p:sp>
      <p:grpSp>
        <p:nvGrpSpPr>
          <p:cNvPr id="332557" name="Group 781"/>
          <p:cNvGrpSpPr>
            <a:grpSpLocks/>
          </p:cNvGrpSpPr>
          <p:nvPr/>
        </p:nvGrpSpPr>
        <p:grpSpPr bwMode="auto">
          <a:xfrm>
            <a:off x="2747963" y="2057400"/>
            <a:ext cx="4375150" cy="1800225"/>
            <a:chOff x="1482" y="1469"/>
            <a:chExt cx="2756" cy="1134"/>
          </a:xfrm>
        </p:grpSpPr>
        <p:grpSp>
          <p:nvGrpSpPr>
            <p:cNvPr id="332495" name="Group 719"/>
            <p:cNvGrpSpPr>
              <a:grpSpLocks/>
            </p:cNvGrpSpPr>
            <p:nvPr/>
          </p:nvGrpSpPr>
          <p:grpSpPr bwMode="auto">
            <a:xfrm flipH="1">
              <a:off x="1482" y="2035"/>
              <a:ext cx="395" cy="190"/>
              <a:chOff x="2156" y="2147"/>
              <a:chExt cx="395" cy="190"/>
            </a:xfrm>
          </p:grpSpPr>
          <p:grpSp>
            <p:nvGrpSpPr>
              <p:cNvPr id="332330" name="Group 554"/>
              <p:cNvGrpSpPr>
                <a:grpSpLocks/>
              </p:cNvGrpSpPr>
              <p:nvPr/>
            </p:nvGrpSpPr>
            <p:grpSpPr bwMode="auto">
              <a:xfrm>
                <a:off x="2156" y="2147"/>
                <a:ext cx="131" cy="84"/>
                <a:chOff x="2463" y="2256"/>
                <a:chExt cx="348" cy="176"/>
              </a:xfrm>
            </p:grpSpPr>
            <p:sp>
              <p:nvSpPr>
                <p:cNvPr id="332331" name="Freeform 555"/>
                <p:cNvSpPr>
                  <a:spLocks/>
                </p:cNvSpPr>
                <p:nvPr/>
              </p:nvSpPr>
              <p:spPr bwMode="auto">
                <a:xfrm>
                  <a:off x="2697" y="2272"/>
                  <a:ext cx="19" cy="78"/>
                </a:xfrm>
                <a:custGeom>
                  <a:avLst/>
                  <a:gdLst>
                    <a:gd name="T0" fmla="*/ 80 w 192"/>
                    <a:gd name="T1" fmla="*/ 753 h 755"/>
                    <a:gd name="T2" fmla="*/ 66 w 192"/>
                    <a:gd name="T3" fmla="*/ 747 h 755"/>
                    <a:gd name="T4" fmla="*/ 55 w 192"/>
                    <a:gd name="T5" fmla="*/ 744 h 755"/>
                    <a:gd name="T6" fmla="*/ 42 w 192"/>
                    <a:gd name="T7" fmla="*/ 738 h 755"/>
                    <a:gd name="T8" fmla="*/ 47 w 192"/>
                    <a:gd name="T9" fmla="*/ 719 h 755"/>
                    <a:gd name="T10" fmla="*/ 68 w 192"/>
                    <a:gd name="T11" fmla="*/ 683 h 755"/>
                    <a:gd name="T12" fmla="*/ 87 w 192"/>
                    <a:gd name="T13" fmla="*/ 645 h 755"/>
                    <a:gd name="T14" fmla="*/ 104 w 192"/>
                    <a:gd name="T15" fmla="*/ 603 h 755"/>
                    <a:gd name="T16" fmla="*/ 118 w 192"/>
                    <a:gd name="T17" fmla="*/ 561 h 755"/>
                    <a:gd name="T18" fmla="*/ 127 w 192"/>
                    <a:gd name="T19" fmla="*/ 519 h 755"/>
                    <a:gd name="T20" fmla="*/ 135 w 192"/>
                    <a:gd name="T21" fmla="*/ 475 h 755"/>
                    <a:gd name="T22" fmla="*/ 139 w 192"/>
                    <a:gd name="T23" fmla="*/ 430 h 755"/>
                    <a:gd name="T24" fmla="*/ 139 w 192"/>
                    <a:gd name="T25" fmla="*/ 380 h 755"/>
                    <a:gd name="T26" fmla="*/ 135 w 192"/>
                    <a:gd name="T27" fmla="*/ 327 h 755"/>
                    <a:gd name="T28" fmla="*/ 123 w 192"/>
                    <a:gd name="T29" fmla="*/ 276 h 755"/>
                    <a:gd name="T30" fmla="*/ 110 w 192"/>
                    <a:gd name="T31" fmla="*/ 226 h 755"/>
                    <a:gd name="T32" fmla="*/ 91 w 192"/>
                    <a:gd name="T33" fmla="*/ 179 h 755"/>
                    <a:gd name="T34" fmla="*/ 70 w 192"/>
                    <a:gd name="T35" fmla="*/ 133 h 755"/>
                    <a:gd name="T36" fmla="*/ 44 w 192"/>
                    <a:gd name="T37" fmla="*/ 89 h 755"/>
                    <a:gd name="T38" fmla="*/ 15 w 192"/>
                    <a:gd name="T39" fmla="*/ 50 h 755"/>
                    <a:gd name="T40" fmla="*/ 6 w 192"/>
                    <a:gd name="T41" fmla="*/ 27 h 755"/>
                    <a:gd name="T42" fmla="*/ 15 w 192"/>
                    <a:gd name="T43" fmla="*/ 17 h 755"/>
                    <a:gd name="T44" fmla="*/ 25 w 192"/>
                    <a:gd name="T45" fmla="*/ 10 h 755"/>
                    <a:gd name="T46" fmla="*/ 34 w 192"/>
                    <a:gd name="T47" fmla="*/ 2 h 755"/>
                    <a:gd name="T48" fmla="*/ 57 w 192"/>
                    <a:gd name="T49" fmla="*/ 21 h 755"/>
                    <a:gd name="T50" fmla="*/ 89 w 192"/>
                    <a:gd name="T51" fmla="*/ 65 h 755"/>
                    <a:gd name="T52" fmla="*/ 116 w 192"/>
                    <a:gd name="T53" fmla="*/ 110 h 755"/>
                    <a:gd name="T54" fmla="*/ 141 w 192"/>
                    <a:gd name="T55" fmla="*/ 160 h 755"/>
                    <a:gd name="T56" fmla="*/ 160 w 192"/>
                    <a:gd name="T57" fmla="*/ 211 h 755"/>
                    <a:gd name="T58" fmla="*/ 175 w 192"/>
                    <a:gd name="T59" fmla="*/ 264 h 755"/>
                    <a:gd name="T60" fmla="*/ 186 w 192"/>
                    <a:gd name="T61" fmla="*/ 320 h 755"/>
                    <a:gd name="T62" fmla="*/ 190 w 192"/>
                    <a:gd name="T63" fmla="*/ 378 h 755"/>
                    <a:gd name="T64" fmla="*/ 192 w 192"/>
                    <a:gd name="T65" fmla="*/ 430 h 755"/>
                    <a:gd name="T66" fmla="*/ 188 w 192"/>
                    <a:gd name="T67" fmla="*/ 477 h 755"/>
                    <a:gd name="T68" fmla="*/ 180 w 192"/>
                    <a:gd name="T69" fmla="*/ 523 h 755"/>
                    <a:gd name="T70" fmla="*/ 169 w 192"/>
                    <a:gd name="T71" fmla="*/ 569 h 755"/>
                    <a:gd name="T72" fmla="*/ 156 w 192"/>
                    <a:gd name="T73" fmla="*/ 612 h 755"/>
                    <a:gd name="T74" fmla="*/ 139 w 192"/>
                    <a:gd name="T75" fmla="*/ 654 h 755"/>
                    <a:gd name="T76" fmla="*/ 120 w 192"/>
                    <a:gd name="T77" fmla="*/ 696 h 755"/>
                    <a:gd name="T78" fmla="*/ 99 w 192"/>
                    <a:gd name="T79" fmla="*/ 736 h 755"/>
                    <a:gd name="T80" fmla="*/ 87 w 192"/>
                    <a:gd name="T81" fmla="*/ 755 h 7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92" h="755">
                      <a:moveTo>
                        <a:pt x="87" y="755"/>
                      </a:moveTo>
                      <a:lnTo>
                        <a:pt x="80" y="753"/>
                      </a:lnTo>
                      <a:lnTo>
                        <a:pt x="74" y="751"/>
                      </a:lnTo>
                      <a:lnTo>
                        <a:pt x="66" y="747"/>
                      </a:lnTo>
                      <a:lnTo>
                        <a:pt x="61" y="745"/>
                      </a:lnTo>
                      <a:lnTo>
                        <a:pt x="55" y="744"/>
                      </a:lnTo>
                      <a:lnTo>
                        <a:pt x="49" y="742"/>
                      </a:lnTo>
                      <a:lnTo>
                        <a:pt x="42" y="738"/>
                      </a:lnTo>
                      <a:lnTo>
                        <a:pt x="36" y="738"/>
                      </a:lnTo>
                      <a:lnTo>
                        <a:pt x="47" y="719"/>
                      </a:lnTo>
                      <a:lnTo>
                        <a:pt x="59" y="702"/>
                      </a:lnTo>
                      <a:lnTo>
                        <a:pt x="68" y="683"/>
                      </a:lnTo>
                      <a:lnTo>
                        <a:pt x="80" y="664"/>
                      </a:lnTo>
                      <a:lnTo>
                        <a:pt x="87" y="645"/>
                      </a:lnTo>
                      <a:lnTo>
                        <a:pt x="97" y="624"/>
                      </a:lnTo>
                      <a:lnTo>
                        <a:pt x="104" y="603"/>
                      </a:lnTo>
                      <a:lnTo>
                        <a:pt x="112" y="584"/>
                      </a:lnTo>
                      <a:lnTo>
                        <a:pt x="118" y="561"/>
                      </a:lnTo>
                      <a:lnTo>
                        <a:pt x="123" y="540"/>
                      </a:lnTo>
                      <a:lnTo>
                        <a:pt x="127" y="519"/>
                      </a:lnTo>
                      <a:lnTo>
                        <a:pt x="133" y="498"/>
                      </a:lnTo>
                      <a:lnTo>
                        <a:pt x="135" y="475"/>
                      </a:lnTo>
                      <a:lnTo>
                        <a:pt x="139" y="453"/>
                      </a:lnTo>
                      <a:lnTo>
                        <a:pt x="139" y="430"/>
                      </a:lnTo>
                      <a:lnTo>
                        <a:pt x="141" y="407"/>
                      </a:lnTo>
                      <a:lnTo>
                        <a:pt x="139" y="380"/>
                      </a:lnTo>
                      <a:lnTo>
                        <a:pt x="139" y="354"/>
                      </a:lnTo>
                      <a:lnTo>
                        <a:pt x="135" y="327"/>
                      </a:lnTo>
                      <a:lnTo>
                        <a:pt x="131" y="302"/>
                      </a:lnTo>
                      <a:lnTo>
                        <a:pt x="123" y="276"/>
                      </a:lnTo>
                      <a:lnTo>
                        <a:pt x="118" y="251"/>
                      </a:lnTo>
                      <a:lnTo>
                        <a:pt x="110" y="226"/>
                      </a:lnTo>
                      <a:lnTo>
                        <a:pt x="103" y="204"/>
                      </a:lnTo>
                      <a:lnTo>
                        <a:pt x="91" y="179"/>
                      </a:lnTo>
                      <a:lnTo>
                        <a:pt x="82" y="156"/>
                      </a:lnTo>
                      <a:lnTo>
                        <a:pt x="70" y="133"/>
                      </a:lnTo>
                      <a:lnTo>
                        <a:pt x="57" y="110"/>
                      </a:lnTo>
                      <a:lnTo>
                        <a:pt x="44" y="89"/>
                      </a:lnTo>
                      <a:lnTo>
                        <a:pt x="30" y="69"/>
                      </a:lnTo>
                      <a:lnTo>
                        <a:pt x="15" y="50"/>
                      </a:lnTo>
                      <a:lnTo>
                        <a:pt x="0" y="31"/>
                      </a:lnTo>
                      <a:lnTo>
                        <a:pt x="6" y="27"/>
                      </a:lnTo>
                      <a:lnTo>
                        <a:pt x="9" y="23"/>
                      </a:lnTo>
                      <a:lnTo>
                        <a:pt x="15" y="17"/>
                      </a:lnTo>
                      <a:lnTo>
                        <a:pt x="21" y="13"/>
                      </a:lnTo>
                      <a:lnTo>
                        <a:pt x="25" y="10"/>
                      </a:lnTo>
                      <a:lnTo>
                        <a:pt x="30" y="6"/>
                      </a:lnTo>
                      <a:lnTo>
                        <a:pt x="34" y="2"/>
                      </a:lnTo>
                      <a:lnTo>
                        <a:pt x="40" y="0"/>
                      </a:lnTo>
                      <a:lnTo>
                        <a:pt x="57" y="21"/>
                      </a:lnTo>
                      <a:lnTo>
                        <a:pt x="74" y="42"/>
                      </a:lnTo>
                      <a:lnTo>
                        <a:pt x="89" y="65"/>
                      </a:lnTo>
                      <a:lnTo>
                        <a:pt x="104" y="88"/>
                      </a:lnTo>
                      <a:lnTo>
                        <a:pt x="116" y="110"/>
                      </a:lnTo>
                      <a:lnTo>
                        <a:pt x="129" y="135"/>
                      </a:lnTo>
                      <a:lnTo>
                        <a:pt x="141" y="160"/>
                      </a:lnTo>
                      <a:lnTo>
                        <a:pt x="152" y="186"/>
                      </a:lnTo>
                      <a:lnTo>
                        <a:pt x="160" y="211"/>
                      </a:lnTo>
                      <a:lnTo>
                        <a:pt x="169" y="238"/>
                      </a:lnTo>
                      <a:lnTo>
                        <a:pt x="175" y="264"/>
                      </a:lnTo>
                      <a:lnTo>
                        <a:pt x="182" y="293"/>
                      </a:lnTo>
                      <a:lnTo>
                        <a:pt x="186" y="320"/>
                      </a:lnTo>
                      <a:lnTo>
                        <a:pt x="188" y="348"/>
                      </a:lnTo>
                      <a:lnTo>
                        <a:pt x="190" y="378"/>
                      </a:lnTo>
                      <a:lnTo>
                        <a:pt x="192" y="407"/>
                      </a:lnTo>
                      <a:lnTo>
                        <a:pt x="192" y="430"/>
                      </a:lnTo>
                      <a:lnTo>
                        <a:pt x="190" y="455"/>
                      </a:lnTo>
                      <a:lnTo>
                        <a:pt x="188" y="477"/>
                      </a:lnTo>
                      <a:lnTo>
                        <a:pt x="184" y="502"/>
                      </a:lnTo>
                      <a:lnTo>
                        <a:pt x="180" y="523"/>
                      </a:lnTo>
                      <a:lnTo>
                        <a:pt x="175" y="546"/>
                      </a:lnTo>
                      <a:lnTo>
                        <a:pt x="169" y="569"/>
                      </a:lnTo>
                      <a:lnTo>
                        <a:pt x="165" y="591"/>
                      </a:lnTo>
                      <a:lnTo>
                        <a:pt x="156" y="612"/>
                      </a:lnTo>
                      <a:lnTo>
                        <a:pt x="148" y="635"/>
                      </a:lnTo>
                      <a:lnTo>
                        <a:pt x="139" y="654"/>
                      </a:lnTo>
                      <a:lnTo>
                        <a:pt x="131" y="677"/>
                      </a:lnTo>
                      <a:lnTo>
                        <a:pt x="120" y="696"/>
                      </a:lnTo>
                      <a:lnTo>
                        <a:pt x="110" y="717"/>
                      </a:lnTo>
                      <a:lnTo>
                        <a:pt x="99" y="736"/>
                      </a:lnTo>
                      <a:lnTo>
                        <a:pt x="87" y="755"/>
                      </a:lnTo>
                      <a:lnTo>
                        <a:pt x="87" y="7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2332" name="Freeform 556"/>
                <p:cNvSpPr>
                  <a:spLocks/>
                </p:cNvSpPr>
                <p:nvPr/>
              </p:nvSpPr>
              <p:spPr bwMode="auto">
                <a:xfrm>
                  <a:off x="2730" y="2265"/>
                  <a:ext cx="23" cy="92"/>
                </a:xfrm>
                <a:custGeom>
                  <a:avLst/>
                  <a:gdLst>
                    <a:gd name="T0" fmla="*/ 97 w 230"/>
                    <a:gd name="T1" fmla="*/ 893 h 897"/>
                    <a:gd name="T2" fmla="*/ 82 w 230"/>
                    <a:gd name="T3" fmla="*/ 887 h 897"/>
                    <a:gd name="T4" fmla="*/ 65 w 230"/>
                    <a:gd name="T5" fmla="*/ 884 h 897"/>
                    <a:gd name="T6" fmla="*/ 50 w 230"/>
                    <a:gd name="T7" fmla="*/ 878 h 897"/>
                    <a:gd name="T8" fmla="*/ 55 w 230"/>
                    <a:gd name="T9" fmla="*/ 855 h 897"/>
                    <a:gd name="T10" fmla="*/ 82 w 230"/>
                    <a:gd name="T11" fmla="*/ 810 h 897"/>
                    <a:gd name="T12" fmla="*/ 105 w 230"/>
                    <a:gd name="T13" fmla="*/ 764 h 897"/>
                    <a:gd name="T14" fmla="*/ 124 w 230"/>
                    <a:gd name="T15" fmla="*/ 716 h 897"/>
                    <a:gd name="T16" fmla="*/ 141 w 230"/>
                    <a:gd name="T17" fmla="*/ 667 h 897"/>
                    <a:gd name="T18" fmla="*/ 152 w 230"/>
                    <a:gd name="T19" fmla="*/ 616 h 897"/>
                    <a:gd name="T20" fmla="*/ 162 w 230"/>
                    <a:gd name="T21" fmla="*/ 562 h 897"/>
                    <a:gd name="T22" fmla="*/ 166 w 230"/>
                    <a:gd name="T23" fmla="*/ 511 h 897"/>
                    <a:gd name="T24" fmla="*/ 166 w 230"/>
                    <a:gd name="T25" fmla="*/ 452 h 897"/>
                    <a:gd name="T26" fmla="*/ 160 w 230"/>
                    <a:gd name="T27" fmla="*/ 389 h 897"/>
                    <a:gd name="T28" fmla="*/ 149 w 230"/>
                    <a:gd name="T29" fmla="*/ 328 h 897"/>
                    <a:gd name="T30" fmla="*/ 131 w 230"/>
                    <a:gd name="T31" fmla="*/ 270 h 897"/>
                    <a:gd name="T32" fmla="*/ 111 w 230"/>
                    <a:gd name="T33" fmla="*/ 213 h 897"/>
                    <a:gd name="T34" fmla="*/ 84 w 230"/>
                    <a:gd name="T35" fmla="*/ 159 h 897"/>
                    <a:gd name="T36" fmla="*/ 54 w 230"/>
                    <a:gd name="T37" fmla="*/ 108 h 897"/>
                    <a:gd name="T38" fmla="*/ 19 w 230"/>
                    <a:gd name="T39" fmla="*/ 60 h 897"/>
                    <a:gd name="T40" fmla="*/ 8 w 230"/>
                    <a:gd name="T41" fmla="*/ 32 h 897"/>
                    <a:gd name="T42" fmla="*/ 19 w 230"/>
                    <a:gd name="T43" fmla="*/ 22 h 897"/>
                    <a:gd name="T44" fmla="*/ 33 w 230"/>
                    <a:gd name="T45" fmla="*/ 13 h 897"/>
                    <a:gd name="T46" fmla="*/ 44 w 230"/>
                    <a:gd name="T47" fmla="*/ 3 h 897"/>
                    <a:gd name="T48" fmla="*/ 71 w 230"/>
                    <a:gd name="T49" fmla="*/ 24 h 897"/>
                    <a:gd name="T50" fmla="*/ 107 w 230"/>
                    <a:gd name="T51" fmla="*/ 76 h 897"/>
                    <a:gd name="T52" fmla="*/ 141 w 230"/>
                    <a:gd name="T53" fmla="*/ 131 h 897"/>
                    <a:gd name="T54" fmla="*/ 169 w 230"/>
                    <a:gd name="T55" fmla="*/ 190 h 897"/>
                    <a:gd name="T56" fmla="*/ 192 w 230"/>
                    <a:gd name="T57" fmla="*/ 252 h 897"/>
                    <a:gd name="T58" fmla="*/ 209 w 230"/>
                    <a:gd name="T59" fmla="*/ 315 h 897"/>
                    <a:gd name="T60" fmla="*/ 223 w 230"/>
                    <a:gd name="T61" fmla="*/ 382 h 897"/>
                    <a:gd name="T62" fmla="*/ 228 w 230"/>
                    <a:gd name="T63" fmla="*/ 448 h 897"/>
                    <a:gd name="T64" fmla="*/ 228 w 230"/>
                    <a:gd name="T65" fmla="*/ 511 h 897"/>
                    <a:gd name="T66" fmla="*/ 223 w 230"/>
                    <a:gd name="T67" fmla="*/ 568 h 897"/>
                    <a:gd name="T68" fmla="*/ 215 w 230"/>
                    <a:gd name="T69" fmla="*/ 621 h 897"/>
                    <a:gd name="T70" fmla="*/ 204 w 230"/>
                    <a:gd name="T71" fmla="*/ 675 h 897"/>
                    <a:gd name="T72" fmla="*/ 187 w 230"/>
                    <a:gd name="T73" fmla="*/ 728 h 897"/>
                    <a:gd name="T74" fmla="*/ 166 w 230"/>
                    <a:gd name="T75" fmla="*/ 777 h 897"/>
                    <a:gd name="T76" fmla="*/ 143 w 230"/>
                    <a:gd name="T77" fmla="*/ 827 h 897"/>
                    <a:gd name="T78" fmla="*/ 118 w 230"/>
                    <a:gd name="T79" fmla="*/ 872 h 897"/>
                    <a:gd name="T80" fmla="*/ 105 w 230"/>
                    <a:gd name="T81" fmla="*/ 897 h 8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30" h="897">
                      <a:moveTo>
                        <a:pt x="105" y="897"/>
                      </a:moveTo>
                      <a:lnTo>
                        <a:pt x="97" y="893"/>
                      </a:lnTo>
                      <a:lnTo>
                        <a:pt x="90" y="891"/>
                      </a:lnTo>
                      <a:lnTo>
                        <a:pt x="82" y="887"/>
                      </a:lnTo>
                      <a:lnTo>
                        <a:pt x="74" y="886"/>
                      </a:lnTo>
                      <a:lnTo>
                        <a:pt x="65" y="884"/>
                      </a:lnTo>
                      <a:lnTo>
                        <a:pt x="57" y="880"/>
                      </a:lnTo>
                      <a:lnTo>
                        <a:pt x="50" y="878"/>
                      </a:lnTo>
                      <a:lnTo>
                        <a:pt x="42" y="876"/>
                      </a:lnTo>
                      <a:lnTo>
                        <a:pt x="55" y="855"/>
                      </a:lnTo>
                      <a:lnTo>
                        <a:pt x="69" y="832"/>
                      </a:lnTo>
                      <a:lnTo>
                        <a:pt x="82" y="810"/>
                      </a:lnTo>
                      <a:lnTo>
                        <a:pt x="95" y="789"/>
                      </a:lnTo>
                      <a:lnTo>
                        <a:pt x="105" y="764"/>
                      </a:lnTo>
                      <a:lnTo>
                        <a:pt x="114" y="741"/>
                      </a:lnTo>
                      <a:lnTo>
                        <a:pt x="124" y="716"/>
                      </a:lnTo>
                      <a:lnTo>
                        <a:pt x="133" y="694"/>
                      </a:lnTo>
                      <a:lnTo>
                        <a:pt x="141" y="667"/>
                      </a:lnTo>
                      <a:lnTo>
                        <a:pt x="149" y="642"/>
                      </a:lnTo>
                      <a:lnTo>
                        <a:pt x="152" y="616"/>
                      </a:lnTo>
                      <a:lnTo>
                        <a:pt x="158" y="591"/>
                      </a:lnTo>
                      <a:lnTo>
                        <a:pt x="162" y="562"/>
                      </a:lnTo>
                      <a:lnTo>
                        <a:pt x="166" y="538"/>
                      </a:lnTo>
                      <a:lnTo>
                        <a:pt x="166" y="511"/>
                      </a:lnTo>
                      <a:lnTo>
                        <a:pt x="168" y="484"/>
                      </a:lnTo>
                      <a:lnTo>
                        <a:pt x="166" y="452"/>
                      </a:lnTo>
                      <a:lnTo>
                        <a:pt x="164" y="420"/>
                      </a:lnTo>
                      <a:lnTo>
                        <a:pt x="160" y="389"/>
                      </a:lnTo>
                      <a:lnTo>
                        <a:pt x="156" y="359"/>
                      </a:lnTo>
                      <a:lnTo>
                        <a:pt x="149" y="328"/>
                      </a:lnTo>
                      <a:lnTo>
                        <a:pt x="141" y="298"/>
                      </a:lnTo>
                      <a:lnTo>
                        <a:pt x="131" y="270"/>
                      </a:lnTo>
                      <a:lnTo>
                        <a:pt x="122" y="241"/>
                      </a:lnTo>
                      <a:lnTo>
                        <a:pt x="111" y="213"/>
                      </a:lnTo>
                      <a:lnTo>
                        <a:pt x="99" y="186"/>
                      </a:lnTo>
                      <a:lnTo>
                        <a:pt x="84" y="159"/>
                      </a:lnTo>
                      <a:lnTo>
                        <a:pt x="71" y="135"/>
                      </a:lnTo>
                      <a:lnTo>
                        <a:pt x="54" y="108"/>
                      </a:lnTo>
                      <a:lnTo>
                        <a:pt x="36" y="83"/>
                      </a:lnTo>
                      <a:lnTo>
                        <a:pt x="19" y="60"/>
                      </a:lnTo>
                      <a:lnTo>
                        <a:pt x="0" y="38"/>
                      </a:lnTo>
                      <a:lnTo>
                        <a:pt x="8" y="32"/>
                      </a:lnTo>
                      <a:lnTo>
                        <a:pt x="14" y="28"/>
                      </a:lnTo>
                      <a:lnTo>
                        <a:pt x="19" y="22"/>
                      </a:lnTo>
                      <a:lnTo>
                        <a:pt x="27" y="19"/>
                      </a:lnTo>
                      <a:lnTo>
                        <a:pt x="33" y="13"/>
                      </a:lnTo>
                      <a:lnTo>
                        <a:pt x="38" y="7"/>
                      </a:lnTo>
                      <a:lnTo>
                        <a:pt x="44" y="3"/>
                      </a:lnTo>
                      <a:lnTo>
                        <a:pt x="50" y="0"/>
                      </a:lnTo>
                      <a:lnTo>
                        <a:pt x="71" y="24"/>
                      </a:lnTo>
                      <a:lnTo>
                        <a:pt x="90" y="51"/>
                      </a:lnTo>
                      <a:lnTo>
                        <a:pt x="107" y="76"/>
                      </a:lnTo>
                      <a:lnTo>
                        <a:pt x="124" y="104"/>
                      </a:lnTo>
                      <a:lnTo>
                        <a:pt x="141" y="131"/>
                      </a:lnTo>
                      <a:lnTo>
                        <a:pt x="156" y="161"/>
                      </a:lnTo>
                      <a:lnTo>
                        <a:pt x="169" y="190"/>
                      </a:lnTo>
                      <a:lnTo>
                        <a:pt x="181" y="220"/>
                      </a:lnTo>
                      <a:lnTo>
                        <a:pt x="192" y="252"/>
                      </a:lnTo>
                      <a:lnTo>
                        <a:pt x="202" y="283"/>
                      </a:lnTo>
                      <a:lnTo>
                        <a:pt x="209" y="315"/>
                      </a:lnTo>
                      <a:lnTo>
                        <a:pt x="217" y="348"/>
                      </a:lnTo>
                      <a:lnTo>
                        <a:pt x="223" y="382"/>
                      </a:lnTo>
                      <a:lnTo>
                        <a:pt x="227" y="414"/>
                      </a:lnTo>
                      <a:lnTo>
                        <a:pt x="228" y="448"/>
                      </a:lnTo>
                      <a:lnTo>
                        <a:pt x="230" y="484"/>
                      </a:lnTo>
                      <a:lnTo>
                        <a:pt x="228" y="511"/>
                      </a:lnTo>
                      <a:lnTo>
                        <a:pt x="227" y="540"/>
                      </a:lnTo>
                      <a:lnTo>
                        <a:pt x="223" y="568"/>
                      </a:lnTo>
                      <a:lnTo>
                        <a:pt x="221" y="597"/>
                      </a:lnTo>
                      <a:lnTo>
                        <a:pt x="215" y="621"/>
                      </a:lnTo>
                      <a:lnTo>
                        <a:pt x="209" y="648"/>
                      </a:lnTo>
                      <a:lnTo>
                        <a:pt x="204" y="675"/>
                      </a:lnTo>
                      <a:lnTo>
                        <a:pt x="196" y="703"/>
                      </a:lnTo>
                      <a:lnTo>
                        <a:pt x="187" y="728"/>
                      </a:lnTo>
                      <a:lnTo>
                        <a:pt x="177" y="752"/>
                      </a:lnTo>
                      <a:lnTo>
                        <a:pt x="166" y="777"/>
                      </a:lnTo>
                      <a:lnTo>
                        <a:pt x="156" y="802"/>
                      </a:lnTo>
                      <a:lnTo>
                        <a:pt x="143" y="827"/>
                      </a:lnTo>
                      <a:lnTo>
                        <a:pt x="131" y="849"/>
                      </a:lnTo>
                      <a:lnTo>
                        <a:pt x="118" y="872"/>
                      </a:lnTo>
                      <a:lnTo>
                        <a:pt x="105" y="897"/>
                      </a:lnTo>
                      <a:lnTo>
                        <a:pt x="105" y="8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2333" name="Freeform 557"/>
                <p:cNvSpPr>
                  <a:spLocks/>
                </p:cNvSpPr>
                <p:nvPr/>
              </p:nvSpPr>
              <p:spPr bwMode="auto">
                <a:xfrm>
                  <a:off x="2767" y="2256"/>
                  <a:ext cx="27" cy="110"/>
                </a:xfrm>
                <a:custGeom>
                  <a:avLst/>
                  <a:gdLst>
                    <a:gd name="T0" fmla="*/ 114 w 274"/>
                    <a:gd name="T1" fmla="*/ 1071 h 1073"/>
                    <a:gd name="T2" fmla="*/ 95 w 274"/>
                    <a:gd name="T3" fmla="*/ 1063 h 1073"/>
                    <a:gd name="T4" fmla="*/ 82 w 274"/>
                    <a:gd name="T5" fmla="*/ 1060 h 1073"/>
                    <a:gd name="T6" fmla="*/ 72 w 274"/>
                    <a:gd name="T7" fmla="*/ 1056 h 1073"/>
                    <a:gd name="T8" fmla="*/ 63 w 274"/>
                    <a:gd name="T9" fmla="*/ 1054 h 1073"/>
                    <a:gd name="T10" fmla="*/ 53 w 274"/>
                    <a:gd name="T11" fmla="*/ 1050 h 1073"/>
                    <a:gd name="T12" fmla="*/ 67 w 274"/>
                    <a:gd name="T13" fmla="*/ 1023 h 1073"/>
                    <a:gd name="T14" fmla="*/ 97 w 274"/>
                    <a:gd name="T15" fmla="*/ 970 h 1073"/>
                    <a:gd name="T16" fmla="*/ 125 w 274"/>
                    <a:gd name="T17" fmla="*/ 915 h 1073"/>
                    <a:gd name="T18" fmla="*/ 148 w 274"/>
                    <a:gd name="T19" fmla="*/ 858 h 1073"/>
                    <a:gd name="T20" fmla="*/ 167 w 274"/>
                    <a:gd name="T21" fmla="*/ 799 h 1073"/>
                    <a:gd name="T22" fmla="*/ 183 w 274"/>
                    <a:gd name="T23" fmla="*/ 736 h 1073"/>
                    <a:gd name="T24" fmla="*/ 192 w 274"/>
                    <a:gd name="T25" fmla="*/ 674 h 1073"/>
                    <a:gd name="T26" fmla="*/ 198 w 274"/>
                    <a:gd name="T27" fmla="*/ 611 h 1073"/>
                    <a:gd name="T28" fmla="*/ 198 w 274"/>
                    <a:gd name="T29" fmla="*/ 540 h 1073"/>
                    <a:gd name="T30" fmla="*/ 190 w 274"/>
                    <a:gd name="T31" fmla="*/ 464 h 1073"/>
                    <a:gd name="T32" fmla="*/ 177 w 274"/>
                    <a:gd name="T33" fmla="*/ 392 h 1073"/>
                    <a:gd name="T34" fmla="*/ 158 w 274"/>
                    <a:gd name="T35" fmla="*/ 322 h 1073"/>
                    <a:gd name="T36" fmla="*/ 131 w 274"/>
                    <a:gd name="T37" fmla="*/ 255 h 1073"/>
                    <a:gd name="T38" fmla="*/ 101 w 274"/>
                    <a:gd name="T39" fmla="*/ 191 h 1073"/>
                    <a:gd name="T40" fmla="*/ 63 w 274"/>
                    <a:gd name="T41" fmla="*/ 130 h 1073"/>
                    <a:gd name="T42" fmla="*/ 23 w 274"/>
                    <a:gd name="T43" fmla="*/ 73 h 1073"/>
                    <a:gd name="T44" fmla="*/ 8 w 274"/>
                    <a:gd name="T45" fmla="*/ 40 h 1073"/>
                    <a:gd name="T46" fmla="*/ 23 w 274"/>
                    <a:gd name="T47" fmla="*/ 27 h 1073"/>
                    <a:gd name="T48" fmla="*/ 36 w 274"/>
                    <a:gd name="T49" fmla="*/ 16 h 1073"/>
                    <a:gd name="T50" fmla="*/ 51 w 274"/>
                    <a:gd name="T51" fmla="*/ 6 h 1073"/>
                    <a:gd name="T52" fmla="*/ 82 w 274"/>
                    <a:gd name="T53" fmla="*/ 29 h 1073"/>
                    <a:gd name="T54" fmla="*/ 127 w 274"/>
                    <a:gd name="T55" fmla="*/ 94 h 1073"/>
                    <a:gd name="T56" fmla="*/ 167 w 274"/>
                    <a:gd name="T57" fmla="*/ 160 h 1073"/>
                    <a:gd name="T58" fmla="*/ 202 w 274"/>
                    <a:gd name="T59" fmla="*/ 229 h 1073"/>
                    <a:gd name="T60" fmla="*/ 228 w 274"/>
                    <a:gd name="T61" fmla="*/ 303 h 1073"/>
                    <a:gd name="T62" fmla="*/ 249 w 274"/>
                    <a:gd name="T63" fmla="*/ 379 h 1073"/>
                    <a:gd name="T64" fmla="*/ 264 w 274"/>
                    <a:gd name="T65" fmla="*/ 455 h 1073"/>
                    <a:gd name="T66" fmla="*/ 272 w 274"/>
                    <a:gd name="T67" fmla="*/ 537 h 1073"/>
                    <a:gd name="T68" fmla="*/ 272 w 274"/>
                    <a:gd name="T69" fmla="*/ 613 h 1073"/>
                    <a:gd name="T70" fmla="*/ 266 w 274"/>
                    <a:gd name="T71" fmla="*/ 679 h 1073"/>
                    <a:gd name="T72" fmla="*/ 257 w 274"/>
                    <a:gd name="T73" fmla="*/ 746 h 1073"/>
                    <a:gd name="T74" fmla="*/ 241 w 274"/>
                    <a:gd name="T75" fmla="*/ 809 h 1073"/>
                    <a:gd name="T76" fmla="*/ 222 w 274"/>
                    <a:gd name="T77" fmla="*/ 871 h 1073"/>
                    <a:gd name="T78" fmla="*/ 200 w 274"/>
                    <a:gd name="T79" fmla="*/ 932 h 1073"/>
                    <a:gd name="T80" fmla="*/ 171 w 274"/>
                    <a:gd name="T81" fmla="*/ 989 h 1073"/>
                    <a:gd name="T82" fmla="*/ 141 w 274"/>
                    <a:gd name="T83" fmla="*/ 1046 h 1073"/>
                    <a:gd name="T84" fmla="*/ 124 w 274"/>
                    <a:gd name="T85" fmla="*/ 1073 h 10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74" h="1073">
                      <a:moveTo>
                        <a:pt x="124" y="1073"/>
                      </a:moveTo>
                      <a:lnTo>
                        <a:pt x="114" y="1071"/>
                      </a:lnTo>
                      <a:lnTo>
                        <a:pt x="105" y="1067"/>
                      </a:lnTo>
                      <a:lnTo>
                        <a:pt x="95" y="1063"/>
                      </a:lnTo>
                      <a:lnTo>
                        <a:pt x="87" y="1061"/>
                      </a:lnTo>
                      <a:lnTo>
                        <a:pt x="82" y="1060"/>
                      </a:lnTo>
                      <a:lnTo>
                        <a:pt x="78" y="1058"/>
                      </a:lnTo>
                      <a:lnTo>
                        <a:pt x="72" y="1056"/>
                      </a:lnTo>
                      <a:lnTo>
                        <a:pt x="68" y="1054"/>
                      </a:lnTo>
                      <a:lnTo>
                        <a:pt x="63" y="1054"/>
                      </a:lnTo>
                      <a:lnTo>
                        <a:pt x="59" y="1052"/>
                      </a:lnTo>
                      <a:lnTo>
                        <a:pt x="53" y="1050"/>
                      </a:lnTo>
                      <a:lnTo>
                        <a:pt x="49" y="1048"/>
                      </a:lnTo>
                      <a:lnTo>
                        <a:pt x="67" y="1023"/>
                      </a:lnTo>
                      <a:lnTo>
                        <a:pt x="82" y="997"/>
                      </a:lnTo>
                      <a:lnTo>
                        <a:pt x="97" y="970"/>
                      </a:lnTo>
                      <a:lnTo>
                        <a:pt x="112" y="944"/>
                      </a:lnTo>
                      <a:lnTo>
                        <a:pt x="125" y="915"/>
                      </a:lnTo>
                      <a:lnTo>
                        <a:pt x="137" y="887"/>
                      </a:lnTo>
                      <a:lnTo>
                        <a:pt x="148" y="858"/>
                      </a:lnTo>
                      <a:lnTo>
                        <a:pt x="160" y="829"/>
                      </a:lnTo>
                      <a:lnTo>
                        <a:pt x="167" y="799"/>
                      </a:lnTo>
                      <a:lnTo>
                        <a:pt x="177" y="769"/>
                      </a:lnTo>
                      <a:lnTo>
                        <a:pt x="183" y="736"/>
                      </a:lnTo>
                      <a:lnTo>
                        <a:pt x="188" y="706"/>
                      </a:lnTo>
                      <a:lnTo>
                        <a:pt x="192" y="674"/>
                      </a:lnTo>
                      <a:lnTo>
                        <a:pt x="196" y="643"/>
                      </a:lnTo>
                      <a:lnTo>
                        <a:pt x="198" y="611"/>
                      </a:lnTo>
                      <a:lnTo>
                        <a:pt x="200" y="578"/>
                      </a:lnTo>
                      <a:lnTo>
                        <a:pt x="198" y="540"/>
                      </a:lnTo>
                      <a:lnTo>
                        <a:pt x="196" y="502"/>
                      </a:lnTo>
                      <a:lnTo>
                        <a:pt x="190" y="464"/>
                      </a:lnTo>
                      <a:lnTo>
                        <a:pt x="184" y="428"/>
                      </a:lnTo>
                      <a:lnTo>
                        <a:pt x="177" y="392"/>
                      </a:lnTo>
                      <a:lnTo>
                        <a:pt x="167" y="358"/>
                      </a:lnTo>
                      <a:lnTo>
                        <a:pt x="158" y="322"/>
                      </a:lnTo>
                      <a:lnTo>
                        <a:pt x="146" y="289"/>
                      </a:lnTo>
                      <a:lnTo>
                        <a:pt x="131" y="255"/>
                      </a:lnTo>
                      <a:lnTo>
                        <a:pt x="116" y="223"/>
                      </a:lnTo>
                      <a:lnTo>
                        <a:pt x="101" y="191"/>
                      </a:lnTo>
                      <a:lnTo>
                        <a:pt x="84" y="160"/>
                      </a:lnTo>
                      <a:lnTo>
                        <a:pt x="63" y="130"/>
                      </a:lnTo>
                      <a:lnTo>
                        <a:pt x="44" y="101"/>
                      </a:lnTo>
                      <a:lnTo>
                        <a:pt x="23" y="73"/>
                      </a:lnTo>
                      <a:lnTo>
                        <a:pt x="0" y="48"/>
                      </a:lnTo>
                      <a:lnTo>
                        <a:pt x="8" y="40"/>
                      </a:lnTo>
                      <a:lnTo>
                        <a:pt x="15" y="35"/>
                      </a:lnTo>
                      <a:lnTo>
                        <a:pt x="23" y="27"/>
                      </a:lnTo>
                      <a:lnTo>
                        <a:pt x="30" y="21"/>
                      </a:lnTo>
                      <a:lnTo>
                        <a:pt x="36" y="16"/>
                      </a:lnTo>
                      <a:lnTo>
                        <a:pt x="44" y="10"/>
                      </a:lnTo>
                      <a:lnTo>
                        <a:pt x="51" y="6"/>
                      </a:lnTo>
                      <a:lnTo>
                        <a:pt x="59" y="0"/>
                      </a:lnTo>
                      <a:lnTo>
                        <a:pt x="82" y="29"/>
                      </a:lnTo>
                      <a:lnTo>
                        <a:pt x="106" y="61"/>
                      </a:lnTo>
                      <a:lnTo>
                        <a:pt x="127" y="94"/>
                      </a:lnTo>
                      <a:lnTo>
                        <a:pt x="148" y="126"/>
                      </a:lnTo>
                      <a:lnTo>
                        <a:pt x="167" y="160"/>
                      </a:lnTo>
                      <a:lnTo>
                        <a:pt x="184" y="194"/>
                      </a:lnTo>
                      <a:lnTo>
                        <a:pt x="202" y="229"/>
                      </a:lnTo>
                      <a:lnTo>
                        <a:pt x="217" y="267"/>
                      </a:lnTo>
                      <a:lnTo>
                        <a:pt x="228" y="303"/>
                      </a:lnTo>
                      <a:lnTo>
                        <a:pt x="240" y="341"/>
                      </a:lnTo>
                      <a:lnTo>
                        <a:pt x="249" y="379"/>
                      </a:lnTo>
                      <a:lnTo>
                        <a:pt x="259" y="417"/>
                      </a:lnTo>
                      <a:lnTo>
                        <a:pt x="264" y="455"/>
                      </a:lnTo>
                      <a:lnTo>
                        <a:pt x="268" y="497"/>
                      </a:lnTo>
                      <a:lnTo>
                        <a:pt x="272" y="537"/>
                      </a:lnTo>
                      <a:lnTo>
                        <a:pt x="274" y="578"/>
                      </a:lnTo>
                      <a:lnTo>
                        <a:pt x="272" y="613"/>
                      </a:lnTo>
                      <a:lnTo>
                        <a:pt x="270" y="645"/>
                      </a:lnTo>
                      <a:lnTo>
                        <a:pt x="266" y="679"/>
                      </a:lnTo>
                      <a:lnTo>
                        <a:pt x="262" y="712"/>
                      </a:lnTo>
                      <a:lnTo>
                        <a:pt x="257" y="746"/>
                      </a:lnTo>
                      <a:lnTo>
                        <a:pt x="251" y="778"/>
                      </a:lnTo>
                      <a:lnTo>
                        <a:pt x="241" y="809"/>
                      </a:lnTo>
                      <a:lnTo>
                        <a:pt x="234" y="841"/>
                      </a:lnTo>
                      <a:lnTo>
                        <a:pt x="222" y="871"/>
                      </a:lnTo>
                      <a:lnTo>
                        <a:pt x="211" y="904"/>
                      </a:lnTo>
                      <a:lnTo>
                        <a:pt x="200" y="932"/>
                      </a:lnTo>
                      <a:lnTo>
                        <a:pt x="186" y="961"/>
                      </a:lnTo>
                      <a:lnTo>
                        <a:pt x="171" y="989"/>
                      </a:lnTo>
                      <a:lnTo>
                        <a:pt x="156" y="1020"/>
                      </a:lnTo>
                      <a:lnTo>
                        <a:pt x="141" y="1046"/>
                      </a:lnTo>
                      <a:lnTo>
                        <a:pt x="124" y="1073"/>
                      </a:lnTo>
                      <a:lnTo>
                        <a:pt x="124" y="10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2334" name="Freeform 558"/>
                <p:cNvSpPr>
                  <a:spLocks/>
                </p:cNvSpPr>
                <p:nvPr/>
              </p:nvSpPr>
              <p:spPr bwMode="auto">
                <a:xfrm>
                  <a:off x="2669" y="2281"/>
                  <a:ext cx="15" cy="60"/>
                </a:xfrm>
                <a:custGeom>
                  <a:avLst/>
                  <a:gdLst>
                    <a:gd name="T0" fmla="*/ 63 w 148"/>
                    <a:gd name="T1" fmla="*/ 580 h 582"/>
                    <a:gd name="T2" fmla="*/ 53 w 148"/>
                    <a:gd name="T3" fmla="*/ 576 h 582"/>
                    <a:gd name="T4" fmla="*/ 42 w 148"/>
                    <a:gd name="T5" fmla="*/ 574 h 582"/>
                    <a:gd name="T6" fmla="*/ 32 w 148"/>
                    <a:gd name="T7" fmla="*/ 570 h 582"/>
                    <a:gd name="T8" fmla="*/ 36 w 148"/>
                    <a:gd name="T9" fmla="*/ 555 h 582"/>
                    <a:gd name="T10" fmla="*/ 53 w 148"/>
                    <a:gd name="T11" fmla="*/ 526 h 582"/>
                    <a:gd name="T12" fmla="*/ 69 w 148"/>
                    <a:gd name="T13" fmla="*/ 496 h 582"/>
                    <a:gd name="T14" fmla="*/ 82 w 148"/>
                    <a:gd name="T15" fmla="*/ 466 h 582"/>
                    <a:gd name="T16" fmla="*/ 91 w 148"/>
                    <a:gd name="T17" fmla="*/ 433 h 582"/>
                    <a:gd name="T18" fmla="*/ 99 w 148"/>
                    <a:gd name="T19" fmla="*/ 399 h 582"/>
                    <a:gd name="T20" fmla="*/ 105 w 148"/>
                    <a:gd name="T21" fmla="*/ 365 h 582"/>
                    <a:gd name="T22" fmla="*/ 108 w 148"/>
                    <a:gd name="T23" fmla="*/ 331 h 582"/>
                    <a:gd name="T24" fmla="*/ 108 w 148"/>
                    <a:gd name="T25" fmla="*/ 293 h 582"/>
                    <a:gd name="T26" fmla="*/ 103 w 148"/>
                    <a:gd name="T27" fmla="*/ 253 h 582"/>
                    <a:gd name="T28" fmla="*/ 95 w 148"/>
                    <a:gd name="T29" fmla="*/ 213 h 582"/>
                    <a:gd name="T30" fmla="*/ 86 w 148"/>
                    <a:gd name="T31" fmla="*/ 175 h 582"/>
                    <a:gd name="T32" fmla="*/ 70 w 148"/>
                    <a:gd name="T33" fmla="*/ 138 h 582"/>
                    <a:gd name="T34" fmla="*/ 55 w 148"/>
                    <a:gd name="T35" fmla="*/ 102 h 582"/>
                    <a:gd name="T36" fmla="*/ 34 w 148"/>
                    <a:gd name="T37" fmla="*/ 70 h 582"/>
                    <a:gd name="T38" fmla="*/ 11 w 148"/>
                    <a:gd name="T39" fmla="*/ 40 h 582"/>
                    <a:gd name="T40" fmla="*/ 10 w 148"/>
                    <a:gd name="T41" fmla="*/ 17 h 582"/>
                    <a:gd name="T42" fmla="*/ 25 w 148"/>
                    <a:gd name="T43" fmla="*/ 5 h 582"/>
                    <a:gd name="T44" fmla="*/ 46 w 148"/>
                    <a:gd name="T45" fmla="*/ 15 h 582"/>
                    <a:gd name="T46" fmla="*/ 69 w 148"/>
                    <a:gd name="T47" fmla="*/ 49 h 582"/>
                    <a:gd name="T48" fmla="*/ 91 w 148"/>
                    <a:gd name="T49" fmla="*/ 85 h 582"/>
                    <a:gd name="T50" fmla="*/ 108 w 148"/>
                    <a:gd name="T51" fmla="*/ 121 h 582"/>
                    <a:gd name="T52" fmla="*/ 124 w 148"/>
                    <a:gd name="T53" fmla="*/ 163 h 582"/>
                    <a:gd name="T54" fmla="*/ 135 w 148"/>
                    <a:gd name="T55" fmla="*/ 203 h 582"/>
                    <a:gd name="T56" fmla="*/ 143 w 148"/>
                    <a:gd name="T57" fmla="*/ 247 h 582"/>
                    <a:gd name="T58" fmla="*/ 148 w 148"/>
                    <a:gd name="T59" fmla="*/ 291 h 582"/>
                    <a:gd name="T60" fmla="*/ 148 w 148"/>
                    <a:gd name="T61" fmla="*/ 331 h 582"/>
                    <a:gd name="T62" fmla="*/ 145 w 148"/>
                    <a:gd name="T63" fmla="*/ 367 h 582"/>
                    <a:gd name="T64" fmla="*/ 139 w 148"/>
                    <a:gd name="T65" fmla="*/ 403 h 582"/>
                    <a:gd name="T66" fmla="*/ 131 w 148"/>
                    <a:gd name="T67" fmla="*/ 439 h 582"/>
                    <a:gd name="T68" fmla="*/ 122 w 148"/>
                    <a:gd name="T69" fmla="*/ 471 h 582"/>
                    <a:gd name="T70" fmla="*/ 108 w 148"/>
                    <a:gd name="T71" fmla="*/ 504 h 582"/>
                    <a:gd name="T72" fmla="*/ 93 w 148"/>
                    <a:gd name="T73" fmla="*/ 536 h 582"/>
                    <a:gd name="T74" fmla="*/ 76 w 148"/>
                    <a:gd name="T75" fmla="*/ 566 h 582"/>
                    <a:gd name="T76" fmla="*/ 69 w 148"/>
                    <a:gd name="T77" fmla="*/ 582 h 5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48" h="582">
                      <a:moveTo>
                        <a:pt x="69" y="582"/>
                      </a:moveTo>
                      <a:lnTo>
                        <a:pt x="63" y="580"/>
                      </a:lnTo>
                      <a:lnTo>
                        <a:pt x="57" y="580"/>
                      </a:lnTo>
                      <a:lnTo>
                        <a:pt x="53" y="576"/>
                      </a:lnTo>
                      <a:lnTo>
                        <a:pt x="48" y="576"/>
                      </a:lnTo>
                      <a:lnTo>
                        <a:pt x="42" y="574"/>
                      </a:lnTo>
                      <a:lnTo>
                        <a:pt x="38" y="572"/>
                      </a:lnTo>
                      <a:lnTo>
                        <a:pt x="32" y="570"/>
                      </a:lnTo>
                      <a:lnTo>
                        <a:pt x="29" y="570"/>
                      </a:lnTo>
                      <a:lnTo>
                        <a:pt x="36" y="555"/>
                      </a:lnTo>
                      <a:lnTo>
                        <a:pt x="46" y="542"/>
                      </a:lnTo>
                      <a:lnTo>
                        <a:pt x="53" y="526"/>
                      </a:lnTo>
                      <a:lnTo>
                        <a:pt x="61" y="513"/>
                      </a:lnTo>
                      <a:lnTo>
                        <a:pt x="69" y="496"/>
                      </a:lnTo>
                      <a:lnTo>
                        <a:pt x="74" y="481"/>
                      </a:lnTo>
                      <a:lnTo>
                        <a:pt x="82" y="466"/>
                      </a:lnTo>
                      <a:lnTo>
                        <a:pt x="88" y="450"/>
                      </a:lnTo>
                      <a:lnTo>
                        <a:pt x="91" y="433"/>
                      </a:lnTo>
                      <a:lnTo>
                        <a:pt x="95" y="416"/>
                      </a:lnTo>
                      <a:lnTo>
                        <a:pt x="99" y="399"/>
                      </a:lnTo>
                      <a:lnTo>
                        <a:pt x="103" y="382"/>
                      </a:lnTo>
                      <a:lnTo>
                        <a:pt x="105" y="365"/>
                      </a:lnTo>
                      <a:lnTo>
                        <a:pt x="107" y="348"/>
                      </a:lnTo>
                      <a:lnTo>
                        <a:pt x="108" y="331"/>
                      </a:lnTo>
                      <a:lnTo>
                        <a:pt x="108" y="313"/>
                      </a:lnTo>
                      <a:lnTo>
                        <a:pt x="108" y="293"/>
                      </a:lnTo>
                      <a:lnTo>
                        <a:pt x="107" y="273"/>
                      </a:lnTo>
                      <a:lnTo>
                        <a:pt x="103" y="253"/>
                      </a:lnTo>
                      <a:lnTo>
                        <a:pt x="101" y="232"/>
                      </a:lnTo>
                      <a:lnTo>
                        <a:pt x="95" y="213"/>
                      </a:lnTo>
                      <a:lnTo>
                        <a:pt x="91" y="194"/>
                      </a:lnTo>
                      <a:lnTo>
                        <a:pt x="86" y="175"/>
                      </a:lnTo>
                      <a:lnTo>
                        <a:pt x="80" y="156"/>
                      </a:lnTo>
                      <a:lnTo>
                        <a:pt x="70" y="138"/>
                      </a:lnTo>
                      <a:lnTo>
                        <a:pt x="63" y="119"/>
                      </a:lnTo>
                      <a:lnTo>
                        <a:pt x="55" y="102"/>
                      </a:lnTo>
                      <a:lnTo>
                        <a:pt x="46" y="87"/>
                      </a:lnTo>
                      <a:lnTo>
                        <a:pt x="34" y="70"/>
                      </a:lnTo>
                      <a:lnTo>
                        <a:pt x="25" y="55"/>
                      </a:lnTo>
                      <a:lnTo>
                        <a:pt x="11" y="40"/>
                      </a:lnTo>
                      <a:lnTo>
                        <a:pt x="0" y="24"/>
                      </a:lnTo>
                      <a:lnTo>
                        <a:pt x="10" y="17"/>
                      </a:lnTo>
                      <a:lnTo>
                        <a:pt x="17" y="11"/>
                      </a:lnTo>
                      <a:lnTo>
                        <a:pt x="25" y="5"/>
                      </a:lnTo>
                      <a:lnTo>
                        <a:pt x="32" y="0"/>
                      </a:lnTo>
                      <a:lnTo>
                        <a:pt x="46" y="15"/>
                      </a:lnTo>
                      <a:lnTo>
                        <a:pt x="57" y="32"/>
                      </a:lnTo>
                      <a:lnTo>
                        <a:pt x="69" y="49"/>
                      </a:lnTo>
                      <a:lnTo>
                        <a:pt x="82" y="66"/>
                      </a:lnTo>
                      <a:lnTo>
                        <a:pt x="91" y="85"/>
                      </a:lnTo>
                      <a:lnTo>
                        <a:pt x="101" y="104"/>
                      </a:lnTo>
                      <a:lnTo>
                        <a:pt x="108" y="121"/>
                      </a:lnTo>
                      <a:lnTo>
                        <a:pt x="118" y="142"/>
                      </a:lnTo>
                      <a:lnTo>
                        <a:pt x="124" y="163"/>
                      </a:lnTo>
                      <a:lnTo>
                        <a:pt x="129" y="182"/>
                      </a:lnTo>
                      <a:lnTo>
                        <a:pt x="135" y="203"/>
                      </a:lnTo>
                      <a:lnTo>
                        <a:pt x="141" y="224"/>
                      </a:lnTo>
                      <a:lnTo>
                        <a:pt x="143" y="247"/>
                      </a:lnTo>
                      <a:lnTo>
                        <a:pt x="146" y="268"/>
                      </a:lnTo>
                      <a:lnTo>
                        <a:pt x="148" y="291"/>
                      </a:lnTo>
                      <a:lnTo>
                        <a:pt x="148" y="313"/>
                      </a:lnTo>
                      <a:lnTo>
                        <a:pt x="148" y="331"/>
                      </a:lnTo>
                      <a:lnTo>
                        <a:pt x="146" y="350"/>
                      </a:lnTo>
                      <a:lnTo>
                        <a:pt x="145" y="367"/>
                      </a:lnTo>
                      <a:lnTo>
                        <a:pt x="143" y="386"/>
                      </a:lnTo>
                      <a:lnTo>
                        <a:pt x="139" y="403"/>
                      </a:lnTo>
                      <a:lnTo>
                        <a:pt x="135" y="422"/>
                      </a:lnTo>
                      <a:lnTo>
                        <a:pt x="131" y="439"/>
                      </a:lnTo>
                      <a:lnTo>
                        <a:pt x="127" y="456"/>
                      </a:lnTo>
                      <a:lnTo>
                        <a:pt x="122" y="471"/>
                      </a:lnTo>
                      <a:lnTo>
                        <a:pt x="116" y="488"/>
                      </a:lnTo>
                      <a:lnTo>
                        <a:pt x="108" y="504"/>
                      </a:lnTo>
                      <a:lnTo>
                        <a:pt x="101" y="521"/>
                      </a:lnTo>
                      <a:lnTo>
                        <a:pt x="93" y="536"/>
                      </a:lnTo>
                      <a:lnTo>
                        <a:pt x="86" y="551"/>
                      </a:lnTo>
                      <a:lnTo>
                        <a:pt x="76" y="566"/>
                      </a:lnTo>
                      <a:lnTo>
                        <a:pt x="69" y="582"/>
                      </a:lnTo>
                      <a:lnTo>
                        <a:pt x="69" y="5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2335" name="Freeform 559"/>
                <p:cNvSpPr>
                  <a:spLocks/>
                </p:cNvSpPr>
                <p:nvPr/>
              </p:nvSpPr>
              <p:spPr bwMode="auto">
                <a:xfrm flipH="1">
                  <a:off x="2541" y="2272"/>
                  <a:ext cx="19" cy="78"/>
                </a:xfrm>
                <a:custGeom>
                  <a:avLst/>
                  <a:gdLst>
                    <a:gd name="T0" fmla="*/ 80 w 192"/>
                    <a:gd name="T1" fmla="*/ 753 h 755"/>
                    <a:gd name="T2" fmla="*/ 66 w 192"/>
                    <a:gd name="T3" fmla="*/ 747 h 755"/>
                    <a:gd name="T4" fmla="*/ 55 w 192"/>
                    <a:gd name="T5" fmla="*/ 744 h 755"/>
                    <a:gd name="T6" fmla="*/ 42 w 192"/>
                    <a:gd name="T7" fmla="*/ 738 h 755"/>
                    <a:gd name="T8" fmla="*/ 47 w 192"/>
                    <a:gd name="T9" fmla="*/ 719 h 755"/>
                    <a:gd name="T10" fmla="*/ 68 w 192"/>
                    <a:gd name="T11" fmla="*/ 683 h 755"/>
                    <a:gd name="T12" fmla="*/ 87 w 192"/>
                    <a:gd name="T13" fmla="*/ 645 h 755"/>
                    <a:gd name="T14" fmla="*/ 104 w 192"/>
                    <a:gd name="T15" fmla="*/ 603 h 755"/>
                    <a:gd name="T16" fmla="*/ 118 w 192"/>
                    <a:gd name="T17" fmla="*/ 561 h 755"/>
                    <a:gd name="T18" fmla="*/ 127 w 192"/>
                    <a:gd name="T19" fmla="*/ 519 h 755"/>
                    <a:gd name="T20" fmla="*/ 135 w 192"/>
                    <a:gd name="T21" fmla="*/ 475 h 755"/>
                    <a:gd name="T22" fmla="*/ 139 w 192"/>
                    <a:gd name="T23" fmla="*/ 430 h 755"/>
                    <a:gd name="T24" fmla="*/ 139 w 192"/>
                    <a:gd name="T25" fmla="*/ 380 h 755"/>
                    <a:gd name="T26" fmla="*/ 135 w 192"/>
                    <a:gd name="T27" fmla="*/ 327 h 755"/>
                    <a:gd name="T28" fmla="*/ 123 w 192"/>
                    <a:gd name="T29" fmla="*/ 276 h 755"/>
                    <a:gd name="T30" fmla="*/ 110 w 192"/>
                    <a:gd name="T31" fmla="*/ 226 h 755"/>
                    <a:gd name="T32" fmla="*/ 91 w 192"/>
                    <a:gd name="T33" fmla="*/ 179 h 755"/>
                    <a:gd name="T34" fmla="*/ 70 w 192"/>
                    <a:gd name="T35" fmla="*/ 133 h 755"/>
                    <a:gd name="T36" fmla="*/ 44 w 192"/>
                    <a:gd name="T37" fmla="*/ 89 h 755"/>
                    <a:gd name="T38" fmla="*/ 15 w 192"/>
                    <a:gd name="T39" fmla="*/ 50 h 755"/>
                    <a:gd name="T40" fmla="*/ 6 w 192"/>
                    <a:gd name="T41" fmla="*/ 27 h 755"/>
                    <a:gd name="T42" fmla="*/ 15 w 192"/>
                    <a:gd name="T43" fmla="*/ 17 h 755"/>
                    <a:gd name="T44" fmla="*/ 25 w 192"/>
                    <a:gd name="T45" fmla="*/ 10 h 755"/>
                    <a:gd name="T46" fmla="*/ 34 w 192"/>
                    <a:gd name="T47" fmla="*/ 2 h 755"/>
                    <a:gd name="T48" fmla="*/ 57 w 192"/>
                    <a:gd name="T49" fmla="*/ 21 h 755"/>
                    <a:gd name="T50" fmla="*/ 89 w 192"/>
                    <a:gd name="T51" fmla="*/ 65 h 755"/>
                    <a:gd name="T52" fmla="*/ 116 w 192"/>
                    <a:gd name="T53" fmla="*/ 110 h 755"/>
                    <a:gd name="T54" fmla="*/ 141 w 192"/>
                    <a:gd name="T55" fmla="*/ 160 h 755"/>
                    <a:gd name="T56" fmla="*/ 160 w 192"/>
                    <a:gd name="T57" fmla="*/ 211 h 755"/>
                    <a:gd name="T58" fmla="*/ 175 w 192"/>
                    <a:gd name="T59" fmla="*/ 264 h 755"/>
                    <a:gd name="T60" fmla="*/ 186 w 192"/>
                    <a:gd name="T61" fmla="*/ 320 h 755"/>
                    <a:gd name="T62" fmla="*/ 190 w 192"/>
                    <a:gd name="T63" fmla="*/ 378 h 755"/>
                    <a:gd name="T64" fmla="*/ 192 w 192"/>
                    <a:gd name="T65" fmla="*/ 430 h 755"/>
                    <a:gd name="T66" fmla="*/ 188 w 192"/>
                    <a:gd name="T67" fmla="*/ 477 h 755"/>
                    <a:gd name="T68" fmla="*/ 180 w 192"/>
                    <a:gd name="T69" fmla="*/ 523 h 755"/>
                    <a:gd name="T70" fmla="*/ 169 w 192"/>
                    <a:gd name="T71" fmla="*/ 569 h 755"/>
                    <a:gd name="T72" fmla="*/ 156 w 192"/>
                    <a:gd name="T73" fmla="*/ 612 h 755"/>
                    <a:gd name="T74" fmla="*/ 139 w 192"/>
                    <a:gd name="T75" fmla="*/ 654 h 755"/>
                    <a:gd name="T76" fmla="*/ 120 w 192"/>
                    <a:gd name="T77" fmla="*/ 696 h 755"/>
                    <a:gd name="T78" fmla="*/ 99 w 192"/>
                    <a:gd name="T79" fmla="*/ 736 h 755"/>
                    <a:gd name="T80" fmla="*/ 87 w 192"/>
                    <a:gd name="T81" fmla="*/ 755 h 7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92" h="755">
                      <a:moveTo>
                        <a:pt x="87" y="755"/>
                      </a:moveTo>
                      <a:lnTo>
                        <a:pt x="80" y="753"/>
                      </a:lnTo>
                      <a:lnTo>
                        <a:pt x="74" y="751"/>
                      </a:lnTo>
                      <a:lnTo>
                        <a:pt x="66" y="747"/>
                      </a:lnTo>
                      <a:lnTo>
                        <a:pt x="61" y="745"/>
                      </a:lnTo>
                      <a:lnTo>
                        <a:pt x="55" y="744"/>
                      </a:lnTo>
                      <a:lnTo>
                        <a:pt x="49" y="742"/>
                      </a:lnTo>
                      <a:lnTo>
                        <a:pt x="42" y="738"/>
                      </a:lnTo>
                      <a:lnTo>
                        <a:pt x="36" y="738"/>
                      </a:lnTo>
                      <a:lnTo>
                        <a:pt x="47" y="719"/>
                      </a:lnTo>
                      <a:lnTo>
                        <a:pt x="59" y="702"/>
                      </a:lnTo>
                      <a:lnTo>
                        <a:pt x="68" y="683"/>
                      </a:lnTo>
                      <a:lnTo>
                        <a:pt x="80" y="664"/>
                      </a:lnTo>
                      <a:lnTo>
                        <a:pt x="87" y="645"/>
                      </a:lnTo>
                      <a:lnTo>
                        <a:pt x="97" y="624"/>
                      </a:lnTo>
                      <a:lnTo>
                        <a:pt x="104" y="603"/>
                      </a:lnTo>
                      <a:lnTo>
                        <a:pt x="112" y="584"/>
                      </a:lnTo>
                      <a:lnTo>
                        <a:pt x="118" y="561"/>
                      </a:lnTo>
                      <a:lnTo>
                        <a:pt x="123" y="540"/>
                      </a:lnTo>
                      <a:lnTo>
                        <a:pt x="127" y="519"/>
                      </a:lnTo>
                      <a:lnTo>
                        <a:pt x="133" y="498"/>
                      </a:lnTo>
                      <a:lnTo>
                        <a:pt x="135" y="475"/>
                      </a:lnTo>
                      <a:lnTo>
                        <a:pt x="139" y="453"/>
                      </a:lnTo>
                      <a:lnTo>
                        <a:pt x="139" y="430"/>
                      </a:lnTo>
                      <a:lnTo>
                        <a:pt x="141" y="407"/>
                      </a:lnTo>
                      <a:lnTo>
                        <a:pt x="139" y="380"/>
                      </a:lnTo>
                      <a:lnTo>
                        <a:pt x="139" y="354"/>
                      </a:lnTo>
                      <a:lnTo>
                        <a:pt x="135" y="327"/>
                      </a:lnTo>
                      <a:lnTo>
                        <a:pt x="131" y="302"/>
                      </a:lnTo>
                      <a:lnTo>
                        <a:pt x="123" y="276"/>
                      </a:lnTo>
                      <a:lnTo>
                        <a:pt x="118" y="251"/>
                      </a:lnTo>
                      <a:lnTo>
                        <a:pt x="110" y="226"/>
                      </a:lnTo>
                      <a:lnTo>
                        <a:pt x="103" y="204"/>
                      </a:lnTo>
                      <a:lnTo>
                        <a:pt x="91" y="179"/>
                      </a:lnTo>
                      <a:lnTo>
                        <a:pt x="82" y="156"/>
                      </a:lnTo>
                      <a:lnTo>
                        <a:pt x="70" y="133"/>
                      </a:lnTo>
                      <a:lnTo>
                        <a:pt x="57" y="110"/>
                      </a:lnTo>
                      <a:lnTo>
                        <a:pt x="44" y="89"/>
                      </a:lnTo>
                      <a:lnTo>
                        <a:pt x="30" y="69"/>
                      </a:lnTo>
                      <a:lnTo>
                        <a:pt x="15" y="50"/>
                      </a:lnTo>
                      <a:lnTo>
                        <a:pt x="0" y="31"/>
                      </a:lnTo>
                      <a:lnTo>
                        <a:pt x="6" y="27"/>
                      </a:lnTo>
                      <a:lnTo>
                        <a:pt x="9" y="23"/>
                      </a:lnTo>
                      <a:lnTo>
                        <a:pt x="15" y="17"/>
                      </a:lnTo>
                      <a:lnTo>
                        <a:pt x="21" y="13"/>
                      </a:lnTo>
                      <a:lnTo>
                        <a:pt x="25" y="10"/>
                      </a:lnTo>
                      <a:lnTo>
                        <a:pt x="30" y="6"/>
                      </a:lnTo>
                      <a:lnTo>
                        <a:pt x="34" y="2"/>
                      </a:lnTo>
                      <a:lnTo>
                        <a:pt x="40" y="0"/>
                      </a:lnTo>
                      <a:lnTo>
                        <a:pt x="57" y="21"/>
                      </a:lnTo>
                      <a:lnTo>
                        <a:pt x="74" y="42"/>
                      </a:lnTo>
                      <a:lnTo>
                        <a:pt x="89" y="65"/>
                      </a:lnTo>
                      <a:lnTo>
                        <a:pt x="104" y="88"/>
                      </a:lnTo>
                      <a:lnTo>
                        <a:pt x="116" y="110"/>
                      </a:lnTo>
                      <a:lnTo>
                        <a:pt x="129" y="135"/>
                      </a:lnTo>
                      <a:lnTo>
                        <a:pt x="141" y="160"/>
                      </a:lnTo>
                      <a:lnTo>
                        <a:pt x="152" y="186"/>
                      </a:lnTo>
                      <a:lnTo>
                        <a:pt x="160" y="211"/>
                      </a:lnTo>
                      <a:lnTo>
                        <a:pt x="169" y="238"/>
                      </a:lnTo>
                      <a:lnTo>
                        <a:pt x="175" y="264"/>
                      </a:lnTo>
                      <a:lnTo>
                        <a:pt x="182" y="293"/>
                      </a:lnTo>
                      <a:lnTo>
                        <a:pt x="186" y="320"/>
                      </a:lnTo>
                      <a:lnTo>
                        <a:pt x="188" y="348"/>
                      </a:lnTo>
                      <a:lnTo>
                        <a:pt x="190" y="378"/>
                      </a:lnTo>
                      <a:lnTo>
                        <a:pt x="192" y="407"/>
                      </a:lnTo>
                      <a:lnTo>
                        <a:pt x="192" y="430"/>
                      </a:lnTo>
                      <a:lnTo>
                        <a:pt x="190" y="455"/>
                      </a:lnTo>
                      <a:lnTo>
                        <a:pt x="188" y="477"/>
                      </a:lnTo>
                      <a:lnTo>
                        <a:pt x="184" y="502"/>
                      </a:lnTo>
                      <a:lnTo>
                        <a:pt x="180" y="523"/>
                      </a:lnTo>
                      <a:lnTo>
                        <a:pt x="175" y="546"/>
                      </a:lnTo>
                      <a:lnTo>
                        <a:pt x="169" y="569"/>
                      </a:lnTo>
                      <a:lnTo>
                        <a:pt x="165" y="591"/>
                      </a:lnTo>
                      <a:lnTo>
                        <a:pt x="156" y="612"/>
                      </a:lnTo>
                      <a:lnTo>
                        <a:pt x="148" y="635"/>
                      </a:lnTo>
                      <a:lnTo>
                        <a:pt x="139" y="654"/>
                      </a:lnTo>
                      <a:lnTo>
                        <a:pt x="131" y="677"/>
                      </a:lnTo>
                      <a:lnTo>
                        <a:pt x="120" y="696"/>
                      </a:lnTo>
                      <a:lnTo>
                        <a:pt x="110" y="717"/>
                      </a:lnTo>
                      <a:lnTo>
                        <a:pt x="99" y="736"/>
                      </a:lnTo>
                      <a:lnTo>
                        <a:pt x="87" y="755"/>
                      </a:lnTo>
                      <a:lnTo>
                        <a:pt x="87" y="7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2336" name="Freeform 560"/>
                <p:cNvSpPr>
                  <a:spLocks/>
                </p:cNvSpPr>
                <p:nvPr/>
              </p:nvSpPr>
              <p:spPr bwMode="auto">
                <a:xfrm flipH="1">
                  <a:off x="2504" y="2265"/>
                  <a:ext cx="23" cy="92"/>
                </a:xfrm>
                <a:custGeom>
                  <a:avLst/>
                  <a:gdLst>
                    <a:gd name="T0" fmla="*/ 97 w 230"/>
                    <a:gd name="T1" fmla="*/ 893 h 897"/>
                    <a:gd name="T2" fmla="*/ 82 w 230"/>
                    <a:gd name="T3" fmla="*/ 887 h 897"/>
                    <a:gd name="T4" fmla="*/ 65 w 230"/>
                    <a:gd name="T5" fmla="*/ 884 h 897"/>
                    <a:gd name="T6" fmla="*/ 50 w 230"/>
                    <a:gd name="T7" fmla="*/ 878 h 897"/>
                    <a:gd name="T8" fmla="*/ 55 w 230"/>
                    <a:gd name="T9" fmla="*/ 855 h 897"/>
                    <a:gd name="T10" fmla="*/ 82 w 230"/>
                    <a:gd name="T11" fmla="*/ 810 h 897"/>
                    <a:gd name="T12" fmla="*/ 105 w 230"/>
                    <a:gd name="T13" fmla="*/ 764 h 897"/>
                    <a:gd name="T14" fmla="*/ 124 w 230"/>
                    <a:gd name="T15" fmla="*/ 716 h 897"/>
                    <a:gd name="T16" fmla="*/ 141 w 230"/>
                    <a:gd name="T17" fmla="*/ 667 h 897"/>
                    <a:gd name="T18" fmla="*/ 152 w 230"/>
                    <a:gd name="T19" fmla="*/ 616 h 897"/>
                    <a:gd name="T20" fmla="*/ 162 w 230"/>
                    <a:gd name="T21" fmla="*/ 562 h 897"/>
                    <a:gd name="T22" fmla="*/ 166 w 230"/>
                    <a:gd name="T23" fmla="*/ 511 h 897"/>
                    <a:gd name="T24" fmla="*/ 166 w 230"/>
                    <a:gd name="T25" fmla="*/ 452 h 897"/>
                    <a:gd name="T26" fmla="*/ 160 w 230"/>
                    <a:gd name="T27" fmla="*/ 389 h 897"/>
                    <a:gd name="T28" fmla="*/ 149 w 230"/>
                    <a:gd name="T29" fmla="*/ 328 h 897"/>
                    <a:gd name="T30" fmla="*/ 131 w 230"/>
                    <a:gd name="T31" fmla="*/ 270 h 897"/>
                    <a:gd name="T32" fmla="*/ 111 w 230"/>
                    <a:gd name="T33" fmla="*/ 213 h 897"/>
                    <a:gd name="T34" fmla="*/ 84 w 230"/>
                    <a:gd name="T35" fmla="*/ 159 h 897"/>
                    <a:gd name="T36" fmla="*/ 54 w 230"/>
                    <a:gd name="T37" fmla="*/ 108 h 897"/>
                    <a:gd name="T38" fmla="*/ 19 w 230"/>
                    <a:gd name="T39" fmla="*/ 60 h 897"/>
                    <a:gd name="T40" fmla="*/ 8 w 230"/>
                    <a:gd name="T41" fmla="*/ 32 h 897"/>
                    <a:gd name="T42" fmla="*/ 19 w 230"/>
                    <a:gd name="T43" fmla="*/ 22 h 897"/>
                    <a:gd name="T44" fmla="*/ 33 w 230"/>
                    <a:gd name="T45" fmla="*/ 13 h 897"/>
                    <a:gd name="T46" fmla="*/ 44 w 230"/>
                    <a:gd name="T47" fmla="*/ 3 h 897"/>
                    <a:gd name="T48" fmla="*/ 71 w 230"/>
                    <a:gd name="T49" fmla="*/ 24 h 897"/>
                    <a:gd name="T50" fmla="*/ 107 w 230"/>
                    <a:gd name="T51" fmla="*/ 76 h 897"/>
                    <a:gd name="T52" fmla="*/ 141 w 230"/>
                    <a:gd name="T53" fmla="*/ 131 h 897"/>
                    <a:gd name="T54" fmla="*/ 169 w 230"/>
                    <a:gd name="T55" fmla="*/ 190 h 897"/>
                    <a:gd name="T56" fmla="*/ 192 w 230"/>
                    <a:gd name="T57" fmla="*/ 252 h 897"/>
                    <a:gd name="T58" fmla="*/ 209 w 230"/>
                    <a:gd name="T59" fmla="*/ 315 h 897"/>
                    <a:gd name="T60" fmla="*/ 223 w 230"/>
                    <a:gd name="T61" fmla="*/ 382 h 897"/>
                    <a:gd name="T62" fmla="*/ 228 w 230"/>
                    <a:gd name="T63" fmla="*/ 448 h 897"/>
                    <a:gd name="T64" fmla="*/ 228 w 230"/>
                    <a:gd name="T65" fmla="*/ 511 h 897"/>
                    <a:gd name="T66" fmla="*/ 223 w 230"/>
                    <a:gd name="T67" fmla="*/ 568 h 897"/>
                    <a:gd name="T68" fmla="*/ 215 w 230"/>
                    <a:gd name="T69" fmla="*/ 621 h 897"/>
                    <a:gd name="T70" fmla="*/ 204 w 230"/>
                    <a:gd name="T71" fmla="*/ 675 h 897"/>
                    <a:gd name="T72" fmla="*/ 187 w 230"/>
                    <a:gd name="T73" fmla="*/ 728 h 897"/>
                    <a:gd name="T74" fmla="*/ 166 w 230"/>
                    <a:gd name="T75" fmla="*/ 777 h 897"/>
                    <a:gd name="T76" fmla="*/ 143 w 230"/>
                    <a:gd name="T77" fmla="*/ 827 h 897"/>
                    <a:gd name="T78" fmla="*/ 118 w 230"/>
                    <a:gd name="T79" fmla="*/ 872 h 897"/>
                    <a:gd name="T80" fmla="*/ 105 w 230"/>
                    <a:gd name="T81" fmla="*/ 897 h 8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30" h="897">
                      <a:moveTo>
                        <a:pt x="105" y="897"/>
                      </a:moveTo>
                      <a:lnTo>
                        <a:pt x="97" y="893"/>
                      </a:lnTo>
                      <a:lnTo>
                        <a:pt x="90" y="891"/>
                      </a:lnTo>
                      <a:lnTo>
                        <a:pt x="82" y="887"/>
                      </a:lnTo>
                      <a:lnTo>
                        <a:pt x="74" y="886"/>
                      </a:lnTo>
                      <a:lnTo>
                        <a:pt x="65" y="884"/>
                      </a:lnTo>
                      <a:lnTo>
                        <a:pt x="57" y="880"/>
                      </a:lnTo>
                      <a:lnTo>
                        <a:pt x="50" y="878"/>
                      </a:lnTo>
                      <a:lnTo>
                        <a:pt x="42" y="876"/>
                      </a:lnTo>
                      <a:lnTo>
                        <a:pt x="55" y="855"/>
                      </a:lnTo>
                      <a:lnTo>
                        <a:pt x="69" y="832"/>
                      </a:lnTo>
                      <a:lnTo>
                        <a:pt x="82" y="810"/>
                      </a:lnTo>
                      <a:lnTo>
                        <a:pt x="95" y="789"/>
                      </a:lnTo>
                      <a:lnTo>
                        <a:pt x="105" y="764"/>
                      </a:lnTo>
                      <a:lnTo>
                        <a:pt x="114" y="741"/>
                      </a:lnTo>
                      <a:lnTo>
                        <a:pt x="124" y="716"/>
                      </a:lnTo>
                      <a:lnTo>
                        <a:pt x="133" y="694"/>
                      </a:lnTo>
                      <a:lnTo>
                        <a:pt x="141" y="667"/>
                      </a:lnTo>
                      <a:lnTo>
                        <a:pt x="149" y="642"/>
                      </a:lnTo>
                      <a:lnTo>
                        <a:pt x="152" y="616"/>
                      </a:lnTo>
                      <a:lnTo>
                        <a:pt x="158" y="591"/>
                      </a:lnTo>
                      <a:lnTo>
                        <a:pt x="162" y="562"/>
                      </a:lnTo>
                      <a:lnTo>
                        <a:pt x="166" y="538"/>
                      </a:lnTo>
                      <a:lnTo>
                        <a:pt x="166" y="511"/>
                      </a:lnTo>
                      <a:lnTo>
                        <a:pt x="168" y="484"/>
                      </a:lnTo>
                      <a:lnTo>
                        <a:pt x="166" y="452"/>
                      </a:lnTo>
                      <a:lnTo>
                        <a:pt x="164" y="420"/>
                      </a:lnTo>
                      <a:lnTo>
                        <a:pt x="160" y="389"/>
                      </a:lnTo>
                      <a:lnTo>
                        <a:pt x="156" y="359"/>
                      </a:lnTo>
                      <a:lnTo>
                        <a:pt x="149" y="328"/>
                      </a:lnTo>
                      <a:lnTo>
                        <a:pt x="141" y="298"/>
                      </a:lnTo>
                      <a:lnTo>
                        <a:pt x="131" y="270"/>
                      </a:lnTo>
                      <a:lnTo>
                        <a:pt x="122" y="241"/>
                      </a:lnTo>
                      <a:lnTo>
                        <a:pt x="111" y="213"/>
                      </a:lnTo>
                      <a:lnTo>
                        <a:pt x="99" y="186"/>
                      </a:lnTo>
                      <a:lnTo>
                        <a:pt x="84" y="159"/>
                      </a:lnTo>
                      <a:lnTo>
                        <a:pt x="71" y="135"/>
                      </a:lnTo>
                      <a:lnTo>
                        <a:pt x="54" y="108"/>
                      </a:lnTo>
                      <a:lnTo>
                        <a:pt x="36" y="83"/>
                      </a:lnTo>
                      <a:lnTo>
                        <a:pt x="19" y="60"/>
                      </a:lnTo>
                      <a:lnTo>
                        <a:pt x="0" y="38"/>
                      </a:lnTo>
                      <a:lnTo>
                        <a:pt x="8" y="32"/>
                      </a:lnTo>
                      <a:lnTo>
                        <a:pt x="14" y="28"/>
                      </a:lnTo>
                      <a:lnTo>
                        <a:pt x="19" y="22"/>
                      </a:lnTo>
                      <a:lnTo>
                        <a:pt x="27" y="19"/>
                      </a:lnTo>
                      <a:lnTo>
                        <a:pt x="33" y="13"/>
                      </a:lnTo>
                      <a:lnTo>
                        <a:pt x="38" y="7"/>
                      </a:lnTo>
                      <a:lnTo>
                        <a:pt x="44" y="3"/>
                      </a:lnTo>
                      <a:lnTo>
                        <a:pt x="50" y="0"/>
                      </a:lnTo>
                      <a:lnTo>
                        <a:pt x="71" y="24"/>
                      </a:lnTo>
                      <a:lnTo>
                        <a:pt x="90" y="51"/>
                      </a:lnTo>
                      <a:lnTo>
                        <a:pt x="107" y="76"/>
                      </a:lnTo>
                      <a:lnTo>
                        <a:pt x="124" y="104"/>
                      </a:lnTo>
                      <a:lnTo>
                        <a:pt x="141" y="131"/>
                      </a:lnTo>
                      <a:lnTo>
                        <a:pt x="156" y="161"/>
                      </a:lnTo>
                      <a:lnTo>
                        <a:pt x="169" y="190"/>
                      </a:lnTo>
                      <a:lnTo>
                        <a:pt x="181" y="220"/>
                      </a:lnTo>
                      <a:lnTo>
                        <a:pt x="192" y="252"/>
                      </a:lnTo>
                      <a:lnTo>
                        <a:pt x="202" y="283"/>
                      </a:lnTo>
                      <a:lnTo>
                        <a:pt x="209" y="315"/>
                      </a:lnTo>
                      <a:lnTo>
                        <a:pt x="217" y="348"/>
                      </a:lnTo>
                      <a:lnTo>
                        <a:pt x="223" y="382"/>
                      </a:lnTo>
                      <a:lnTo>
                        <a:pt x="227" y="414"/>
                      </a:lnTo>
                      <a:lnTo>
                        <a:pt x="228" y="448"/>
                      </a:lnTo>
                      <a:lnTo>
                        <a:pt x="230" y="484"/>
                      </a:lnTo>
                      <a:lnTo>
                        <a:pt x="228" y="511"/>
                      </a:lnTo>
                      <a:lnTo>
                        <a:pt x="227" y="540"/>
                      </a:lnTo>
                      <a:lnTo>
                        <a:pt x="223" y="568"/>
                      </a:lnTo>
                      <a:lnTo>
                        <a:pt x="221" y="597"/>
                      </a:lnTo>
                      <a:lnTo>
                        <a:pt x="215" y="621"/>
                      </a:lnTo>
                      <a:lnTo>
                        <a:pt x="209" y="648"/>
                      </a:lnTo>
                      <a:lnTo>
                        <a:pt x="204" y="675"/>
                      </a:lnTo>
                      <a:lnTo>
                        <a:pt x="196" y="703"/>
                      </a:lnTo>
                      <a:lnTo>
                        <a:pt x="187" y="728"/>
                      </a:lnTo>
                      <a:lnTo>
                        <a:pt x="177" y="752"/>
                      </a:lnTo>
                      <a:lnTo>
                        <a:pt x="166" y="777"/>
                      </a:lnTo>
                      <a:lnTo>
                        <a:pt x="156" y="802"/>
                      </a:lnTo>
                      <a:lnTo>
                        <a:pt x="143" y="827"/>
                      </a:lnTo>
                      <a:lnTo>
                        <a:pt x="131" y="849"/>
                      </a:lnTo>
                      <a:lnTo>
                        <a:pt x="118" y="872"/>
                      </a:lnTo>
                      <a:lnTo>
                        <a:pt x="105" y="897"/>
                      </a:lnTo>
                      <a:lnTo>
                        <a:pt x="105" y="8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2337" name="Freeform 561"/>
                <p:cNvSpPr>
                  <a:spLocks/>
                </p:cNvSpPr>
                <p:nvPr/>
              </p:nvSpPr>
              <p:spPr bwMode="auto">
                <a:xfrm flipH="1">
                  <a:off x="2463" y="2256"/>
                  <a:ext cx="27" cy="110"/>
                </a:xfrm>
                <a:custGeom>
                  <a:avLst/>
                  <a:gdLst>
                    <a:gd name="T0" fmla="*/ 114 w 274"/>
                    <a:gd name="T1" fmla="*/ 1071 h 1073"/>
                    <a:gd name="T2" fmla="*/ 95 w 274"/>
                    <a:gd name="T3" fmla="*/ 1063 h 1073"/>
                    <a:gd name="T4" fmla="*/ 82 w 274"/>
                    <a:gd name="T5" fmla="*/ 1060 h 1073"/>
                    <a:gd name="T6" fmla="*/ 72 w 274"/>
                    <a:gd name="T7" fmla="*/ 1056 h 1073"/>
                    <a:gd name="T8" fmla="*/ 63 w 274"/>
                    <a:gd name="T9" fmla="*/ 1054 h 1073"/>
                    <a:gd name="T10" fmla="*/ 53 w 274"/>
                    <a:gd name="T11" fmla="*/ 1050 h 1073"/>
                    <a:gd name="T12" fmla="*/ 67 w 274"/>
                    <a:gd name="T13" fmla="*/ 1023 h 1073"/>
                    <a:gd name="T14" fmla="*/ 97 w 274"/>
                    <a:gd name="T15" fmla="*/ 970 h 1073"/>
                    <a:gd name="T16" fmla="*/ 125 w 274"/>
                    <a:gd name="T17" fmla="*/ 915 h 1073"/>
                    <a:gd name="T18" fmla="*/ 148 w 274"/>
                    <a:gd name="T19" fmla="*/ 858 h 1073"/>
                    <a:gd name="T20" fmla="*/ 167 w 274"/>
                    <a:gd name="T21" fmla="*/ 799 h 1073"/>
                    <a:gd name="T22" fmla="*/ 183 w 274"/>
                    <a:gd name="T23" fmla="*/ 736 h 1073"/>
                    <a:gd name="T24" fmla="*/ 192 w 274"/>
                    <a:gd name="T25" fmla="*/ 674 h 1073"/>
                    <a:gd name="T26" fmla="*/ 198 w 274"/>
                    <a:gd name="T27" fmla="*/ 611 h 1073"/>
                    <a:gd name="T28" fmla="*/ 198 w 274"/>
                    <a:gd name="T29" fmla="*/ 540 h 1073"/>
                    <a:gd name="T30" fmla="*/ 190 w 274"/>
                    <a:gd name="T31" fmla="*/ 464 h 1073"/>
                    <a:gd name="T32" fmla="*/ 177 w 274"/>
                    <a:gd name="T33" fmla="*/ 392 h 1073"/>
                    <a:gd name="T34" fmla="*/ 158 w 274"/>
                    <a:gd name="T35" fmla="*/ 322 h 1073"/>
                    <a:gd name="T36" fmla="*/ 131 w 274"/>
                    <a:gd name="T37" fmla="*/ 255 h 1073"/>
                    <a:gd name="T38" fmla="*/ 101 w 274"/>
                    <a:gd name="T39" fmla="*/ 191 h 1073"/>
                    <a:gd name="T40" fmla="*/ 63 w 274"/>
                    <a:gd name="T41" fmla="*/ 130 h 1073"/>
                    <a:gd name="T42" fmla="*/ 23 w 274"/>
                    <a:gd name="T43" fmla="*/ 73 h 1073"/>
                    <a:gd name="T44" fmla="*/ 8 w 274"/>
                    <a:gd name="T45" fmla="*/ 40 h 1073"/>
                    <a:gd name="T46" fmla="*/ 23 w 274"/>
                    <a:gd name="T47" fmla="*/ 27 h 1073"/>
                    <a:gd name="T48" fmla="*/ 36 w 274"/>
                    <a:gd name="T49" fmla="*/ 16 h 1073"/>
                    <a:gd name="T50" fmla="*/ 51 w 274"/>
                    <a:gd name="T51" fmla="*/ 6 h 1073"/>
                    <a:gd name="T52" fmla="*/ 82 w 274"/>
                    <a:gd name="T53" fmla="*/ 29 h 1073"/>
                    <a:gd name="T54" fmla="*/ 127 w 274"/>
                    <a:gd name="T55" fmla="*/ 94 h 1073"/>
                    <a:gd name="T56" fmla="*/ 167 w 274"/>
                    <a:gd name="T57" fmla="*/ 160 h 1073"/>
                    <a:gd name="T58" fmla="*/ 202 w 274"/>
                    <a:gd name="T59" fmla="*/ 229 h 1073"/>
                    <a:gd name="T60" fmla="*/ 228 w 274"/>
                    <a:gd name="T61" fmla="*/ 303 h 1073"/>
                    <a:gd name="T62" fmla="*/ 249 w 274"/>
                    <a:gd name="T63" fmla="*/ 379 h 1073"/>
                    <a:gd name="T64" fmla="*/ 264 w 274"/>
                    <a:gd name="T65" fmla="*/ 455 h 1073"/>
                    <a:gd name="T66" fmla="*/ 272 w 274"/>
                    <a:gd name="T67" fmla="*/ 537 h 1073"/>
                    <a:gd name="T68" fmla="*/ 272 w 274"/>
                    <a:gd name="T69" fmla="*/ 613 h 1073"/>
                    <a:gd name="T70" fmla="*/ 266 w 274"/>
                    <a:gd name="T71" fmla="*/ 679 h 1073"/>
                    <a:gd name="T72" fmla="*/ 257 w 274"/>
                    <a:gd name="T73" fmla="*/ 746 h 1073"/>
                    <a:gd name="T74" fmla="*/ 241 w 274"/>
                    <a:gd name="T75" fmla="*/ 809 h 1073"/>
                    <a:gd name="T76" fmla="*/ 222 w 274"/>
                    <a:gd name="T77" fmla="*/ 871 h 1073"/>
                    <a:gd name="T78" fmla="*/ 200 w 274"/>
                    <a:gd name="T79" fmla="*/ 932 h 1073"/>
                    <a:gd name="T80" fmla="*/ 171 w 274"/>
                    <a:gd name="T81" fmla="*/ 989 h 1073"/>
                    <a:gd name="T82" fmla="*/ 141 w 274"/>
                    <a:gd name="T83" fmla="*/ 1046 h 1073"/>
                    <a:gd name="T84" fmla="*/ 124 w 274"/>
                    <a:gd name="T85" fmla="*/ 1073 h 10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74" h="1073">
                      <a:moveTo>
                        <a:pt x="124" y="1073"/>
                      </a:moveTo>
                      <a:lnTo>
                        <a:pt x="114" y="1071"/>
                      </a:lnTo>
                      <a:lnTo>
                        <a:pt x="105" y="1067"/>
                      </a:lnTo>
                      <a:lnTo>
                        <a:pt x="95" y="1063"/>
                      </a:lnTo>
                      <a:lnTo>
                        <a:pt x="87" y="1061"/>
                      </a:lnTo>
                      <a:lnTo>
                        <a:pt x="82" y="1060"/>
                      </a:lnTo>
                      <a:lnTo>
                        <a:pt x="78" y="1058"/>
                      </a:lnTo>
                      <a:lnTo>
                        <a:pt x="72" y="1056"/>
                      </a:lnTo>
                      <a:lnTo>
                        <a:pt x="68" y="1054"/>
                      </a:lnTo>
                      <a:lnTo>
                        <a:pt x="63" y="1054"/>
                      </a:lnTo>
                      <a:lnTo>
                        <a:pt x="59" y="1052"/>
                      </a:lnTo>
                      <a:lnTo>
                        <a:pt x="53" y="1050"/>
                      </a:lnTo>
                      <a:lnTo>
                        <a:pt x="49" y="1048"/>
                      </a:lnTo>
                      <a:lnTo>
                        <a:pt x="67" y="1023"/>
                      </a:lnTo>
                      <a:lnTo>
                        <a:pt x="82" y="997"/>
                      </a:lnTo>
                      <a:lnTo>
                        <a:pt x="97" y="970"/>
                      </a:lnTo>
                      <a:lnTo>
                        <a:pt x="112" y="944"/>
                      </a:lnTo>
                      <a:lnTo>
                        <a:pt x="125" y="915"/>
                      </a:lnTo>
                      <a:lnTo>
                        <a:pt x="137" y="887"/>
                      </a:lnTo>
                      <a:lnTo>
                        <a:pt x="148" y="858"/>
                      </a:lnTo>
                      <a:lnTo>
                        <a:pt x="160" y="829"/>
                      </a:lnTo>
                      <a:lnTo>
                        <a:pt x="167" y="799"/>
                      </a:lnTo>
                      <a:lnTo>
                        <a:pt x="177" y="769"/>
                      </a:lnTo>
                      <a:lnTo>
                        <a:pt x="183" y="736"/>
                      </a:lnTo>
                      <a:lnTo>
                        <a:pt x="188" y="706"/>
                      </a:lnTo>
                      <a:lnTo>
                        <a:pt x="192" y="674"/>
                      </a:lnTo>
                      <a:lnTo>
                        <a:pt x="196" y="643"/>
                      </a:lnTo>
                      <a:lnTo>
                        <a:pt x="198" y="611"/>
                      </a:lnTo>
                      <a:lnTo>
                        <a:pt x="200" y="578"/>
                      </a:lnTo>
                      <a:lnTo>
                        <a:pt x="198" y="540"/>
                      </a:lnTo>
                      <a:lnTo>
                        <a:pt x="196" y="502"/>
                      </a:lnTo>
                      <a:lnTo>
                        <a:pt x="190" y="464"/>
                      </a:lnTo>
                      <a:lnTo>
                        <a:pt x="184" y="428"/>
                      </a:lnTo>
                      <a:lnTo>
                        <a:pt x="177" y="392"/>
                      </a:lnTo>
                      <a:lnTo>
                        <a:pt x="167" y="358"/>
                      </a:lnTo>
                      <a:lnTo>
                        <a:pt x="158" y="322"/>
                      </a:lnTo>
                      <a:lnTo>
                        <a:pt x="146" y="289"/>
                      </a:lnTo>
                      <a:lnTo>
                        <a:pt x="131" y="255"/>
                      </a:lnTo>
                      <a:lnTo>
                        <a:pt x="116" y="223"/>
                      </a:lnTo>
                      <a:lnTo>
                        <a:pt x="101" y="191"/>
                      </a:lnTo>
                      <a:lnTo>
                        <a:pt x="84" y="160"/>
                      </a:lnTo>
                      <a:lnTo>
                        <a:pt x="63" y="130"/>
                      </a:lnTo>
                      <a:lnTo>
                        <a:pt x="44" y="101"/>
                      </a:lnTo>
                      <a:lnTo>
                        <a:pt x="23" y="73"/>
                      </a:lnTo>
                      <a:lnTo>
                        <a:pt x="0" y="48"/>
                      </a:lnTo>
                      <a:lnTo>
                        <a:pt x="8" y="40"/>
                      </a:lnTo>
                      <a:lnTo>
                        <a:pt x="15" y="35"/>
                      </a:lnTo>
                      <a:lnTo>
                        <a:pt x="23" y="27"/>
                      </a:lnTo>
                      <a:lnTo>
                        <a:pt x="30" y="21"/>
                      </a:lnTo>
                      <a:lnTo>
                        <a:pt x="36" y="16"/>
                      </a:lnTo>
                      <a:lnTo>
                        <a:pt x="44" y="10"/>
                      </a:lnTo>
                      <a:lnTo>
                        <a:pt x="51" y="6"/>
                      </a:lnTo>
                      <a:lnTo>
                        <a:pt x="59" y="0"/>
                      </a:lnTo>
                      <a:lnTo>
                        <a:pt x="82" y="29"/>
                      </a:lnTo>
                      <a:lnTo>
                        <a:pt x="106" y="61"/>
                      </a:lnTo>
                      <a:lnTo>
                        <a:pt x="127" y="94"/>
                      </a:lnTo>
                      <a:lnTo>
                        <a:pt x="148" y="126"/>
                      </a:lnTo>
                      <a:lnTo>
                        <a:pt x="167" y="160"/>
                      </a:lnTo>
                      <a:lnTo>
                        <a:pt x="184" y="194"/>
                      </a:lnTo>
                      <a:lnTo>
                        <a:pt x="202" y="229"/>
                      </a:lnTo>
                      <a:lnTo>
                        <a:pt x="217" y="267"/>
                      </a:lnTo>
                      <a:lnTo>
                        <a:pt x="228" y="303"/>
                      </a:lnTo>
                      <a:lnTo>
                        <a:pt x="240" y="341"/>
                      </a:lnTo>
                      <a:lnTo>
                        <a:pt x="249" y="379"/>
                      </a:lnTo>
                      <a:lnTo>
                        <a:pt x="259" y="417"/>
                      </a:lnTo>
                      <a:lnTo>
                        <a:pt x="264" y="455"/>
                      </a:lnTo>
                      <a:lnTo>
                        <a:pt x="268" y="497"/>
                      </a:lnTo>
                      <a:lnTo>
                        <a:pt x="272" y="537"/>
                      </a:lnTo>
                      <a:lnTo>
                        <a:pt x="274" y="578"/>
                      </a:lnTo>
                      <a:lnTo>
                        <a:pt x="272" y="613"/>
                      </a:lnTo>
                      <a:lnTo>
                        <a:pt x="270" y="645"/>
                      </a:lnTo>
                      <a:lnTo>
                        <a:pt x="266" y="679"/>
                      </a:lnTo>
                      <a:lnTo>
                        <a:pt x="262" y="712"/>
                      </a:lnTo>
                      <a:lnTo>
                        <a:pt x="257" y="746"/>
                      </a:lnTo>
                      <a:lnTo>
                        <a:pt x="251" y="778"/>
                      </a:lnTo>
                      <a:lnTo>
                        <a:pt x="241" y="809"/>
                      </a:lnTo>
                      <a:lnTo>
                        <a:pt x="234" y="841"/>
                      </a:lnTo>
                      <a:lnTo>
                        <a:pt x="222" y="871"/>
                      </a:lnTo>
                      <a:lnTo>
                        <a:pt x="211" y="904"/>
                      </a:lnTo>
                      <a:lnTo>
                        <a:pt x="200" y="932"/>
                      </a:lnTo>
                      <a:lnTo>
                        <a:pt x="186" y="961"/>
                      </a:lnTo>
                      <a:lnTo>
                        <a:pt x="171" y="989"/>
                      </a:lnTo>
                      <a:lnTo>
                        <a:pt x="156" y="1020"/>
                      </a:lnTo>
                      <a:lnTo>
                        <a:pt x="141" y="1046"/>
                      </a:lnTo>
                      <a:lnTo>
                        <a:pt x="124" y="1073"/>
                      </a:lnTo>
                      <a:lnTo>
                        <a:pt x="124" y="10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2338" name="Freeform 562"/>
                <p:cNvSpPr>
                  <a:spLocks/>
                </p:cNvSpPr>
                <p:nvPr/>
              </p:nvSpPr>
              <p:spPr bwMode="auto">
                <a:xfrm flipH="1">
                  <a:off x="2573" y="2281"/>
                  <a:ext cx="15" cy="60"/>
                </a:xfrm>
                <a:custGeom>
                  <a:avLst/>
                  <a:gdLst>
                    <a:gd name="T0" fmla="*/ 63 w 148"/>
                    <a:gd name="T1" fmla="*/ 580 h 582"/>
                    <a:gd name="T2" fmla="*/ 53 w 148"/>
                    <a:gd name="T3" fmla="*/ 576 h 582"/>
                    <a:gd name="T4" fmla="*/ 42 w 148"/>
                    <a:gd name="T5" fmla="*/ 574 h 582"/>
                    <a:gd name="T6" fmla="*/ 32 w 148"/>
                    <a:gd name="T7" fmla="*/ 570 h 582"/>
                    <a:gd name="T8" fmla="*/ 36 w 148"/>
                    <a:gd name="T9" fmla="*/ 555 h 582"/>
                    <a:gd name="T10" fmla="*/ 53 w 148"/>
                    <a:gd name="T11" fmla="*/ 526 h 582"/>
                    <a:gd name="T12" fmla="*/ 69 w 148"/>
                    <a:gd name="T13" fmla="*/ 496 h 582"/>
                    <a:gd name="T14" fmla="*/ 82 w 148"/>
                    <a:gd name="T15" fmla="*/ 466 h 582"/>
                    <a:gd name="T16" fmla="*/ 91 w 148"/>
                    <a:gd name="T17" fmla="*/ 433 h 582"/>
                    <a:gd name="T18" fmla="*/ 99 w 148"/>
                    <a:gd name="T19" fmla="*/ 399 h 582"/>
                    <a:gd name="T20" fmla="*/ 105 w 148"/>
                    <a:gd name="T21" fmla="*/ 365 h 582"/>
                    <a:gd name="T22" fmla="*/ 108 w 148"/>
                    <a:gd name="T23" fmla="*/ 331 h 582"/>
                    <a:gd name="T24" fmla="*/ 108 w 148"/>
                    <a:gd name="T25" fmla="*/ 293 h 582"/>
                    <a:gd name="T26" fmla="*/ 103 w 148"/>
                    <a:gd name="T27" fmla="*/ 253 h 582"/>
                    <a:gd name="T28" fmla="*/ 95 w 148"/>
                    <a:gd name="T29" fmla="*/ 213 h 582"/>
                    <a:gd name="T30" fmla="*/ 86 w 148"/>
                    <a:gd name="T31" fmla="*/ 175 h 582"/>
                    <a:gd name="T32" fmla="*/ 70 w 148"/>
                    <a:gd name="T33" fmla="*/ 138 h 582"/>
                    <a:gd name="T34" fmla="*/ 55 w 148"/>
                    <a:gd name="T35" fmla="*/ 102 h 582"/>
                    <a:gd name="T36" fmla="*/ 34 w 148"/>
                    <a:gd name="T37" fmla="*/ 70 h 582"/>
                    <a:gd name="T38" fmla="*/ 11 w 148"/>
                    <a:gd name="T39" fmla="*/ 40 h 582"/>
                    <a:gd name="T40" fmla="*/ 10 w 148"/>
                    <a:gd name="T41" fmla="*/ 17 h 582"/>
                    <a:gd name="T42" fmla="*/ 25 w 148"/>
                    <a:gd name="T43" fmla="*/ 5 h 582"/>
                    <a:gd name="T44" fmla="*/ 46 w 148"/>
                    <a:gd name="T45" fmla="*/ 15 h 582"/>
                    <a:gd name="T46" fmla="*/ 69 w 148"/>
                    <a:gd name="T47" fmla="*/ 49 h 582"/>
                    <a:gd name="T48" fmla="*/ 91 w 148"/>
                    <a:gd name="T49" fmla="*/ 85 h 582"/>
                    <a:gd name="T50" fmla="*/ 108 w 148"/>
                    <a:gd name="T51" fmla="*/ 121 h 582"/>
                    <a:gd name="T52" fmla="*/ 124 w 148"/>
                    <a:gd name="T53" fmla="*/ 163 h 582"/>
                    <a:gd name="T54" fmla="*/ 135 w 148"/>
                    <a:gd name="T55" fmla="*/ 203 h 582"/>
                    <a:gd name="T56" fmla="*/ 143 w 148"/>
                    <a:gd name="T57" fmla="*/ 247 h 582"/>
                    <a:gd name="T58" fmla="*/ 148 w 148"/>
                    <a:gd name="T59" fmla="*/ 291 h 582"/>
                    <a:gd name="T60" fmla="*/ 148 w 148"/>
                    <a:gd name="T61" fmla="*/ 331 h 582"/>
                    <a:gd name="T62" fmla="*/ 145 w 148"/>
                    <a:gd name="T63" fmla="*/ 367 h 582"/>
                    <a:gd name="T64" fmla="*/ 139 w 148"/>
                    <a:gd name="T65" fmla="*/ 403 h 582"/>
                    <a:gd name="T66" fmla="*/ 131 w 148"/>
                    <a:gd name="T67" fmla="*/ 439 h 582"/>
                    <a:gd name="T68" fmla="*/ 122 w 148"/>
                    <a:gd name="T69" fmla="*/ 471 h 582"/>
                    <a:gd name="T70" fmla="*/ 108 w 148"/>
                    <a:gd name="T71" fmla="*/ 504 h 582"/>
                    <a:gd name="T72" fmla="*/ 93 w 148"/>
                    <a:gd name="T73" fmla="*/ 536 h 582"/>
                    <a:gd name="T74" fmla="*/ 76 w 148"/>
                    <a:gd name="T75" fmla="*/ 566 h 582"/>
                    <a:gd name="T76" fmla="*/ 69 w 148"/>
                    <a:gd name="T77" fmla="*/ 582 h 5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48" h="582">
                      <a:moveTo>
                        <a:pt x="69" y="582"/>
                      </a:moveTo>
                      <a:lnTo>
                        <a:pt x="63" y="580"/>
                      </a:lnTo>
                      <a:lnTo>
                        <a:pt x="57" y="580"/>
                      </a:lnTo>
                      <a:lnTo>
                        <a:pt x="53" y="576"/>
                      </a:lnTo>
                      <a:lnTo>
                        <a:pt x="48" y="576"/>
                      </a:lnTo>
                      <a:lnTo>
                        <a:pt x="42" y="574"/>
                      </a:lnTo>
                      <a:lnTo>
                        <a:pt x="38" y="572"/>
                      </a:lnTo>
                      <a:lnTo>
                        <a:pt x="32" y="570"/>
                      </a:lnTo>
                      <a:lnTo>
                        <a:pt x="29" y="570"/>
                      </a:lnTo>
                      <a:lnTo>
                        <a:pt x="36" y="555"/>
                      </a:lnTo>
                      <a:lnTo>
                        <a:pt x="46" y="542"/>
                      </a:lnTo>
                      <a:lnTo>
                        <a:pt x="53" y="526"/>
                      </a:lnTo>
                      <a:lnTo>
                        <a:pt x="61" y="513"/>
                      </a:lnTo>
                      <a:lnTo>
                        <a:pt x="69" y="496"/>
                      </a:lnTo>
                      <a:lnTo>
                        <a:pt x="74" y="481"/>
                      </a:lnTo>
                      <a:lnTo>
                        <a:pt x="82" y="466"/>
                      </a:lnTo>
                      <a:lnTo>
                        <a:pt x="88" y="450"/>
                      </a:lnTo>
                      <a:lnTo>
                        <a:pt x="91" y="433"/>
                      </a:lnTo>
                      <a:lnTo>
                        <a:pt x="95" y="416"/>
                      </a:lnTo>
                      <a:lnTo>
                        <a:pt x="99" y="399"/>
                      </a:lnTo>
                      <a:lnTo>
                        <a:pt x="103" y="382"/>
                      </a:lnTo>
                      <a:lnTo>
                        <a:pt x="105" y="365"/>
                      </a:lnTo>
                      <a:lnTo>
                        <a:pt x="107" y="348"/>
                      </a:lnTo>
                      <a:lnTo>
                        <a:pt x="108" y="331"/>
                      </a:lnTo>
                      <a:lnTo>
                        <a:pt x="108" y="313"/>
                      </a:lnTo>
                      <a:lnTo>
                        <a:pt x="108" y="293"/>
                      </a:lnTo>
                      <a:lnTo>
                        <a:pt x="107" y="273"/>
                      </a:lnTo>
                      <a:lnTo>
                        <a:pt x="103" y="253"/>
                      </a:lnTo>
                      <a:lnTo>
                        <a:pt x="101" y="232"/>
                      </a:lnTo>
                      <a:lnTo>
                        <a:pt x="95" y="213"/>
                      </a:lnTo>
                      <a:lnTo>
                        <a:pt x="91" y="194"/>
                      </a:lnTo>
                      <a:lnTo>
                        <a:pt x="86" y="175"/>
                      </a:lnTo>
                      <a:lnTo>
                        <a:pt x="80" y="156"/>
                      </a:lnTo>
                      <a:lnTo>
                        <a:pt x="70" y="138"/>
                      </a:lnTo>
                      <a:lnTo>
                        <a:pt x="63" y="119"/>
                      </a:lnTo>
                      <a:lnTo>
                        <a:pt x="55" y="102"/>
                      </a:lnTo>
                      <a:lnTo>
                        <a:pt x="46" y="87"/>
                      </a:lnTo>
                      <a:lnTo>
                        <a:pt x="34" y="70"/>
                      </a:lnTo>
                      <a:lnTo>
                        <a:pt x="25" y="55"/>
                      </a:lnTo>
                      <a:lnTo>
                        <a:pt x="11" y="40"/>
                      </a:lnTo>
                      <a:lnTo>
                        <a:pt x="0" y="24"/>
                      </a:lnTo>
                      <a:lnTo>
                        <a:pt x="10" y="17"/>
                      </a:lnTo>
                      <a:lnTo>
                        <a:pt x="17" y="11"/>
                      </a:lnTo>
                      <a:lnTo>
                        <a:pt x="25" y="5"/>
                      </a:lnTo>
                      <a:lnTo>
                        <a:pt x="32" y="0"/>
                      </a:lnTo>
                      <a:lnTo>
                        <a:pt x="46" y="15"/>
                      </a:lnTo>
                      <a:lnTo>
                        <a:pt x="57" y="32"/>
                      </a:lnTo>
                      <a:lnTo>
                        <a:pt x="69" y="49"/>
                      </a:lnTo>
                      <a:lnTo>
                        <a:pt x="82" y="66"/>
                      </a:lnTo>
                      <a:lnTo>
                        <a:pt x="91" y="85"/>
                      </a:lnTo>
                      <a:lnTo>
                        <a:pt x="101" y="104"/>
                      </a:lnTo>
                      <a:lnTo>
                        <a:pt x="108" y="121"/>
                      </a:lnTo>
                      <a:lnTo>
                        <a:pt x="118" y="142"/>
                      </a:lnTo>
                      <a:lnTo>
                        <a:pt x="124" y="163"/>
                      </a:lnTo>
                      <a:lnTo>
                        <a:pt x="129" y="182"/>
                      </a:lnTo>
                      <a:lnTo>
                        <a:pt x="135" y="203"/>
                      </a:lnTo>
                      <a:lnTo>
                        <a:pt x="141" y="224"/>
                      </a:lnTo>
                      <a:lnTo>
                        <a:pt x="143" y="247"/>
                      </a:lnTo>
                      <a:lnTo>
                        <a:pt x="146" y="268"/>
                      </a:lnTo>
                      <a:lnTo>
                        <a:pt x="148" y="291"/>
                      </a:lnTo>
                      <a:lnTo>
                        <a:pt x="148" y="313"/>
                      </a:lnTo>
                      <a:lnTo>
                        <a:pt x="148" y="331"/>
                      </a:lnTo>
                      <a:lnTo>
                        <a:pt x="146" y="350"/>
                      </a:lnTo>
                      <a:lnTo>
                        <a:pt x="145" y="367"/>
                      </a:lnTo>
                      <a:lnTo>
                        <a:pt x="143" y="386"/>
                      </a:lnTo>
                      <a:lnTo>
                        <a:pt x="139" y="403"/>
                      </a:lnTo>
                      <a:lnTo>
                        <a:pt x="135" y="422"/>
                      </a:lnTo>
                      <a:lnTo>
                        <a:pt x="131" y="439"/>
                      </a:lnTo>
                      <a:lnTo>
                        <a:pt x="127" y="456"/>
                      </a:lnTo>
                      <a:lnTo>
                        <a:pt x="122" y="471"/>
                      </a:lnTo>
                      <a:lnTo>
                        <a:pt x="116" y="488"/>
                      </a:lnTo>
                      <a:lnTo>
                        <a:pt x="108" y="504"/>
                      </a:lnTo>
                      <a:lnTo>
                        <a:pt x="101" y="521"/>
                      </a:lnTo>
                      <a:lnTo>
                        <a:pt x="93" y="536"/>
                      </a:lnTo>
                      <a:lnTo>
                        <a:pt x="86" y="551"/>
                      </a:lnTo>
                      <a:lnTo>
                        <a:pt x="76" y="566"/>
                      </a:lnTo>
                      <a:lnTo>
                        <a:pt x="69" y="582"/>
                      </a:lnTo>
                      <a:lnTo>
                        <a:pt x="69" y="5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2339" name="Freeform 563"/>
                <p:cNvSpPr>
                  <a:spLocks/>
                </p:cNvSpPr>
                <p:nvPr/>
              </p:nvSpPr>
              <p:spPr bwMode="auto">
                <a:xfrm>
                  <a:off x="2632" y="2311"/>
                  <a:ext cx="179" cy="121"/>
                </a:xfrm>
                <a:custGeom>
                  <a:avLst/>
                  <a:gdLst>
                    <a:gd name="T0" fmla="*/ 0 w 1179"/>
                    <a:gd name="T1" fmla="*/ 0 h 862"/>
                    <a:gd name="T2" fmla="*/ 0 w 1179"/>
                    <a:gd name="T3" fmla="*/ 862 h 862"/>
                    <a:gd name="T4" fmla="*/ 1179 w 1179"/>
                    <a:gd name="T5" fmla="*/ 862 h 8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179" h="862">
                      <a:moveTo>
                        <a:pt x="0" y="0"/>
                      </a:moveTo>
                      <a:lnTo>
                        <a:pt x="0" y="862"/>
                      </a:lnTo>
                      <a:lnTo>
                        <a:pt x="1179" y="862"/>
                      </a:lnTo>
                    </a:path>
                  </a:pathLst>
                </a:custGeom>
                <a:noFill/>
                <a:ln w="952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2340" name="Line 564"/>
                <p:cNvSpPr>
                  <a:spLocks noChangeShapeType="1"/>
                </p:cNvSpPr>
                <p:nvPr/>
              </p:nvSpPr>
              <p:spPr bwMode="auto">
                <a:xfrm flipH="1" flipV="1">
                  <a:off x="2604" y="2311"/>
                  <a:ext cx="28" cy="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2341" name="Line 565"/>
                <p:cNvSpPr>
                  <a:spLocks noChangeShapeType="1"/>
                </p:cNvSpPr>
                <p:nvPr/>
              </p:nvSpPr>
              <p:spPr bwMode="auto">
                <a:xfrm flipV="1">
                  <a:off x="2632" y="2311"/>
                  <a:ext cx="27" cy="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2342" name="Oval 566"/>
                <p:cNvSpPr>
                  <a:spLocks noChangeArrowheads="1"/>
                </p:cNvSpPr>
                <p:nvPr/>
              </p:nvSpPr>
              <p:spPr bwMode="auto">
                <a:xfrm>
                  <a:off x="2619" y="2291"/>
                  <a:ext cx="28" cy="28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  <p:sp>
            <p:nvSpPr>
              <p:cNvPr id="332358" name="AutoShape 582"/>
              <p:cNvSpPr>
                <a:spLocks noChangeArrowheads="1"/>
              </p:cNvSpPr>
              <p:nvPr/>
            </p:nvSpPr>
            <p:spPr bwMode="auto">
              <a:xfrm>
                <a:off x="2290" y="2192"/>
                <a:ext cx="261" cy="145"/>
              </a:xfrm>
              <a:prstGeom prst="roundRect">
                <a:avLst>
                  <a:gd name="adj" fmla="val 10417"/>
                </a:avLst>
              </a:prstGeom>
              <a:solidFill>
                <a:srgbClr val="D7E5D7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32359" name="AutoShape 583"/>
              <p:cNvSpPr>
                <a:spLocks noChangeArrowheads="1"/>
              </p:cNvSpPr>
              <p:nvPr/>
            </p:nvSpPr>
            <p:spPr bwMode="auto">
              <a:xfrm>
                <a:off x="2320" y="2224"/>
                <a:ext cx="46" cy="78"/>
              </a:xfrm>
              <a:prstGeom prst="roundRect">
                <a:avLst>
                  <a:gd name="adj" fmla="val 34546"/>
                </a:avLst>
              </a:prstGeom>
              <a:solidFill>
                <a:schemeClr val="bg2"/>
              </a:solidFill>
              <a:ln w="9525">
                <a:round/>
                <a:headEnd/>
                <a:tailEnd/>
              </a:ln>
              <a:effectLst/>
              <a:scene3d>
                <a:camera prst="legacyObliqueTop">
                  <a:rot lat="20099999" lon="1500000" rev="0"/>
                </a:camera>
                <a:lightRig rig="legacyHarsh3" dir="r"/>
              </a:scene3d>
              <a:sp3d extrusionH="23800" prstMaterial="legacyMetal">
                <a:bevelT w="13500" h="13500" prst="angle"/>
                <a:bevelB w="13500" h="13500" prst="angle"/>
                <a:extrusionClr>
                  <a:srgbClr val="EAEAEA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332360" name="Rectangle 584"/>
              <p:cNvSpPr>
                <a:spLocks noChangeArrowheads="1"/>
              </p:cNvSpPr>
              <p:nvPr/>
            </p:nvSpPr>
            <p:spPr bwMode="auto">
              <a:xfrm flipH="1">
                <a:off x="2424" y="2222"/>
                <a:ext cx="97" cy="91"/>
              </a:xfrm>
              <a:prstGeom prst="rect">
                <a:avLst/>
              </a:prstGeom>
              <a:solidFill>
                <a:schemeClr val="bg2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Harsh3" dir="r"/>
              </a:scene3d>
              <a:sp3d prstMaterial="legacyMetal">
                <a:bevelT w="13500" h="13500" prst="angle"/>
                <a:bevelB w="13500" h="13500" prst="angle"/>
                <a:extrusionClr>
                  <a:srgbClr val="EAEAEA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332361" name="Freeform 585"/>
              <p:cNvSpPr>
                <a:spLocks/>
              </p:cNvSpPr>
              <p:nvPr/>
            </p:nvSpPr>
            <p:spPr bwMode="auto">
              <a:xfrm>
                <a:off x="2516" y="2246"/>
                <a:ext cx="20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2362" name="Freeform 586"/>
              <p:cNvSpPr>
                <a:spLocks/>
              </p:cNvSpPr>
              <p:nvPr/>
            </p:nvSpPr>
            <p:spPr bwMode="auto">
              <a:xfrm>
                <a:off x="2516" y="2262"/>
                <a:ext cx="20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2363" name="Freeform 587"/>
              <p:cNvSpPr>
                <a:spLocks/>
              </p:cNvSpPr>
              <p:nvPr/>
            </p:nvSpPr>
            <p:spPr bwMode="auto">
              <a:xfrm>
                <a:off x="2358" y="2237"/>
                <a:ext cx="20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2364" name="Freeform 588"/>
              <p:cNvSpPr>
                <a:spLocks/>
              </p:cNvSpPr>
              <p:nvPr/>
            </p:nvSpPr>
            <p:spPr bwMode="auto">
              <a:xfrm>
                <a:off x="2358" y="2253"/>
                <a:ext cx="20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2365" name="Freeform 589"/>
              <p:cNvSpPr>
                <a:spLocks/>
              </p:cNvSpPr>
              <p:nvPr/>
            </p:nvSpPr>
            <p:spPr bwMode="auto">
              <a:xfrm>
                <a:off x="2358" y="2269"/>
                <a:ext cx="20" cy="9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2366" name="Freeform 590"/>
              <p:cNvSpPr>
                <a:spLocks/>
              </p:cNvSpPr>
              <p:nvPr/>
            </p:nvSpPr>
            <p:spPr bwMode="auto">
              <a:xfrm>
                <a:off x="2358" y="2286"/>
                <a:ext cx="20" cy="9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2367" name="Freeform 591"/>
              <p:cNvSpPr>
                <a:spLocks/>
              </p:cNvSpPr>
              <p:nvPr/>
            </p:nvSpPr>
            <p:spPr bwMode="auto">
              <a:xfrm flipH="1">
                <a:off x="2310" y="2238"/>
                <a:ext cx="19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2368" name="Freeform 592"/>
              <p:cNvSpPr>
                <a:spLocks/>
              </p:cNvSpPr>
              <p:nvPr/>
            </p:nvSpPr>
            <p:spPr bwMode="auto">
              <a:xfrm flipH="1">
                <a:off x="2310" y="2254"/>
                <a:ext cx="19" cy="9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2369" name="Freeform 593"/>
              <p:cNvSpPr>
                <a:spLocks/>
              </p:cNvSpPr>
              <p:nvPr/>
            </p:nvSpPr>
            <p:spPr bwMode="auto">
              <a:xfrm flipH="1">
                <a:off x="2414" y="2237"/>
                <a:ext cx="20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2370" name="Freeform 594"/>
              <p:cNvSpPr>
                <a:spLocks/>
              </p:cNvSpPr>
              <p:nvPr/>
            </p:nvSpPr>
            <p:spPr bwMode="auto">
              <a:xfrm flipH="1">
                <a:off x="2414" y="2253"/>
                <a:ext cx="20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2371" name="Freeform 595"/>
              <p:cNvSpPr>
                <a:spLocks/>
              </p:cNvSpPr>
              <p:nvPr/>
            </p:nvSpPr>
            <p:spPr bwMode="auto">
              <a:xfrm flipH="1">
                <a:off x="2414" y="2269"/>
                <a:ext cx="20" cy="9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2372" name="Freeform 596"/>
              <p:cNvSpPr>
                <a:spLocks/>
              </p:cNvSpPr>
              <p:nvPr/>
            </p:nvSpPr>
            <p:spPr bwMode="auto">
              <a:xfrm flipH="1">
                <a:off x="2414" y="2286"/>
                <a:ext cx="20" cy="9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cxnSp>
            <p:nvCxnSpPr>
              <p:cNvPr id="332373" name="AutoShape 597"/>
              <p:cNvCxnSpPr>
                <a:cxnSpLocks noChangeShapeType="1"/>
                <a:stCxn id="332367" idx="3"/>
                <a:endCxn id="332339" idx="2"/>
              </p:cNvCxnSpPr>
              <p:nvPr/>
            </p:nvCxnSpPr>
            <p:spPr bwMode="auto">
              <a:xfrm rot="10800000">
                <a:off x="2287" y="2231"/>
                <a:ext cx="23" cy="15"/>
              </a:xfrm>
              <a:prstGeom prst="bentConnector3">
                <a:avLst>
                  <a:gd name="adj1" fmla="val 51282"/>
                </a:avLst>
              </a:prstGeom>
              <a:noFill/>
              <a:ln w="9525">
                <a:solidFill>
                  <a:srgbClr val="EAEAEA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32374" name="AutoShape 598"/>
              <p:cNvCxnSpPr>
                <a:cxnSpLocks noChangeShapeType="1"/>
                <a:stCxn id="332368" idx="3"/>
                <a:endCxn id="332339" idx="2"/>
              </p:cNvCxnSpPr>
              <p:nvPr/>
            </p:nvCxnSpPr>
            <p:spPr bwMode="auto">
              <a:xfrm rot="10800000">
                <a:off x="2287" y="2231"/>
                <a:ext cx="23" cy="32"/>
              </a:xfrm>
              <a:prstGeom prst="bentConnector3">
                <a:avLst>
                  <a:gd name="adj1" fmla="val 51282"/>
                </a:avLst>
              </a:prstGeom>
              <a:noFill/>
              <a:ln w="9525">
                <a:solidFill>
                  <a:srgbClr val="EAEAEA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32375" name="AutoShape 599"/>
              <p:cNvCxnSpPr>
                <a:cxnSpLocks noChangeShapeType="1"/>
                <a:stCxn id="332363" idx="3"/>
                <a:endCxn id="332369" idx="3"/>
              </p:cNvCxnSpPr>
              <p:nvPr/>
            </p:nvCxnSpPr>
            <p:spPr bwMode="auto">
              <a:xfrm>
                <a:off x="2378" y="2245"/>
                <a:ext cx="37" cy="0"/>
              </a:xfrm>
              <a:prstGeom prst="straightConnector1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32376" name="AutoShape 600"/>
              <p:cNvCxnSpPr>
                <a:cxnSpLocks noChangeShapeType="1"/>
                <a:stCxn id="332364" idx="3"/>
                <a:endCxn id="332370" idx="3"/>
              </p:cNvCxnSpPr>
              <p:nvPr/>
            </p:nvCxnSpPr>
            <p:spPr bwMode="auto">
              <a:xfrm>
                <a:off x="2378" y="2261"/>
                <a:ext cx="37" cy="0"/>
              </a:xfrm>
              <a:prstGeom prst="straightConnector1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32377" name="AutoShape 601"/>
              <p:cNvCxnSpPr>
                <a:cxnSpLocks noChangeShapeType="1"/>
                <a:stCxn id="332365" idx="3"/>
                <a:endCxn id="332371" idx="3"/>
              </p:cNvCxnSpPr>
              <p:nvPr/>
            </p:nvCxnSpPr>
            <p:spPr bwMode="auto">
              <a:xfrm>
                <a:off x="2378" y="2278"/>
                <a:ext cx="37" cy="0"/>
              </a:xfrm>
              <a:prstGeom prst="straightConnector1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32378" name="AutoShape 602"/>
              <p:cNvCxnSpPr>
                <a:cxnSpLocks noChangeShapeType="1"/>
                <a:stCxn id="332366" idx="3"/>
                <a:endCxn id="332372" idx="3"/>
              </p:cNvCxnSpPr>
              <p:nvPr/>
            </p:nvCxnSpPr>
            <p:spPr bwMode="auto">
              <a:xfrm>
                <a:off x="2378" y="2295"/>
                <a:ext cx="37" cy="0"/>
              </a:xfrm>
              <a:prstGeom prst="straightConnector1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32381" name="AutoShape 605"/>
              <p:cNvCxnSpPr>
                <a:cxnSpLocks noChangeShapeType="1"/>
                <a:stCxn id="332361" idx="3"/>
              </p:cNvCxnSpPr>
              <p:nvPr/>
            </p:nvCxnSpPr>
            <p:spPr bwMode="auto">
              <a:xfrm>
                <a:off x="2536" y="2254"/>
                <a:ext cx="9" cy="33"/>
              </a:xfrm>
              <a:prstGeom prst="bentConnector2">
                <a:avLst/>
              </a:prstGeom>
              <a:noFill/>
              <a:ln w="9525">
                <a:solidFill>
                  <a:srgbClr val="EAEAEA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32382" name="AutoShape 606"/>
              <p:cNvCxnSpPr>
                <a:cxnSpLocks noChangeShapeType="1"/>
                <a:stCxn id="332362" idx="3"/>
              </p:cNvCxnSpPr>
              <p:nvPr/>
            </p:nvCxnSpPr>
            <p:spPr bwMode="auto">
              <a:xfrm>
                <a:off x="2536" y="2270"/>
                <a:ext cx="0" cy="29"/>
              </a:xfrm>
              <a:prstGeom prst="bentConnector4">
                <a:avLst>
                  <a:gd name="adj1" fmla="val 0"/>
                  <a:gd name="adj2" fmla="val 100000"/>
                </a:avLst>
              </a:prstGeom>
              <a:noFill/>
              <a:ln w="9525">
                <a:solidFill>
                  <a:srgbClr val="EAEAEA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332496" name="Group 720"/>
            <p:cNvGrpSpPr>
              <a:grpSpLocks/>
            </p:cNvGrpSpPr>
            <p:nvPr/>
          </p:nvGrpSpPr>
          <p:grpSpPr bwMode="auto">
            <a:xfrm>
              <a:off x="2786" y="2248"/>
              <a:ext cx="395" cy="190"/>
              <a:chOff x="2156" y="2147"/>
              <a:chExt cx="395" cy="190"/>
            </a:xfrm>
          </p:grpSpPr>
          <p:grpSp>
            <p:nvGrpSpPr>
              <p:cNvPr id="332497" name="Group 721"/>
              <p:cNvGrpSpPr>
                <a:grpSpLocks/>
              </p:cNvGrpSpPr>
              <p:nvPr/>
            </p:nvGrpSpPr>
            <p:grpSpPr bwMode="auto">
              <a:xfrm>
                <a:off x="2156" y="2147"/>
                <a:ext cx="131" cy="84"/>
                <a:chOff x="2463" y="2256"/>
                <a:chExt cx="348" cy="176"/>
              </a:xfrm>
            </p:grpSpPr>
            <p:sp>
              <p:nvSpPr>
                <p:cNvPr id="332498" name="Freeform 722"/>
                <p:cNvSpPr>
                  <a:spLocks/>
                </p:cNvSpPr>
                <p:nvPr/>
              </p:nvSpPr>
              <p:spPr bwMode="auto">
                <a:xfrm>
                  <a:off x="2697" y="2272"/>
                  <a:ext cx="19" cy="78"/>
                </a:xfrm>
                <a:custGeom>
                  <a:avLst/>
                  <a:gdLst>
                    <a:gd name="T0" fmla="*/ 80 w 192"/>
                    <a:gd name="T1" fmla="*/ 753 h 755"/>
                    <a:gd name="T2" fmla="*/ 66 w 192"/>
                    <a:gd name="T3" fmla="*/ 747 h 755"/>
                    <a:gd name="T4" fmla="*/ 55 w 192"/>
                    <a:gd name="T5" fmla="*/ 744 h 755"/>
                    <a:gd name="T6" fmla="*/ 42 w 192"/>
                    <a:gd name="T7" fmla="*/ 738 h 755"/>
                    <a:gd name="T8" fmla="*/ 47 w 192"/>
                    <a:gd name="T9" fmla="*/ 719 h 755"/>
                    <a:gd name="T10" fmla="*/ 68 w 192"/>
                    <a:gd name="T11" fmla="*/ 683 h 755"/>
                    <a:gd name="T12" fmla="*/ 87 w 192"/>
                    <a:gd name="T13" fmla="*/ 645 h 755"/>
                    <a:gd name="T14" fmla="*/ 104 w 192"/>
                    <a:gd name="T15" fmla="*/ 603 h 755"/>
                    <a:gd name="T16" fmla="*/ 118 w 192"/>
                    <a:gd name="T17" fmla="*/ 561 h 755"/>
                    <a:gd name="T18" fmla="*/ 127 w 192"/>
                    <a:gd name="T19" fmla="*/ 519 h 755"/>
                    <a:gd name="T20" fmla="*/ 135 w 192"/>
                    <a:gd name="T21" fmla="*/ 475 h 755"/>
                    <a:gd name="T22" fmla="*/ 139 w 192"/>
                    <a:gd name="T23" fmla="*/ 430 h 755"/>
                    <a:gd name="T24" fmla="*/ 139 w 192"/>
                    <a:gd name="T25" fmla="*/ 380 h 755"/>
                    <a:gd name="T26" fmla="*/ 135 w 192"/>
                    <a:gd name="T27" fmla="*/ 327 h 755"/>
                    <a:gd name="T28" fmla="*/ 123 w 192"/>
                    <a:gd name="T29" fmla="*/ 276 h 755"/>
                    <a:gd name="T30" fmla="*/ 110 w 192"/>
                    <a:gd name="T31" fmla="*/ 226 h 755"/>
                    <a:gd name="T32" fmla="*/ 91 w 192"/>
                    <a:gd name="T33" fmla="*/ 179 h 755"/>
                    <a:gd name="T34" fmla="*/ 70 w 192"/>
                    <a:gd name="T35" fmla="*/ 133 h 755"/>
                    <a:gd name="T36" fmla="*/ 44 w 192"/>
                    <a:gd name="T37" fmla="*/ 89 h 755"/>
                    <a:gd name="T38" fmla="*/ 15 w 192"/>
                    <a:gd name="T39" fmla="*/ 50 h 755"/>
                    <a:gd name="T40" fmla="*/ 6 w 192"/>
                    <a:gd name="T41" fmla="*/ 27 h 755"/>
                    <a:gd name="T42" fmla="*/ 15 w 192"/>
                    <a:gd name="T43" fmla="*/ 17 h 755"/>
                    <a:gd name="T44" fmla="*/ 25 w 192"/>
                    <a:gd name="T45" fmla="*/ 10 h 755"/>
                    <a:gd name="T46" fmla="*/ 34 w 192"/>
                    <a:gd name="T47" fmla="*/ 2 h 755"/>
                    <a:gd name="T48" fmla="*/ 57 w 192"/>
                    <a:gd name="T49" fmla="*/ 21 h 755"/>
                    <a:gd name="T50" fmla="*/ 89 w 192"/>
                    <a:gd name="T51" fmla="*/ 65 h 755"/>
                    <a:gd name="T52" fmla="*/ 116 w 192"/>
                    <a:gd name="T53" fmla="*/ 110 h 755"/>
                    <a:gd name="T54" fmla="*/ 141 w 192"/>
                    <a:gd name="T55" fmla="*/ 160 h 755"/>
                    <a:gd name="T56" fmla="*/ 160 w 192"/>
                    <a:gd name="T57" fmla="*/ 211 h 755"/>
                    <a:gd name="T58" fmla="*/ 175 w 192"/>
                    <a:gd name="T59" fmla="*/ 264 h 755"/>
                    <a:gd name="T60" fmla="*/ 186 w 192"/>
                    <a:gd name="T61" fmla="*/ 320 h 755"/>
                    <a:gd name="T62" fmla="*/ 190 w 192"/>
                    <a:gd name="T63" fmla="*/ 378 h 755"/>
                    <a:gd name="T64" fmla="*/ 192 w 192"/>
                    <a:gd name="T65" fmla="*/ 430 h 755"/>
                    <a:gd name="T66" fmla="*/ 188 w 192"/>
                    <a:gd name="T67" fmla="*/ 477 h 755"/>
                    <a:gd name="T68" fmla="*/ 180 w 192"/>
                    <a:gd name="T69" fmla="*/ 523 h 755"/>
                    <a:gd name="T70" fmla="*/ 169 w 192"/>
                    <a:gd name="T71" fmla="*/ 569 h 755"/>
                    <a:gd name="T72" fmla="*/ 156 w 192"/>
                    <a:gd name="T73" fmla="*/ 612 h 755"/>
                    <a:gd name="T74" fmla="*/ 139 w 192"/>
                    <a:gd name="T75" fmla="*/ 654 h 755"/>
                    <a:gd name="T76" fmla="*/ 120 w 192"/>
                    <a:gd name="T77" fmla="*/ 696 h 755"/>
                    <a:gd name="T78" fmla="*/ 99 w 192"/>
                    <a:gd name="T79" fmla="*/ 736 h 755"/>
                    <a:gd name="T80" fmla="*/ 87 w 192"/>
                    <a:gd name="T81" fmla="*/ 755 h 7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92" h="755">
                      <a:moveTo>
                        <a:pt x="87" y="755"/>
                      </a:moveTo>
                      <a:lnTo>
                        <a:pt x="80" y="753"/>
                      </a:lnTo>
                      <a:lnTo>
                        <a:pt x="74" y="751"/>
                      </a:lnTo>
                      <a:lnTo>
                        <a:pt x="66" y="747"/>
                      </a:lnTo>
                      <a:lnTo>
                        <a:pt x="61" y="745"/>
                      </a:lnTo>
                      <a:lnTo>
                        <a:pt x="55" y="744"/>
                      </a:lnTo>
                      <a:lnTo>
                        <a:pt x="49" y="742"/>
                      </a:lnTo>
                      <a:lnTo>
                        <a:pt x="42" y="738"/>
                      </a:lnTo>
                      <a:lnTo>
                        <a:pt x="36" y="738"/>
                      </a:lnTo>
                      <a:lnTo>
                        <a:pt x="47" y="719"/>
                      </a:lnTo>
                      <a:lnTo>
                        <a:pt x="59" y="702"/>
                      </a:lnTo>
                      <a:lnTo>
                        <a:pt x="68" y="683"/>
                      </a:lnTo>
                      <a:lnTo>
                        <a:pt x="80" y="664"/>
                      </a:lnTo>
                      <a:lnTo>
                        <a:pt x="87" y="645"/>
                      </a:lnTo>
                      <a:lnTo>
                        <a:pt x="97" y="624"/>
                      </a:lnTo>
                      <a:lnTo>
                        <a:pt x="104" y="603"/>
                      </a:lnTo>
                      <a:lnTo>
                        <a:pt x="112" y="584"/>
                      </a:lnTo>
                      <a:lnTo>
                        <a:pt x="118" y="561"/>
                      </a:lnTo>
                      <a:lnTo>
                        <a:pt x="123" y="540"/>
                      </a:lnTo>
                      <a:lnTo>
                        <a:pt x="127" y="519"/>
                      </a:lnTo>
                      <a:lnTo>
                        <a:pt x="133" y="498"/>
                      </a:lnTo>
                      <a:lnTo>
                        <a:pt x="135" y="475"/>
                      </a:lnTo>
                      <a:lnTo>
                        <a:pt x="139" y="453"/>
                      </a:lnTo>
                      <a:lnTo>
                        <a:pt x="139" y="430"/>
                      </a:lnTo>
                      <a:lnTo>
                        <a:pt x="141" y="407"/>
                      </a:lnTo>
                      <a:lnTo>
                        <a:pt x="139" y="380"/>
                      </a:lnTo>
                      <a:lnTo>
                        <a:pt x="139" y="354"/>
                      </a:lnTo>
                      <a:lnTo>
                        <a:pt x="135" y="327"/>
                      </a:lnTo>
                      <a:lnTo>
                        <a:pt x="131" y="302"/>
                      </a:lnTo>
                      <a:lnTo>
                        <a:pt x="123" y="276"/>
                      </a:lnTo>
                      <a:lnTo>
                        <a:pt x="118" y="251"/>
                      </a:lnTo>
                      <a:lnTo>
                        <a:pt x="110" y="226"/>
                      </a:lnTo>
                      <a:lnTo>
                        <a:pt x="103" y="204"/>
                      </a:lnTo>
                      <a:lnTo>
                        <a:pt x="91" y="179"/>
                      </a:lnTo>
                      <a:lnTo>
                        <a:pt x="82" y="156"/>
                      </a:lnTo>
                      <a:lnTo>
                        <a:pt x="70" y="133"/>
                      </a:lnTo>
                      <a:lnTo>
                        <a:pt x="57" y="110"/>
                      </a:lnTo>
                      <a:lnTo>
                        <a:pt x="44" y="89"/>
                      </a:lnTo>
                      <a:lnTo>
                        <a:pt x="30" y="69"/>
                      </a:lnTo>
                      <a:lnTo>
                        <a:pt x="15" y="50"/>
                      </a:lnTo>
                      <a:lnTo>
                        <a:pt x="0" y="31"/>
                      </a:lnTo>
                      <a:lnTo>
                        <a:pt x="6" y="27"/>
                      </a:lnTo>
                      <a:lnTo>
                        <a:pt x="9" y="23"/>
                      </a:lnTo>
                      <a:lnTo>
                        <a:pt x="15" y="17"/>
                      </a:lnTo>
                      <a:lnTo>
                        <a:pt x="21" y="13"/>
                      </a:lnTo>
                      <a:lnTo>
                        <a:pt x="25" y="10"/>
                      </a:lnTo>
                      <a:lnTo>
                        <a:pt x="30" y="6"/>
                      </a:lnTo>
                      <a:lnTo>
                        <a:pt x="34" y="2"/>
                      </a:lnTo>
                      <a:lnTo>
                        <a:pt x="40" y="0"/>
                      </a:lnTo>
                      <a:lnTo>
                        <a:pt x="57" y="21"/>
                      </a:lnTo>
                      <a:lnTo>
                        <a:pt x="74" y="42"/>
                      </a:lnTo>
                      <a:lnTo>
                        <a:pt x="89" y="65"/>
                      </a:lnTo>
                      <a:lnTo>
                        <a:pt x="104" y="88"/>
                      </a:lnTo>
                      <a:lnTo>
                        <a:pt x="116" y="110"/>
                      </a:lnTo>
                      <a:lnTo>
                        <a:pt x="129" y="135"/>
                      </a:lnTo>
                      <a:lnTo>
                        <a:pt x="141" y="160"/>
                      </a:lnTo>
                      <a:lnTo>
                        <a:pt x="152" y="186"/>
                      </a:lnTo>
                      <a:lnTo>
                        <a:pt x="160" y="211"/>
                      </a:lnTo>
                      <a:lnTo>
                        <a:pt x="169" y="238"/>
                      </a:lnTo>
                      <a:lnTo>
                        <a:pt x="175" y="264"/>
                      </a:lnTo>
                      <a:lnTo>
                        <a:pt x="182" y="293"/>
                      </a:lnTo>
                      <a:lnTo>
                        <a:pt x="186" y="320"/>
                      </a:lnTo>
                      <a:lnTo>
                        <a:pt x="188" y="348"/>
                      </a:lnTo>
                      <a:lnTo>
                        <a:pt x="190" y="378"/>
                      </a:lnTo>
                      <a:lnTo>
                        <a:pt x="192" y="407"/>
                      </a:lnTo>
                      <a:lnTo>
                        <a:pt x="192" y="430"/>
                      </a:lnTo>
                      <a:lnTo>
                        <a:pt x="190" y="455"/>
                      </a:lnTo>
                      <a:lnTo>
                        <a:pt x="188" y="477"/>
                      </a:lnTo>
                      <a:lnTo>
                        <a:pt x="184" y="502"/>
                      </a:lnTo>
                      <a:lnTo>
                        <a:pt x="180" y="523"/>
                      </a:lnTo>
                      <a:lnTo>
                        <a:pt x="175" y="546"/>
                      </a:lnTo>
                      <a:lnTo>
                        <a:pt x="169" y="569"/>
                      </a:lnTo>
                      <a:lnTo>
                        <a:pt x="165" y="591"/>
                      </a:lnTo>
                      <a:lnTo>
                        <a:pt x="156" y="612"/>
                      </a:lnTo>
                      <a:lnTo>
                        <a:pt x="148" y="635"/>
                      </a:lnTo>
                      <a:lnTo>
                        <a:pt x="139" y="654"/>
                      </a:lnTo>
                      <a:lnTo>
                        <a:pt x="131" y="677"/>
                      </a:lnTo>
                      <a:lnTo>
                        <a:pt x="120" y="696"/>
                      </a:lnTo>
                      <a:lnTo>
                        <a:pt x="110" y="717"/>
                      </a:lnTo>
                      <a:lnTo>
                        <a:pt x="99" y="736"/>
                      </a:lnTo>
                      <a:lnTo>
                        <a:pt x="87" y="755"/>
                      </a:lnTo>
                      <a:lnTo>
                        <a:pt x="87" y="7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2499" name="Freeform 723"/>
                <p:cNvSpPr>
                  <a:spLocks/>
                </p:cNvSpPr>
                <p:nvPr/>
              </p:nvSpPr>
              <p:spPr bwMode="auto">
                <a:xfrm>
                  <a:off x="2730" y="2265"/>
                  <a:ext cx="23" cy="92"/>
                </a:xfrm>
                <a:custGeom>
                  <a:avLst/>
                  <a:gdLst>
                    <a:gd name="T0" fmla="*/ 97 w 230"/>
                    <a:gd name="T1" fmla="*/ 893 h 897"/>
                    <a:gd name="T2" fmla="*/ 82 w 230"/>
                    <a:gd name="T3" fmla="*/ 887 h 897"/>
                    <a:gd name="T4" fmla="*/ 65 w 230"/>
                    <a:gd name="T5" fmla="*/ 884 h 897"/>
                    <a:gd name="T6" fmla="*/ 50 w 230"/>
                    <a:gd name="T7" fmla="*/ 878 h 897"/>
                    <a:gd name="T8" fmla="*/ 55 w 230"/>
                    <a:gd name="T9" fmla="*/ 855 h 897"/>
                    <a:gd name="T10" fmla="*/ 82 w 230"/>
                    <a:gd name="T11" fmla="*/ 810 h 897"/>
                    <a:gd name="T12" fmla="*/ 105 w 230"/>
                    <a:gd name="T13" fmla="*/ 764 h 897"/>
                    <a:gd name="T14" fmla="*/ 124 w 230"/>
                    <a:gd name="T15" fmla="*/ 716 h 897"/>
                    <a:gd name="T16" fmla="*/ 141 w 230"/>
                    <a:gd name="T17" fmla="*/ 667 h 897"/>
                    <a:gd name="T18" fmla="*/ 152 w 230"/>
                    <a:gd name="T19" fmla="*/ 616 h 897"/>
                    <a:gd name="T20" fmla="*/ 162 w 230"/>
                    <a:gd name="T21" fmla="*/ 562 h 897"/>
                    <a:gd name="T22" fmla="*/ 166 w 230"/>
                    <a:gd name="T23" fmla="*/ 511 h 897"/>
                    <a:gd name="T24" fmla="*/ 166 w 230"/>
                    <a:gd name="T25" fmla="*/ 452 h 897"/>
                    <a:gd name="T26" fmla="*/ 160 w 230"/>
                    <a:gd name="T27" fmla="*/ 389 h 897"/>
                    <a:gd name="T28" fmla="*/ 149 w 230"/>
                    <a:gd name="T29" fmla="*/ 328 h 897"/>
                    <a:gd name="T30" fmla="*/ 131 w 230"/>
                    <a:gd name="T31" fmla="*/ 270 h 897"/>
                    <a:gd name="T32" fmla="*/ 111 w 230"/>
                    <a:gd name="T33" fmla="*/ 213 h 897"/>
                    <a:gd name="T34" fmla="*/ 84 w 230"/>
                    <a:gd name="T35" fmla="*/ 159 h 897"/>
                    <a:gd name="T36" fmla="*/ 54 w 230"/>
                    <a:gd name="T37" fmla="*/ 108 h 897"/>
                    <a:gd name="T38" fmla="*/ 19 w 230"/>
                    <a:gd name="T39" fmla="*/ 60 h 897"/>
                    <a:gd name="T40" fmla="*/ 8 w 230"/>
                    <a:gd name="T41" fmla="*/ 32 h 897"/>
                    <a:gd name="T42" fmla="*/ 19 w 230"/>
                    <a:gd name="T43" fmla="*/ 22 h 897"/>
                    <a:gd name="T44" fmla="*/ 33 w 230"/>
                    <a:gd name="T45" fmla="*/ 13 h 897"/>
                    <a:gd name="T46" fmla="*/ 44 w 230"/>
                    <a:gd name="T47" fmla="*/ 3 h 897"/>
                    <a:gd name="T48" fmla="*/ 71 w 230"/>
                    <a:gd name="T49" fmla="*/ 24 h 897"/>
                    <a:gd name="T50" fmla="*/ 107 w 230"/>
                    <a:gd name="T51" fmla="*/ 76 h 897"/>
                    <a:gd name="T52" fmla="*/ 141 w 230"/>
                    <a:gd name="T53" fmla="*/ 131 h 897"/>
                    <a:gd name="T54" fmla="*/ 169 w 230"/>
                    <a:gd name="T55" fmla="*/ 190 h 897"/>
                    <a:gd name="T56" fmla="*/ 192 w 230"/>
                    <a:gd name="T57" fmla="*/ 252 h 897"/>
                    <a:gd name="T58" fmla="*/ 209 w 230"/>
                    <a:gd name="T59" fmla="*/ 315 h 897"/>
                    <a:gd name="T60" fmla="*/ 223 w 230"/>
                    <a:gd name="T61" fmla="*/ 382 h 897"/>
                    <a:gd name="T62" fmla="*/ 228 w 230"/>
                    <a:gd name="T63" fmla="*/ 448 h 897"/>
                    <a:gd name="T64" fmla="*/ 228 w 230"/>
                    <a:gd name="T65" fmla="*/ 511 h 897"/>
                    <a:gd name="T66" fmla="*/ 223 w 230"/>
                    <a:gd name="T67" fmla="*/ 568 h 897"/>
                    <a:gd name="T68" fmla="*/ 215 w 230"/>
                    <a:gd name="T69" fmla="*/ 621 h 897"/>
                    <a:gd name="T70" fmla="*/ 204 w 230"/>
                    <a:gd name="T71" fmla="*/ 675 h 897"/>
                    <a:gd name="T72" fmla="*/ 187 w 230"/>
                    <a:gd name="T73" fmla="*/ 728 h 897"/>
                    <a:gd name="T74" fmla="*/ 166 w 230"/>
                    <a:gd name="T75" fmla="*/ 777 h 897"/>
                    <a:gd name="T76" fmla="*/ 143 w 230"/>
                    <a:gd name="T77" fmla="*/ 827 h 897"/>
                    <a:gd name="T78" fmla="*/ 118 w 230"/>
                    <a:gd name="T79" fmla="*/ 872 h 897"/>
                    <a:gd name="T80" fmla="*/ 105 w 230"/>
                    <a:gd name="T81" fmla="*/ 897 h 8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30" h="897">
                      <a:moveTo>
                        <a:pt x="105" y="897"/>
                      </a:moveTo>
                      <a:lnTo>
                        <a:pt x="97" y="893"/>
                      </a:lnTo>
                      <a:lnTo>
                        <a:pt x="90" y="891"/>
                      </a:lnTo>
                      <a:lnTo>
                        <a:pt x="82" y="887"/>
                      </a:lnTo>
                      <a:lnTo>
                        <a:pt x="74" y="886"/>
                      </a:lnTo>
                      <a:lnTo>
                        <a:pt x="65" y="884"/>
                      </a:lnTo>
                      <a:lnTo>
                        <a:pt x="57" y="880"/>
                      </a:lnTo>
                      <a:lnTo>
                        <a:pt x="50" y="878"/>
                      </a:lnTo>
                      <a:lnTo>
                        <a:pt x="42" y="876"/>
                      </a:lnTo>
                      <a:lnTo>
                        <a:pt x="55" y="855"/>
                      </a:lnTo>
                      <a:lnTo>
                        <a:pt x="69" y="832"/>
                      </a:lnTo>
                      <a:lnTo>
                        <a:pt x="82" y="810"/>
                      </a:lnTo>
                      <a:lnTo>
                        <a:pt x="95" y="789"/>
                      </a:lnTo>
                      <a:lnTo>
                        <a:pt x="105" y="764"/>
                      </a:lnTo>
                      <a:lnTo>
                        <a:pt x="114" y="741"/>
                      </a:lnTo>
                      <a:lnTo>
                        <a:pt x="124" y="716"/>
                      </a:lnTo>
                      <a:lnTo>
                        <a:pt x="133" y="694"/>
                      </a:lnTo>
                      <a:lnTo>
                        <a:pt x="141" y="667"/>
                      </a:lnTo>
                      <a:lnTo>
                        <a:pt x="149" y="642"/>
                      </a:lnTo>
                      <a:lnTo>
                        <a:pt x="152" y="616"/>
                      </a:lnTo>
                      <a:lnTo>
                        <a:pt x="158" y="591"/>
                      </a:lnTo>
                      <a:lnTo>
                        <a:pt x="162" y="562"/>
                      </a:lnTo>
                      <a:lnTo>
                        <a:pt x="166" y="538"/>
                      </a:lnTo>
                      <a:lnTo>
                        <a:pt x="166" y="511"/>
                      </a:lnTo>
                      <a:lnTo>
                        <a:pt x="168" y="484"/>
                      </a:lnTo>
                      <a:lnTo>
                        <a:pt x="166" y="452"/>
                      </a:lnTo>
                      <a:lnTo>
                        <a:pt x="164" y="420"/>
                      </a:lnTo>
                      <a:lnTo>
                        <a:pt x="160" y="389"/>
                      </a:lnTo>
                      <a:lnTo>
                        <a:pt x="156" y="359"/>
                      </a:lnTo>
                      <a:lnTo>
                        <a:pt x="149" y="328"/>
                      </a:lnTo>
                      <a:lnTo>
                        <a:pt x="141" y="298"/>
                      </a:lnTo>
                      <a:lnTo>
                        <a:pt x="131" y="270"/>
                      </a:lnTo>
                      <a:lnTo>
                        <a:pt x="122" y="241"/>
                      </a:lnTo>
                      <a:lnTo>
                        <a:pt x="111" y="213"/>
                      </a:lnTo>
                      <a:lnTo>
                        <a:pt x="99" y="186"/>
                      </a:lnTo>
                      <a:lnTo>
                        <a:pt x="84" y="159"/>
                      </a:lnTo>
                      <a:lnTo>
                        <a:pt x="71" y="135"/>
                      </a:lnTo>
                      <a:lnTo>
                        <a:pt x="54" y="108"/>
                      </a:lnTo>
                      <a:lnTo>
                        <a:pt x="36" y="83"/>
                      </a:lnTo>
                      <a:lnTo>
                        <a:pt x="19" y="60"/>
                      </a:lnTo>
                      <a:lnTo>
                        <a:pt x="0" y="38"/>
                      </a:lnTo>
                      <a:lnTo>
                        <a:pt x="8" y="32"/>
                      </a:lnTo>
                      <a:lnTo>
                        <a:pt x="14" y="28"/>
                      </a:lnTo>
                      <a:lnTo>
                        <a:pt x="19" y="22"/>
                      </a:lnTo>
                      <a:lnTo>
                        <a:pt x="27" y="19"/>
                      </a:lnTo>
                      <a:lnTo>
                        <a:pt x="33" y="13"/>
                      </a:lnTo>
                      <a:lnTo>
                        <a:pt x="38" y="7"/>
                      </a:lnTo>
                      <a:lnTo>
                        <a:pt x="44" y="3"/>
                      </a:lnTo>
                      <a:lnTo>
                        <a:pt x="50" y="0"/>
                      </a:lnTo>
                      <a:lnTo>
                        <a:pt x="71" y="24"/>
                      </a:lnTo>
                      <a:lnTo>
                        <a:pt x="90" y="51"/>
                      </a:lnTo>
                      <a:lnTo>
                        <a:pt x="107" y="76"/>
                      </a:lnTo>
                      <a:lnTo>
                        <a:pt x="124" y="104"/>
                      </a:lnTo>
                      <a:lnTo>
                        <a:pt x="141" y="131"/>
                      </a:lnTo>
                      <a:lnTo>
                        <a:pt x="156" y="161"/>
                      </a:lnTo>
                      <a:lnTo>
                        <a:pt x="169" y="190"/>
                      </a:lnTo>
                      <a:lnTo>
                        <a:pt x="181" y="220"/>
                      </a:lnTo>
                      <a:lnTo>
                        <a:pt x="192" y="252"/>
                      </a:lnTo>
                      <a:lnTo>
                        <a:pt x="202" y="283"/>
                      </a:lnTo>
                      <a:lnTo>
                        <a:pt x="209" y="315"/>
                      </a:lnTo>
                      <a:lnTo>
                        <a:pt x="217" y="348"/>
                      </a:lnTo>
                      <a:lnTo>
                        <a:pt x="223" y="382"/>
                      </a:lnTo>
                      <a:lnTo>
                        <a:pt x="227" y="414"/>
                      </a:lnTo>
                      <a:lnTo>
                        <a:pt x="228" y="448"/>
                      </a:lnTo>
                      <a:lnTo>
                        <a:pt x="230" y="484"/>
                      </a:lnTo>
                      <a:lnTo>
                        <a:pt x="228" y="511"/>
                      </a:lnTo>
                      <a:lnTo>
                        <a:pt x="227" y="540"/>
                      </a:lnTo>
                      <a:lnTo>
                        <a:pt x="223" y="568"/>
                      </a:lnTo>
                      <a:lnTo>
                        <a:pt x="221" y="597"/>
                      </a:lnTo>
                      <a:lnTo>
                        <a:pt x="215" y="621"/>
                      </a:lnTo>
                      <a:lnTo>
                        <a:pt x="209" y="648"/>
                      </a:lnTo>
                      <a:lnTo>
                        <a:pt x="204" y="675"/>
                      </a:lnTo>
                      <a:lnTo>
                        <a:pt x="196" y="703"/>
                      </a:lnTo>
                      <a:lnTo>
                        <a:pt x="187" y="728"/>
                      </a:lnTo>
                      <a:lnTo>
                        <a:pt x="177" y="752"/>
                      </a:lnTo>
                      <a:lnTo>
                        <a:pt x="166" y="777"/>
                      </a:lnTo>
                      <a:lnTo>
                        <a:pt x="156" y="802"/>
                      </a:lnTo>
                      <a:lnTo>
                        <a:pt x="143" y="827"/>
                      </a:lnTo>
                      <a:lnTo>
                        <a:pt x="131" y="849"/>
                      </a:lnTo>
                      <a:lnTo>
                        <a:pt x="118" y="872"/>
                      </a:lnTo>
                      <a:lnTo>
                        <a:pt x="105" y="897"/>
                      </a:lnTo>
                      <a:lnTo>
                        <a:pt x="105" y="8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2500" name="Freeform 724"/>
                <p:cNvSpPr>
                  <a:spLocks/>
                </p:cNvSpPr>
                <p:nvPr/>
              </p:nvSpPr>
              <p:spPr bwMode="auto">
                <a:xfrm>
                  <a:off x="2767" y="2256"/>
                  <a:ext cx="27" cy="110"/>
                </a:xfrm>
                <a:custGeom>
                  <a:avLst/>
                  <a:gdLst>
                    <a:gd name="T0" fmla="*/ 114 w 274"/>
                    <a:gd name="T1" fmla="*/ 1071 h 1073"/>
                    <a:gd name="T2" fmla="*/ 95 w 274"/>
                    <a:gd name="T3" fmla="*/ 1063 h 1073"/>
                    <a:gd name="T4" fmla="*/ 82 w 274"/>
                    <a:gd name="T5" fmla="*/ 1060 h 1073"/>
                    <a:gd name="T6" fmla="*/ 72 w 274"/>
                    <a:gd name="T7" fmla="*/ 1056 h 1073"/>
                    <a:gd name="T8" fmla="*/ 63 w 274"/>
                    <a:gd name="T9" fmla="*/ 1054 h 1073"/>
                    <a:gd name="T10" fmla="*/ 53 w 274"/>
                    <a:gd name="T11" fmla="*/ 1050 h 1073"/>
                    <a:gd name="T12" fmla="*/ 67 w 274"/>
                    <a:gd name="T13" fmla="*/ 1023 h 1073"/>
                    <a:gd name="T14" fmla="*/ 97 w 274"/>
                    <a:gd name="T15" fmla="*/ 970 h 1073"/>
                    <a:gd name="T16" fmla="*/ 125 w 274"/>
                    <a:gd name="T17" fmla="*/ 915 h 1073"/>
                    <a:gd name="T18" fmla="*/ 148 w 274"/>
                    <a:gd name="T19" fmla="*/ 858 h 1073"/>
                    <a:gd name="T20" fmla="*/ 167 w 274"/>
                    <a:gd name="T21" fmla="*/ 799 h 1073"/>
                    <a:gd name="T22" fmla="*/ 183 w 274"/>
                    <a:gd name="T23" fmla="*/ 736 h 1073"/>
                    <a:gd name="T24" fmla="*/ 192 w 274"/>
                    <a:gd name="T25" fmla="*/ 674 h 1073"/>
                    <a:gd name="T26" fmla="*/ 198 w 274"/>
                    <a:gd name="T27" fmla="*/ 611 h 1073"/>
                    <a:gd name="T28" fmla="*/ 198 w 274"/>
                    <a:gd name="T29" fmla="*/ 540 h 1073"/>
                    <a:gd name="T30" fmla="*/ 190 w 274"/>
                    <a:gd name="T31" fmla="*/ 464 h 1073"/>
                    <a:gd name="T32" fmla="*/ 177 w 274"/>
                    <a:gd name="T33" fmla="*/ 392 h 1073"/>
                    <a:gd name="T34" fmla="*/ 158 w 274"/>
                    <a:gd name="T35" fmla="*/ 322 h 1073"/>
                    <a:gd name="T36" fmla="*/ 131 w 274"/>
                    <a:gd name="T37" fmla="*/ 255 h 1073"/>
                    <a:gd name="T38" fmla="*/ 101 w 274"/>
                    <a:gd name="T39" fmla="*/ 191 h 1073"/>
                    <a:gd name="T40" fmla="*/ 63 w 274"/>
                    <a:gd name="T41" fmla="*/ 130 h 1073"/>
                    <a:gd name="T42" fmla="*/ 23 w 274"/>
                    <a:gd name="T43" fmla="*/ 73 h 1073"/>
                    <a:gd name="T44" fmla="*/ 8 w 274"/>
                    <a:gd name="T45" fmla="*/ 40 h 1073"/>
                    <a:gd name="T46" fmla="*/ 23 w 274"/>
                    <a:gd name="T47" fmla="*/ 27 h 1073"/>
                    <a:gd name="T48" fmla="*/ 36 w 274"/>
                    <a:gd name="T49" fmla="*/ 16 h 1073"/>
                    <a:gd name="T50" fmla="*/ 51 w 274"/>
                    <a:gd name="T51" fmla="*/ 6 h 1073"/>
                    <a:gd name="T52" fmla="*/ 82 w 274"/>
                    <a:gd name="T53" fmla="*/ 29 h 1073"/>
                    <a:gd name="T54" fmla="*/ 127 w 274"/>
                    <a:gd name="T55" fmla="*/ 94 h 1073"/>
                    <a:gd name="T56" fmla="*/ 167 w 274"/>
                    <a:gd name="T57" fmla="*/ 160 h 1073"/>
                    <a:gd name="T58" fmla="*/ 202 w 274"/>
                    <a:gd name="T59" fmla="*/ 229 h 1073"/>
                    <a:gd name="T60" fmla="*/ 228 w 274"/>
                    <a:gd name="T61" fmla="*/ 303 h 1073"/>
                    <a:gd name="T62" fmla="*/ 249 w 274"/>
                    <a:gd name="T63" fmla="*/ 379 h 1073"/>
                    <a:gd name="T64" fmla="*/ 264 w 274"/>
                    <a:gd name="T65" fmla="*/ 455 h 1073"/>
                    <a:gd name="T66" fmla="*/ 272 w 274"/>
                    <a:gd name="T67" fmla="*/ 537 h 1073"/>
                    <a:gd name="T68" fmla="*/ 272 w 274"/>
                    <a:gd name="T69" fmla="*/ 613 h 1073"/>
                    <a:gd name="T70" fmla="*/ 266 w 274"/>
                    <a:gd name="T71" fmla="*/ 679 h 1073"/>
                    <a:gd name="T72" fmla="*/ 257 w 274"/>
                    <a:gd name="T73" fmla="*/ 746 h 1073"/>
                    <a:gd name="T74" fmla="*/ 241 w 274"/>
                    <a:gd name="T75" fmla="*/ 809 h 1073"/>
                    <a:gd name="T76" fmla="*/ 222 w 274"/>
                    <a:gd name="T77" fmla="*/ 871 h 1073"/>
                    <a:gd name="T78" fmla="*/ 200 w 274"/>
                    <a:gd name="T79" fmla="*/ 932 h 1073"/>
                    <a:gd name="T80" fmla="*/ 171 w 274"/>
                    <a:gd name="T81" fmla="*/ 989 h 1073"/>
                    <a:gd name="T82" fmla="*/ 141 w 274"/>
                    <a:gd name="T83" fmla="*/ 1046 h 1073"/>
                    <a:gd name="T84" fmla="*/ 124 w 274"/>
                    <a:gd name="T85" fmla="*/ 1073 h 10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74" h="1073">
                      <a:moveTo>
                        <a:pt x="124" y="1073"/>
                      </a:moveTo>
                      <a:lnTo>
                        <a:pt x="114" y="1071"/>
                      </a:lnTo>
                      <a:lnTo>
                        <a:pt x="105" y="1067"/>
                      </a:lnTo>
                      <a:lnTo>
                        <a:pt x="95" y="1063"/>
                      </a:lnTo>
                      <a:lnTo>
                        <a:pt x="87" y="1061"/>
                      </a:lnTo>
                      <a:lnTo>
                        <a:pt x="82" y="1060"/>
                      </a:lnTo>
                      <a:lnTo>
                        <a:pt x="78" y="1058"/>
                      </a:lnTo>
                      <a:lnTo>
                        <a:pt x="72" y="1056"/>
                      </a:lnTo>
                      <a:lnTo>
                        <a:pt x="68" y="1054"/>
                      </a:lnTo>
                      <a:lnTo>
                        <a:pt x="63" y="1054"/>
                      </a:lnTo>
                      <a:lnTo>
                        <a:pt x="59" y="1052"/>
                      </a:lnTo>
                      <a:lnTo>
                        <a:pt x="53" y="1050"/>
                      </a:lnTo>
                      <a:lnTo>
                        <a:pt x="49" y="1048"/>
                      </a:lnTo>
                      <a:lnTo>
                        <a:pt x="67" y="1023"/>
                      </a:lnTo>
                      <a:lnTo>
                        <a:pt x="82" y="997"/>
                      </a:lnTo>
                      <a:lnTo>
                        <a:pt x="97" y="970"/>
                      </a:lnTo>
                      <a:lnTo>
                        <a:pt x="112" y="944"/>
                      </a:lnTo>
                      <a:lnTo>
                        <a:pt x="125" y="915"/>
                      </a:lnTo>
                      <a:lnTo>
                        <a:pt x="137" y="887"/>
                      </a:lnTo>
                      <a:lnTo>
                        <a:pt x="148" y="858"/>
                      </a:lnTo>
                      <a:lnTo>
                        <a:pt x="160" y="829"/>
                      </a:lnTo>
                      <a:lnTo>
                        <a:pt x="167" y="799"/>
                      </a:lnTo>
                      <a:lnTo>
                        <a:pt x="177" y="769"/>
                      </a:lnTo>
                      <a:lnTo>
                        <a:pt x="183" y="736"/>
                      </a:lnTo>
                      <a:lnTo>
                        <a:pt x="188" y="706"/>
                      </a:lnTo>
                      <a:lnTo>
                        <a:pt x="192" y="674"/>
                      </a:lnTo>
                      <a:lnTo>
                        <a:pt x="196" y="643"/>
                      </a:lnTo>
                      <a:lnTo>
                        <a:pt x="198" y="611"/>
                      </a:lnTo>
                      <a:lnTo>
                        <a:pt x="200" y="578"/>
                      </a:lnTo>
                      <a:lnTo>
                        <a:pt x="198" y="540"/>
                      </a:lnTo>
                      <a:lnTo>
                        <a:pt x="196" y="502"/>
                      </a:lnTo>
                      <a:lnTo>
                        <a:pt x="190" y="464"/>
                      </a:lnTo>
                      <a:lnTo>
                        <a:pt x="184" y="428"/>
                      </a:lnTo>
                      <a:lnTo>
                        <a:pt x="177" y="392"/>
                      </a:lnTo>
                      <a:lnTo>
                        <a:pt x="167" y="358"/>
                      </a:lnTo>
                      <a:lnTo>
                        <a:pt x="158" y="322"/>
                      </a:lnTo>
                      <a:lnTo>
                        <a:pt x="146" y="289"/>
                      </a:lnTo>
                      <a:lnTo>
                        <a:pt x="131" y="255"/>
                      </a:lnTo>
                      <a:lnTo>
                        <a:pt x="116" y="223"/>
                      </a:lnTo>
                      <a:lnTo>
                        <a:pt x="101" y="191"/>
                      </a:lnTo>
                      <a:lnTo>
                        <a:pt x="84" y="160"/>
                      </a:lnTo>
                      <a:lnTo>
                        <a:pt x="63" y="130"/>
                      </a:lnTo>
                      <a:lnTo>
                        <a:pt x="44" y="101"/>
                      </a:lnTo>
                      <a:lnTo>
                        <a:pt x="23" y="73"/>
                      </a:lnTo>
                      <a:lnTo>
                        <a:pt x="0" y="48"/>
                      </a:lnTo>
                      <a:lnTo>
                        <a:pt x="8" y="40"/>
                      </a:lnTo>
                      <a:lnTo>
                        <a:pt x="15" y="35"/>
                      </a:lnTo>
                      <a:lnTo>
                        <a:pt x="23" y="27"/>
                      </a:lnTo>
                      <a:lnTo>
                        <a:pt x="30" y="21"/>
                      </a:lnTo>
                      <a:lnTo>
                        <a:pt x="36" y="16"/>
                      </a:lnTo>
                      <a:lnTo>
                        <a:pt x="44" y="10"/>
                      </a:lnTo>
                      <a:lnTo>
                        <a:pt x="51" y="6"/>
                      </a:lnTo>
                      <a:lnTo>
                        <a:pt x="59" y="0"/>
                      </a:lnTo>
                      <a:lnTo>
                        <a:pt x="82" y="29"/>
                      </a:lnTo>
                      <a:lnTo>
                        <a:pt x="106" y="61"/>
                      </a:lnTo>
                      <a:lnTo>
                        <a:pt x="127" y="94"/>
                      </a:lnTo>
                      <a:lnTo>
                        <a:pt x="148" y="126"/>
                      </a:lnTo>
                      <a:lnTo>
                        <a:pt x="167" y="160"/>
                      </a:lnTo>
                      <a:lnTo>
                        <a:pt x="184" y="194"/>
                      </a:lnTo>
                      <a:lnTo>
                        <a:pt x="202" y="229"/>
                      </a:lnTo>
                      <a:lnTo>
                        <a:pt x="217" y="267"/>
                      </a:lnTo>
                      <a:lnTo>
                        <a:pt x="228" y="303"/>
                      </a:lnTo>
                      <a:lnTo>
                        <a:pt x="240" y="341"/>
                      </a:lnTo>
                      <a:lnTo>
                        <a:pt x="249" y="379"/>
                      </a:lnTo>
                      <a:lnTo>
                        <a:pt x="259" y="417"/>
                      </a:lnTo>
                      <a:lnTo>
                        <a:pt x="264" y="455"/>
                      </a:lnTo>
                      <a:lnTo>
                        <a:pt x="268" y="497"/>
                      </a:lnTo>
                      <a:lnTo>
                        <a:pt x="272" y="537"/>
                      </a:lnTo>
                      <a:lnTo>
                        <a:pt x="274" y="578"/>
                      </a:lnTo>
                      <a:lnTo>
                        <a:pt x="272" y="613"/>
                      </a:lnTo>
                      <a:lnTo>
                        <a:pt x="270" y="645"/>
                      </a:lnTo>
                      <a:lnTo>
                        <a:pt x="266" y="679"/>
                      </a:lnTo>
                      <a:lnTo>
                        <a:pt x="262" y="712"/>
                      </a:lnTo>
                      <a:lnTo>
                        <a:pt x="257" y="746"/>
                      </a:lnTo>
                      <a:lnTo>
                        <a:pt x="251" y="778"/>
                      </a:lnTo>
                      <a:lnTo>
                        <a:pt x="241" y="809"/>
                      </a:lnTo>
                      <a:lnTo>
                        <a:pt x="234" y="841"/>
                      </a:lnTo>
                      <a:lnTo>
                        <a:pt x="222" y="871"/>
                      </a:lnTo>
                      <a:lnTo>
                        <a:pt x="211" y="904"/>
                      </a:lnTo>
                      <a:lnTo>
                        <a:pt x="200" y="932"/>
                      </a:lnTo>
                      <a:lnTo>
                        <a:pt x="186" y="961"/>
                      </a:lnTo>
                      <a:lnTo>
                        <a:pt x="171" y="989"/>
                      </a:lnTo>
                      <a:lnTo>
                        <a:pt x="156" y="1020"/>
                      </a:lnTo>
                      <a:lnTo>
                        <a:pt x="141" y="1046"/>
                      </a:lnTo>
                      <a:lnTo>
                        <a:pt x="124" y="1073"/>
                      </a:lnTo>
                      <a:lnTo>
                        <a:pt x="124" y="10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2501" name="Freeform 725"/>
                <p:cNvSpPr>
                  <a:spLocks/>
                </p:cNvSpPr>
                <p:nvPr/>
              </p:nvSpPr>
              <p:spPr bwMode="auto">
                <a:xfrm>
                  <a:off x="2669" y="2281"/>
                  <a:ext cx="15" cy="60"/>
                </a:xfrm>
                <a:custGeom>
                  <a:avLst/>
                  <a:gdLst>
                    <a:gd name="T0" fmla="*/ 63 w 148"/>
                    <a:gd name="T1" fmla="*/ 580 h 582"/>
                    <a:gd name="T2" fmla="*/ 53 w 148"/>
                    <a:gd name="T3" fmla="*/ 576 h 582"/>
                    <a:gd name="T4" fmla="*/ 42 w 148"/>
                    <a:gd name="T5" fmla="*/ 574 h 582"/>
                    <a:gd name="T6" fmla="*/ 32 w 148"/>
                    <a:gd name="T7" fmla="*/ 570 h 582"/>
                    <a:gd name="T8" fmla="*/ 36 w 148"/>
                    <a:gd name="T9" fmla="*/ 555 h 582"/>
                    <a:gd name="T10" fmla="*/ 53 w 148"/>
                    <a:gd name="T11" fmla="*/ 526 h 582"/>
                    <a:gd name="T12" fmla="*/ 69 w 148"/>
                    <a:gd name="T13" fmla="*/ 496 h 582"/>
                    <a:gd name="T14" fmla="*/ 82 w 148"/>
                    <a:gd name="T15" fmla="*/ 466 h 582"/>
                    <a:gd name="T16" fmla="*/ 91 w 148"/>
                    <a:gd name="T17" fmla="*/ 433 h 582"/>
                    <a:gd name="T18" fmla="*/ 99 w 148"/>
                    <a:gd name="T19" fmla="*/ 399 h 582"/>
                    <a:gd name="T20" fmla="*/ 105 w 148"/>
                    <a:gd name="T21" fmla="*/ 365 h 582"/>
                    <a:gd name="T22" fmla="*/ 108 w 148"/>
                    <a:gd name="T23" fmla="*/ 331 h 582"/>
                    <a:gd name="T24" fmla="*/ 108 w 148"/>
                    <a:gd name="T25" fmla="*/ 293 h 582"/>
                    <a:gd name="T26" fmla="*/ 103 w 148"/>
                    <a:gd name="T27" fmla="*/ 253 h 582"/>
                    <a:gd name="T28" fmla="*/ 95 w 148"/>
                    <a:gd name="T29" fmla="*/ 213 h 582"/>
                    <a:gd name="T30" fmla="*/ 86 w 148"/>
                    <a:gd name="T31" fmla="*/ 175 h 582"/>
                    <a:gd name="T32" fmla="*/ 70 w 148"/>
                    <a:gd name="T33" fmla="*/ 138 h 582"/>
                    <a:gd name="T34" fmla="*/ 55 w 148"/>
                    <a:gd name="T35" fmla="*/ 102 h 582"/>
                    <a:gd name="T36" fmla="*/ 34 w 148"/>
                    <a:gd name="T37" fmla="*/ 70 h 582"/>
                    <a:gd name="T38" fmla="*/ 11 w 148"/>
                    <a:gd name="T39" fmla="*/ 40 h 582"/>
                    <a:gd name="T40" fmla="*/ 10 w 148"/>
                    <a:gd name="T41" fmla="*/ 17 h 582"/>
                    <a:gd name="T42" fmla="*/ 25 w 148"/>
                    <a:gd name="T43" fmla="*/ 5 h 582"/>
                    <a:gd name="T44" fmla="*/ 46 w 148"/>
                    <a:gd name="T45" fmla="*/ 15 h 582"/>
                    <a:gd name="T46" fmla="*/ 69 w 148"/>
                    <a:gd name="T47" fmla="*/ 49 h 582"/>
                    <a:gd name="T48" fmla="*/ 91 w 148"/>
                    <a:gd name="T49" fmla="*/ 85 h 582"/>
                    <a:gd name="T50" fmla="*/ 108 w 148"/>
                    <a:gd name="T51" fmla="*/ 121 h 582"/>
                    <a:gd name="T52" fmla="*/ 124 w 148"/>
                    <a:gd name="T53" fmla="*/ 163 h 582"/>
                    <a:gd name="T54" fmla="*/ 135 w 148"/>
                    <a:gd name="T55" fmla="*/ 203 h 582"/>
                    <a:gd name="T56" fmla="*/ 143 w 148"/>
                    <a:gd name="T57" fmla="*/ 247 h 582"/>
                    <a:gd name="T58" fmla="*/ 148 w 148"/>
                    <a:gd name="T59" fmla="*/ 291 h 582"/>
                    <a:gd name="T60" fmla="*/ 148 w 148"/>
                    <a:gd name="T61" fmla="*/ 331 h 582"/>
                    <a:gd name="T62" fmla="*/ 145 w 148"/>
                    <a:gd name="T63" fmla="*/ 367 h 582"/>
                    <a:gd name="T64" fmla="*/ 139 w 148"/>
                    <a:gd name="T65" fmla="*/ 403 h 582"/>
                    <a:gd name="T66" fmla="*/ 131 w 148"/>
                    <a:gd name="T67" fmla="*/ 439 h 582"/>
                    <a:gd name="T68" fmla="*/ 122 w 148"/>
                    <a:gd name="T69" fmla="*/ 471 h 582"/>
                    <a:gd name="T70" fmla="*/ 108 w 148"/>
                    <a:gd name="T71" fmla="*/ 504 h 582"/>
                    <a:gd name="T72" fmla="*/ 93 w 148"/>
                    <a:gd name="T73" fmla="*/ 536 h 582"/>
                    <a:gd name="T74" fmla="*/ 76 w 148"/>
                    <a:gd name="T75" fmla="*/ 566 h 582"/>
                    <a:gd name="T76" fmla="*/ 69 w 148"/>
                    <a:gd name="T77" fmla="*/ 582 h 5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48" h="582">
                      <a:moveTo>
                        <a:pt x="69" y="582"/>
                      </a:moveTo>
                      <a:lnTo>
                        <a:pt x="63" y="580"/>
                      </a:lnTo>
                      <a:lnTo>
                        <a:pt x="57" y="580"/>
                      </a:lnTo>
                      <a:lnTo>
                        <a:pt x="53" y="576"/>
                      </a:lnTo>
                      <a:lnTo>
                        <a:pt x="48" y="576"/>
                      </a:lnTo>
                      <a:lnTo>
                        <a:pt x="42" y="574"/>
                      </a:lnTo>
                      <a:lnTo>
                        <a:pt x="38" y="572"/>
                      </a:lnTo>
                      <a:lnTo>
                        <a:pt x="32" y="570"/>
                      </a:lnTo>
                      <a:lnTo>
                        <a:pt x="29" y="570"/>
                      </a:lnTo>
                      <a:lnTo>
                        <a:pt x="36" y="555"/>
                      </a:lnTo>
                      <a:lnTo>
                        <a:pt x="46" y="542"/>
                      </a:lnTo>
                      <a:lnTo>
                        <a:pt x="53" y="526"/>
                      </a:lnTo>
                      <a:lnTo>
                        <a:pt x="61" y="513"/>
                      </a:lnTo>
                      <a:lnTo>
                        <a:pt x="69" y="496"/>
                      </a:lnTo>
                      <a:lnTo>
                        <a:pt x="74" y="481"/>
                      </a:lnTo>
                      <a:lnTo>
                        <a:pt x="82" y="466"/>
                      </a:lnTo>
                      <a:lnTo>
                        <a:pt x="88" y="450"/>
                      </a:lnTo>
                      <a:lnTo>
                        <a:pt x="91" y="433"/>
                      </a:lnTo>
                      <a:lnTo>
                        <a:pt x="95" y="416"/>
                      </a:lnTo>
                      <a:lnTo>
                        <a:pt x="99" y="399"/>
                      </a:lnTo>
                      <a:lnTo>
                        <a:pt x="103" y="382"/>
                      </a:lnTo>
                      <a:lnTo>
                        <a:pt x="105" y="365"/>
                      </a:lnTo>
                      <a:lnTo>
                        <a:pt x="107" y="348"/>
                      </a:lnTo>
                      <a:lnTo>
                        <a:pt x="108" y="331"/>
                      </a:lnTo>
                      <a:lnTo>
                        <a:pt x="108" y="313"/>
                      </a:lnTo>
                      <a:lnTo>
                        <a:pt x="108" y="293"/>
                      </a:lnTo>
                      <a:lnTo>
                        <a:pt x="107" y="273"/>
                      </a:lnTo>
                      <a:lnTo>
                        <a:pt x="103" y="253"/>
                      </a:lnTo>
                      <a:lnTo>
                        <a:pt x="101" y="232"/>
                      </a:lnTo>
                      <a:lnTo>
                        <a:pt x="95" y="213"/>
                      </a:lnTo>
                      <a:lnTo>
                        <a:pt x="91" y="194"/>
                      </a:lnTo>
                      <a:lnTo>
                        <a:pt x="86" y="175"/>
                      </a:lnTo>
                      <a:lnTo>
                        <a:pt x="80" y="156"/>
                      </a:lnTo>
                      <a:lnTo>
                        <a:pt x="70" y="138"/>
                      </a:lnTo>
                      <a:lnTo>
                        <a:pt x="63" y="119"/>
                      </a:lnTo>
                      <a:lnTo>
                        <a:pt x="55" y="102"/>
                      </a:lnTo>
                      <a:lnTo>
                        <a:pt x="46" y="87"/>
                      </a:lnTo>
                      <a:lnTo>
                        <a:pt x="34" y="70"/>
                      </a:lnTo>
                      <a:lnTo>
                        <a:pt x="25" y="55"/>
                      </a:lnTo>
                      <a:lnTo>
                        <a:pt x="11" y="40"/>
                      </a:lnTo>
                      <a:lnTo>
                        <a:pt x="0" y="24"/>
                      </a:lnTo>
                      <a:lnTo>
                        <a:pt x="10" y="17"/>
                      </a:lnTo>
                      <a:lnTo>
                        <a:pt x="17" y="11"/>
                      </a:lnTo>
                      <a:lnTo>
                        <a:pt x="25" y="5"/>
                      </a:lnTo>
                      <a:lnTo>
                        <a:pt x="32" y="0"/>
                      </a:lnTo>
                      <a:lnTo>
                        <a:pt x="46" y="15"/>
                      </a:lnTo>
                      <a:lnTo>
                        <a:pt x="57" y="32"/>
                      </a:lnTo>
                      <a:lnTo>
                        <a:pt x="69" y="49"/>
                      </a:lnTo>
                      <a:lnTo>
                        <a:pt x="82" y="66"/>
                      </a:lnTo>
                      <a:lnTo>
                        <a:pt x="91" y="85"/>
                      </a:lnTo>
                      <a:lnTo>
                        <a:pt x="101" y="104"/>
                      </a:lnTo>
                      <a:lnTo>
                        <a:pt x="108" y="121"/>
                      </a:lnTo>
                      <a:lnTo>
                        <a:pt x="118" y="142"/>
                      </a:lnTo>
                      <a:lnTo>
                        <a:pt x="124" y="163"/>
                      </a:lnTo>
                      <a:lnTo>
                        <a:pt x="129" y="182"/>
                      </a:lnTo>
                      <a:lnTo>
                        <a:pt x="135" y="203"/>
                      </a:lnTo>
                      <a:lnTo>
                        <a:pt x="141" y="224"/>
                      </a:lnTo>
                      <a:lnTo>
                        <a:pt x="143" y="247"/>
                      </a:lnTo>
                      <a:lnTo>
                        <a:pt x="146" y="268"/>
                      </a:lnTo>
                      <a:lnTo>
                        <a:pt x="148" y="291"/>
                      </a:lnTo>
                      <a:lnTo>
                        <a:pt x="148" y="313"/>
                      </a:lnTo>
                      <a:lnTo>
                        <a:pt x="148" y="331"/>
                      </a:lnTo>
                      <a:lnTo>
                        <a:pt x="146" y="350"/>
                      </a:lnTo>
                      <a:lnTo>
                        <a:pt x="145" y="367"/>
                      </a:lnTo>
                      <a:lnTo>
                        <a:pt x="143" y="386"/>
                      </a:lnTo>
                      <a:lnTo>
                        <a:pt x="139" y="403"/>
                      </a:lnTo>
                      <a:lnTo>
                        <a:pt x="135" y="422"/>
                      </a:lnTo>
                      <a:lnTo>
                        <a:pt x="131" y="439"/>
                      </a:lnTo>
                      <a:lnTo>
                        <a:pt x="127" y="456"/>
                      </a:lnTo>
                      <a:lnTo>
                        <a:pt x="122" y="471"/>
                      </a:lnTo>
                      <a:lnTo>
                        <a:pt x="116" y="488"/>
                      </a:lnTo>
                      <a:lnTo>
                        <a:pt x="108" y="504"/>
                      </a:lnTo>
                      <a:lnTo>
                        <a:pt x="101" y="521"/>
                      </a:lnTo>
                      <a:lnTo>
                        <a:pt x="93" y="536"/>
                      </a:lnTo>
                      <a:lnTo>
                        <a:pt x="86" y="551"/>
                      </a:lnTo>
                      <a:lnTo>
                        <a:pt x="76" y="566"/>
                      </a:lnTo>
                      <a:lnTo>
                        <a:pt x="69" y="582"/>
                      </a:lnTo>
                      <a:lnTo>
                        <a:pt x="69" y="5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2502" name="Freeform 726"/>
                <p:cNvSpPr>
                  <a:spLocks/>
                </p:cNvSpPr>
                <p:nvPr/>
              </p:nvSpPr>
              <p:spPr bwMode="auto">
                <a:xfrm flipH="1">
                  <a:off x="2541" y="2272"/>
                  <a:ext cx="19" cy="78"/>
                </a:xfrm>
                <a:custGeom>
                  <a:avLst/>
                  <a:gdLst>
                    <a:gd name="T0" fmla="*/ 80 w 192"/>
                    <a:gd name="T1" fmla="*/ 753 h 755"/>
                    <a:gd name="T2" fmla="*/ 66 w 192"/>
                    <a:gd name="T3" fmla="*/ 747 h 755"/>
                    <a:gd name="T4" fmla="*/ 55 w 192"/>
                    <a:gd name="T5" fmla="*/ 744 h 755"/>
                    <a:gd name="T6" fmla="*/ 42 w 192"/>
                    <a:gd name="T7" fmla="*/ 738 h 755"/>
                    <a:gd name="T8" fmla="*/ 47 w 192"/>
                    <a:gd name="T9" fmla="*/ 719 h 755"/>
                    <a:gd name="T10" fmla="*/ 68 w 192"/>
                    <a:gd name="T11" fmla="*/ 683 h 755"/>
                    <a:gd name="T12" fmla="*/ 87 w 192"/>
                    <a:gd name="T13" fmla="*/ 645 h 755"/>
                    <a:gd name="T14" fmla="*/ 104 w 192"/>
                    <a:gd name="T15" fmla="*/ 603 h 755"/>
                    <a:gd name="T16" fmla="*/ 118 w 192"/>
                    <a:gd name="T17" fmla="*/ 561 h 755"/>
                    <a:gd name="T18" fmla="*/ 127 w 192"/>
                    <a:gd name="T19" fmla="*/ 519 h 755"/>
                    <a:gd name="T20" fmla="*/ 135 w 192"/>
                    <a:gd name="T21" fmla="*/ 475 h 755"/>
                    <a:gd name="T22" fmla="*/ 139 w 192"/>
                    <a:gd name="T23" fmla="*/ 430 h 755"/>
                    <a:gd name="T24" fmla="*/ 139 w 192"/>
                    <a:gd name="T25" fmla="*/ 380 h 755"/>
                    <a:gd name="T26" fmla="*/ 135 w 192"/>
                    <a:gd name="T27" fmla="*/ 327 h 755"/>
                    <a:gd name="T28" fmla="*/ 123 w 192"/>
                    <a:gd name="T29" fmla="*/ 276 h 755"/>
                    <a:gd name="T30" fmla="*/ 110 w 192"/>
                    <a:gd name="T31" fmla="*/ 226 h 755"/>
                    <a:gd name="T32" fmla="*/ 91 w 192"/>
                    <a:gd name="T33" fmla="*/ 179 h 755"/>
                    <a:gd name="T34" fmla="*/ 70 w 192"/>
                    <a:gd name="T35" fmla="*/ 133 h 755"/>
                    <a:gd name="T36" fmla="*/ 44 w 192"/>
                    <a:gd name="T37" fmla="*/ 89 h 755"/>
                    <a:gd name="T38" fmla="*/ 15 w 192"/>
                    <a:gd name="T39" fmla="*/ 50 h 755"/>
                    <a:gd name="T40" fmla="*/ 6 w 192"/>
                    <a:gd name="T41" fmla="*/ 27 h 755"/>
                    <a:gd name="T42" fmla="*/ 15 w 192"/>
                    <a:gd name="T43" fmla="*/ 17 h 755"/>
                    <a:gd name="T44" fmla="*/ 25 w 192"/>
                    <a:gd name="T45" fmla="*/ 10 h 755"/>
                    <a:gd name="T46" fmla="*/ 34 w 192"/>
                    <a:gd name="T47" fmla="*/ 2 h 755"/>
                    <a:gd name="T48" fmla="*/ 57 w 192"/>
                    <a:gd name="T49" fmla="*/ 21 h 755"/>
                    <a:gd name="T50" fmla="*/ 89 w 192"/>
                    <a:gd name="T51" fmla="*/ 65 h 755"/>
                    <a:gd name="T52" fmla="*/ 116 w 192"/>
                    <a:gd name="T53" fmla="*/ 110 h 755"/>
                    <a:gd name="T54" fmla="*/ 141 w 192"/>
                    <a:gd name="T55" fmla="*/ 160 h 755"/>
                    <a:gd name="T56" fmla="*/ 160 w 192"/>
                    <a:gd name="T57" fmla="*/ 211 h 755"/>
                    <a:gd name="T58" fmla="*/ 175 w 192"/>
                    <a:gd name="T59" fmla="*/ 264 h 755"/>
                    <a:gd name="T60" fmla="*/ 186 w 192"/>
                    <a:gd name="T61" fmla="*/ 320 h 755"/>
                    <a:gd name="T62" fmla="*/ 190 w 192"/>
                    <a:gd name="T63" fmla="*/ 378 h 755"/>
                    <a:gd name="T64" fmla="*/ 192 w 192"/>
                    <a:gd name="T65" fmla="*/ 430 h 755"/>
                    <a:gd name="T66" fmla="*/ 188 w 192"/>
                    <a:gd name="T67" fmla="*/ 477 h 755"/>
                    <a:gd name="T68" fmla="*/ 180 w 192"/>
                    <a:gd name="T69" fmla="*/ 523 h 755"/>
                    <a:gd name="T70" fmla="*/ 169 w 192"/>
                    <a:gd name="T71" fmla="*/ 569 h 755"/>
                    <a:gd name="T72" fmla="*/ 156 w 192"/>
                    <a:gd name="T73" fmla="*/ 612 h 755"/>
                    <a:gd name="T74" fmla="*/ 139 w 192"/>
                    <a:gd name="T75" fmla="*/ 654 h 755"/>
                    <a:gd name="T76" fmla="*/ 120 w 192"/>
                    <a:gd name="T77" fmla="*/ 696 h 755"/>
                    <a:gd name="T78" fmla="*/ 99 w 192"/>
                    <a:gd name="T79" fmla="*/ 736 h 755"/>
                    <a:gd name="T80" fmla="*/ 87 w 192"/>
                    <a:gd name="T81" fmla="*/ 755 h 7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92" h="755">
                      <a:moveTo>
                        <a:pt x="87" y="755"/>
                      </a:moveTo>
                      <a:lnTo>
                        <a:pt x="80" y="753"/>
                      </a:lnTo>
                      <a:lnTo>
                        <a:pt x="74" y="751"/>
                      </a:lnTo>
                      <a:lnTo>
                        <a:pt x="66" y="747"/>
                      </a:lnTo>
                      <a:lnTo>
                        <a:pt x="61" y="745"/>
                      </a:lnTo>
                      <a:lnTo>
                        <a:pt x="55" y="744"/>
                      </a:lnTo>
                      <a:lnTo>
                        <a:pt x="49" y="742"/>
                      </a:lnTo>
                      <a:lnTo>
                        <a:pt x="42" y="738"/>
                      </a:lnTo>
                      <a:lnTo>
                        <a:pt x="36" y="738"/>
                      </a:lnTo>
                      <a:lnTo>
                        <a:pt x="47" y="719"/>
                      </a:lnTo>
                      <a:lnTo>
                        <a:pt x="59" y="702"/>
                      </a:lnTo>
                      <a:lnTo>
                        <a:pt x="68" y="683"/>
                      </a:lnTo>
                      <a:lnTo>
                        <a:pt x="80" y="664"/>
                      </a:lnTo>
                      <a:lnTo>
                        <a:pt x="87" y="645"/>
                      </a:lnTo>
                      <a:lnTo>
                        <a:pt x="97" y="624"/>
                      </a:lnTo>
                      <a:lnTo>
                        <a:pt x="104" y="603"/>
                      </a:lnTo>
                      <a:lnTo>
                        <a:pt x="112" y="584"/>
                      </a:lnTo>
                      <a:lnTo>
                        <a:pt x="118" y="561"/>
                      </a:lnTo>
                      <a:lnTo>
                        <a:pt x="123" y="540"/>
                      </a:lnTo>
                      <a:lnTo>
                        <a:pt x="127" y="519"/>
                      </a:lnTo>
                      <a:lnTo>
                        <a:pt x="133" y="498"/>
                      </a:lnTo>
                      <a:lnTo>
                        <a:pt x="135" y="475"/>
                      </a:lnTo>
                      <a:lnTo>
                        <a:pt x="139" y="453"/>
                      </a:lnTo>
                      <a:lnTo>
                        <a:pt x="139" y="430"/>
                      </a:lnTo>
                      <a:lnTo>
                        <a:pt x="141" y="407"/>
                      </a:lnTo>
                      <a:lnTo>
                        <a:pt x="139" y="380"/>
                      </a:lnTo>
                      <a:lnTo>
                        <a:pt x="139" y="354"/>
                      </a:lnTo>
                      <a:lnTo>
                        <a:pt x="135" y="327"/>
                      </a:lnTo>
                      <a:lnTo>
                        <a:pt x="131" y="302"/>
                      </a:lnTo>
                      <a:lnTo>
                        <a:pt x="123" y="276"/>
                      </a:lnTo>
                      <a:lnTo>
                        <a:pt x="118" y="251"/>
                      </a:lnTo>
                      <a:lnTo>
                        <a:pt x="110" y="226"/>
                      </a:lnTo>
                      <a:lnTo>
                        <a:pt x="103" y="204"/>
                      </a:lnTo>
                      <a:lnTo>
                        <a:pt x="91" y="179"/>
                      </a:lnTo>
                      <a:lnTo>
                        <a:pt x="82" y="156"/>
                      </a:lnTo>
                      <a:lnTo>
                        <a:pt x="70" y="133"/>
                      </a:lnTo>
                      <a:lnTo>
                        <a:pt x="57" y="110"/>
                      </a:lnTo>
                      <a:lnTo>
                        <a:pt x="44" y="89"/>
                      </a:lnTo>
                      <a:lnTo>
                        <a:pt x="30" y="69"/>
                      </a:lnTo>
                      <a:lnTo>
                        <a:pt x="15" y="50"/>
                      </a:lnTo>
                      <a:lnTo>
                        <a:pt x="0" y="31"/>
                      </a:lnTo>
                      <a:lnTo>
                        <a:pt x="6" y="27"/>
                      </a:lnTo>
                      <a:lnTo>
                        <a:pt x="9" y="23"/>
                      </a:lnTo>
                      <a:lnTo>
                        <a:pt x="15" y="17"/>
                      </a:lnTo>
                      <a:lnTo>
                        <a:pt x="21" y="13"/>
                      </a:lnTo>
                      <a:lnTo>
                        <a:pt x="25" y="10"/>
                      </a:lnTo>
                      <a:lnTo>
                        <a:pt x="30" y="6"/>
                      </a:lnTo>
                      <a:lnTo>
                        <a:pt x="34" y="2"/>
                      </a:lnTo>
                      <a:lnTo>
                        <a:pt x="40" y="0"/>
                      </a:lnTo>
                      <a:lnTo>
                        <a:pt x="57" y="21"/>
                      </a:lnTo>
                      <a:lnTo>
                        <a:pt x="74" y="42"/>
                      </a:lnTo>
                      <a:lnTo>
                        <a:pt x="89" y="65"/>
                      </a:lnTo>
                      <a:lnTo>
                        <a:pt x="104" y="88"/>
                      </a:lnTo>
                      <a:lnTo>
                        <a:pt x="116" y="110"/>
                      </a:lnTo>
                      <a:lnTo>
                        <a:pt x="129" y="135"/>
                      </a:lnTo>
                      <a:lnTo>
                        <a:pt x="141" y="160"/>
                      </a:lnTo>
                      <a:lnTo>
                        <a:pt x="152" y="186"/>
                      </a:lnTo>
                      <a:lnTo>
                        <a:pt x="160" y="211"/>
                      </a:lnTo>
                      <a:lnTo>
                        <a:pt x="169" y="238"/>
                      </a:lnTo>
                      <a:lnTo>
                        <a:pt x="175" y="264"/>
                      </a:lnTo>
                      <a:lnTo>
                        <a:pt x="182" y="293"/>
                      </a:lnTo>
                      <a:lnTo>
                        <a:pt x="186" y="320"/>
                      </a:lnTo>
                      <a:lnTo>
                        <a:pt x="188" y="348"/>
                      </a:lnTo>
                      <a:lnTo>
                        <a:pt x="190" y="378"/>
                      </a:lnTo>
                      <a:lnTo>
                        <a:pt x="192" y="407"/>
                      </a:lnTo>
                      <a:lnTo>
                        <a:pt x="192" y="430"/>
                      </a:lnTo>
                      <a:lnTo>
                        <a:pt x="190" y="455"/>
                      </a:lnTo>
                      <a:lnTo>
                        <a:pt x="188" y="477"/>
                      </a:lnTo>
                      <a:lnTo>
                        <a:pt x="184" y="502"/>
                      </a:lnTo>
                      <a:lnTo>
                        <a:pt x="180" y="523"/>
                      </a:lnTo>
                      <a:lnTo>
                        <a:pt x="175" y="546"/>
                      </a:lnTo>
                      <a:lnTo>
                        <a:pt x="169" y="569"/>
                      </a:lnTo>
                      <a:lnTo>
                        <a:pt x="165" y="591"/>
                      </a:lnTo>
                      <a:lnTo>
                        <a:pt x="156" y="612"/>
                      </a:lnTo>
                      <a:lnTo>
                        <a:pt x="148" y="635"/>
                      </a:lnTo>
                      <a:lnTo>
                        <a:pt x="139" y="654"/>
                      </a:lnTo>
                      <a:lnTo>
                        <a:pt x="131" y="677"/>
                      </a:lnTo>
                      <a:lnTo>
                        <a:pt x="120" y="696"/>
                      </a:lnTo>
                      <a:lnTo>
                        <a:pt x="110" y="717"/>
                      </a:lnTo>
                      <a:lnTo>
                        <a:pt x="99" y="736"/>
                      </a:lnTo>
                      <a:lnTo>
                        <a:pt x="87" y="755"/>
                      </a:lnTo>
                      <a:lnTo>
                        <a:pt x="87" y="755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2503" name="Freeform 727"/>
                <p:cNvSpPr>
                  <a:spLocks/>
                </p:cNvSpPr>
                <p:nvPr/>
              </p:nvSpPr>
              <p:spPr bwMode="auto">
                <a:xfrm flipH="1">
                  <a:off x="2504" y="2265"/>
                  <a:ext cx="23" cy="92"/>
                </a:xfrm>
                <a:custGeom>
                  <a:avLst/>
                  <a:gdLst>
                    <a:gd name="T0" fmla="*/ 97 w 230"/>
                    <a:gd name="T1" fmla="*/ 893 h 897"/>
                    <a:gd name="T2" fmla="*/ 82 w 230"/>
                    <a:gd name="T3" fmla="*/ 887 h 897"/>
                    <a:gd name="T4" fmla="*/ 65 w 230"/>
                    <a:gd name="T5" fmla="*/ 884 h 897"/>
                    <a:gd name="T6" fmla="*/ 50 w 230"/>
                    <a:gd name="T7" fmla="*/ 878 h 897"/>
                    <a:gd name="T8" fmla="*/ 55 w 230"/>
                    <a:gd name="T9" fmla="*/ 855 h 897"/>
                    <a:gd name="T10" fmla="*/ 82 w 230"/>
                    <a:gd name="T11" fmla="*/ 810 h 897"/>
                    <a:gd name="T12" fmla="*/ 105 w 230"/>
                    <a:gd name="T13" fmla="*/ 764 h 897"/>
                    <a:gd name="T14" fmla="*/ 124 w 230"/>
                    <a:gd name="T15" fmla="*/ 716 h 897"/>
                    <a:gd name="T16" fmla="*/ 141 w 230"/>
                    <a:gd name="T17" fmla="*/ 667 h 897"/>
                    <a:gd name="T18" fmla="*/ 152 w 230"/>
                    <a:gd name="T19" fmla="*/ 616 h 897"/>
                    <a:gd name="T20" fmla="*/ 162 w 230"/>
                    <a:gd name="T21" fmla="*/ 562 h 897"/>
                    <a:gd name="T22" fmla="*/ 166 w 230"/>
                    <a:gd name="T23" fmla="*/ 511 h 897"/>
                    <a:gd name="T24" fmla="*/ 166 w 230"/>
                    <a:gd name="T25" fmla="*/ 452 h 897"/>
                    <a:gd name="T26" fmla="*/ 160 w 230"/>
                    <a:gd name="T27" fmla="*/ 389 h 897"/>
                    <a:gd name="T28" fmla="*/ 149 w 230"/>
                    <a:gd name="T29" fmla="*/ 328 h 897"/>
                    <a:gd name="T30" fmla="*/ 131 w 230"/>
                    <a:gd name="T31" fmla="*/ 270 h 897"/>
                    <a:gd name="T32" fmla="*/ 111 w 230"/>
                    <a:gd name="T33" fmla="*/ 213 h 897"/>
                    <a:gd name="T34" fmla="*/ 84 w 230"/>
                    <a:gd name="T35" fmla="*/ 159 h 897"/>
                    <a:gd name="T36" fmla="*/ 54 w 230"/>
                    <a:gd name="T37" fmla="*/ 108 h 897"/>
                    <a:gd name="T38" fmla="*/ 19 w 230"/>
                    <a:gd name="T39" fmla="*/ 60 h 897"/>
                    <a:gd name="T40" fmla="*/ 8 w 230"/>
                    <a:gd name="T41" fmla="*/ 32 h 897"/>
                    <a:gd name="T42" fmla="*/ 19 w 230"/>
                    <a:gd name="T43" fmla="*/ 22 h 897"/>
                    <a:gd name="T44" fmla="*/ 33 w 230"/>
                    <a:gd name="T45" fmla="*/ 13 h 897"/>
                    <a:gd name="T46" fmla="*/ 44 w 230"/>
                    <a:gd name="T47" fmla="*/ 3 h 897"/>
                    <a:gd name="T48" fmla="*/ 71 w 230"/>
                    <a:gd name="T49" fmla="*/ 24 h 897"/>
                    <a:gd name="T50" fmla="*/ 107 w 230"/>
                    <a:gd name="T51" fmla="*/ 76 h 897"/>
                    <a:gd name="T52" fmla="*/ 141 w 230"/>
                    <a:gd name="T53" fmla="*/ 131 h 897"/>
                    <a:gd name="T54" fmla="*/ 169 w 230"/>
                    <a:gd name="T55" fmla="*/ 190 h 897"/>
                    <a:gd name="T56" fmla="*/ 192 w 230"/>
                    <a:gd name="T57" fmla="*/ 252 h 897"/>
                    <a:gd name="T58" fmla="*/ 209 w 230"/>
                    <a:gd name="T59" fmla="*/ 315 h 897"/>
                    <a:gd name="T60" fmla="*/ 223 w 230"/>
                    <a:gd name="T61" fmla="*/ 382 h 897"/>
                    <a:gd name="T62" fmla="*/ 228 w 230"/>
                    <a:gd name="T63" fmla="*/ 448 h 897"/>
                    <a:gd name="T64" fmla="*/ 228 w 230"/>
                    <a:gd name="T65" fmla="*/ 511 h 897"/>
                    <a:gd name="T66" fmla="*/ 223 w 230"/>
                    <a:gd name="T67" fmla="*/ 568 h 897"/>
                    <a:gd name="T68" fmla="*/ 215 w 230"/>
                    <a:gd name="T69" fmla="*/ 621 h 897"/>
                    <a:gd name="T70" fmla="*/ 204 w 230"/>
                    <a:gd name="T71" fmla="*/ 675 h 897"/>
                    <a:gd name="T72" fmla="*/ 187 w 230"/>
                    <a:gd name="T73" fmla="*/ 728 h 897"/>
                    <a:gd name="T74" fmla="*/ 166 w 230"/>
                    <a:gd name="T75" fmla="*/ 777 h 897"/>
                    <a:gd name="T76" fmla="*/ 143 w 230"/>
                    <a:gd name="T77" fmla="*/ 827 h 897"/>
                    <a:gd name="T78" fmla="*/ 118 w 230"/>
                    <a:gd name="T79" fmla="*/ 872 h 897"/>
                    <a:gd name="T80" fmla="*/ 105 w 230"/>
                    <a:gd name="T81" fmla="*/ 897 h 8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30" h="897">
                      <a:moveTo>
                        <a:pt x="105" y="897"/>
                      </a:moveTo>
                      <a:lnTo>
                        <a:pt x="97" y="893"/>
                      </a:lnTo>
                      <a:lnTo>
                        <a:pt x="90" y="891"/>
                      </a:lnTo>
                      <a:lnTo>
                        <a:pt x="82" y="887"/>
                      </a:lnTo>
                      <a:lnTo>
                        <a:pt x="74" y="886"/>
                      </a:lnTo>
                      <a:lnTo>
                        <a:pt x="65" y="884"/>
                      </a:lnTo>
                      <a:lnTo>
                        <a:pt x="57" y="880"/>
                      </a:lnTo>
                      <a:lnTo>
                        <a:pt x="50" y="878"/>
                      </a:lnTo>
                      <a:lnTo>
                        <a:pt x="42" y="876"/>
                      </a:lnTo>
                      <a:lnTo>
                        <a:pt x="55" y="855"/>
                      </a:lnTo>
                      <a:lnTo>
                        <a:pt x="69" y="832"/>
                      </a:lnTo>
                      <a:lnTo>
                        <a:pt x="82" y="810"/>
                      </a:lnTo>
                      <a:lnTo>
                        <a:pt x="95" y="789"/>
                      </a:lnTo>
                      <a:lnTo>
                        <a:pt x="105" y="764"/>
                      </a:lnTo>
                      <a:lnTo>
                        <a:pt x="114" y="741"/>
                      </a:lnTo>
                      <a:lnTo>
                        <a:pt x="124" y="716"/>
                      </a:lnTo>
                      <a:lnTo>
                        <a:pt x="133" y="694"/>
                      </a:lnTo>
                      <a:lnTo>
                        <a:pt x="141" y="667"/>
                      </a:lnTo>
                      <a:lnTo>
                        <a:pt x="149" y="642"/>
                      </a:lnTo>
                      <a:lnTo>
                        <a:pt x="152" y="616"/>
                      </a:lnTo>
                      <a:lnTo>
                        <a:pt x="158" y="591"/>
                      </a:lnTo>
                      <a:lnTo>
                        <a:pt x="162" y="562"/>
                      </a:lnTo>
                      <a:lnTo>
                        <a:pt x="166" y="538"/>
                      </a:lnTo>
                      <a:lnTo>
                        <a:pt x="166" y="511"/>
                      </a:lnTo>
                      <a:lnTo>
                        <a:pt x="168" y="484"/>
                      </a:lnTo>
                      <a:lnTo>
                        <a:pt x="166" y="452"/>
                      </a:lnTo>
                      <a:lnTo>
                        <a:pt x="164" y="420"/>
                      </a:lnTo>
                      <a:lnTo>
                        <a:pt x="160" y="389"/>
                      </a:lnTo>
                      <a:lnTo>
                        <a:pt x="156" y="359"/>
                      </a:lnTo>
                      <a:lnTo>
                        <a:pt x="149" y="328"/>
                      </a:lnTo>
                      <a:lnTo>
                        <a:pt x="141" y="298"/>
                      </a:lnTo>
                      <a:lnTo>
                        <a:pt x="131" y="270"/>
                      </a:lnTo>
                      <a:lnTo>
                        <a:pt x="122" y="241"/>
                      </a:lnTo>
                      <a:lnTo>
                        <a:pt x="111" y="213"/>
                      </a:lnTo>
                      <a:lnTo>
                        <a:pt x="99" y="186"/>
                      </a:lnTo>
                      <a:lnTo>
                        <a:pt x="84" y="159"/>
                      </a:lnTo>
                      <a:lnTo>
                        <a:pt x="71" y="135"/>
                      </a:lnTo>
                      <a:lnTo>
                        <a:pt x="54" y="108"/>
                      </a:lnTo>
                      <a:lnTo>
                        <a:pt x="36" y="83"/>
                      </a:lnTo>
                      <a:lnTo>
                        <a:pt x="19" y="60"/>
                      </a:lnTo>
                      <a:lnTo>
                        <a:pt x="0" y="38"/>
                      </a:lnTo>
                      <a:lnTo>
                        <a:pt x="8" y="32"/>
                      </a:lnTo>
                      <a:lnTo>
                        <a:pt x="14" y="28"/>
                      </a:lnTo>
                      <a:lnTo>
                        <a:pt x="19" y="22"/>
                      </a:lnTo>
                      <a:lnTo>
                        <a:pt x="27" y="19"/>
                      </a:lnTo>
                      <a:lnTo>
                        <a:pt x="33" y="13"/>
                      </a:lnTo>
                      <a:lnTo>
                        <a:pt x="38" y="7"/>
                      </a:lnTo>
                      <a:lnTo>
                        <a:pt x="44" y="3"/>
                      </a:lnTo>
                      <a:lnTo>
                        <a:pt x="50" y="0"/>
                      </a:lnTo>
                      <a:lnTo>
                        <a:pt x="71" y="24"/>
                      </a:lnTo>
                      <a:lnTo>
                        <a:pt x="90" y="51"/>
                      </a:lnTo>
                      <a:lnTo>
                        <a:pt x="107" y="76"/>
                      </a:lnTo>
                      <a:lnTo>
                        <a:pt x="124" y="104"/>
                      </a:lnTo>
                      <a:lnTo>
                        <a:pt x="141" y="131"/>
                      </a:lnTo>
                      <a:lnTo>
                        <a:pt x="156" y="161"/>
                      </a:lnTo>
                      <a:lnTo>
                        <a:pt x="169" y="190"/>
                      </a:lnTo>
                      <a:lnTo>
                        <a:pt x="181" y="220"/>
                      </a:lnTo>
                      <a:lnTo>
                        <a:pt x="192" y="252"/>
                      </a:lnTo>
                      <a:lnTo>
                        <a:pt x="202" y="283"/>
                      </a:lnTo>
                      <a:lnTo>
                        <a:pt x="209" y="315"/>
                      </a:lnTo>
                      <a:lnTo>
                        <a:pt x="217" y="348"/>
                      </a:lnTo>
                      <a:lnTo>
                        <a:pt x="223" y="382"/>
                      </a:lnTo>
                      <a:lnTo>
                        <a:pt x="227" y="414"/>
                      </a:lnTo>
                      <a:lnTo>
                        <a:pt x="228" y="448"/>
                      </a:lnTo>
                      <a:lnTo>
                        <a:pt x="230" y="484"/>
                      </a:lnTo>
                      <a:lnTo>
                        <a:pt x="228" y="511"/>
                      </a:lnTo>
                      <a:lnTo>
                        <a:pt x="227" y="540"/>
                      </a:lnTo>
                      <a:lnTo>
                        <a:pt x="223" y="568"/>
                      </a:lnTo>
                      <a:lnTo>
                        <a:pt x="221" y="597"/>
                      </a:lnTo>
                      <a:lnTo>
                        <a:pt x="215" y="621"/>
                      </a:lnTo>
                      <a:lnTo>
                        <a:pt x="209" y="648"/>
                      </a:lnTo>
                      <a:lnTo>
                        <a:pt x="204" y="675"/>
                      </a:lnTo>
                      <a:lnTo>
                        <a:pt x="196" y="703"/>
                      </a:lnTo>
                      <a:lnTo>
                        <a:pt x="187" y="728"/>
                      </a:lnTo>
                      <a:lnTo>
                        <a:pt x="177" y="752"/>
                      </a:lnTo>
                      <a:lnTo>
                        <a:pt x="166" y="777"/>
                      </a:lnTo>
                      <a:lnTo>
                        <a:pt x="156" y="802"/>
                      </a:lnTo>
                      <a:lnTo>
                        <a:pt x="143" y="827"/>
                      </a:lnTo>
                      <a:lnTo>
                        <a:pt x="131" y="849"/>
                      </a:lnTo>
                      <a:lnTo>
                        <a:pt x="118" y="872"/>
                      </a:lnTo>
                      <a:lnTo>
                        <a:pt x="105" y="897"/>
                      </a:lnTo>
                      <a:lnTo>
                        <a:pt x="105" y="897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2504" name="Freeform 728"/>
                <p:cNvSpPr>
                  <a:spLocks/>
                </p:cNvSpPr>
                <p:nvPr/>
              </p:nvSpPr>
              <p:spPr bwMode="auto">
                <a:xfrm flipH="1">
                  <a:off x="2463" y="2256"/>
                  <a:ext cx="27" cy="110"/>
                </a:xfrm>
                <a:custGeom>
                  <a:avLst/>
                  <a:gdLst>
                    <a:gd name="T0" fmla="*/ 114 w 274"/>
                    <a:gd name="T1" fmla="*/ 1071 h 1073"/>
                    <a:gd name="T2" fmla="*/ 95 w 274"/>
                    <a:gd name="T3" fmla="*/ 1063 h 1073"/>
                    <a:gd name="T4" fmla="*/ 82 w 274"/>
                    <a:gd name="T5" fmla="*/ 1060 h 1073"/>
                    <a:gd name="T6" fmla="*/ 72 w 274"/>
                    <a:gd name="T7" fmla="*/ 1056 h 1073"/>
                    <a:gd name="T8" fmla="*/ 63 w 274"/>
                    <a:gd name="T9" fmla="*/ 1054 h 1073"/>
                    <a:gd name="T10" fmla="*/ 53 w 274"/>
                    <a:gd name="T11" fmla="*/ 1050 h 1073"/>
                    <a:gd name="T12" fmla="*/ 67 w 274"/>
                    <a:gd name="T13" fmla="*/ 1023 h 1073"/>
                    <a:gd name="T14" fmla="*/ 97 w 274"/>
                    <a:gd name="T15" fmla="*/ 970 h 1073"/>
                    <a:gd name="T16" fmla="*/ 125 w 274"/>
                    <a:gd name="T17" fmla="*/ 915 h 1073"/>
                    <a:gd name="T18" fmla="*/ 148 w 274"/>
                    <a:gd name="T19" fmla="*/ 858 h 1073"/>
                    <a:gd name="T20" fmla="*/ 167 w 274"/>
                    <a:gd name="T21" fmla="*/ 799 h 1073"/>
                    <a:gd name="T22" fmla="*/ 183 w 274"/>
                    <a:gd name="T23" fmla="*/ 736 h 1073"/>
                    <a:gd name="T24" fmla="*/ 192 w 274"/>
                    <a:gd name="T25" fmla="*/ 674 h 1073"/>
                    <a:gd name="T26" fmla="*/ 198 w 274"/>
                    <a:gd name="T27" fmla="*/ 611 h 1073"/>
                    <a:gd name="T28" fmla="*/ 198 w 274"/>
                    <a:gd name="T29" fmla="*/ 540 h 1073"/>
                    <a:gd name="T30" fmla="*/ 190 w 274"/>
                    <a:gd name="T31" fmla="*/ 464 h 1073"/>
                    <a:gd name="T32" fmla="*/ 177 w 274"/>
                    <a:gd name="T33" fmla="*/ 392 h 1073"/>
                    <a:gd name="T34" fmla="*/ 158 w 274"/>
                    <a:gd name="T35" fmla="*/ 322 h 1073"/>
                    <a:gd name="T36" fmla="*/ 131 w 274"/>
                    <a:gd name="T37" fmla="*/ 255 h 1073"/>
                    <a:gd name="T38" fmla="*/ 101 w 274"/>
                    <a:gd name="T39" fmla="*/ 191 h 1073"/>
                    <a:gd name="T40" fmla="*/ 63 w 274"/>
                    <a:gd name="T41" fmla="*/ 130 h 1073"/>
                    <a:gd name="T42" fmla="*/ 23 w 274"/>
                    <a:gd name="T43" fmla="*/ 73 h 1073"/>
                    <a:gd name="T44" fmla="*/ 8 w 274"/>
                    <a:gd name="T45" fmla="*/ 40 h 1073"/>
                    <a:gd name="T46" fmla="*/ 23 w 274"/>
                    <a:gd name="T47" fmla="*/ 27 h 1073"/>
                    <a:gd name="T48" fmla="*/ 36 w 274"/>
                    <a:gd name="T49" fmla="*/ 16 h 1073"/>
                    <a:gd name="T50" fmla="*/ 51 w 274"/>
                    <a:gd name="T51" fmla="*/ 6 h 1073"/>
                    <a:gd name="T52" fmla="*/ 82 w 274"/>
                    <a:gd name="T53" fmla="*/ 29 h 1073"/>
                    <a:gd name="T54" fmla="*/ 127 w 274"/>
                    <a:gd name="T55" fmla="*/ 94 h 1073"/>
                    <a:gd name="T56" fmla="*/ 167 w 274"/>
                    <a:gd name="T57" fmla="*/ 160 h 1073"/>
                    <a:gd name="T58" fmla="*/ 202 w 274"/>
                    <a:gd name="T59" fmla="*/ 229 h 1073"/>
                    <a:gd name="T60" fmla="*/ 228 w 274"/>
                    <a:gd name="T61" fmla="*/ 303 h 1073"/>
                    <a:gd name="T62" fmla="*/ 249 w 274"/>
                    <a:gd name="T63" fmla="*/ 379 h 1073"/>
                    <a:gd name="T64" fmla="*/ 264 w 274"/>
                    <a:gd name="T65" fmla="*/ 455 h 1073"/>
                    <a:gd name="T66" fmla="*/ 272 w 274"/>
                    <a:gd name="T67" fmla="*/ 537 h 1073"/>
                    <a:gd name="T68" fmla="*/ 272 w 274"/>
                    <a:gd name="T69" fmla="*/ 613 h 1073"/>
                    <a:gd name="T70" fmla="*/ 266 w 274"/>
                    <a:gd name="T71" fmla="*/ 679 h 1073"/>
                    <a:gd name="T72" fmla="*/ 257 w 274"/>
                    <a:gd name="T73" fmla="*/ 746 h 1073"/>
                    <a:gd name="T74" fmla="*/ 241 w 274"/>
                    <a:gd name="T75" fmla="*/ 809 h 1073"/>
                    <a:gd name="T76" fmla="*/ 222 w 274"/>
                    <a:gd name="T77" fmla="*/ 871 h 1073"/>
                    <a:gd name="T78" fmla="*/ 200 w 274"/>
                    <a:gd name="T79" fmla="*/ 932 h 1073"/>
                    <a:gd name="T80" fmla="*/ 171 w 274"/>
                    <a:gd name="T81" fmla="*/ 989 h 1073"/>
                    <a:gd name="T82" fmla="*/ 141 w 274"/>
                    <a:gd name="T83" fmla="*/ 1046 h 1073"/>
                    <a:gd name="T84" fmla="*/ 124 w 274"/>
                    <a:gd name="T85" fmla="*/ 1073 h 10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274" h="1073">
                      <a:moveTo>
                        <a:pt x="124" y="1073"/>
                      </a:moveTo>
                      <a:lnTo>
                        <a:pt x="114" y="1071"/>
                      </a:lnTo>
                      <a:lnTo>
                        <a:pt x="105" y="1067"/>
                      </a:lnTo>
                      <a:lnTo>
                        <a:pt x="95" y="1063"/>
                      </a:lnTo>
                      <a:lnTo>
                        <a:pt x="87" y="1061"/>
                      </a:lnTo>
                      <a:lnTo>
                        <a:pt x="82" y="1060"/>
                      </a:lnTo>
                      <a:lnTo>
                        <a:pt x="78" y="1058"/>
                      </a:lnTo>
                      <a:lnTo>
                        <a:pt x="72" y="1056"/>
                      </a:lnTo>
                      <a:lnTo>
                        <a:pt x="68" y="1054"/>
                      </a:lnTo>
                      <a:lnTo>
                        <a:pt x="63" y="1054"/>
                      </a:lnTo>
                      <a:lnTo>
                        <a:pt x="59" y="1052"/>
                      </a:lnTo>
                      <a:lnTo>
                        <a:pt x="53" y="1050"/>
                      </a:lnTo>
                      <a:lnTo>
                        <a:pt x="49" y="1048"/>
                      </a:lnTo>
                      <a:lnTo>
                        <a:pt x="67" y="1023"/>
                      </a:lnTo>
                      <a:lnTo>
                        <a:pt x="82" y="997"/>
                      </a:lnTo>
                      <a:lnTo>
                        <a:pt x="97" y="970"/>
                      </a:lnTo>
                      <a:lnTo>
                        <a:pt x="112" y="944"/>
                      </a:lnTo>
                      <a:lnTo>
                        <a:pt x="125" y="915"/>
                      </a:lnTo>
                      <a:lnTo>
                        <a:pt x="137" y="887"/>
                      </a:lnTo>
                      <a:lnTo>
                        <a:pt x="148" y="858"/>
                      </a:lnTo>
                      <a:lnTo>
                        <a:pt x="160" y="829"/>
                      </a:lnTo>
                      <a:lnTo>
                        <a:pt x="167" y="799"/>
                      </a:lnTo>
                      <a:lnTo>
                        <a:pt x="177" y="769"/>
                      </a:lnTo>
                      <a:lnTo>
                        <a:pt x="183" y="736"/>
                      </a:lnTo>
                      <a:lnTo>
                        <a:pt x="188" y="706"/>
                      </a:lnTo>
                      <a:lnTo>
                        <a:pt x="192" y="674"/>
                      </a:lnTo>
                      <a:lnTo>
                        <a:pt x="196" y="643"/>
                      </a:lnTo>
                      <a:lnTo>
                        <a:pt x="198" y="611"/>
                      </a:lnTo>
                      <a:lnTo>
                        <a:pt x="200" y="578"/>
                      </a:lnTo>
                      <a:lnTo>
                        <a:pt x="198" y="540"/>
                      </a:lnTo>
                      <a:lnTo>
                        <a:pt x="196" y="502"/>
                      </a:lnTo>
                      <a:lnTo>
                        <a:pt x="190" y="464"/>
                      </a:lnTo>
                      <a:lnTo>
                        <a:pt x="184" y="428"/>
                      </a:lnTo>
                      <a:lnTo>
                        <a:pt x="177" y="392"/>
                      </a:lnTo>
                      <a:lnTo>
                        <a:pt x="167" y="358"/>
                      </a:lnTo>
                      <a:lnTo>
                        <a:pt x="158" y="322"/>
                      </a:lnTo>
                      <a:lnTo>
                        <a:pt x="146" y="289"/>
                      </a:lnTo>
                      <a:lnTo>
                        <a:pt x="131" y="255"/>
                      </a:lnTo>
                      <a:lnTo>
                        <a:pt x="116" y="223"/>
                      </a:lnTo>
                      <a:lnTo>
                        <a:pt x="101" y="191"/>
                      </a:lnTo>
                      <a:lnTo>
                        <a:pt x="84" y="160"/>
                      </a:lnTo>
                      <a:lnTo>
                        <a:pt x="63" y="130"/>
                      </a:lnTo>
                      <a:lnTo>
                        <a:pt x="44" y="101"/>
                      </a:lnTo>
                      <a:lnTo>
                        <a:pt x="23" y="73"/>
                      </a:lnTo>
                      <a:lnTo>
                        <a:pt x="0" y="48"/>
                      </a:lnTo>
                      <a:lnTo>
                        <a:pt x="8" y="40"/>
                      </a:lnTo>
                      <a:lnTo>
                        <a:pt x="15" y="35"/>
                      </a:lnTo>
                      <a:lnTo>
                        <a:pt x="23" y="27"/>
                      </a:lnTo>
                      <a:lnTo>
                        <a:pt x="30" y="21"/>
                      </a:lnTo>
                      <a:lnTo>
                        <a:pt x="36" y="16"/>
                      </a:lnTo>
                      <a:lnTo>
                        <a:pt x="44" y="10"/>
                      </a:lnTo>
                      <a:lnTo>
                        <a:pt x="51" y="6"/>
                      </a:lnTo>
                      <a:lnTo>
                        <a:pt x="59" y="0"/>
                      </a:lnTo>
                      <a:lnTo>
                        <a:pt x="82" y="29"/>
                      </a:lnTo>
                      <a:lnTo>
                        <a:pt x="106" y="61"/>
                      </a:lnTo>
                      <a:lnTo>
                        <a:pt x="127" y="94"/>
                      </a:lnTo>
                      <a:lnTo>
                        <a:pt x="148" y="126"/>
                      </a:lnTo>
                      <a:lnTo>
                        <a:pt x="167" y="160"/>
                      </a:lnTo>
                      <a:lnTo>
                        <a:pt x="184" y="194"/>
                      </a:lnTo>
                      <a:lnTo>
                        <a:pt x="202" y="229"/>
                      </a:lnTo>
                      <a:lnTo>
                        <a:pt x="217" y="267"/>
                      </a:lnTo>
                      <a:lnTo>
                        <a:pt x="228" y="303"/>
                      </a:lnTo>
                      <a:lnTo>
                        <a:pt x="240" y="341"/>
                      </a:lnTo>
                      <a:lnTo>
                        <a:pt x="249" y="379"/>
                      </a:lnTo>
                      <a:lnTo>
                        <a:pt x="259" y="417"/>
                      </a:lnTo>
                      <a:lnTo>
                        <a:pt x="264" y="455"/>
                      </a:lnTo>
                      <a:lnTo>
                        <a:pt x="268" y="497"/>
                      </a:lnTo>
                      <a:lnTo>
                        <a:pt x="272" y="537"/>
                      </a:lnTo>
                      <a:lnTo>
                        <a:pt x="274" y="578"/>
                      </a:lnTo>
                      <a:lnTo>
                        <a:pt x="272" y="613"/>
                      </a:lnTo>
                      <a:lnTo>
                        <a:pt x="270" y="645"/>
                      </a:lnTo>
                      <a:lnTo>
                        <a:pt x="266" y="679"/>
                      </a:lnTo>
                      <a:lnTo>
                        <a:pt x="262" y="712"/>
                      </a:lnTo>
                      <a:lnTo>
                        <a:pt x="257" y="746"/>
                      </a:lnTo>
                      <a:lnTo>
                        <a:pt x="251" y="778"/>
                      </a:lnTo>
                      <a:lnTo>
                        <a:pt x="241" y="809"/>
                      </a:lnTo>
                      <a:lnTo>
                        <a:pt x="234" y="841"/>
                      </a:lnTo>
                      <a:lnTo>
                        <a:pt x="222" y="871"/>
                      </a:lnTo>
                      <a:lnTo>
                        <a:pt x="211" y="904"/>
                      </a:lnTo>
                      <a:lnTo>
                        <a:pt x="200" y="932"/>
                      </a:lnTo>
                      <a:lnTo>
                        <a:pt x="186" y="961"/>
                      </a:lnTo>
                      <a:lnTo>
                        <a:pt x="171" y="989"/>
                      </a:lnTo>
                      <a:lnTo>
                        <a:pt x="156" y="1020"/>
                      </a:lnTo>
                      <a:lnTo>
                        <a:pt x="141" y="1046"/>
                      </a:lnTo>
                      <a:lnTo>
                        <a:pt x="124" y="1073"/>
                      </a:lnTo>
                      <a:lnTo>
                        <a:pt x="124" y="1073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2505" name="Freeform 729"/>
                <p:cNvSpPr>
                  <a:spLocks/>
                </p:cNvSpPr>
                <p:nvPr/>
              </p:nvSpPr>
              <p:spPr bwMode="auto">
                <a:xfrm flipH="1">
                  <a:off x="2573" y="2281"/>
                  <a:ext cx="15" cy="60"/>
                </a:xfrm>
                <a:custGeom>
                  <a:avLst/>
                  <a:gdLst>
                    <a:gd name="T0" fmla="*/ 63 w 148"/>
                    <a:gd name="T1" fmla="*/ 580 h 582"/>
                    <a:gd name="T2" fmla="*/ 53 w 148"/>
                    <a:gd name="T3" fmla="*/ 576 h 582"/>
                    <a:gd name="T4" fmla="*/ 42 w 148"/>
                    <a:gd name="T5" fmla="*/ 574 h 582"/>
                    <a:gd name="T6" fmla="*/ 32 w 148"/>
                    <a:gd name="T7" fmla="*/ 570 h 582"/>
                    <a:gd name="T8" fmla="*/ 36 w 148"/>
                    <a:gd name="T9" fmla="*/ 555 h 582"/>
                    <a:gd name="T10" fmla="*/ 53 w 148"/>
                    <a:gd name="T11" fmla="*/ 526 h 582"/>
                    <a:gd name="T12" fmla="*/ 69 w 148"/>
                    <a:gd name="T13" fmla="*/ 496 h 582"/>
                    <a:gd name="T14" fmla="*/ 82 w 148"/>
                    <a:gd name="T15" fmla="*/ 466 h 582"/>
                    <a:gd name="T16" fmla="*/ 91 w 148"/>
                    <a:gd name="T17" fmla="*/ 433 h 582"/>
                    <a:gd name="T18" fmla="*/ 99 w 148"/>
                    <a:gd name="T19" fmla="*/ 399 h 582"/>
                    <a:gd name="T20" fmla="*/ 105 w 148"/>
                    <a:gd name="T21" fmla="*/ 365 h 582"/>
                    <a:gd name="T22" fmla="*/ 108 w 148"/>
                    <a:gd name="T23" fmla="*/ 331 h 582"/>
                    <a:gd name="T24" fmla="*/ 108 w 148"/>
                    <a:gd name="T25" fmla="*/ 293 h 582"/>
                    <a:gd name="T26" fmla="*/ 103 w 148"/>
                    <a:gd name="T27" fmla="*/ 253 h 582"/>
                    <a:gd name="T28" fmla="*/ 95 w 148"/>
                    <a:gd name="T29" fmla="*/ 213 h 582"/>
                    <a:gd name="T30" fmla="*/ 86 w 148"/>
                    <a:gd name="T31" fmla="*/ 175 h 582"/>
                    <a:gd name="T32" fmla="*/ 70 w 148"/>
                    <a:gd name="T33" fmla="*/ 138 h 582"/>
                    <a:gd name="T34" fmla="*/ 55 w 148"/>
                    <a:gd name="T35" fmla="*/ 102 h 582"/>
                    <a:gd name="T36" fmla="*/ 34 w 148"/>
                    <a:gd name="T37" fmla="*/ 70 h 582"/>
                    <a:gd name="T38" fmla="*/ 11 w 148"/>
                    <a:gd name="T39" fmla="*/ 40 h 582"/>
                    <a:gd name="T40" fmla="*/ 10 w 148"/>
                    <a:gd name="T41" fmla="*/ 17 h 582"/>
                    <a:gd name="T42" fmla="*/ 25 w 148"/>
                    <a:gd name="T43" fmla="*/ 5 h 582"/>
                    <a:gd name="T44" fmla="*/ 46 w 148"/>
                    <a:gd name="T45" fmla="*/ 15 h 582"/>
                    <a:gd name="T46" fmla="*/ 69 w 148"/>
                    <a:gd name="T47" fmla="*/ 49 h 582"/>
                    <a:gd name="T48" fmla="*/ 91 w 148"/>
                    <a:gd name="T49" fmla="*/ 85 h 582"/>
                    <a:gd name="T50" fmla="*/ 108 w 148"/>
                    <a:gd name="T51" fmla="*/ 121 h 582"/>
                    <a:gd name="T52" fmla="*/ 124 w 148"/>
                    <a:gd name="T53" fmla="*/ 163 h 582"/>
                    <a:gd name="T54" fmla="*/ 135 w 148"/>
                    <a:gd name="T55" fmla="*/ 203 h 582"/>
                    <a:gd name="T56" fmla="*/ 143 w 148"/>
                    <a:gd name="T57" fmla="*/ 247 h 582"/>
                    <a:gd name="T58" fmla="*/ 148 w 148"/>
                    <a:gd name="T59" fmla="*/ 291 h 582"/>
                    <a:gd name="T60" fmla="*/ 148 w 148"/>
                    <a:gd name="T61" fmla="*/ 331 h 582"/>
                    <a:gd name="T62" fmla="*/ 145 w 148"/>
                    <a:gd name="T63" fmla="*/ 367 h 582"/>
                    <a:gd name="T64" fmla="*/ 139 w 148"/>
                    <a:gd name="T65" fmla="*/ 403 h 582"/>
                    <a:gd name="T66" fmla="*/ 131 w 148"/>
                    <a:gd name="T67" fmla="*/ 439 h 582"/>
                    <a:gd name="T68" fmla="*/ 122 w 148"/>
                    <a:gd name="T69" fmla="*/ 471 h 582"/>
                    <a:gd name="T70" fmla="*/ 108 w 148"/>
                    <a:gd name="T71" fmla="*/ 504 h 582"/>
                    <a:gd name="T72" fmla="*/ 93 w 148"/>
                    <a:gd name="T73" fmla="*/ 536 h 582"/>
                    <a:gd name="T74" fmla="*/ 76 w 148"/>
                    <a:gd name="T75" fmla="*/ 566 h 582"/>
                    <a:gd name="T76" fmla="*/ 69 w 148"/>
                    <a:gd name="T77" fmla="*/ 582 h 5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48" h="582">
                      <a:moveTo>
                        <a:pt x="69" y="582"/>
                      </a:moveTo>
                      <a:lnTo>
                        <a:pt x="63" y="580"/>
                      </a:lnTo>
                      <a:lnTo>
                        <a:pt x="57" y="580"/>
                      </a:lnTo>
                      <a:lnTo>
                        <a:pt x="53" y="576"/>
                      </a:lnTo>
                      <a:lnTo>
                        <a:pt x="48" y="576"/>
                      </a:lnTo>
                      <a:lnTo>
                        <a:pt x="42" y="574"/>
                      </a:lnTo>
                      <a:lnTo>
                        <a:pt x="38" y="572"/>
                      </a:lnTo>
                      <a:lnTo>
                        <a:pt x="32" y="570"/>
                      </a:lnTo>
                      <a:lnTo>
                        <a:pt x="29" y="570"/>
                      </a:lnTo>
                      <a:lnTo>
                        <a:pt x="36" y="555"/>
                      </a:lnTo>
                      <a:lnTo>
                        <a:pt x="46" y="542"/>
                      </a:lnTo>
                      <a:lnTo>
                        <a:pt x="53" y="526"/>
                      </a:lnTo>
                      <a:lnTo>
                        <a:pt x="61" y="513"/>
                      </a:lnTo>
                      <a:lnTo>
                        <a:pt x="69" y="496"/>
                      </a:lnTo>
                      <a:lnTo>
                        <a:pt x="74" y="481"/>
                      </a:lnTo>
                      <a:lnTo>
                        <a:pt x="82" y="466"/>
                      </a:lnTo>
                      <a:lnTo>
                        <a:pt x="88" y="450"/>
                      </a:lnTo>
                      <a:lnTo>
                        <a:pt x="91" y="433"/>
                      </a:lnTo>
                      <a:lnTo>
                        <a:pt x="95" y="416"/>
                      </a:lnTo>
                      <a:lnTo>
                        <a:pt x="99" y="399"/>
                      </a:lnTo>
                      <a:lnTo>
                        <a:pt x="103" y="382"/>
                      </a:lnTo>
                      <a:lnTo>
                        <a:pt x="105" y="365"/>
                      </a:lnTo>
                      <a:lnTo>
                        <a:pt x="107" y="348"/>
                      </a:lnTo>
                      <a:lnTo>
                        <a:pt x="108" y="331"/>
                      </a:lnTo>
                      <a:lnTo>
                        <a:pt x="108" y="313"/>
                      </a:lnTo>
                      <a:lnTo>
                        <a:pt x="108" y="293"/>
                      </a:lnTo>
                      <a:lnTo>
                        <a:pt x="107" y="273"/>
                      </a:lnTo>
                      <a:lnTo>
                        <a:pt x="103" y="253"/>
                      </a:lnTo>
                      <a:lnTo>
                        <a:pt x="101" y="232"/>
                      </a:lnTo>
                      <a:lnTo>
                        <a:pt x="95" y="213"/>
                      </a:lnTo>
                      <a:lnTo>
                        <a:pt x="91" y="194"/>
                      </a:lnTo>
                      <a:lnTo>
                        <a:pt x="86" y="175"/>
                      </a:lnTo>
                      <a:lnTo>
                        <a:pt x="80" y="156"/>
                      </a:lnTo>
                      <a:lnTo>
                        <a:pt x="70" y="138"/>
                      </a:lnTo>
                      <a:lnTo>
                        <a:pt x="63" y="119"/>
                      </a:lnTo>
                      <a:lnTo>
                        <a:pt x="55" y="102"/>
                      </a:lnTo>
                      <a:lnTo>
                        <a:pt x="46" y="87"/>
                      </a:lnTo>
                      <a:lnTo>
                        <a:pt x="34" y="70"/>
                      </a:lnTo>
                      <a:lnTo>
                        <a:pt x="25" y="55"/>
                      </a:lnTo>
                      <a:lnTo>
                        <a:pt x="11" y="40"/>
                      </a:lnTo>
                      <a:lnTo>
                        <a:pt x="0" y="24"/>
                      </a:lnTo>
                      <a:lnTo>
                        <a:pt x="10" y="17"/>
                      </a:lnTo>
                      <a:lnTo>
                        <a:pt x="17" y="11"/>
                      </a:lnTo>
                      <a:lnTo>
                        <a:pt x="25" y="5"/>
                      </a:lnTo>
                      <a:lnTo>
                        <a:pt x="32" y="0"/>
                      </a:lnTo>
                      <a:lnTo>
                        <a:pt x="46" y="15"/>
                      </a:lnTo>
                      <a:lnTo>
                        <a:pt x="57" y="32"/>
                      </a:lnTo>
                      <a:lnTo>
                        <a:pt x="69" y="49"/>
                      </a:lnTo>
                      <a:lnTo>
                        <a:pt x="82" y="66"/>
                      </a:lnTo>
                      <a:lnTo>
                        <a:pt x="91" y="85"/>
                      </a:lnTo>
                      <a:lnTo>
                        <a:pt x="101" y="104"/>
                      </a:lnTo>
                      <a:lnTo>
                        <a:pt x="108" y="121"/>
                      </a:lnTo>
                      <a:lnTo>
                        <a:pt x="118" y="142"/>
                      </a:lnTo>
                      <a:lnTo>
                        <a:pt x="124" y="163"/>
                      </a:lnTo>
                      <a:lnTo>
                        <a:pt x="129" y="182"/>
                      </a:lnTo>
                      <a:lnTo>
                        <a:pt x="135" y="203"/>
                      </a:lnTo>
                      <a:lnTo>
                        <a:pt x="141" y="224"/>
                      </a:lnTo>
                      <a:lnTo>
                        <a:pt x="143" y="247"/>
                      </a:lnTo>
                      <a:lnTo>
                        <a:pt x="146" y="268"/>
                      </a:lnTo>
                      <a:lnTo>
                        <a:pt x="148" y="291"/>
                      </a:lnTo>
                      <a:lnTo>
                        <a:pt x="148" y="313"/>
                      </a:lnTo>
                      <a:lnTo>
                        <a:pt x="148" y="331"/>
                      </a:lnTo>
                      <a:lnTo>
                        <a:pt x="146" y="350"/>
                      </a:lnTo>
                      <a:lnTo>
                        <a:pt x="145" y="367"/>
                      </a:lnTo>
                      <a:lnTo>
                        <a:pt x="143" y="386"/>
                      </a:lnTo>
                      <a:lnTo>
                        <a:pt x="139" y="403"/>
                      </a:lnTo>
                      <a:lnTo>
                        <a:pt x="135" y="422"/>
                      </a:lnTo>
                      <a:lnTo>
                        <a:pt x="131" y="439"/>
                      </a:lnTo>
                      <a:lnTo>
                        <a:pt x="127" y="456"/>
                      </a:lnTo>
                      <a:lnTo>
                        <a:pt x="122" y="471"/>
                      </a:lnTo>
                      <a:lnTo>
                        <a:pt x="116" y="488"/>
                      </a:lnTo>
                      <a:lnTo>
                        <a:pt x="108" y="504"/>
                      </a:lnTo>
                      <a:lnTo>
                        <a:pt x="101" y="521"/>
                      </a:lnTo>
                      <a:lnTo>
                        <a:pt x="93" y="536"/>
                      </a:lnTo>
                      <a:lnTo>
                        <a:pt x="86" y="551"/>
                      </a:lnTo>
                      <a:lnTo>
                        <a:pt x="76" y="566"/>
                      </a:lnTo>
                      <a:lnTo>
                        <a:pt x="69" y="582"/>
                      </a:lnTo>
                      <a:lnTo>
                        <a:pt x="69" y="58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2506" name="Freeform 730"/>
                <p:cNvSpPr>
                  <a:spLocks/>
                </p:cNvSpPr>
                <p:nvPr/>
              </p:nvSpPr>
              <p:spPr bwMode="auto">
                <a:xfrm>
                  <a:off x="2632" y="2311"/>
                  <a:ext cx="179" cy="121"/>
                </a:xfrm>
                <a:custGeom>
                  <a:avLst/>
                  <a:gdLst>
                    <a:gd name="T0" fmla="*/ 0 w 1179"/>
                    <a:gd name="T1" fmla="*/ 0 h 862"/>
                    <a:gd name="T2" fmla="*/ 0 w 1179"/>
                    <a:gd name="T3" fmla="*/ 862 h 862"/>
                    <a:gd name="T4" fmla="*/ 1179 w 1179"/>
                    <a:gd name="T5" fmla="*/ 862 h 8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179" h="862">
                      <a:moveTo>
                        <a:pt x="0" y="0"/>
                      </a:moveTo>
                      <a:lnTo>
                        <a:pt x="0" y="862"/>
                      </a:lnTo>
                      <a:lnTo>
                        <a:pt x="1179" y="862"/>
                      </a:lnTo>
                    </a:path>
                  </a:pathLst>
                </a:custGeom>
                <a:noFill/>
                <a:ln w="9525" cmpd="sng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2507" name="Line 731"/>
                <p:cNvSpPr>
                  <a:spLocks noChangeShapeType="1"/>
                </p:cNvSpPr>
                <p:nvPr/>
              </p:nvSpPr>
              <p:spPr bwMode="auto">
                <a:xfrm flipH="1" flipV="1">
                  <a:off x="2604" y="2311"/>
                  <a:ext cx="28" cy="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2508" name="Line 732"/>
                <p:cNvSpPr>
                  <a:spLocks noChangeShapeType="1"/>
                </p:cNvSpPr>
                <p:nvPr/>
              </p:nvSpPr>
              <p:spPr bwMode="auto">
                <a:xfrm flipV="1">
                  <a:off x="2632" y="2311"/>
                  <a:ext cx="27" cy="3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ko-KR" altLang="en-US"/>
                </a:p>
              </p:txBody>
            </p:sp>
            <p:sp>
              <p:nvSpPr>
                <p:cNvPr id="332509" name="Oval 733"/>
                <p:cNvSpPr>
                  <a:spLocks noChangeArrowheads="1"/>
                </p:cNvSpPr>
                <p:nvPr/>
              </p:nvSpPr>
              <p:spPr bwMode="auto">
                <a:xfrm>
                  <a:off x="2619" y="2291"/>
                  <a:ext cx="28" cy="28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ko-KR" altLang="en-US"/>
                </a:p>
              </p:txBody>
            </p:sp>
          </p:grpSp>
          <p:sp>
            <p:nvSpPr>
              <p:cNvPr id="332510" name="AutoShape 734"/>
              <p:cNvSpPr>
                <a:spLocks noChangeArrowheads="1"/>
              </p:cNvSpPr>
              <p:nvPr/>
            </p:nvSpPr>
            <p:spPr bwMode="auto">
              <a:xfrm>
                <a:off x="2290" y="2192"/>
                <a:ext cx="261" cy="145"/>
              </a:xfrm>
              <a:prstGeom prst="roundRect">
                <a:avLst>
                  <a:gd name="adj" fmla="val 10417"/>
                </a:avLst>
              </a:prstGeom>
              <a:solidFill>
                <a:srgbClr val="D7E5D7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32511" name="AutoShape 735"/>
              <p:cNvSpPr>
                <a:spLocks noChangeArrowheads="1"/>
              </p:cNvSpPr>
              <p:nvPr/>
            </p:nvSpPr>
            <p:spPr bwMode="auto">
              <a:xfrm>
                <a:off x="2320" y="2224"/>
                <a:ext cx="46" cy="78"/>
              </a:xfrm>
              <a:prstGeom prst="roundRect">
                <a:avLst>
                  <a:gd name="adj" fmla="val 34546"/>
                </a:avLst>
              </a:prstGeom>
              <a:solidFill>
                <a:schemeClr val="bg2"/>
              </a:solidFill>
              <a:ln w="9525">
                <a:round/>
                <a:headEnd/>
                <a:tailEnd/>
              </a:ln>
              <a:effectLst/>
              <a:scene3d>
                <a:camera prst="legacyObliqueTop">
                  <a:rot lat="20099999" lon="1500000" rev="0"/>
                </a:camera>
                <a:lightRig rig="legacyHarsh3" dir="r"/>
              </a:scene3d>
              <a:sp3d extrusionH="23800" prstMaterial="legacyMetal">
                <a:bevelT w="13500" h="13500" prst="angle"/>
                <a:bevelB w="13500" h="13500" prst="angle"/>
                <a:extrusionClr>
                  <a:srgbClr val="EAEAEA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332512" name="Rectangle 736"/>
              <p:cNvSpPr>
                <a:spLocks noChangeArrowheads="1"/>
              </p:cNvSpPr>
              <p:nvPr/>
            </p:nvSpPr>
            <p:spPr bwMode="auto">
              <a:xfrm flipH="1">
                <a:off x="2424" y="2222"/>
                <a:ext cx="97" cy="91"/>
              </a:xfrm>
              <a:prstGeom prst="rect">
                <a:avLst/>
              </a:prstGeom>
              <a:solidFill>
                <a:schemeClr val="bg2"/>
              </a:solidFill>
              <a:ln w="9525">
                <a:miter lim="800000"/>
                <a:headEnd/>
                <a:tailEnd/>
              </a:ln>
              <a:effectLst/>
              <a:scene3d>
                <a:camera prst="legacyObliqueTopRight"/>
                <a:lightRig rig="legacyHarsh3" dir="r"/>
              </a:scene3d>
              <a:sp3d prstMaterial="legacyMetal">
                <a:bevelT w="13500" h="13500" prst="angle"/>
                <a:bevelB w="13500" h="13500" prst="angle"/>
                <a:extrusionClr>
                  <a:srgbClr val="EAEAEA"/>
                </a:extrusionClr>
              </a:sp3d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332513" name="Freeform 737"/>
              <p:cNvSpPr>
                <a:spLocks/>
              </p:cNvSpPr>
              <p:nvPr/>
            </p:nvSpPr>
            <p:spPr bwMode="auto">
              <a:xfrm>
                <a:off x="2516" y="2246"/>
                <a:ext cx="20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2514" name="Freeform 738"/>
              <p:cNvSpPr>
                <a:spLocks/>
              </p:cNvSpPr>
              <p:nvPr/>
            </p:nvSpPr>
            <p:spPr bwMode="auto">
              <a:xfrm>
                <a:off x="2516" y="2262"/>
                <a:ext cx="20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2515" name="Freeform 739"/>
              <p:cNvSpPr>
                <a:spLocks/>
              </p:cNvSpPr>
              <p:nvPr/>
            </p:nvSpPr>
            <p:spPr bwMode="auto">
              <a:xfrm>
                <a:off x="2358" y="2237"/>
                <a:ext cx="20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2516" name="Freeform 740"/>
              <p:cNvSpPr>
                <a:spLocks/>
              </p:cNvSpPr>
              <p:nvPr/>
            </p:nvSpPr>
            <p:spPr bwMode="auto">
              <a:xfrm>
                <a:off x="2358" y="2253"/>
                <a:ext cx="20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2517" name="Freeform 741"/>
              <p:cNvSpPr>
                <a:spLocks/>
              </p:cNvSpPr>
              <p:nvPr/>
            </p:nvSpPr>
            <p:spPr bwMode="auto">
              <a:xfrm>
                <a:off x="2358" y="2269"/>
                <a:ext cx="20" cy="9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2518" name="Freeform 742"/>
              <p:cNvSpPr>
                <a:spLocks/>
              </p:cNvSpPr>
              <p:nvPr/>
            </p:nvSpPr>
            <p:spPr bwMode="auto">
              <a:xfrm>
                <a:off x="2358" y="2286"/>
                <a:ext cx="20" cy="9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2519" name="Freeform 743"/>
              <p:cNvSpPr>
                <a:spLocks/>
              </p:cNvSpPr>
              <p:nvPr/>
            </p:nvSpPr>
            <p:spPr bwMode="auto">
              <a:xfrm flipH="1">
                <a:off x="2310" y="2238"/>
                <a:ext cx="19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2520" name="Freeform 744"/>
              <p:cNvSpPr>
                <a:spLocks/>
              </p:cNvSpPr>
              <p:nvPr/>
            </p:nvSpPr>
            <p:spPr bwMode="auto">
              <a:xfrm flipH="1">
                <a:off x="2310" y="2254"/>
                <a:ext cx="19" cy="9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2521" name="Freeform 745"/>
              <p:cNvSpPr>
                <a:spLocks/>
              </p:cNvSpPr>
              <p:nvPr/>
            </p:nvSpPr>
            <p:spPr bwMode="auto">
              <a:xfrm flipH="1">
                <a:off x="2414" y="2237"/>
                <a:ext cx="20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2522" name="Freeform 746"/>
              <p:cNvSpPr>
                <a:spLocks/>
              </p:cNvSpPr>
              <p:nvPr/>
            </p:nvSpPr>
            <p:spPr bwMode="auto">
              <a:xfrm flipH="1">
                <a:off x="2414" y="2253"/>
                <a:ext cx="20" cy="8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2523" name="Freeform 747"/>
              <p:cNvSpPr>
                <a:spLocks/>
              </p:cNvSpPr>
              <p:nvPr/>
            </p:nvSpPr>
            <p:spPr bwMode="auto">
              <a:xfrm flipH="1">
                <a:off x="2414" y="2269"/>
                <a:ext cx="20" cy="9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332524" name="Freeform 748"/>
              <p:cNvSpPr>
                <a:spLocks/>
              </p:cNvSpPr>
              <p:nvPr/>
            </p:nvSpPr>
            <p:spPr bwMode="auto">
              <a:xfrm flipH="1">
                <a:off x="2414" y="2286"/>
                <a:ext cx="20" cy="9"/>
              </a:xfrm>
              <a:custGeom>
                <a:avLst/>
                <a:gdLst>
                  <a:gd name="T0" fmla="*/ 0 w 33"/>
                  <a:gd name="T1" fmla="*/ 0 h 14"/>
                  <a:gd name="T2" fmla="*/ 17 w 33"/>
                  <a:gd name="T3" fmla="*/ 0 h 14"/>
                  <a:gd name="T4" fmla="*/ 18 w 33"/>
                  <a:gd name="T5" fmla="*/ 14 h 14"/>
                  <a:gd name="T6" fmla="*/ 33 w 33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4">
                    <a:moveTo>
                      <a:pt x="0" y="0"/>
                    </a:moveTo>
                    <a:lnTo>
                      <a:pt x="17" y="0"/>
                    </a:lnTo>
                    <a:lnTo>
                      <a:pt x="18" y="14"/>
                    </a:lnTo>
                    <a:lnTo>
                      <a:pt x="33" y="14"/>
                    </a:lnTo>
                  </a:path>
                </a:pathLst>
              </a:cu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ko-KR" altLang="en-US"/>
              </a:p>
            </p:txBody>
          </p:sp>
          <p:cxnSp>
            <p:nvCxnSpPr>
              <p:cNvPr id="332525" name="AutoShape 749"/>
              <p:cNvCxnSpPr>
                <a:cxnSpLocks noChangeShapeType="1"/>
                <a:stCxn id="332519" idx="3"/>
                <a:endCxn id="332506" idx="2"/>
              </p:cNvCxnSpPr>
              <p:nvPr/>
            </p:nvCxnSpPr>
            <p:spPr bwMode="auto">
              <a:xfrm rot="10800000">
                <a:off x="2287" y="2231"/>
                <a:ext cx="23" cy="15"/>
              </a:xfrm>
              <a:prstGeom prst="bentConnector3">
                <a:avLst>
                  <a:gd name="adj1" fmla="val 51282"/>
                </a:avLst>
              </a:prstGeom>
              <a:noFill/>
              <a:ln w="9525">
                <a:solidFill>
                  <a:srgbClr val="EAEAEA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32526" name="AutoShape 750"/>
              <p:cNvCxnSpPr>
                <a:cxnSpLocks noChangeShapeType="1"/>
                <a:stCxn id="332520" idx="3"/>
                <a:endCxn id="332506" idx="2"/>
              </p:cNvCxnSpPr>
              <p:nvPr/>
            </p:nvCxnSpPr>
            <p:spPr bwMode="auto">
              <a:xfrm rot="10800000">
                <a:off x="2287" y="2231"/>
                <a:ext cx="23" cy="32"/>
              </a:xfrm>
              <a:prstGeom prst="bentConnector3">
                <a:avLst>
                  <a:gd name="adj1" fmla="val 51282"/>
                </a:avLst>
              </a:prstGeom>
              <a:noFill/>
              <a:ln w="9525">
                <a:solidFill>
                  <a:srgbClr val="EAEAEA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32527" name="AutoShape 751"/>
              <p:cNvCxnSpPr>
                <a:cxnSpLocks noChangeShapeType="1"/>
                <a:stCxn id="332515" idx="3"/>
                <a:endCxn id="332521" idx="3"/>
              </p:cNvCxnSpPr>
              <p:nvPr/>
            </p:nvCxnSpPr>
            <p:spPr bwMode="auto">
              <a:xfrm>
                <a:off x="2378" y="2245"/>
                <a:ext cx="37" cy="0"/>
              </a:xfrm>
              <a:prstGeom prst="straightConnector1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32528" name="AutoShape 752"/>
              <p:cNvCxnSpPr>
                <a:cxnSpLocks noChangeShapeType="1"/>
                <a:stCxn id="332516" idx="3"/>
                <a:endCxn id="332522" idx="3"/>
              </p:cNvCxnSpPr>
              <p:nvPr/>
            </p:nvCxnSpPr>
            <p:spPr bwMode="auto">
              <a:xfrm>
                <a:off x="2378" y="2261"/>
                <a:ext cx="37" cy="0"/>
              </a:xfrm>
              <a:prstGeom prst="straightConnector1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32529" name="AutoShape 753"/>
              <p:cNvCxnSpPr>
                <a:cxnSpLocks noChangeShapeType="1"/>
                <a:stCxn id="332517" idx="3"/>
                <a:endCxn id="332523" idx="3"/>
              </p:cNvCxnSpPr>
              <p:nvPr/>
            </p:nvCxnSpPr>
            <p:spPr bwMode="auto">
              <a:xfrm flipH="1">
                <a:off x="2378" y="2278"/>
                <a:ext cx="37" cy="0"/>
              </a:xfrm>
              <a:prstGeom prst="straightConnector1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32530" name="AutoShape 754"/>
              <p:cNvCxnSpPr>
                <a:cxnSpLocks noChangeShapeType="1"/>
                <a:stCxn id="332518" idx="3"/>
                <a:endCxn id="332524" idx="3"/>
              </p:cNvCxnSpPr>
              <p:nvPr/>
            </p:nvCxnSpPr>
            <p:spPr bwMode="auto">
              <a:xfrm>
                <a:off x="2378" y="2295"/>
                <a:ext cx="37" cy="0"/>
              </a:xfrm>
              <a:prstGeom prst="straightConnector1">
                <a:avLst/>
              </a:prstGeom>
              <a:noFill/>
              <a:ln w="9525">
                <a:solidFill>
                  <a:srgbClr val="EAEAEA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32531" name="AutoShape 755"/>
              <p:cNvCxnSpPr>
                <a:cxnSpLocks noChangeShapeType="1"/>
                <a:stCxn id="332513" idx="3"/>
              </p:cNvCxnSpPr>
              <p:nvPr/>
            </p:nvCxnSpPr>
            <p:spPr bwMode="auto">
              <a:xfrm>
                <a:off x="2536" y="2254"/>
                <a:ext cx="9" cy="33"/>
              </a:xfrm>
              <a:prstGeom prst="bentConnector2">
                <a:avLst/>
              </a:prstGeom>
              <a:noFill/>
              <a:ln w="9525">
                <a:solidFill>
                  <a:srgbClr val="EAEAEA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332532" name="AutoShape 756"/>
              <p:cNvCxnSpPr>
                <a:cxnSpLocks noChangeShapeType="1"/>
                <a:stCxn id="332514" idx="3"/>
              </p:cNvCxnSpPr>
              <p:nvPr/>
            </p:nvCxnSpPr>
            <p:spPr bwMode="auto">
              <a:xfrm>
                <a:off x="2536" y="2270"/>
                <a:ext cx="0" cy="29"/>
              </a:xfrm>
              <a:prstGeom prst="bentConnector4">
                <a:avLst>
                  <a:gd name="adj1" fmla="val 0"/>
                  <a:gd name="adj2" fmla="val 100000"/>
                </a:avLst>
              </a:prstGeom>
              <a:noFill/>
              <a:ln w="9525">
                <a:solidFill>
                  <a:srgbClr val="EAEAEA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332533" name="AutoShape 757"/>
            <p:cNvCxnSpPr>
              <a:cxnSpLocks noChangeShapeType="1"/>
              <a:stCxn id="332341" idx="0"/>
              <a:endCxn id="332508" idx="1"/>
            </p:cNvCxnSpPr>
            <p:nvPr/>
          </p:nvCxnSpPr>
          <p:spPr bwMode="auto">
            <a:xfrm>
              <a:off x="1813" y="2077"/>
              <a:ext cx="1047" cy="197"/>
            </a:xfrm>
            <a:prstGeom prst="straightConnector1">
              <a:avLst/>
            </a:prstGeom>
            <a:noFill/>
            <a:ln w="12700">
              <a:solidFill>
                <a:srgbClr val="003065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32534" name="Text Box 758"/>
            <p:cNvSpPr txBox="1">
              <a:spLocks noChangeArrowheads="1"/>
            </p:cNvSpPr>
            <p:nvPr/>
          </p:nvSpPr>
          <p:spPr bwMode="auto">
            <a:xfrm>
              <a:off x="1797" y="2161"/>
              <a:ext cx="809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3065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ko-KR">
                  <a:ea typeface="굴림" charset="-127"/>
                </a:rPr>
                <a:t>Line-of-</a:t>
              </a:r>
              <a:br>
                <a:rPr lang="en-US" altLang="ko-KR">
                  <a:ea typeface="굴림" charset="-127"/>
                </a:rPr>
              </a:br>
              <a:r>
                <a:rPr lang="en-US" altLang="ko-KR">
                  <a:ea typeface="굴림" charset="-127"/>
                </a:rPr>
                <a:t>sight path</a:t>
              </a:r>
            </a:p>
          </p:txBody>
        </p:sp>
        <p:sp>
          <p:nvSpPr>
            <p:cNvPr id="332535" name="Line 759"/>
            <p:cNvSpPr>
              <a:spLocks noChangeShapeType="1"/>
            </p:cNvSpPr>
            <p:nvPr/>
          </p:nvSpPr>
          <p:spPr bwMode="auto">
            <a:xfrm flipV="1">
              <a:off x="1597" y="1469"/>
              <a:ext cx="1668" cy="310"/>
            </a:xfrm>
            <a:prstGeom prst="line">
              <a:avLst/>
            </a:prstGeom>
            <a:noFill/>
            <a:ln w="76200">
              <a:solidFill>
                <a:srgbClr val="003065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ko-KR" altLang="en-US"/>
            </a:p>
          </p:txBody>
        </p:sp>
        <p:sp>
          <p:nvSpPr>
            <p:cNvPr id="332536" name="Rectangle 760"/>
            <p:cNvSpPr>
              <a:spLocks noChangeArrowheads="1"/>
            </p:cNvSpPr>
            <p:nvPr/>
          </p:nvSpPr>
          <p:spPr bwMode="auto">
            <a:xfrm>
              <a:off x="2410" y="1623"/>
              <a:ext cx="32" cy="32"/>
            </a:xfrm>
            <a:prstGeom prst="rect">
              <a:avLst/>
            </a:prstGeom>
            <a:solidFill>
              <a:schemeClr val="tx1"/>
            </a:solidFill>
            <a:ln w="12700" algn="ctr">
              <a:solidFill>
                <a:srgbClr val="003065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ko-KR" altLang="en-US"/>
            </a:p>
          </p:txBody>
        </p:sp>
        <p:cxnSp>
          <p:nvCxnSpPr>
            <p:cNvPr id="332537" name="AutoShape 761"/>
            <p:cNvCxnSpPr>
              <a:cxnSpLocks noChangeShapeType="1"/>
              <a:stCxn id="332341" idx="1"/>
              <a:endCxn id="332536" idx="2"/>
            </p:cNvCxnSpPr>
            <p:nvPr/>
          </p:nvCxnSpPr>
          <p:spPr bwMode="auto">
            <a:xfrm flipV="1">
              <a:off x="1803" y="1655"/>
              <a:ext cx="623" cy="406"/>
            </a:xfrm>
            <a:prstGeom prst="straightConnector1">
              <a:avLst/>
            </a:prstGeom>
            <a:noFill/>
            <a:ln w="12700">
              <a:solidFill>
                <a:srgbClr val="003065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2538" name="AutoShape 762"/>
            <p:cNvCxnSpPr>
              <a:cxnSpLocks noChangeShapeType="1"/>
              <a:stCxn id="332536" idx="2"/>
              <a:endCxn id="332509" idx="6"/>
            </p:cNvCxnSpPr>
            <p:nvPr/>
          </p:nvCxnSpPr>
          <p:spPr bwMode="auto">
            <a:xfrm>
              <a:off x="2426" y="1655"/>
              <a:ext cx="429" cy="617"/>
            </a:xfrm>
            <a:prstGeom prst="straightConnector1">
              <a:avLst/>
            </a:prstGeom>
            <a:noFill/>
            <a:ln w="12700">
              <a:solidFill>
                <a:srgbClr val="003065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32539" name="Text Box 763"/>
            <p:cNvSpPr txBox="1">
              <a:spLocks noChangeArrowheads="1"/>
            </p:cNvSpPr>
            <p:nvPr/>
          </p:nvSpPr>
          <p:spPr bwMode="auto">
            <a:xfrm>
              <a:off x="2593" y="1633"/>
              <a:ext cx="164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3065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ko-KR">
                  <a:ea typeface="굴림" charset="-127"/>
                </a:rPr>
                <a:t>Non-line-of-sight path</a:t>
              </a:r>
            </a:p>
          </p:txBody>
        </p:sp>
      </p:grpSp>
      <p:sp>
        <p:nvSpPr>
          <p:cNvPr id="332540" name="Text Box 764"/>
          <p:cNvSpPr txBox="1">
            <a:spLocks noChangeArrowheads="1"/>
          </p:cNvSpPr>
          <p:nvPr/>
        </p:nvSpPr>
        <p:spPr bwMode="auto">
          <a:xfrm>
            <a:off x="7172325" y="5541963"/>
            <a:ext cx="15240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ADAF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/>
            <a:r>
              <a:rPr lang="en-US" altLang="ko-KR" sz="1400">
                <a:ea typeface="굴림" charset="-127"/>
              </a:rPr>
              <a:t>signal at receiver</a:t>
            </a:r>
          </a:p>
        </p:txBody>
      </p:sp>
      <p:grpSp>
        <p:nvGrpSpPr>
          <p:cNvPr id="332541" name="Group 765"/>
          <p:cNvGrpSpPr>
            <a:grpSpLocks/>
          </p:cNvGrpSpPr>
          <p:nvPr/>
        </p:nvGrpSpPr>
        <p:grpSpPr bwMode="auto">
          <a:xfrm>
            <a:off x="7416800" y="4597400"/>
            <a:ext cx="1279525" cy="944563"/>
            <a:chOff x="4570" y="2016"/>
            <a:chExt cx="624" cy="240"/>
          </a:xfrm>
        </p:grpSpPr>
        <p:grpSp>
          <p:nvGrpSpPr>
            <p:cNvPr id="332542" name="Group 766"/>
            <p:cNvGrpSpPr>
              <a:grpSpLocks/>
            </p:cNvGrpSpPr>
            <p:nvPr/>
          </p:nvGrpSpPr>
          <p:grpSpPr bwMode="auto">
            <a:xfrm>
              <a:off x="4570" y="2016"/>
              <a:ext cx="624" cy="240"/>
              <a:chOff x="4896" y="1680"/>
              <a:chExt cx="624" cy="240"/>
            </a:xfrm>
          </p:grpSpPr>
          <p:sp>
            <p:nvSpPr>
              <p:cNvPr id="332543" name="Line 767"/>
              <p:cNvSpPr>
                <a:spLocks noChangeShapeType="1"/>
              </p:cNvSpPr>
              <p:nvPr/>
            </p:nvSpPr>
            <p:spPr bwMode="auto">
              <a:xfrm flipV="1">
                <a:off x="4896" y="1680"/>
                <a:ext cx="0" cy="2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32544" name="Line 768"/>
              <p:cNvSpPr>
                <a:spLocks noChangeShapeType="1"/>
              </p:cNvSpPr>
              <p:nvPr/>
            </p:nvSpPr>
            <p:spPr bwMode="auto">
              <a:xfrm>
                <a:off x="4896" y="1920"/>
                <a:ext cx="62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332545" name="Freeform 769"/>
              <p:cNvSpPr>
                <a:spLocks/>
              </p:cNvSpPr>
              <p:nvPr/>
            </p:nvSpPr>
            <p:spPr bwMode="auto">
              <a:xfrm>
                <a:off x="4992" y="1776"/>
                <a:ext cx="288" cy="144"/>
              </a:xfrm>
              <a:custGeom>
                <a:avLst/>
                <a:gdLst>
                  <a:gd name="T0" fmla="*/ 0 w 288"/>
                  <a:gd name="T1" fmla="*/ 144 h 144"/>
                  <a:gd name="T2" fmla="*/ 48 w 288"/>
                  <a:gd name="T3" fmla="*/ 0 h 144"/>
                  <a:gd name="T4" fmla="*/ 96 w 288"/>
                  <a:gd name="T5" fmla="*/ 144 h 144"/>
                  <a:gd name="T6" fmla="*/ 144 w 288"/>
                  <a:gd name="T7" fmla="*/ 48 h 144"/>
                  <a:gd name="T8" fmla="*/ 192 w 288"/>
                  <a:gd name="T9" fmla="*/ 144 h 144"/>
                  <a:gd name="T10" fmla="*/ 246 w 288"/>
                  <a:gd name="T11" fmla="*/ 90 h 144"/>
                  <a:gd name="T12" fmla="*/ 288 w 288"/>
                  <a:gd name="T13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44">
                    <a:moveTo>
                      <a:pt x="0" y="144"/>
                    </a:moveTo>
                    <a:lnTo>
                      <a:pt x="48" y="0"/>
                    </a:lnTo>
                    <a:lnTo>
                      <a:pt x="96" y="144"/>
                    </a:lnTo>
                    <a:lnTo>
                      <a:pt x="144" y="48"/>
                    </a:lnTo>
                    <a:lnTo>
                      <a:pt x="192" y="144"/>
                    </a:lnTo>
                    <a:lnTo>
                      <a:pt x="246" y="90"/>
                    </a:lnTo>
                    <a:lnTo>
                      <a:pt x="288" y="144"/>
                    </a:lnTo>
                  </a:path>
                </a:pathLst>
              </a:custGeom>
              <a:noFill/>
              <a:ln w="9525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DADAF6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332546" name="Freeform 770"/>
            <p:cNvSpPr>
              <a:spLocks/>
            </p:cNvSpPr>
            <p:nvPr/>
          </p:nvSpPr>
          <p:spPr bwMode="auto">
            <a:xfrm>
              <a:off x="4848" y="2160"/>
              <a:ext cx="288" cy="96"/>
            </a:xfrm>
            <a:custGeom>
              <a:avLst/>
              <a:gdLst>
                <a:gd name="T0" fmla="*/ 0 w 288"/>
                <a:gd name="T1" fmla="*/ 96 h 96"/>
                <a:gd name="T2" fmla="*/ 48 w 288"/>
                <a:gd name="T3" fmla="*/ 0 h 96"/>
                <a:gd name="T4" fmla="*/ 96 w 288"/>
                <a:gd name="T5" fmla="*/ 96 h 96"/>
                <a:gd name="T6" fmla="*/ 144 w 288"/>
                <a:gd name="T7" fmla="*/ 48 h 96"/>
                <a:gd name="T8" fmla="*/ 192 w 288"/>
                <a:gd name="T9" fmla="*/ 96 h 96"/>
                <a:gd name="T10" fmla="*/ 240 w 288"/>
                <a:gd name="T11" fmla="*/ 48 h 96"/>
                <a:gd name="T12" fmla="*/ 288 w 288"/>
                <a:gd name="T13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8" h="96">
                  <a:moveTo>
                    <a:pt x="0" y="96"/>
                  </a:moveTo>
                  <a:lnTo>
                    <a:pt x="48" y="0"/>
                  </a:lnTo>
                  <a:lnTo>
                    <a:pt x="96" y="96"/>
                  </a:lnTo>
                  <a:lnTo>
                    <a:pt x="144" y="48"/>
                  </a:lnTo>
                  <a:lnTo>
                    <a:pt x="192" y="96"/>
                  </a:lnTo>
                  <a:lnTo>
                    <a:pt x="240" y="48"/>
                  </a:lnTo>
                  <a:lnTo>
                    <a:pt x="288" y="96"/>
                  </a:lnTo>
                </a:path>
              </a:pathLst>
            </a:custGeom>
            <a:noFill/>
            <a:ln w="19050" cap="flat" cmpd="sng">
              <a:solidFill>
                <a:schemeClr val="accent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DADAF6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</p:grpSp>
      <p:sp>
        <p:nvSpPr>
          <p:cNvPr id="332547" name="Text Box 771"/>
          <p:cNvSpPr txBox="1">
            <a:spLocks noChangeArrowheads="1"/>
          </p:cNvSpPr>
          <p:nvPr/>
        </p:nvSpPr>
        <p:spPr bwMode="auto">
          <a:xfrm>
            <a:off x="6894513" y="4094163"/>
            <a:ext cx="11017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ADAF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/>
            <a:r>
              <a:rPr lang="de-DE" sz="1400"/>
              <a:t>LOS pulses</a:t>
            </a:r>
          </a:p>
        </p:txBody>
      </p:sp>
      <p:cxnSp>
        <p:nvCxnSpPr>
          <p:cNvPr id="332548" name="AutoShape 772"/>
          <p:cNvCxnSpPr>
            <a:cxnSpLocks noChangeShapeType="1"/>
            <a:stCxn id="332547" idx="2"/>
            <a:endCxn id="332545" idx="1"/>
          </p:cNvCxnSpPr>
          <p:nvPr/>
        </p:nvCxnSpPr>
        <p:spPr bwMode="auto">
          <a:xfrm>
            <a:off x="7445375" y="4398963"/>
            <a:ext cx="266700" cy="576262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2549" name="AutoShape 773"/>
          <p:cNvCxnSpPr>
            <a:cxnSpLocks noChangeShapeType="1"/>
            <a:stCxn id="332547" idx="2"/>
            <a:endCxn id="332546" idx="1"/>
          </p:cNvCxnSpPr>
          <p:nvPr/>
        </p:nvCxnSpPr>
        <p:spPr bwMode="auto">
          <a:xfrm>
            <a:off x="7445375" y="4398963"/>
            <a:ext cx="630238" cy="765175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2550" name="Text Box 774"/>
          <p:cNvSpPr txBox="1">
            <a:spLocks noChangeArrowheads="1"/>
          </p:cNvSpPr>
          <p:nvPr/>
        </p:nvSpPr>
        <p:spPr bwMode="auto">
          <a:xfrm>
            <a:off x="7974013" y="3949700"/>
            <a:ext cx="90328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ADAF6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0" hangingPunct="0"/>
            <a:r>
              <a:rPr lang="de-DE" sz="1400"/>
              <a:t>multipath</a:t>
            </a:r>
          </a:p>
          <a:p>
            <a:pPr algn="l" eaLnBrk="0" hangingPunct="0"/>
            <a:r>
              <a:rPr lang="de-DE" sz="1400"/>
              <a:t>pulses</a:t>
            </a:r>
          </a:p>
        </p:txBody>
      </p:sp>
      <p:cxnSp>
        <p:nvCxnSpPr>
          <p:cNvPr id="332551" name="AutoShape 775"/>
          <p:cNvCxnSpPr>
            <a:cxnSpLocks noChangeShapeType="1"/>
            <a:stCxn id="332550" idx="2"/>
            <a:endCxn id="332546" idx="5"/>
          </p:cNvCxnSpPr>
          <p:nvPr/>
        </p:nvCxnSpPr>
        <p:spPr bwMode="auto">
          <a:xfrm>
            <a:off x="8426450" y="4467225"/>
            <a:ext cx="61913" cy="885825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2552" name="AutoShape 776"/>
          <p:cNvCxnSpPr>
            <a:cxnSpLocks noChangeShapeType="1"/>
            <a:stCxn id="332550" idx="2"/>
            <a:endCxn id="332546" idx="3"/>
          </p:cNvCxnSpPr>
          <p:nvPr/>
        </p:nvCxnSpPr>
        <p:spPr bwMode="auto">
          <a:xfrm flipH="1">
            <a:off x="8281988" y="4467225"/>
            <a:ext cx="144462" cy="876300"/>
          </a:xfrm>
          <a:prstGeom prst="straightConnector1">
            <a:avLst/>
          </a:prstGeom>
          <a:noFill/>
          <a:ln w="9525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2553" name="AutoShape 777"/>
          <p:cNvCxnSpPr>
            <a:cxnSpLocks noChangeShapeType="1"/>
            <a:stCxn id="332550" idx="2"/>
            <a:endCxn id="332545" idx="3"/>
          </p:cNvCxnSpPr>
          <p:nvPr/>
        </p:nvCxnSpPr>
        <p:spPr bwMode="auto">
          <a:xfrm flipH="1">
            <a:off x="7908925" y="4467225"/>
            <a:ext cx="517525" cy="69691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2554" name="AutoShape 778"/>
          <p:cNvCxnSpPr>
            <a:cxnSpLocks noChangeShapeType="1"/>
            <a:stCxn id="332550" idx="2"/>
          </p:cNvCxnSpPr>
          <p:nvPr/>
        </p:nvCxnSpPr>
        <p:spPr bwMode="auto">
          <a:xfrm flipH="1">
            <a:off x="8115300" y="4467225"/>
            <a:ext cx="311150" cy="8524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32556" name="Text Box 780"/>
          <p:cNvSpPr txBox="1">
            <a:spLocks noChangeArrowheads="1"/>
          </p:cNvSpPr>
          <p:nvPr/>
        </p:nvSpPr>
        <p:spPr bwMode="auto">
          <a:xfrm>
            <a:off x="6419850" y="5861050"/>
            <a:ext cx="27241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30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1600">
                <a:ea typeface="굴림" charset="-127"/>
              </a:rPr>
              <a:t>© Jochen Schiller, FU Berlin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9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4: Physical layer</a:t>
            </a:r>
          </a:p>
        </p:txBody>
      </p:sp>
      <p:sp>
        <p:nvSpPr>
          <p:cNvPr id="10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896DB2-476F-4B0D-A8DB-22C61AFF5F72}" type="slidenum">
              <a:rPr lang="en-US" altLang="ko-KR"/>
              <a:pPr/>
              <a:t>17</a:t>
            </a:fld>
            <a:endParaRPr lang="en-US" altLang="ko-KR"/>
          </a:p>
        </p:txBody>
      </p:sp>
      <p:sp>
        <p:nvSpPr>
          <p:cNvPr id="329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Wireless signal strength in a multi-path environment</a:t>
            </a:r>
          </a:p>
        </p:txBody>
      </p:sp>
      <p:sp>
        <p:nvSpPr>
          <p:cNvPr id="329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3863" y="914400"/>
            <a:ext cx="4851400" cy="5191125"/>
          </a:xfrm>
        </p:spPr>
        <p:txBody>
          <a:bodyPr/>
          <a:lstStyle/>
          <a:p>
            <a:r>
              <a:rPr lang="en-US" altLang="ko-KR">
                <a:ea typeface="굴림" charset="-127"/>
              </a:rPr>
              <a:t>Brighter color = stronger signal</a:t>
            </a:r>
          </a:p>
          <a:p>
            <a:r>
              <a:rPr lang="en-US" altLang="ko-KR">
                <a:ea typeface="굴림" charset="-127"/>
              </a:rPr>
              <a:t>Obviously, simple (quadratic) free space attenuation formula is not sufficient to capture these effects</a:t>
            </a:r>
          </a:p>
        </p:txBody>
      </p:sp>
      <p:pic>
        <p:nvPicPr>
          <p:cNvPr id="329732" name="Picture 4" descr="urban-micr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0838" y="3459163"/>
            <a:ext cx="32004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9733" name="Picture 5" descr="wavepropag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8175" y="3387725"/>
            <a:ext cx="259080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9734" name="Picture 6" descr="horizontal-polariza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817563"/>
            <a:ext cx="3543300" cy="262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9735" name="Text Box 7"/>
          <p:cNvSpPr txBox="1">
            <a:spLocks noChangeArrowheads="1"/>
          </p:cNvSpPr>
          <p:nvPr/>
        </p:nvSpPr>
        <p:spPr bwMode="auto">
          <a:xfrm>
            <a:off x="5748338" y="5921375"/>
            <a:ext cx="27241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30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 sz="1600">
                <a:ea typeface="굴림" charset="-127"/>
              </a:rPr>
              <a:t>© Jochen Schiller, FU Berlin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4: Physical layer</a:t>
            </a:r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F731E-A5A4-43E3-B844-33A6B0982AE1}" type="slidenum">
              <a:rPr lang="en-US" altLang="ko-KR"/>
              <a:pPr/>
              <a:t>18</a:t>
            </a:fld>
            <a:endParaRPr lang="en-US" altLang="ko-KR"/>
          </a:p>
        </p:txBody>
      </p:sp>
      <p:sp>
        <p:nvSpPr>
          <p:cNvPr id="332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To take into account stronger attenuation than only caused by distance (e.g., walls, …), use a larger exponent </a:t>
            </a:r>
            <a:r>
              <a:rPr lang="en-US" altLang="ko-KR">
                <a:latin typeface="Symbol" pitchFamily="18" charset="2"/>
                <a:ea typeface="굴림" charset="-127"/>
                <a:sym typeface="Symbol" pitchFamily="18" charset="2"/>
              </a:rPr>
              <a:t></a:t>
            </a:r>
            <a:r>
              <a:rPr lang="en-US" altLang="ko-KR">
                <a:ea typeface="굴림" charset="-127"/>
              </a:rPr>
              <a:t> &gt; 2</a:t>
            </a:r>
          </a:p>
          <a:p>
            <a:pPr lvl="1"/>
            <a:r>
              <a:rPr lang="en-US" altLang="ko-KR">
                <a:ea typeface="굴림" charset="-127"/>
              </a:rPr>
              <a:t> </a:t>
            </a:r>
            <a:r>
              <a:rPr lang="en-US" altLang="ko-KR">
                <a:latin typeface="Symbol" pitchFamily="18" charset="2"/>
                <a:ea typeface="굴림" charset="-127"/>
                <a:sym typeface="Symbol" pitchFamily="18" charset="2"/>
              </a:rPr>
              <a:t></a:t>
            </a:r>
            <a:r>
              <a:rPr lang="en-US" altLang="ko-KR">
                <a:ea typeface="굴림" charset="-127"/>
              </a:rPr>
              <a:t> is the </a:t>
            </a:r>
            <a:r>
              <a:rPr lang="en-US" altLang="ko-KR" b="1" i="1">
                <a:ea typeface="굴림" charset="-127"/>
              </a:rPr>
              <a:t>path-loss exponent </a:t>
            </a:r>
            <a:endParaRPr lang="en-US" altLang="ko-KR">
              <a:ea typeface="굴림" charset="-127"/>
            </a:endParaRPr>
          </a:p>
          <a:p>
            <a:endParaRPr lang="en-US" altLang="ko-KR">
              <a:ea typeface="굴림" charset="-127"/>
            </a:endParaRPr>
          </a:p>
          <a:p>
            <a:pPr lvl="4"/>
            <a:endParaRPr lang="en-US" altLang="ko-KR">
              <a:ea typeface="굴림" charset="-127"/>
            </a:endParaRPr>
          </a:p>
          <a:p>
            <a:pPr lvl="1"/>
            <a:r>
              <a:rPr lang="en-US" altLang="ko-KR">
                <a:ea typeface="굴림" charset="-127"/>
              </a:rPr>
              <a:t>Rewrite in logarithmic form (in dB):</a:t>
            </a:r>
          </a:p>
          <a:p>
            <a:endParaRPr lang="en-US" altLang="ko-KR">
              <a:ea typeface="굴림" charset="-127"/>
            </a:endParaRPr>
          </a:p>
          <a:p>
            <a:r>
              <a:rPr lang="en-US" altLang="ko-KR">
                <a:ea typeface="굴림" charset="-127"/>
              </a:rPr>
              <a:t>Take obstacles into account by a random variation</a:t>
            </a:r>
          </a:p>
          <a:p>
            <a:pPr lvl="1"/>
            <a:r>
              <a:rPr lang="en-US" altLang="ko-KR">
                <a:ea typeface="굴림" charset="-127"/>
              </a:rPr>
              <a:t>Add a Gaussian random variable with 0 mean, variance </a:t>
            </a:r>
            <a:r>
              <a:rPr lang="en-US" altLang="ko-KR">
                <a:latin typeface="Symbol" pitchFamily="18" charset="2"/>
                <a:ea typeface="굴림" charset="-127"/>
                <a:sym typeface="Symbol" pitchFamily="18" charset="2"/>
              </a:rPr>
              <a:t></a:t>
            </a:r>
            <a:r>
              <a:rPr lang="en-US" altLang="ko-KR" baseline="30000">
                <a:ea typeface="굴림" charset="-127"/>
                <a:sym typeface="Symbol" pitchFamily="18" charset="2"/>
              </a:rPr>
              <a:t>2</a:t>
            </a:r>
            <a:r>
              <a:rPr lang="en-US" altLang="ko-KR">
                <a:ea typeface="굴림" charset="-127"/>
              </a:rPr>
              <a:t> to dB representation</a:t>
            </a:r>
          </a:p>
          <a:p>
            <a:pPr lvl="1"/>
            <a:r>
              <a:rPr lang="en-US" altLang="ko-KR">
                <a:ea typeface="굴림" charset="-127"/>
              </a:rPr>
              <a:t>Equivalent to multiplying with a lognormal distributed r.v. in metric units </a:t>
            </a:r>
            <a:r>
              <a:rPr lang="en-US" altLang="ko-KR">
                <a:latin typeface="cmsy10" pitchFamily="34" charset="0"/>
                <a:ea typeface="굴림" charset="-127"/>
              </a:rPr>
              <a:t>!</a:t>
            </a:r>
            <a:r>
              <a:rPr lang="en-US" altLang="ko-KR">
                <a:ea typeface="굴림" charset="-127"/>
              </a:rPr>
              <a:t> </a:t>
            </a:r>
            <a:r>
              <a:rPr lang="en-US" altLang="ko-KR" b="1" i="1">
                <a:ea typeface="굴림" charset="-127"/>
              </a:rPr>
              <a:t>lognormal fading </a:t>
            </a:r>
            <a:endParaRPr lang="en-US" altLang="ko-KR">
              <a:ea typeface="굴림" charset="-127"/>
            </a:endParaRPr>
          </a:p>
        </p:txBody>
      </p:sp>
      <p:pic>
        <p:nvPicPr>
          <p:cNvPr id="332807" name="Picture 7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6575" y="3055938"/>
            <a:ext cx="5715000" cy="696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30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2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Generalizing the attenuation formula</a:t>
            </a:r>
          </a:p>
        </p:txBody>
      </p:sp>
      <p:pic>
        <p:nvPicPr>
          <p:cNvPr id="332805" name="Picture 5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4138" y="2101850"/>
            <a:ext cx="4024312" cy="66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30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2809" name="Picture 9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900" y="5465763"/>
            <a:ext cx="6807200" cy="69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30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4: Physical layer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FC8B92-46EB-4BFC-9F78-34BF08F4DBA9}" type="slidenum">
              <a:rPr lang="en-US" altLang="ko-KR"/>
              <a:pPr/>
              <a:t>19</a:t>
            </a:fld>
            <a:endParaRPr lang="en-US" altLang="ko-KR"/>
          </a:p>
        </p:txBody>
      </p:sp>
      <p:sp>
        <p:nvSpPr>
          <p:cNvPr id="350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Overview</a:t>
            </a:r>
          </a:p>
        </p:txBody>
      </p:sp>
      <p:sp>
        <p:nvSpPr>
          <p:cNvPr id="350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Frequency bands</a:t>
            </a:r>
          </a:p>
          <a:p>
            <a:r>
              <a:rPr lang="en-US" altLang="ko-KR">
                <a:ea typeface="굴림" charset="-127"/>
              </a:rPr>
              <a:t>Modulation</a:t>
            </a:r>
          </a:p>
          <a:p>
            <a:r>
              <a:rPr lang="en-US" altLang="ko-KR">
                <a:ea typeface="굴림" charset="-127"/>
              </a:rPr>
              <a:t>Signal distortion – wireless channels</a:t>
            </a:r>
          </a:p>
          <a:p>
            <a:r>
              <a:rPr lang="en-US" altLang="ko-KR" b="1" i="1">
                <a:solidFill>
                  <a:schemeClr val="tx2"/>
                </a:solidFill>
                <a:ea typeface="굴림" charset="-127"/>
              </a:rPr>
              <a:t>From waves to bits</a:t>
            </a:r>
          </a:p>
          <a:p>
            <a:r>
              <a:rPr lang="en-US" altLang="ko-KR">
                <a:ea typeface="굴림" charset="-127"/>
              </a:rPr>
              <a:t>Channel models</a:t>
            </a:r>
          </a:p>
          <a:p>
            <a:r>
              <a:rPr lang="en-US" altLang="ko-KR">
                <a:ea typeface="굴림" charset="-127"/>
              </a:rPr>
              <a:t>Transceiver design</a:t>
            </a:r>
          </a:p>
          <a:p>
            <a:endParaRPr lang="en-US" altLang="ko-KR">
              <a:ea typeface="굴림" charset="-127"/>
            </a:endParaRPr>
          </a:p>
          <a:p>
            <a:endParaRPr lang="en-US" altLang="ko-KR">
              <a:ea typeface="굴림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4: Physical layer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4184F-3D05-4D90-881D-2D44EA541BF7}" type="slidenum">
              <a:rPr lang="en-US" altLang="ko-KR"/>
              <a:pPr/>
              <a:t>20</a:t>
            </a:fld>
            <a:endParaRPr lang="en-US" altLang="ko-KR"/>
          </a:p>
        </p:txBody>
      </p:sp>
      <p:sp>
        <p:nvSpPr>
          <p:cNvPr id="333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Noise and interference</a:t>
            </a:r>
          </a:p>
        </p:txBody>
      </p:sp>
      <p:sp>
        <p:nvSpPr>
          <p:cNvPr id="333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ko-KR">
                <a:ea typeface="굴림" charset="-127"/>
              </a:rPr>
              <a:t>So far: only a single transmitter assumed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charset="-127"/>
              </a:rPr>
              <a:t>Only disturbance: self-interference of a signal with multi-path “copies” of itself</a:t>
            </a:r>
          </a:p>
          <a:p>
            <a:pPr>
              <a:lnSpc>
                <a:spcPct val="90000"/>
              </a:lnSpc>
            </a:pPr>
            <a:r>
              <a:rPr lang="en-US" altLang="ko-KR">
                <a:ea typeface="굴림" charset="-127"/>
              </a:rPr>
              <a:t>In reality, two further disturbances</a:t>
            </a:r>
          </a:p>
          <a:p>
            <a:pPr lvl="1">
              <a:lnSpc>
                <a:spcPct val="90000"/>
              </a:lnSpc>
            </a:pPr>
            <a:r>
              <a:rPr lang="en-US" altLang="ko-KR" b="1" i="1">
                <a:ea typeface="굴림" charset="-127"/>
              </a:rPr>
              <a:t>Noise</a:t>
            </a:r>
            <a:r>
              <a:rPr lang="en-US" altLang="ko-KR">
                <a:ea typeface="굴림" charset="-127"/>
              </a:rPr>
              <a:t> – due to effects in receiver electronics, depends on temperature</a:t>
            </a:r>
          </a:p>
          <a:p>
            <a:pPr lvl="2">
              <a:lnSpc>
                <a:spcPct val="90000"/>
              </a:lnSpc>
            </a:pPr>
            <a:r>
              <a:rPr lang="en-US" altLang="ko-KR">
                <a:ea typeface="굴림" charset="-127"/>
              </a:rPr>
              <a:t>Typical model: an additive Gaussian variable, mean 0, no correlation in time </a:t>
            </a:r>
          </a:p>
          <a:p>
            <a:pPr lvl="1">
              <a:lnSpc>
                <a:spcPct val="90000"/>
              </a:lnSpc>
            </a:pPr>
            <a:r>
              <a:rPr lang="en-US" altLang="ko-KR" b="1" i="1">
                <a:ea typeface="굴림" charset="-127"/>
              </a:rPr>
              <a:t>Interference </a:t>
            </a:r>
            <a:r>
              <a:rPr lang="en-US" altLang="ko-KR">
                <a:ea typeface="굴림" charset="-127"/>
              </a:rPr>
              <a:t>from third parties</a:t>
            </a:r>
          </a:p>
          <a:p>
            <a:pPr lvl="2">
              <a:lnSpc>
                <a:spcPct val="90000"/>
              </a:lnSpc>
            </a:pPr>
            <a:r>
              <a:rPr lang="en-US" altLang="ko-KR">
                <a:ea typeface="굴림" charset="-127"/>
              </a:rPr>
              <a:t>Co-channel interference: another sender uses the same spectrum</a:t>
            </a:r>
          </a:p>
          <a:p>
            <a:pPr lvl="2">
              <a:lnSpc>
                <a:spcPct val="90000"/>
              </a:lnSpc>
            </a:pPr>
            <a:r>
              <a:rPr lang="en-US" altLang="ko-KR">
                <a:ea typeface="굴림" charset="-127"/>
              </a:rPr>
              <a:t>Adjacent-channel interference: another sender uses some other part of the radio spectrum, but receiver filters are not good enough to fully suppress it</a:t>
            </a:r>
          </a:p>
          <a:p>
            <a:pPr>
              <a:lnSpc>
                <a:spcPct val="90000"/>
              </a:lnSpc>
            </a:pPr>
            <a:r>
              <a:rPr lang="en-US" altLang="ko-KR">
                <a:ea typeface="굴림" charset="-127"/>
              </a:rPr>
              <a:t>Effect: Received signal is distorted by channel, corrupted by noise and interference</a:t>
            </a:r>
          </a:p>
          <a:p>
            <a:pPr lvl="1">
              <a:lnSpc>
                <a:spcPct val="90000"/>
              </a:lnSpc>
            </a:pPr>
            <a:r>
              <a:rPr lang="en-US" altLang="ko-KR">
                <a:ea typeface="굴림" charset="-127"/>
              </a:rPr>
              <a:t>What is the result on the received bits?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7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4: Physical layer</a:t>
            </a:r>
          </a:p>
        </p:txBody>
      </p:sp>
      <p:sp>
        <p:nvSpPr>
          <p:cNvPr id="8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1BF1F9-4DC5-4F70-9261-B8D16944F48C}" type="slidenum">
              <a:rPr lang="en-US" altLang="ko-KR"/>
              <a:pPr/>
              <a:t>21</a:t>
            </a:fld>
            <a:endParaRPr lang="en-US" altLang="ko-KR"/>
          </a:p>
        </p:txBody>
      </p:sp>
      <p:sp>
        <p:nvSpPr>
          <p:cNvPr id="334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Symbols and bit errors</a:t>
            </a:r>
          </a:p>
        </p:txBody>
      </p:sp>
      <p:sp>
        <p:nvSpPr>
          <p:cNvPr id="334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Extracting symbols out of a distorted/corrupted wave form is fraught with errors</a:t>
            </a:r>
          </a:p>
          <a:p>
            <a:pPr lvl="1"/>
            <a:r>
              <a:rPr lang="en-US" altLang="ko-KR">
                <a:ea typeface="굴림" charset="-127"/>
              </a:rPr>
              <a:t>Depends essentially on strength of the received signal compared to the corruption </a:t>
            </a:r>
          </a:p>
          <a:p>
            <a:pPr lvl="1"/>
            <a:r>
              <a:rPr lang="en-US" altLang="ko-KR">
                <a:ea typeface="굴림" charset="-127"/>
              </a:rPr>
              <a:t>Captured by </a:t>
            </a:r>
            <a:r>
              <a:rPr lang="en-US" altLang="ko-KR" b="1" i="1">
                <a:ea typeface="굴림" charset="-127"/>
              </a:rPr>
              <a:t>signal to noise and interference ratio (SINR)</a:t>
            </a:r>
          </a:p>
          <a:p>
            <a:pPr lvl="1"/>
            <a:endParaRPr lang="en-US" altLang="ko-KR" b="1" i="1">
              <a:ea typeface="굴림" charset="-127"/>
            </a:endParaRPr>
          </a:p>
          <a:p>
            <a:pPr lvl="1"/>
            <a:endParaRPr lang="en-US" altLang="ko-KR" sz="1600" b="1" i="1">
              <a:ea typeface="굴림" charset="-127"/>
            </a:endParaRPr>
          </a:p>
          <a:p>
            <a:pPr lvl="1"/>
            <a:endParaRPr lang="en-US" altLang="ko-KR" sz="1200" b="1" i="1">
              <a:ea typeface="굴림" charset="-127"/>
            </a:endParaRPr>
          </a:p>
          <a:p>
            <a:r>
              <a:rPr lang="en-US" altLang="ko-KR">
                <a:ea typeface="굴림" charset="-127"/>
              </a:rPr>
              <a:t>SINR allows to compute </a:t>
            </a:r>
            <a:r>
              <a:rPr lang="en-US" altLang="ko-KR" b="1" i="1">
                <a:ea typeface="굴림" charset="-127"/>
              </a:rPr>
              <a:t>bit error rate </a:t>
            </a:r>
            <a:r>
              <a:rPr lang="en-US" altLang="ko-KR">
                <a:ea typeface="굴림" charset="-127"/>
              </a:rPr>
              <a:t>(</a:t>
            </a:r>
            <a:r>
              <a:rPr lang="en-US" altLang="ko-KR" b="1" i="1">
                <a:ea typeface="굴림" charset="-127"/>
              </a:rPr>
              <a:t>BER</a:t>
            </a:r>
            <a:r>
              <a:rPr lang="en-US" altLang="ko-KR">
                <a:ea typeface="굴림" charset="-127"/>
              </a:rPr>
              <a:t>) for a given modulation</a:t>
            </a:r>
          </a:p>
          <a:p>
            <a:pPr lvl="1"/>
            <a:r>
              <a:rPr lang="en-US" altLang="ko-KR">
                <a:ea typeface="굴림" charset="-127"/>
              </a:rPr>
              <a:t>Also depends on data rate (# bits/symbol) of modulation </a:t>
            </a:r>
          </a:p>
          <a:p>
            <a:pPr lvl="1"/>
            <a:r>
              <a:rPr lang="en-US" altLang="ko-KR">
                <a:ea typeface="굴림" charset="-127"/>
              </a:rPr>
              <a:t>E.g., for simple DPSK, data rate corresponding to bandwidth:</a:t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> </a:t>
            </a:r>
          </a:p>
        </p:txBody>
      </p:sp>
      <p:pic>
        <p:nvPicPr>
          <p:cNvPr id="334853" name="Picture 5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588" y="2800350"/>
            <a:ext cx="4200525" cy="72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30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4859" name="Picture 11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275" y="5160963"/>
            <a:ext cx="3371850" cy="1023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30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4: Physical layer</a:t>
            </a:r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9E5BE-1342-417B-BD3B-FF0172F8423F}" type="slidenum">
              <a:rPr lang="en-US" altLang="ko-KR"/>
              <a:pPr/>
              <a:t>22</a:t>
            </a:fld>
            <a:endParaRPr lang="en-US" altLang="ko-KR"/>
          </a:p>
        </p:txBody>
      </p:sp>
      <p:sp>
        <p:nvSpPr>
          <p:cNvPr id="335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Examples for SINR </a:t>
            </a:r>
            <a:r>
              <a:rPr lang="en-US" altLang="ko-KR">
                <a:latin typeface="cmsy10" pitchFamily="34" charset="0"/>
                <a:ea typeface="굴림" charset="-127"/>
              </a:rPr>
              <a:t>!</a:t>
            </a:r>
            <a:r>
              <a:rPr lang="en-US" altLang="ko-KR">
                <a:ea typeface="굴림" charset="-127"/>
              </a:rPr>
              <a:t> BER mappings</a:t>
            </a:r>
          </a:p>
        </p:txBody>
      </p:sp>
      <p:sp>
        <p:nvSpPr>
          <p:cNvPr id="335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35876" name="Picture 4" descr="bl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675" y="735013"/>
            <a:ext cx="7372350" cy="5529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5877" name="Text Box 5"/>
          <p:cNvSpPr txBox="1">
            <a:spLocks noChangeArrowheads="1"/>
          </p:cNvSpPr>
          <p:nvPr/>
        </p:nvSpPr>
        <p:spPr bwMode="auto">
          <a:xfrm>
            <a:off x="1660525" y="3209925"/>
            <a:ext cx="7080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30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>
                <a:ea typeface="굴림" charset="-127"/>
              </a:rPr>
              <a:t>BER</a:t>
            </a:r>
          </a:p>
        </p:txBody>
      </p:sp>
      <p:sp>
        <p:nvSpPr>
          <p:cNvPr id="335878" name="Text Box 6"/>
          <p:cNvSpPr txBox="1">
            <a:spLocks noChangeArrowheads="1"/>
          </p:cNvSpPr>
          <p:nvPr/>
        </p:nvSpPr>
        <p:spPr bwMode="auto">
          <a:xfrm>
            <a:off x="8129588" y="5618163"/>
            <a:ext cx="7921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306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ko-KR">
                <a:ea typeface="굴림" charset="-127"/>
              </a:rPr>
              <a:t>SINR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4: Physical layer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C728D-EDBE-4166-8290-5561BD8698CD}" type="slidenum">
              <a:rPr lang="en-US" altLang="ko-KR"/>
              <a:pPr/>
              <a:t>23</a:t>
            </a:fld>
            <a:endParaRPr lang="en-US" altLang="ko-KR"/>
          </a:p>
        </p:txBody>
      </p:sp>
      <p:sp>
        <p:nvSpPr>
          <p:cNvPr id="351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Overview</a:t>
            </a:r>
          </a:p>
        </p:txBody>
      </p:sp>
      <p:sp>
        <p:nvSpPr>
          <p:cNvPr id="351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Frequency bands</a:t>
            </a:r>
          </a:p>
          <a:p>
            <a:r>
              <a:rPr lang="en-US" altLang="ko-KR">
                <a:ea typeface="굴림" charset="-127"/>
              </a:rPr>
              <a:t>Modulation</a:t>
            </a:r>
          </a:p>
          <a:p>
            <a:r>
              <a:rPr lang="en-US" altLang="ko-KR">
                <a:ea typeface="굴림" charset="-127"/>
              </a:rPr>
              <a:t>Signal distortion – wireless channels</a:t>
            </a:r>
          </a:p>
          <a:p>
            <a:r>
              <a:rPr lang="en-US" altLang="ko-KR">
                <a:ea typeface="굴림" charset="-127"/>
              </a:rPr>
              <a:t>From waves to bits</a:t>
            </a:r>
          </a:p>
          <a:p>
            <a:r>
              <a:rPr lang="en-US" altLang="ko-KR" b="1" i="1">
                <a:solidFill>
                  <a:schemeClr val="tx2"/>
                </a:solidFill>
                <a:ea typeface="굴림" charset="-127"/>
              </a:rPr>
              <a:t>Channel models</a:t>
            </a:r>
          </a:p>
          <a:p>
            <a:r>
              <a:rPr lang="en-US" altLang="ko-KR">
                <a:ea typeface="굴림" charset="-127"/>
              </a:rPr>
              <a:t>Transceiver design</a:t>
            </a:r>
          </a:p>
          <a:p>
            <a:endParaRPr lang="en-US" altLang="ko-KR">
              <a:ea typeface="굴림" charset="-127"/>
            </a:endParaRPr>
          </a:p>
          <a:p>
            <a:endParaRPr lang="en-US" altLang="ko-KR">
              <a:ea typeface="굴림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4: Physical layer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E710E-01F1-4BE4-AF4C-0BC2898B2913}" type="slidenum">
              <a:rPr lang="en-US" altLang="ko-KR"/>
              <a:pPr/>
              <a:t>24</a:t>
            </a:fld>
            <a:endParaRPr lang="en-US" altLang="ko-KR"/>
          </a:p>
        </p:txBody>
      </p:sp>
      <p:sp>
        <p:nvSpPr>
          <p:cNvPr id="337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Channel models – analog </a:t>
            </a:r>
          </a:p>
        </p:txBody>
      </p:sp>
      <p:sp>
        <p:nvSpPr>
          <p:cNvPr id="337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How to stochastically capture the behavior of a wireless channel</a:t>
            </a:r>
          </a:p>
          <a:p>
            <a:pPr lvl="1"/>
            <a:r>
              <a:rPr lang="en-US" altLang="ko-KR">
                <a:ea typeface="굴림" charset="-127"/>
              </a:rPr>
              <a:t>Main options: model the SNR or directly the bit errors</a:t>
            </a:r>
          </a:p>
          <a:p>
            <a:r>
              <a:rPr lang="en-US" altLang="ko-KR">
                <a:ea typeface="굴림" charset="-127"/>
              </a:rPr>
              <a:t>Signal models</a:t>
            </a:r>
          </a:p>
          <a:p>
            <a:pPr lvl="1"/>
            <a:r>
              <a:rPr lang="en-US" altLang="ko-KR">
                <a:ea typeface="굴림" charset="-127"/>
              </a:rPr>
              <a:t>Simplest model: assume transmission power and attenuation are constant, noise an uncorrelated Gaussian variable </a:t>
            </a:r>
          </a:p>
          <a:p>
            <a:pPr lvl="2"/>
            <a:r>
              <a:rPr lang="en-US" altLang="ko-KR" b="1" i="1">
                <a:ea typeface="굴림" charset="-127"/>
              </a:rPr>
              <a:t>Additive White Gaussian Noise </a:t>
            </a:r>
            <a:r>
              <a:rPr lang="en-US" altLang="ko-KR">
                <a:ea typeface="굴림" charset="-127"/>
              </a:rPr>
              <a:t>model, results in constant SNR</a:t>
            </a:r>
          </a:p>
          <a:p>
            <a:pPr lvl="1"/>
            <a:r>
              <a:rPr lang="en-US" altLang="ko-KR">
                <a:ea typeface="굴림" charset="-127"/>
              </a:rPr>
              <a:t>Situation with no line-of-sight path, but many indirect paths: Amplitude of resulting signal has a </a:t>
            </a:r>
            <a:r>
              <a:rPr lang="en-US" altLang="ko-KR" b="1" i="1">
                <a:ea typeface="굴림" charset="-127"/>
              </a:rPr>
              <a:t>Rayleigh </a:t>
            </a:r>
            <a:r>
              <a:rPr lang="en-US" altLang="ko-KR">
                <a:ea typeface="굴림" charset="-127"/>
              </a:rPr>
              <a:t>distribution (</a:t>
            </a:r>
            <a:r>
              <a:rPr lang="en-US" altLang="ko-KR" b="1" i="1">
                <a:ea typeface="굴림" charset="-127"/>
              </a:rPr>
              <a:t>Rayleigh fading)</a:t>
            </a:r>
            <a:endParaRPr lang="en-US" altLang="ko-KR">
              <a:ea typeface="굴림" charset="-127"/>
            </a:endParaRPr>
          </a:p>
          <a:p>
            <a:pPr lvl="1"/>
            <a:r>
              <a:rPr lang="en-US" altLang="ko-KR">
                <a:ea typeface="굴림" charset="-127"/>
              </a:rPr>
              <a:t>One dominant line-of-sight plus many indirect paths: Signal has a </a:t>
            </a:r>
            <a:r>
              <a:rPr lang="en-US" altLang="ko-KR" b="1" i="1">
                <a:ea typeface="굴림" charset="-127"/>
              </a:rPr>
              <a:t>Rice </a:t>
            </a:r>
            <a:r>
              <a:rPr lang="en-US" altLang="ko-KR">
                <a:ea typeface="굴림" charset="-127"/>
              </a:rPr>
              <a:t>distribution (</a:t>
            </a:r>
            <a:r>
              <a:rPr lang="en-US" altLang="ko-KR" b="1" i="1">
                <a:ea typeface="굴림" charset="-127"/>
              </a:rPr>
              <a:t>Rice fading</a:t>
            </a:r>
            <a:r>
              <a:rPr lang="en-US" altLang="ko-KR">
                <a:ea typeface="굴림" charset="-127"/>
              </a:rPr>
              <a:t>)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11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4: Physical layer</a:t>
            </a:r>
          </a:p>
        </p:txBody>
      </p:sp>
      <p:sp>
        <p:nvSpPr>
          <p:cNvPr id="12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C20D64-B018-43B5-B8E4-F9609D9469CC}" type="slidenum">
              <a:rPr lang="en-US" altLang="ko-KR"/>
              <a:pPr/>
              <a:t>25</a:t>
            </a:fld>
            <a:endParaRPr lang="en-US" altLang="ko-KR"/>
          </a:p>
        </p:txBody>
      </p:sp>
      <p:sp>
        <p:nvSpPr>
          <p:cNvPr id="339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Channel models – digital </a:t>
            </a:r>
          </a:p>
        </p:txBody>
      </p:sp>
      <p:sp>
        <p:nvSpPr>
          <p:cNvPr id="339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Directly model the resulting bit error behavior </a:t>
            </a:r>
          </a:p>
          <a:p>
            <a:pPr lvl="1"/>
            <a:r>
              <a:rPr lang="en-US" altLang="ko-KR">
                <a:ea typeface="굴림" charset="-127"/>
              </a:rPr>
              <a:t>Each bit is erroneous with constant probability, independent of the other bits </a:t>
            </a:r>
            <a:r>
              <a:rPr lang="en-US" altLang="ko-KR">
                <a:latin typeface="cmsy10" pitchFamily="34" charset="0"/>
                <a:ea typeface="굴림" charset="-127"/>
              </a:rPr>
              <a:t>!</a:t>
            </a:r>
            <a:r>
              <a:rPr lang="en-US" altLang="ko-KR">
                <a:ea typeface="굴림" charset="-127"/>
              </a:rPr>
              <a:t> </a:t>
            </a:r>
            <a:r>
              <a:rPr lang="en-US" altLang="ko-KR" b="1" i="1">
                <a:ea typeface="굴림" charset="-127"/>
              </a:rPr>
              <a:t>binary symmetric channel (BSC)</a:t>
            </a:r>
          </a:p>
          <a:p>
            <a:pPr lvl="1"/>
            <a:r>
              <a:rPr lang="en-US" altLang="ko-KR">
                <a:ea typeface="굴림" charset="-127"/>
              </a:rPr>
              <a:t>Capture fading models’ property that channel be in different states </a:t>
            </a:r>
            <a:r>
              <a:rPr lang="en-US" altLang="ko-KR">
                <a:latin typeface="cmsy10" pitchFamily="34" charset="0"/>
                <a:ea typeface="굴림" charset="-127"/>
              </a:rPr>
              <a:t>!</a:t>
            </a:r>
            <a:r>
              <a:rPr lang="en-US" altLang="ko-KR">
                <a:ea typeface="굴림" charset="-127"/>
              </a:rPr>
              <a:t> Markov models – states with different BERs</a:t>
            </a:r>
          </a:p>
          <a:p>
            <a:pPr lvl="2"/>
            <a:r>
              <a:rPr lang="en-US" altLang="ko-KR">
                <a:ea typeface="굴림" charset="-127"/>
              </a:rPr>
              <a:t>Example: Gilbert-Elliot model with “bad” and “good” channel states and high/low bit error rates</a:t>
            </a:r>
          </a:p>
          <a:p>
            <a:pPr lvl="2"/>
            <a:endParaRPr lang="en-US" altLang="ko-KR">
              <a:ea typeface="굴림" charset="-127"/>
            </a:endParaRPr>
          </a:p>
          <a:p>
            <a:pPr lvl="2"/>
            <a:endParaRPr lang="en-US" altLang="ko-KR">
              <a:ea typeface="굴림" charset="-127"/>
            </a:endParaRPr>
          </a:p>
          <a:p>
            <a:pPr lvl="2"/>
            <a:endParaRPr lang="en-US" altLang="ko-KR">
              <a:ea typeface="굴림" charset="-127"/>
            </a:endParaRPr>
          </a:p>
          <a:p>
            <a:pPr lvl="2"/>
            <a:endParaRPr lang="en-US" altLang="ko-KR">
              <a:ea typeface="굴림" charset="-127"/>
            </a:endParaRPr>
          </a:p>
          <a:p>
            <a:pPr lvl="2"/>
            <a:endParaRPr lang="en-US" altLang="ko-KR">
              <a:ea typeface="굴림" charset="-127"/>
            </a:endParaRPr>
          </a:p>
          <a:p>
            <a:pPr lvl="1"/>
            <a:r>
              <a:rPr lang="en-US" altLang="ko-KR">
                <a:ea typeface="굴림" charset="-127"/>
              </a:rPr>
              <a:t>Fractal channel models describe number of (in-)correct bits in a row by a heavy-tailed distribution</a:t>
            </a:r>
          </a:p>
          <a:p>
            <a:pPr lvl="1"/>
            <a:endParaRPr lang="en-US" altLang="ko-KR">
              <a:ea typeface="굴림" charset="-127"/>
            </a:endParaRPr>
          </a:p>
        </p:txBody>
      </p:sp>
      <p:sp>
        <p:nvSpPr>
          <p:cNvPr id="339972" name="Oval 4"/>
          <p:cNvSpPr>
            <a:spLocks noChangeArrowheads="1"/>
          </p:cNvSpPr>
          <p:nvPr/>
        </p:nvSpPr>
        <p:spPr bwMode="auto">
          <a:xfrm>
            <a:off x="2933700" y="3921125"/>
            <a:ext cx="914400" cy="490538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ko-KR" sz="1800">
                <a:ea typeface="굴림" charset="-127"/>
              </a:rPr>
              <a:t>good</a:t>
            </a:r>
          </a:p>
        </p:txBody>
      </p:sp>
      <p:sp>
        <p:nvSpPr>
          <p:cNvPr id="339973" name="Oval 5"/>
          <p:cNvSpPr>
            <a:spLocks noChangeArrowheads="1"/>
          </p:cNvSpPr>
          <p:nvPr/>
        </p:nvSpPr>
        <p:spPr bwMode="auto">
          <a:xfrm>
            <a:off x="5956300" y="3921125"/>
            <a:ext cx="733425" cy="490538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ko-KR" sz="1800">
                <a:ea typeface="굴림" charset="-127"/>
              </a:rPr>
              <a:t>bad</a:t>
            </a:r>
          </a:p>
        </p:txBody>
      </p:sp>
      <p:cxnSp>
        <p:nvCxnSpPr>
          <p:cNvPr id="339974" name="AutoShape 6"/>
          <p:cNvCxnSpPr>
            <a:cxnSpLocks noChangeShapeType="1"/>
            <a:stCxn id="339972" idx="7"/>
            <a:endCxn id="339973" idx="1"/>
          </p:cNvCxnSpPr>
          <p:nvPr/>
        </p:nvCxnSpPr>
        <p:spPr bwMode="auto">
          <a:xfrm rot="5400000" flipV="1">
            <a:off x="4888706" y="2818607"/>
            <a:ext cx="1587" cy="2349500"/>
          </a:xfrm>
          <a:prstGeom prst="curvedConnector3">
            <a:avLst>
              <a:gd name="adj1" fmla="val -18900000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9975" name="AutoShape 7"/>
          <p:cNvCxnSpPr>
            <a:cxnSpLocks noChangeShapeType="1"/>
            <a:stCxn id="339973" idx="3"/>
            <a:endCxn id="339972" idx="5"/>
          </p:cNvCxnSpPr>
          <p:nvPr/>
        </p:nvCxnSpPr>
        <p:spPr bwMode="auto">
          <a:xfrm rot="5400000">
            <a:off x="4888706" y="3166269"/>
            <a:ext cx="1588" cy="2349500"/>
          </a:xfrm>
          <a:prstGeom prst="curvedConnector3">
            <a:avLst>
              <a:gd name="adj1" fmla="val 18900000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9976" name="AutoShape 8"/>
          <p:cNvCxnSpPr>
            <a:cxnSpLocks noChangeShapeType="1"/>
            <a:stCxn id="339972" idx="3"/>
            <a:endCxn id="339972" idx="1"/>
          </p:cNvCxnSpPr>
          <p:nvPr/>
        </p:nvCxnSpPr>
        <p:spPr bwMode="auto">
          <a:xfrm rot="5400000" flipH="1" flipV="1">
            <a:off x="2894013" y="4165600"/>
            <a:ext cx="347662" cy="1588"/>
          </a:xfrm>
          <a:prstGeom prst="curvedConnector5">
            <a:avLst>
              <a:gd name="adj1" fmla="val -86301"/>
              <a:gd name="adj2" fmla="val -52900005"/>
              <a:gd name="adj3" fmla="val 186301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39977" name="AutoShape 9"/>
          <p:cNvCxnSpPr>
            <a:cxnSpLocks noChangeShapeType="1"/>
            <a:stCxn id="339973" idx="5"/>
            <a:endCxn id="339973" idx="7"/>
          </p:cNvCxnSpPr>
          <p:nvPr/>
        </p:nvCxnSpPr>
        <p:spPr bwMode="auto">
          <a:xfrm rot="5400000" flipH="1" flipV="1">
            <a:off x="6408738" y="4165600"/>
            <a:ext cx="347662" cy="1588"/>
          </a:xfrm>
          <a:prstGeom prst="curvedConnector5">
            <a:avLst>
              <a:gd name="adj1" fmla="val -86301"/>
              <a:gd name="adj2" fmla="val 53899995"/>
              <a:gd name="adj3" fmla="val 186301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4: Physical layer</a:t>
            </a:r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1EA24-2E23-4EF7-8CFD-BCB833237ABF}" type="slidenum">
              <a:rPr lang="en-US" altLang="ko-KR"/>
              <a:pPr/>
              <a:t>26</a:t>
            </a:fld>
            <a:endParaRPr lang="en-US" altLang="ko-KR"/>
          </a:p>
        </p:txBody>
      </p:sp>
      <p:sp>
        <p:nvSpPr>
          <p:cNvPr id="340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WSN-specific channel models</a:t>
            </a:r>
          </a:p>
        </p:txBody>
      </p:sp>
      <p:sp>
        <p:nvSpPr>
          <p:cNvPr id="340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Typical WSN properties</a:t>
            </a:r>
          </a:p>
          <a:p>
            <a:pPr lvl="1"/>
            <a:r>
              <a:rPr lang="en-US" altLang="ko-KR">
                <a:ea typeface="굴림" charset="-127"/>
              </a:rPr>
              <a:t>Small transmission range</a:t>
            </a:r>
          </a:p>
          <a:p>
            <a:pPr lvl="1"/>
            <a:r>
              <a:rPr lang="en-US" altLang="ko-KR">
                <a:ea typeface="굴림" charset="-127"/>
              </a:rPr>
              <a:t>Implies small delay spread (nanoseconds, compared to micro/milliseconds for symbol duration) </a:t>
            </a:r>
          </a:p>
          <a:p>
            <a:pPr lvl="1">
              <a:buFont typeface="Symbol" pitchFamily="18" charset="2"/>
              <a:buNone/>
            </a:pPr>
            <a:r>
              <a:rPr lang="en-US" altLang="ko-KR">
                <a:ea typeface="굴림" charset="-127"/>
              </a:rPr>
              <a:t> </a:t>
            </a:r>
            <a:r>
              <a:rPr lang="en-US" altLang="ko-KR">
                <a:latin typeface="cmsy10" pitchFamily="34" charset="0"/>
                <a:ea typeface="굴림" charset="-127"/>
              </a:rPr>
              <a:t>!</a:t>
            </a:r>
            <a:r>
              <a:rPr lang="en-US" altLang="ko-KR">
                <a:ea typeface="굴림" charset="-127"/>
              </a:rPr>
              <a:t> Frequency-non-selective fading, low to negligible inter-symbol interference</a:t>
            </a:r>
          </a:p>
          <a:p>
            <a:pPr lvl="2"/>
            <a:r>
              <a:rPr lang="en-US" altLang="ko-KR">
                <a:ea typeface="굴림" charset="-127"/>
              </a:rPr>
              <a:t>Coherence bandwidth</a:t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> often &gt; 50 MHz </a:t>
            </a:r>
          </a:p>
          <a:p>
            <a:r>
              <a:rPr lang="en-US" altLang="ko-KR">
                <a:ea typeface="굴림" charset="-127"/>
              </a:rPr>
              <a:t>Some example </a:t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>measurements</a:t>
            </a:r>
          </a:p>
          <a:p>
            <a:pPr lvl="1"/>
            <a:r>
              <a:rPr lang="en-US" altLang="ko-KR">
                <a:ea typeface="굴림" charset="-127"/>
              </a:rPr>
              <a:t> </a:t>
            </a:r>
            <a:r>
              <a:rPr lang="en-US" altLang="ko-KR">
                <a:latin typeface="Symbol" pitchFamily="18" charset="2"/>
                <a:ea typeface="굴림" charset="-127"/>
                <a:sym typeface="Symbol" pitchFamily="18" charset="2"/>
              </a:rPr>
              <a:t></a:t>
            </a:r>
            <a:r>
              <a:rPr lang="en-US" altLang="ko-KR">
                <a:ea typeface="굴림" charset="-127"/>
              </a:rPr>
              <a:t> path loss exponent</a:t>
            </a:r>
          </a:p>
          <a:p>
            <a:pPr lvl="1"/>
            <a:r>
              <a:rPr lang="en-US" altLang="ko-KR">
                <a:ea typeface="굴림" charset="-127"/>
              </a:rPr>
              <a:t>Shadowing variance </a:t>
            </a:r>
            <a:r>
              <a:rPr lang="en-US" altLang="ko-KR">
                <a:latin typeface="Symbol" pitchFamily="18" charset="2"/>
                <a:ea typeface="굴림" charset="-127"/>
                <a:sym typeface="Symbol" pitchFamily="18" charset="2"/>
              </a:rPr>
              <a:t></a:t>
            </a:r>
            <a:r>
              <a:rPr lang="en-US" altLang="ko-KR" baseline="30000">
                <a:ea typeface="굴림" charset="-127"/>
                <a:sym typeface="Symbol" pitchFamily="18" charset="2"/>
              </a:rPr>
              <a:t>2</a:t>
            </a:r>
            <a:r>
              <a:rPr lang="en-US" altLang="ko-KR">
                <a:ea typeface="굴림" charset="-127"/>
              </a:rPr>
              <a:t> </a:t>
            </a:r>
          </a:p>
          <a:p>
            <a:pPr lvl="1"/>
            <a:r>
              <a:rPr lang="en-US" altLang="ko-KR">
                <a:ea typeface="굴림" charset="-127"/>
              </a:rPr>
              <a:t>Reference path </a:t>
            </a:r>
            <a:br>
              <a:rPr lang="en-US" altLang="ko-KR">
                <a:ea typeface="굴림" charset="-127"/>
              </a:rPr>
            </a:br>
            <a:r>
              <a:rPr lang="en-US" altLang="ko-KR">
                <a:ea typeface="굴림" charset="-127"/>
              </a:rPr>
              <a:t>loss at 1 m </a:t>
            </a:r>
          </a:p>
        </p:txBody>
      </p:sp>
      <p:pic>
        <p:nvPicPr>
          <p:cNvPr id="340997" name="Picture 5" descr="clip_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7975" y="2846388"/>
            <a:ext cx="4987925" cy="3097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4: Physical layer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191499-4BB9-4451-ABB6-90D433581815}" type="slidenum">
              <a:rPr lang="en-US" altLang="ko-KR"/>
              <a:pPr/>
              <a:t>27</a:t>
            </a:fld>
            <a:endParaRPr lang="en-US" altLang="ko-KR"/>
          </a:p>
        </p:txBody>
      </p:sp>
      <p:sp>
        <p:nvSpPr>
          <p:cNvPr id="342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Wireless channel quality – summary </a:t>
            </a:r>
          </a:p>
        </p:txBody>
      </p:sp>
      <p:sp>
        <p:nvSpPr>
          <p:cNvPr id="342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Wireless channels are substantially worse than wired channels</a:t>
            </a:r>
          </a:p>
          <a:p>
            <a:pPr lvl="1"/>
            <a:r>
              <a:rPr lang="en-US" altLang="ko-KR">
                <a:ea typeface="굴림" charset="-127"/>
              </a:rPr>
              <a:t>In throughput, bit error characteristics, energy consumption, … </a:t>
            </a:r>
          </a:p>
          <a:p>
            <a:pPr lvl="1"/>
            <a:endParaRPr lang="en-US" altLang="ko-KR">
              <a:ea typeface="굴림" charset="-127"/>
            </a:endParaRPr>
          </a:p>
          <a:p>
            <a:r>
              <a:rPr lang="en-US" altLang="ko-KR">
                <a:ea typeface="굴림" charset="-127"/>
              </a:rPr>
              <a:t>Wireless channels are extremely diverse</a:t>
            </a:r>
          </a:p>
          <a:p>
            <a:pPr lvl="1"/>
            <a:r>
              <a:rPr lang="en-US" altLang="ko-KR">
                <a:ea typeface="굴림" charset="-127"/>
              </a:rPr>
              <a:t>There is no such thing as THE typical wireless channel</a:t>
            </a:r>
          </a:p>
          <a:p>
            <a:pPr lvl="1"/>
            <a:endParaRPr lang="en-US" altLang="ko-KR">
              <a:ea typeface="굴림" charset="-127"/>
            </a:endParaRPr>
          </a:p>
          <a:p>
            <a:r>
              <a:rPr lang="en-US" altLang="ko-KR">
                <a:ea typeface="굴림" charset="-127"/>
              </a:rPr>
              <a:t>Various schemes for quality improvement exist</a:t>
            </a:r>
          </a:p>
          <a:p>
            <a:pPr lvl="1"/>
            <a:r>
              <a:rPr lang="en-US" altLang="ko-KR">
                <a:ea typeface="굴림" charset="-127"/>
              </a:rPr>
              <a:t>Some of them geared towards high-performance wireless communication – not necessarily suitable for WSN, ok for MANET</a:t>
            </a:r>
          </a:p>
          <a:p>
            <a:pPr lvl="2"/>
            <a:r>
              <a:rPr lang="en-US" altLang="ko-KR">
                <a:ea typeface="굴림" charset="-127"/>
              </a:rPr>
              <a:t>Diversity, equalization, … </a:t>
            </a:r>
          </a:p>
          <a:p>
            <a:pPr lvl="1"/>
            <a:r>
              <a:rPr lang="en-US" altLang="ko-KR">
                <a:ea typeface="굴림" charset="-127"/>
              </a:rPr>
              <a:t>Some of them general-purpose (ARQ, FEC)</a:t>
            </a:r>
          </a:p>
          <a:p>
            <a:pPr lvl="1"/>
            <a:r>
              <a:rPr lang="en-US" altLang="ko-KR">
                <a:ea typeface="굴림" charset="-127"/>
              </a:rPr>
              <a:t>Energy issues need to be taken into account!</a:t>
            </a:r>
          </a:p>
          <a:p>
            <a:pPr lvl="2"/>
            <a:endParaRPr lang="en-US" altLang="ko-KR">
              <a:ea typeface="굴림" charset="-127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4: Physical layer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69A586-BBE7-4845-A1F4-20FEF01C6301}" type="slidenum">
              <a:rPr lang="en-US" altLang="ko-KR"/>
              <a:pPr/>
              <a:t>28</a:t>
            </a:fld>
            <a:endParaRPr lang="en-US" altLang="ko-KR"/>
          </a:p>
        </p:txBody>
      </p:sp>
      <p:sp>
        <p:nvSpPr>
          <p:cNvPr id="352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Overview</a:t>
            </a:r>
          </a:p>
        </p:txBody>
      </p:sp>
      <p:sp>
        <p:nvSpPr>
          <p:cNvPr id="352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Frequency bands</a:t>
            </a:r>
          </a:p>
          <a:p>
            <a:r>
              <a:rPr lang="en-US" altLang="ko-KR">
                <a:ea typeface="굴림" charset="-127"/>
              </a:rPr>
              <a:t>Modulation</a:t>
            </a:r>
          </a:p>
          <a:p>
            <a:r>
              <a:rPr lang="en-US" altLang="ko-KR">
                <a:ea typeface="굴림" charset="-127"/>
              </a:rPr>
              <a:t>Signal distortion – wireless channels</a:t>
            </a:r>
          </a:p>
          <a:p>
            <a:r>
              <a:rPr lang="en-US" altLang="ko-KR">
                <a:ea typeface="굴림" charset="-127"/>
              </a:rPr>
              <a:t>From waves to bits</a:t>
            </a:r>
          </a:p>
          <a:p>
            <a:r>
              <a:rPr lang="en-US" altLang="ko-KR">
                <a:ea typeface="굴림" charset="-127"/>
              </a:rPr>
              <a:t>Channel models</a:t>
            </a:r>
          </a:p>
          <a:p>
            <a:r>
              <a:rPr lang="en-US" altLang="ko-KR" b="1" i="1">
                <a:solidFill>
                  <a:schemeClr val="tx2"/>
                </a:solidFill>
                <a:ea typeface="굴림" charset="-127"/>
              </a:rPr>
              <a:t>Transceiver design</a:t>
            </a:r>
          </a:p>
          <a:p>
            <a:endParaRPr lang="en-US" altLang="ko-KR">
              <a:ea typeface="굴림" charset="-127"/>
            </a:endParaRPr>
          </a:p>
          <a:p>
            <a:endParaRPr lang="en-US" altLang="ko-KR">
              <a:ea typeface="굴림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4: Physical layer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D8555B-64C2-4790-9C49-4A33AB873A9F}" type="slidenum">
              <a:rPr lang="en-US" altLang="ko-KR"/>
              <a:pPr/>
              <a:t>29</a:t>
            </a:fld>
            <a:endParaRPr lang="en-US" altLang="ko-KR"/>
          </a:p>
        </p:txBody>
      </p:sp>
      <p:sp>
        <p:nvSpPr>
          <p:cNvPr id="343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Some transceiver design considerations</a:t>
            </a:r>
          </a:p>
        </p:txBody>
      </p:sp>
      <p:sp>
        <p:nvSpPr>
          <p:cNvPr id="343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Strive for good power efficiency at low transmission power</a:t>
            </a:r>
          </a:p>
          <a:p>
            <a:pPr lvl="1"/>
            <a:r>
              <a:rPr lang="en-US" altLang="ko-KR">
                <a:ea typeface="굴림" charset="-127"/>
              </a:rPr>
              <a:t>Some amplifiers are optimized for efficiency at high output power</a:t>
            </a:r>
          </a:p>
          <a:p>
            <a:pPr lvl="1"/>
            <a:r>
              <a:rPr lang="en-US" altLang="ko-KR">
                <a:ea typeface="굴림" charset="-127"/>
              </a:rPr>
              <a:t>To radiate 1 mW, typical designs need 30-100 mW to operate the transmitter</a:t>
            </a:r>
          </a:p>
          <a:p>
            <a:pPr lvl="2"/>
            <a:r>
              <a:rPr lang="en-US" altLang="ko-KR">
                <a:ea typeface="굴림" charset="-127"/>
              </a:rPr>
              <a:t>WSN nodes: 20 mW (mica motes)</a:t>
            </a:r>
          </a:p>
          <a:p>
            <a:pPr lvl="1"/>
            <a:r>
              <a:rPr lang="en-US" altLang="ko-KR">
                <a:ea typeface="굴림" charset="-127"/>
              </a:rPr>
              <a:t>Receiver can use as much or more power as transmitter at these power levels</a:t>
            </a:r>
          </a:p>
          <a:p>
            <a:pPr lvl="2">
              <a:buFont typeface="Symbol" pitchFamily="18" charset="2"/>
              <a:buNone/>
            </a:pPr>
            <a:r>
              <a:rPr lang="en-US" altLang="ko-KR">
                <a:ea typeface="굴림" charset="-127"/>
              </a:rPr>
              <a:t> </a:t>
            </a:r>
            <a:r>
              <a:rPr lang="en-US" altLang="ko-KR">
                <a:latin typeface="cmsy10" pitchFamily="34" charset="0"/>
                <a:ea typeface="굴림" charset="-127"/>
              </a:rPr>
              <a:t>!</a:t>
            </a:r>
            <a:r>
              <a:rPr lang="en-US" altLang="ko-KR">
                <a:ea typeface="굴림" charset="-127"/>
              </a:rPr>
              <a:t> Sleep state is important</a:t>
            </a:r>
          </a:p>
          <a:p>
            <a:r>
              <a:rPr lang="en-US" altLang="ko-KR">
                <a:ea typeface="굴림" charset="-127"/>
              </a:rPr>
              <a:t>Startup energy/time penalty can be high</a:t>
            </a:r>
          </a:p>
          <a:p>
            <a:pPr lvl="1"/>
            <a:r>
              <a:rPr lang="en-US" altLang="ko-KR">
                <a:ea typeface="굴림" charset="-127"/>
              </a:rPr>
              <a:t>Examples take 0.5 ms and </a:t>
            </a:r>
            <a:r>
              <a:rPr lang="en-US" altLang="ko-KR">
                <a:latin typeface="cmsy10" pitchFamily="34" charset="0"/>
                <a:ea typeface="굴림" charset="-127"/>
              </a:rPr>
              <a:t>¼</a:t>
            </a:r>
            <a:r>
              <a:rPr lang="en-US" altLang="ko-KR">
                <a:ea typeface="굴림" charset="-127"/>
              </a:rPr>
              <a:t> 60 mW to wake up </a:t>
            </a:r>
          </a:p>
          <a:p>
            <a:r>
              <a:rPr lang="en-US" altLang="ko-KR">
                <a:ea typeface="굴림" charset="-127"/>
              </a:rPr>
              <a:t>Exploit communication/computation tradeoffs</a:t>
            </a:r>
          </a:p>
          <a:p>
            <a:pPr lvl="1"/>
            <a:r>
              <a:rPr lang="en-US" altLang="ko-KR">
                <a:ea typeface="굴림" charset="-127"/>
              </a:rPr>
              <a:t>Might payoff to invest in rather complicated coding/compression schemes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4: Physical layer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97308B-55D2-403F-8DB6-91D3D2DAF168}" type="slidenum">
              <a:rPr lang="en-US" altLang="ko-KR"/>
              <a:pPr/>
              <a:t>30</a:t>
            </a:fld>
            <a:endParaRPr lang="en-US" altLang="ko-KR"/>
          </a:p>
        </p:txBody>
      </p:sp>
      <p:sp>
        <p:nvSpPr>
          <p:cNvPr id="344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Choice of modulation</a:t>
            </a:r>
          </a:p>
        </p:txBody>
      </p:sp>
      <p:sp>
        <p:nvSpPr>
          <p:cNvPr id="344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One exemplary design point: which modulation to use?</a:t>
            </a:r>
          </a:p>
          <a:p>
            <a:pPr lvl="1"/>
            <a:r>
              <a:rPr lang="en-US" altLang="ko-KR">
                <a:ea typeface="굴림" charset="-127"/>
              </a:rPr>
              <a:t>Consider: required data rate, available symbol rate, implementation complexity, required BER, channel characteristics, …</a:t>
            </a:r>
          </a:p>
          <a:p>
            <a:pPr lvl="1"/>
            <a:r>
              <a:rPr lang="en-US" altLang="ko-KR">
                <a:ea typeface="굴림" charset="-127"/>
              </a:rPr>
              <a:t>Tradeoffs: the faster one sends, the longer one can sleep</a:t>
            </a:r>
          </a:p>
          <a:p>
            <a:pPr lvl="2"/>
            <a:r>
              <a:rPr lang="en-US" altLang="ko-KR">
                <a:ea typeface="굴림" charset="-127"/>
              </a:rPr>
              <a:t>Power consumption can depend on modulation scheme</a:t>
            </a:r>
          </a:p>
          <a:p>
            <a:pPr lvl="1"/>
            <a:r>
              <a:rPr lang="en-US" altLang="ko-KR">
                <a:ea typeface="굴림" charset="-127"/>
              </a:rPr>
              <a:t>Tradeoffs: symbol rate (high?) versus data rate (low)</a:t>
            </a:r>
          </a:p>
          <a:p>
            <a:pPr lvl="2"/>
            <a:r>
              <a:rPr lang="en-US" altLang="ko-KR">
                <a:ea typeface="굴림" charset="-127"/>
              </a:rPr>
              <a:t>Use m-ary transmission to get a transmission over with ASAP</a:t>
            </a:r>
          </a:p>
          <a:p>
            <a:pPr lvl="2"/>
            <a:r>
              <a:rPr lang="en-US" altLang="ko-KR">
                <a:ea typeface="굴림" charset="-127"/>
              </a:rPr>
              <a:t>But: startup costs can easily void any time saving effects</a:t>
            </a:r>
          </a:p>
          <a:p>
            <a:pPr lvl="2"/>
            <a:r>
              <a:rPr lang="en-US" altLang="ko-KR">
                <a:ea typeface="굴림" charset="-127"/>
              </a:rPr>
              <a:t>For details: see example in exercise!</a:t>
            </a:r>
          </a:p>
          <a:p>
            <a:pPr lvl="2"/>
            <a:endParaRPr lang="en-US" altLang="ko-KR">
              <a:ea typeface="굴림" charset="-127"/>
            </a:endParaRPr>
          </a:p>
          <a:p>
            <a:r>
              <a:rPr lang="en-US" altLang="ko-KR">
                <a:ea typeface="굴림" charset="-127"/>
              </a:rPr>
              <a:t>Adapt modulation choice to operation conditions</a:t>
            </a:r>
          </a:p>
          <a:p>
            <a:pPr lvl="1"/>
            <a:r>
              <a:rPr lang="en-US" altLang="ko-KR">
                <a:ea typeface="굴림" charset="-127"/>
              </a:rPr>
              <a:t>Akin to dynamic voltage scaling, introduce </a:t>
            </a:r>
            <a:r>
              <a:rPr lang="en-US" altLang="ko-KR" b="1" i="1">
                <a:ea typeface="굴림" charset="-127"/>
              </a:rPr>
              <a:t>Dynamic Modulation Scaling</a:t>
            </a:r>
            <a:endParaRPr lang="en-US" altLang="ko-KR">
              <a:ea typeface="굴림" charset="-127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ko-KR"/>
              <a:t>SS 05</a:t>
            </a: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/>
              <a:t>Ad hoc &amp; sensor networs - Ch 4: Physical layer</a:t>
            </a: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8D7C9-3A48-417F-AADF-695BEE1B7325}" type="slidenum">
              <a:rPr lang="en-US" altLang="ko-KR"/>
              <a:pPr/>
              <a:t>31</a:t>
            </a:fld>
            <a:endParaRPr lang="en-US" altLang="ko-KR"/>
          </a:p>
        </p:txBody>
      </p:sp>
      <p:sp>
        <p:nvSpPr>
          <p:cNvPr id="345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Summary</a:t>
            </a:r>
          </a:p>
        </p:txBody>
      </p:sp>
      <p:sp>
        <p:nvSpPr>
          <p:cNvPr id="345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ea typeface="굴림" charset="-127"/>
              </a:rPr>
              <a:t>Wireless radio communication introduces many uncertainties and vagaries into a communication system</a:t>
            </a:r>
          </a:p>
          <a:p>
            <a:endParaRPr lang="en-US" altLang="ko-KR">
              <a:ea typeface="굴림" charset="-127"/>
            </a:endParaRPr>
          </a:p>
          <a:p>
            <a:r>
              <a:rPr lang="en-US" altLang="ko-KR">
                <a:ea typeface="굴림" charset="-127"/>
              </a:rPr>
              <a:t>Handling the unavoidable errors will be a major challenge for the communication protocols</a:t>
            </a:r>
          </a:p>
          <a:p>
            <a:endParaRPr lang="en-US" altLang="ko-KR">
              <a:ea typeface="굴림" charset="-127"/>
            </a:endParaRPr>
          </a:p>
          <a:p>
            <a:r>
              <a:rPr lang="en-US" altLang="ko-KR">
                <a:ea typeface="굴림" charset="-127"/>
              </a:rPr>
              <a:t>Dealing with limited bandwidth in an energy-efficient manner is the main challenge</a:t>
            </a:r>
          </a:p>
          <a:p>
            <a:endParaRPr lang="en-US" altLang="ko-KR">
              <a:ea typeface="굴림" charset="-127"/>
            </a:endParaRPr>
          </a:p>
          <a:p>
            <a:r>
              <a:rPr lang="en-US" altLang="ko-KR">
                <a:ea typeface="굴림" charset="-127"/>
              </a:rPr>
              <a:t>MANET and WSN are pretty similar here</a:t>
            </a:r>
          </a:p>
          <a:p>
            <a:pPr lvl="1"/>
            <a:r>
              <a:rPr lang="en-US" altLang="ko-KR">
                <a:ea typeface="굴림" charset="-127"/>
              </a:rPr>
              <a:t>Main differences are in required data rates and resulting transceiver complexities (higher bandwidth, spread spectrum techniques)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INIT" val=""/>
  <p:tag name="USEAMSFONTS" val="Wahr"/>
  <p:tag name="EMBEDFONTS" val="Falsch"/>
  <p:tag name="USEBOLDAMS" val="Falsch"/>
  <p:tag name="DEFAULTDISPLAYSOURCE" val="\documentclass{slides}\pagestyle{empty}&#10;\begin{document}&#10;&#10;\end{document}&#10;"/>
  <p:tag name="TEX2PS" val="latex $(base).tex; dvips -D $(res) -E -o $(base).ps $(base).dvi"/>
  <p:tag name="EXTERNALEDITCOMMAND" val="notepad %"/>
  <p:tag name="GHOSTSCRIPTCOMMAND" val="c:\gs\gs8.14\bin\gswin32c"/>
  <p:tag name="DEFAULTBITMAP" val="pngmono"/>
  <p:tag name="DEFAULTBLEND" val="Falsch"/>
  <p:tag name="DEFAULTTRANSPARENT" val="Falsch"/>
  <p:tag name="DEFAULTWORKAROUNDTRANSPARENCYBUG" val="Falsch"/>
  <p:tag name="DEFAULTRESOLUTION" val="1200"/>
  <p:tag name="DEFAULTMAGNIFICATION" val="2"/>
  <p:tag name="DEFAULTFONTSIZE" val="10"/>
  <p:tag name="DEFAULTWIDTH" val="434"/>
  <p:tag name="DEFAULTHEIGHT" val="39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$ s(t) = A(t) \sin (2\pi f(t) t + \phi(t))$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299"/>
  <p:tag name="PICTUREFILESIZE" val="1594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newcommand{\Precv}{P_\mathrm{recv}}&#10;\newcommand{\Ptrans}{P_\mathrm{tx}}&#10;\usepackage{ams}&#10;\usepackage{amsmath}&#10;\begin{document}&#10;\begin{equation*}&#10;  \label{eq:ch-commprot-physical-layer-friis-free-space}&#10;  \begin{split}&#10;    \Precv(d) = &amp; \frac{\Ptrans \cdot G_t \cdot G_r \cdot \lambda^2} {(4&#10;      \pi)^2 \cdot d^2 \cdot L} \\&#10;    = &amp; \frac{\Ptrans \cdot G_t \cdot G_r&#10;      \cdot \lambda^2} {(4 \pi)^2 \cdot d_0^2 \cdot L} \cdot \left(&#10;      \frac{d_0}{d} \right)^2 = \Precv(d_0) \cdot \left( \frac{d_0}{d}&#10;    \right)^2&#10;         \end{split}&#10;\end{equation*}&#10;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34"/>
  <p:tag name="BOXHEIGHT" val="395"/>
  <p:tag name="BOXFONT" val="10"/>
  <p:tag name="BOXWRAP" val="False"/>
  <p:tag name="WORKAROUNDTRANSPARENCYBUG" val="False"/>
  <p:tag name="ALLOWFONTSUBSTITUTION" val="False"/>
  <p:tag name="BITMAPFORMAT" val="pngmono"/>
  <p:tag name="ORIGWIDTH" val="524"/>
  <p:tag name="PICTUREFILESIZE" val="5901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newcommand{\Precv}{P_\mathrm{recv}}&#10;\newcommand{\Ptrans}{P_\mathrm{tx}}&#10;\newcommand{\PL}{\mathrm{PL}}&#10;\newcommand{\db}{\mathrm{dB}}&#10;\usepackage{ams}&#10;\usepackage{amsmath}&#10;\begin{document}&#10;$$  &#10;  \PL(d) [\db] \; = \; \PL(d_0) [\db] \; &#10;                + 10  \gamma \log_{10}\left(\frac{d}{d_0}\right)&#10;$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34"/>
  <p:tag name="BOXHEIGHT" val="395"/>
  <p:tag name="BOXFONT" val="10"/>
  <p:tag name="BOXWRAP" val="False"/>
  <p:tag name="WORKAROUNDTRANSPARENCYBUG" val="False"/>
  <p:tag name="ALLOWFONTSUBSTITUTION" val="False"/>
  <p:tag name="BITMAPFORMAT" val="pngmono"/>
  <p:tag name="ORIGWIDTH" val="434"/>
  <p:tag name="PICTUREFILESIZE" val="2438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newcommand{\Precv}{P_\mathrm{recv}}&#10;\newcommand{\Ptrans}{P_\mathrm{tx}}&#10;\usepackage{ams}&#10;\usepackage{amsmath}&#10;\begin{document}&#10;$$  \Precv(d) = \Precv(d_0) \cdot \left( \frac{d_0}{d} \right)^\gamma&#10;$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34"/>
  <p:tag name="BOXHEIGHT" val="395"/>
  <p:tag name="BOXFONT" val="10"/>
  <p:tag name="BOXWRAP" val="False"/>
  <p:tag name="WORKAROUNDTRANSPARENCYBUG" val="False"/>
  <p:tag name="ALLOWFONTSUBSTITUTION" val="False"/>
  <p:tag name="BITMAPFORMAT" val="pngmono"/>
  <p:tag name="ORIGWIDTH" val="274"/>
  <p:tag name="PICTUREFILESIZE" val="1836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newcommand{\Precv}{P_\mathrm{recv}}&#10;\newcommand{\Ptrans}{P_\mathrm{tx}}&#10;\newcommand{\PL}{\mathrm{PL}}&#10;\newcommand{\db}{\mathrm{dB}}&#10;\usepackage{ams}&#10;\usepackage{amsmath}&#10;\begin{document}&#10;$$  &#10;  \PL (d) [\db] \; = \; \PL(d_0) [\db] \; &#10;                + 10 \gamma  \log_{10}\left(\frac{d}{d_0}\right)&#10;                + X_\sigma [\db]&#10;$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34"/>
  <p:tag name="BOXHEIGHT" val="395"/>
  <p:tag name="BOXFONT" val="10"/>
  <p:tag name="BOXWRAP" val="False"/>
  <p:tag name="WORKAROUNDTRANSPARENCYBUG" val="False"/>
  <p:tag name="ALLOWFONTSUBSTITUTION" val="False"/>
  <p:tag name="BITMAPFORMAT" val="pngmono"/>
  <p:tag name="ORIGWIDTH" val="517"/>
  <p:tag name="PICTUREFILESIZE" val="3017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newcommand{\Precv}{P_\mathrm{recv}}&#10;\newcommand{\Ptrans}{P_\mathrm{tx}}&#10;\newcommand{\PL}{\mathrm{PL}}&#10;\newcommand{\db}{\mathrm{dB}}&#10;\newcommand{\SINR}{\mathrm{SINR}}&#10;\usepackage{ams}&#10;\usepackage{amsmath}&#10;\begin{document}&#10;$$  &#10;  \SINR = 10 \log_{10} \left( \frac{\Precv}{N_0 + \sum_{i=1}^k I_i}\right)&#10;$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434"/>
  <p:tag name="BOXHEIGHT" val="395"/>
  <p:tag name="BOXFONT" val="10"/>
  <p:tag name="BOXWRAP" val="False"/>
  <p:tag name="WORKAROUNDTRANSPARENCYBUG" val="False"/>
  <p:tag name="ALLOWFONTSUBSTITUTION" val="False"/>
  <p:tag name="BITMAPFORMAT" val="pngmono"/>
  <p:tag name="ORIGWIDTH" val="319"/>
  <p:tag name="PICTUREFILESIZE" val="2173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mathrm{BER}\mathrm{(SINR)} = 0.5 e^{-\frac{E_b}{N_0}}$\\&#10;$E_b/N_0 = \mathrm{SINR} \cdot \frac{1}{R}$&#10;\end{document}&#10;"/>
  <p:tag name="EXTERNALNAME" val="txp_fig"/>
  <p:tag name="BLEND" val="Falsch"/>
  <p:tag name="TRANSPARENT" val="Wahr"/>
  <p:tag name="KEEPFILES" val="Falsch"/>
  <p:tag name="DEBUGPAUSE" val="Falsch"/>
  <p:tag name="RESOLUTION" val="300"/>
  <p:tag name="TIMEOUT" val="(none)"/>
  <p:tag name="BOXWIDTH" val="434"/>
  <p:tag name="BOXHEIGHT" val="395"/>
  <p:tag name="BOXFONT" val="10"/>
  <p:tag name="BOXWRAP" val="Falsch"/>
  <p:tag name="WORKAROUNDTRANSPARENCYBUG" val="Falsch"/>
  <p:tag name="ALLOWFONTSUBSTITUTION" val="Falsch"/>
  <p:tag name="BITMAPFORMAT" val="pngmono"/>
  <p:tag name="ORIGWIDTH" val="226,75"/>
  <p:tag name="PICTUREFILESIZE" val="3632"/>
</p:tagLst>
</file>

<file path=ppt/theme/theme1.xml><?xml version="1.0" encoding="utf-8"?>
<a:theme xmlns:a="http://schemas.openxmlformats.org/drawingml/2006/main" name="hk1">
  <a:themeElements>
    <a:clrScheme name="hk1 8">
      <a:dk1>
        <a:srgbClr val="40458C"/>
      </a:dk1>
      <a:lt1>
        <a:srgbClr val="FFFFFF"/>
      </a:lt1>
      <a:dk2>
        <a:srgbClr val="660066"/>
      </a:dk2>
      <a:lt2>
        <a:srgbClr val="B7C1EB"/>
      </a:lt2>
      <a:accent1>
        <a:srgbClr val="ECD882"/>
      </a:accent1>
      <a:accent2>
        <a:srgbClr val="B2B2B2"/>
      </a:accent2>
      <a:accent3>
        <a:srgbClr val="FFFFFF"/>
      </a:accent3>
      <a:accent4>
        <a:srgbClr val="353A77"/>
      </a:accent4>
      <a:accent5>
        <a:srgbClr val="F4E9C1"/>
      </a:accent5>
      <a:accent6>
        <a:srgbClr val="A1A1A1"/>
      </a:accent6>
      <a:hlink>
        <a:srgbClr val="6F89F7"/>
      </a:hlink>
      <a:folHlink>
        <a:srgbClr val="CFDBFD"/>
      </a:folHlink>
    </a:clrScheme>
    <a:fontScheme name="hk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rgbClr val="003065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rgbClr val="003065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hk1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k1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k1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k1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k1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k1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k1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k1 8">
        <a:dk1>
          <a:srgbClr val="40458C"/>
        </a:dk1>
        <a:lt1>
          <a:srgbClr val="FFFFFF"/>
        </a:lt1>
        <a:dk2>
          <a:srgbClr val="660066"/>
        </a:dk2>
        <a:lt2>
          <a:srgbClr val="B7C1EB"/>
        </a:lt2>
        <a:accent1>
          <a:srgbClr val="ECD882"/>
        </a:accent1>
        <a:accent2>
          <a:srgbClr val="B2B2B2"/>
        </a:accent2>
        <a:accent3>
          <a:srgbClr val="FFFFFF"/>
        </a:accent3>
        <a:accent4>
          <a:srgbClr val="353A77"/>
        </a:accent4>
        <a:accent5>
          <a:srgbClr val="F4E9C1"/>
        </a:accent5>
        <a:accent6>
          <a:srgbClr val="A1A1A1"/>
        </a:accent6>
        <a:hlink>
          <a:srgbClr val="6F89F7"/>
        </a:hlink>
        <a:folHlink>
          <a:srgbClr val="CFDBF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hk1</Template>
  <TotalTime>25</TotalTime>
  <Words>2285</Words>
  <Application>Microsoft Office PowerPoint</Application>
  <PresentationFormat>화면 슬라이드 쇼(4:3)</PresentationFormat>
  <Paragraphs>390</Paragraphs>
  <Slides>31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31</vt:i4>
      </vt:variant>
    </vt:vector>
  </HeadingPairs>
  <TitlesOfParts>
    <vt:vector size="38" baseType="lpstr">
      <vt:lpstr>Arial</vt:lpstr>
      <vt:lpstr>Tahoma</vt:lpstr>
      <vt:lpstr>Symbol</vt:lpstr>
      <vt:lpstr>Wingdings</vt:lpstr>
      <vt:lpstr>Times New Roman</vt:lpstr>
      <vt:lpstr>cmsy10</vt:lpstr>
      <vt:lpstr>hk1</vt:lpstr>
      <vt:lpstr>Ad hoc and Sensor Networks Chapter 4: Physical layer</vt:lpstr>
      <vt:lpstr>Goals of this chapter</vt:lpstr>
      <vt:lpstr>Overview</vt:lpstr>
      <vt:lpstr>Radio spectrum for communication </vt:lpstr>
      <vt:lpstr>Frequency allocation </vt:lpstr>
      <vt:lpstr>Example: US frequency allocation</vt:lpstr>
      <vt:lpstr>Overview</vt:lpstr>
      <vt:lpstr>Transmitting data using radio waves</vt:lpstr>
      <vt:lpstr>Modulation and keying</vt:lpstr>
      <vt:lpstr>Modulation (keying!) examples</vt:lpstr>
      <vt:lpstr>Receiver: Demodulation</vt:lpstr>
      <vt:lpstr>Overview</vt:lpstr>
      <vt:lpstr>Transmitted signal &lt;&gt; received signal!</vt:lpstr>
      <vt:lpstr>Attenuation results in path loss</vt:lpstr>
      <vt:lpstr>Suitability of different frequencies – Attenuation </vt:lpstr>
      <vt:lpstr>Distortion effects: Non-line-of-sight paths</vt:lpstr>
      <vt:lpstr>Wireless signal strength in a multi-path environment</vt:lpstr>
      <vt:lpstr>Generalizing the attenuation formula</vt:lpstr>
      <vt:lpstr>Overview</vt:lpstr>
      <vt:lpstr>Noise and interference</vt:lpstr>
      <vt:lpstr>Symbols and bit errors</vt:lpstr>
      <vt:lpstr>Examples for SINR ! BER mappings</vt:lpstr>
      <vt:lpstr>Overview</vt:lpstr>
      <vt:lpstr>Channel models – analog </vt:lpstr>
      <vt:lpstr>Channel models – digital </vt:lpstr>
      <vt:lpstr>WSN-specific channel models</vt:lpstr>
      <vt:lpstr>Wireless channel quality – summary </vt:lpstr>
      <vt:lpstr>Overview</vt:lpstr>
      <vt:lpstr>Some transceiver design considerations</vt:lpstr>
      <vt:lpstr>Choice of modulation</vt:lpstr>
      <vt:lpstr>Summary</vt:lpstr>
    </vt:vector>
  </TitlesOfParts>
  <Company>TU Berlin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Holger Karl</dc:creator>
  <cp:lastModifiedBy>hyogon</cp:lastModifiedBy>
  <cp:revision>51</cp:revision>
  <cp:lastPrinted>2002-01-28T12:49:24Z</cp:lastPrinted>
  <dcterms:created xsi:type="dcterms:W3CDTF">2005-02-22T08:40:05Z</dcterms:created>
  <dcterms:modified xsi:type="dcterms:W3CDTF">2013-03-01T04:24:28Z</dcterms:modified>
</cp:coreProperties>
</file>