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61" r:id="rId4"/>
    <p:sldId id="307" r:id="rId5"/>
    <p:sldId id="306" r:id="rId6"/>
    <p:sldId id="262" r:id="rId7"/>
    <p:sldId id="309" r:id="rId8"/>
    <p:sldId id="308" r:id="rId9"/>
    <p:sldId id="263" r:id="rId10"/>
    <p:sldId id="257" r:id="rId11"/>
    <p:sldId id="258" r:id="rId12"/>
    <p:sldId id="310" r:id="rId13"/>
    <p:sldId id="304" r:id="rId14"/>
    <p:sldId id="259" r:id="rId15"/>
    <p:sldId id="311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9F7E1-A319-4242-8ACD-19577E454313}" type="datetimeFigureOut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58888-16D5-48EF-8E84-9E1C8C45AA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94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F2E10-6421-43F0-A65A-8654DAE367BC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610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27132"/>
            <a:ext cx="10515600" cy="83737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70C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10515600" cy="5049621"/>
          </a:xfrm>
        </p:spPr>
        <p:txBody>
          <a:bodyPr/>
          <a:lstStyle>
            <a:lvl1pPr>
              <a:spcBef>
                <a:spcPts val="1200"/>
              </a:spcBef>
              <a:buClr>
                <a:srgbClr val="0070C0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ts val="1200"/>
              </a:spcBef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20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DBB4-A5E5-40C7-BDA0-F1675896EEF6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3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02B9-FC86-45E2-9382-AE691E15C94F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4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6727-32E3-4F1C-82E5-EDA69ADA23CC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096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62152-3DCB-466D-8FA5-B68DBE070B23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93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5B24-137C-498A-ADFE-BEAE7CE9D727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1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22DF-48A0-483C-B18C-5C2603E05E72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9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113C-D5EA-4956-8E86-176A5992AB39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18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371D-53BD-4F8E-9305-F0A12E6E9985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81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E5E-2C8E-458F-9508-1DFA5E51C87A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53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8780-9B8C-4366-84D0-5A7E28EAD499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00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72D64-6C72-4F44-BB3B-6C7CC5595CBD}" type="datetime1">
              <a:rPr lang="ko-KR" altLang="en-US" smtClean="0"/>
              <a:t>2023-11-27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64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57374"/>
          </a:xfrm>
        </p:spPr>
        <p:txBody>
          <a:bodyPr>
            <a:normAutofit/>
          </a:bodyPr>
          <a:lstStyle/>
          <a:p>
            <a:r>
              <a:rPr lang="en-US" altLang="ko-KR" sz="5400" dirty="0" smtClean="0"/>
              <a:t>Ch. 16 (supplement)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altLang="ko-KR" sz="3200" dirty="0" smtClean="0">
              <a:latin typeface="Arial Black" panose="020B0A04020102020204" pitchFamily="34" charset="0"/>
            </a:endParaRPr>
          </a:p>
          <a:p>
            <a:r>
              <a:rPr lang="en-US" altLang="ko-KR" sz="3200" dirty="0" smtClean="0">
                <a:latin typeface="Arial Black" panose="020B0A04020102020204" pitchFamily="34" charset="0"/>
              </a:rPr>
              <a:t>Mobile Communication Networks</a:t>
            </a:r>
            <a:endParaRPr lang="ko-KR" alt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585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Generations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Each generatio</a:t>
            </a:r>
            <a:r>
              <a:rPr lang="en-US" altLang="ko-KR" dirty="0" smtClean="0"/>
              <a:t>n is 10 years</a:t>
            </a:r>
          </a:p>
          <a:p>
            <a:pPr lvl="1"/>
            <a:r>
              <a:rPr lang="en-US" altLang="ko-KR" dirty="0" smtClean="0"/>
              <a:t>1G (1980s): analog, voice</a:t>
            </a:r>
          </a:p>
          <a:p>
            <a:pPr lvl="1"/>
            <a:r>
              <a:rPr lang="en-US" altLang="ko-KR" dirty="0" smtClean="0"/>
              <a:t>2G (1990s): digital, voice</a:t>
            </a:r>
          </a:p>
          <a:p>
            <a:pPr lvl="1"/>
            <a:r>
              <a:rPr lang="en-US" altLang="ko-KR" dirty="0" smtClean="0"/>
              <a:t>3G (2000s): packets, data replaces voices</a:t>
            </a:r>
          </a:p>
          <a:p>
            <a:pPr lvl="1"/>
            <a:r>
              <a:rPr lang="en-US" altLang="ko-KR" dirty="0" smtClean="0"/>
              <a:t>4G (2010s): IP, broadband</a:t>
            </a:r>
          </a:p>
          <a:p>
            <a:pPr lvl="1"/>
            <a:r>
              <a:rPr lang="en-US" altLang="ko-KR" dirty="0" smtClean="0"/>
              <a:t>5G (2020s): </a:t>
            </a:r>
            <a:r>
              <a:rPr lang="en-US" altLang="ko-KR" dirty="0" err="1" smtClean="0"/>
              <a:t>softwarization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6G (2030s): 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5897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Cellular network organization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Use multiple low-power transmitters (100 W or less)</a:t>
            </a:r>
          </a:p>
          <a:p>
            <a:r>
              <a:rPr lang="en-US" altLang="ko-KR" dirty="0" smtClean="0"/>
              <a:t>Areas </a:t>
            </a:r>
            <a:r>
              <a:rPr lang="en-US" altLang="ko-KR" dirty="0"/>
              <a:t>divided into cells</a:t>
            </a:r>
          </a:p>
          <a:p>
            <a:pPr lvl="1"/>
            <a:r>
              <a:rPr lang="en-US" altLang="ko-KR" dirty="0" smtClean="0"/>
              <a:t>Each </a:t>
            </a:r>
            <a:r>
              <a:rPr lang="en-US" altLang="ko-KR" dirty="0"/>
              <a:t>served by its own antenna</a:t>
            </a:r>
          </a:p>
          <a:p>
            <a:pPr lvl="1"/>
            <a:r>
              <a:rPr lang="en-US" altLang="ko-KR" dirty="0" smtClean="0"/>
              <a:t>Served </a:t>
            </a:r>
            <a:r>
              <a:rPr lang="en-US" altLang="ko-KR" dirty="0"/>
              <a:t>by base station consisting of transmitter, receiver</a:t>
            </a:r>
            <a:r>
              <a:rPr lang="en-US" altLang="ko-KR" dirty="0" smtClean="0"/>
              <a:t>, and </a:t>
            </a:r>
            <a:r>
              <a:rPr lang="en-US" altLang="ko-KR" dirty="0"/>
              <a:t>control unit</a:t>
            </a:r>
          </a:p>
          <a:p>
            <a:pPr lvl="1"/>
            <a:r>
              <a:rPr lang="en-US" altLang="ko-KR" dirty="0" smtClean="0"/>
              <a:t>Band </a:t>
            </a:r>
            <a:r>
              <a:rPr lang="en-US" altLang="ko-KR" dirty="0"/>
              <a:t>of frequencies allocated</a:t>
            </a:r>
          </a:p>
          <a:p>
            <a:pPr lvl="1"/>
            <a:r>
              <a:rPr lang="en-US" altLang="ko-KR" dirty="0" smtClean="0"/>
              <a:t>Cells </a:t>
            </a:r>
            <a:r>
              <a:rPr lang="en-US" altLang="ko-KR" dirty="0"/>
              <a:t>set up such that antennas of all neighbors </a:t>
            </a:r>
            <a:r>
              <a:rPr lang="en-US" altLang="ko-KR" dirty="0" smtClean="0"/>
              <a:t>are equidistant </a:t>
            </a:r>
            <a:r>
              <a:rPr lang="en-US" altLang="ko-KR" dirty="0"/>
              <a:t>(hexagonal pattern)</a:t>
            </a:r>
          </a:p>
          <a:p>
            <a:pPr lvl="2"/>
            <a:r>
              <a:rPr lang="en-US" altLang="ko-KR" dirty="0" smtClean="0"/>
              <a:t>Idealized </a:t>
            </a:r>
            <a:r>
              <a:rPr lang="en-US" altLang="ko-KR" dirty="0"/>
              <a:t>pattern, in order to approximate </a:t>
            </a:r>
            <a:r>
              <a:rPr lang="en-US" altLang="ko-KR" dirty="0" smtClean="0"/>
              <a:t>coverage</a:t>
            </a:r>
          </a:p>
          <a:p>
            <a:pPr lvl="2"/>
            <a:r>
              <a:rPr lang="en-US" altLang="ko-KR" dirty="0" smtClean="0">
                <a:ea typeface="굴림" panose="020B0600000101010101" pitchFamily="50" charset="-127"/>
              </a:rPr>
              <a:t>In reality, less regular</a:t>
            </a:r>
            <a:endParaRPr lang="en-US" altLang="ko-KR" dirty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7139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Cellular network organization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Cellular geometries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637" y="1781175"/>
            <a:ext cx="6562725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64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Cellular network organization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Why not a large service area</a:t>
            </a:r>
          </a:p>
          <a:p>
            <a:pPr lvl="1"/>
            <a:r>
              <a:rPr lang="en-US" altLang="ko-KR" dirty="0" smtClean="0"/>
              <a:t>Number </a:t>
            </a:r>
            <a:r>
              <a:rPr lang="en-US" altLang="ko-KR" dirty="0"/>
              <a:t>of simultaneous user to serve would </a:t>
            </a:r>
            <a:r>
              <a:rPr lang="en-US" altLang="ko-KR" dirty="0" smtClean="0"/>
              <a:t>be limited</a:t>
            </a:r>
            <a:endParaRPr lang="en-US" altLang="ko-KR" dirty="0"/>
          </a:p>
          <a:p>
            <a:pPr lvl="1"/>
            <a:r>
              <a:rPr lang="en-US" altLang="ko-KR" dirty="0" smtClean="0"/>
              <a:t>Mobile </a:t>
            </a:r>
            <a:r>
              <a:rPr lang="en-US" altLang="ko-KR" dirty="0"/>
              <a:t>handset needs to have larger </a:t>
            </a:r>
            <a:r>
              <a:rPr lang="en-US" altLang="ko-KR" dirty="0" smtClean="0"/>
              <a:t>power requirement</a:t>
            </a:r>
            <a:endParaRPr lang="en-US" altLang="ko-KR" dirty="0"/>
          </a:p>
          <a:p>
            <a:r>
              <a:rPr lang="en-US" altLang="ko-KR" dirty="0" smtClean="0"/>
              <a:t>Smaller </a:t>
            </a:r>
            <a:r>
              <a:rPr lang="en-US" altLang="ko-KR" dirty="0"/>
              <a:t>cells</a:t>
            </a:r>
          </a:p>
          <a:p>
            <a:pPr lvl="1"/>
            <a:r>
              <a:rPr lang="en-US" altLang="ko-KR" dirty="0" smtClean="0"/>
              <a:t>Allows </a:t>
            </a:r>
            <a:r>
              <a:rPr lang="en-US" altLang="ko-KR" u="sng" dirty="0"/>
              <a:t>frequency reuse</a:t>
            </a:r>
            <a:r>
              <a:rPr lang="en-US" altLang="ko-KR" dirty="0"/>
              <a:t>, hence increased capacity </a:t>
            </a:r>
            <a:r>
              <a:rPr lang="en-US" altLang="ko-KR" dirty="0" smtClean="0"/>
              <a:t>for the </a:t>
            </a:r>
            <a:r>
              <a:rPr lang="en-US" altLang="ko-KR" dirty="0"/>
              <a:t>same area of coverage</a:t>
            </a:r>
          </a:p>
          <a:p>
            <a:pPr lvl="1"/>
            <a:r>
              <a:rPr lang="en-US" altLang="ko-KR" dirty="0" smtClean="0"/>
              <a:t>Lower </a:t>
            </a:r>
            <a:r>
              <a:rPr lang="en-US" altLang="ko-KR" dirty="0"/>
              <a:t>power handset</a:t>
            </a:r>
          </a:p>
          <a:p>
            <a:pPr lvl="1"/>
            <a:r>
              <a:rPr lang="en-US" altLang="ko-KR" dirty="0" smtClean="0"/>
              <a:t>Cons </a:t>
            </a:r>
            <a:r>
              <a:rPr lang="en-US" altLang="ko-KR" dirty="0"/>
              <a:t>: Cost of cells, hands off between cells must </a:t>
            </a:r>
            <a:r>
              <a:rPr lang="en-US" altLang="ko-KR" dirty="0" smtClean="0"/>
              <a:t>be supported</a:t>
            </a:r>
            <a:r>
              <a:rPr lang="en-US" altLang="ko-KR" dirty="0"/>
              <a:t>, need to track user to route incoming call </a:t>
            </a:r>
            <a:r>
              <a:rPr lang="en-US" altLang="ko-KR" dirty="0" smtClean="0"/>
              <a:t>or message</a:t>
            </a:r>
            <a:endParaRPr lang="en-US" altLang="ko-KR" dirty="0">
              <a:latin typeface="Times" panose="02020603050405020304" pitchFamily="18" charset="0"/>
              <a:ea typeface="굴림" panose="020B0600000101010101" pitchFamily="50" charset="-127"/>
              <a:cs typeface="Times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726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Frequency reuse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Adjacent cells assigned different frequencies to </a:t>
            </a:r>
            <a:r>
              <a:rPr lang="en-US" altLang="ko-KR" dirty="0" smtClean="0"/>
              <a:t>avoid interference </a:t>
            </a:r>
            <a:r>
              <a:rPr lang="en-US" altLang="ko-KR" dirty="0"/>
              <a:t>or crosstalk</a:t>
            </a:r>
          </a:p>
          <a:p>
            <a:r>
              <a:rPr lang="en-US" altLang="ko-KR" dirty="0" smtClean="0"/>
              <a:t>Objective </a:t>
            </a:r>
            <a:r>
              <a:rPr lang="en-US" altLang="ko-KR" dirty="0"/>
              <a:t>is to reuse frequency in nearby cells</a:t>
            </a:r>
          </a:p>
          <a:p>
            <a:pPr lvl="1"/>
            <a:r>
              <a:rPr lang="en-US" altLang="ko-KR" dirty="0" smtClean="0"/>
              <a:t>10 </a:t>
            </a:r>
            <a:r>
              <a:rPr lang="en-US" altLang="ko-KR" dirty="0"/>
              <a:t>to 50 frequencies assigned to each cell</a:t>
            </a:r>
          </a:p>
          <a:p>
            <a:pPr lvl="1"/>
            <a:r>
              <a:rPr lang="en-US" altLang="ko-KR" dirty="0" smtClean="0"/>
              <a:t>Transmission </a:t>
            </a:r>
            <a:r>
              <a:rPr lang="en-US" altLang="ko-KR" dirty="0"/>
              <a:t>power controlled to limit power at </a:t>
            </a:r>
            <a:r>
              <a:rPr lang="en-US" altLang="ko-KR" dirty="0" smtClean="0"/>
              <a:t>that frequency </a:t>
            </a:r>
            <a:r>
              <a:rPr lang="en-US" altLang="ko-KR" dirty="0"/>
              <a:t>escaping to adjacent cells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issue is to determine how many cells must </a:t>
            </a:r>
            <a:r>
              <a:rPr lang="en-US" altLang="ko-KR" dirty="0" smtClean="0"/>
              <a:t>intervene between </a:t>
            </a:r>
            <a:r>
              <a:rPr lang="en-US" altLang="ko-KR" dirty="0"/>
              <a:t>two cells using the same frequency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11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2" y="2506900"/>
            <a:ext cx="8829675" cy="43243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Frequency reuse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Frequency reuse factor</a:t>
                </a:r>
              </a:p>
              <a:p>
                <a:pPr lvl="1"/>
                <a:r>
                  <a:rPr lang="en-US" altLang="ko-KR" dirty="0"/>
                  <a:t>Move I cells </a:t>
                </a:r>
                <a:r>
                  <a:rPr lang="en-US" altLang="ko-KR" dirty="0" smtClean="0"/>
                  <a:t>along any </a:t>
                </a:r>
                <a:r>
                  <a:rPr lang="en-US" altLang="ko-KR" dirty="0"/>
                  <a:t>chain of hexagons, and turn 60 </a:t>
                </a:r>
                <a:r>
                  <a:rPr lang="en-US" altLang="ko-KR" dirty="0" smtClean="0"/>
                  <a:t>degrees </a:t>
                </a:r>
                <a:r>
                  <a:rPr lang="en-US" altLang="ko-KR" dirty="0" err="1" smtClean="0"/>
                  <a:t>ccw</a:t>
                </a:r>
                <a:r>
                  <a:rPr lang="en-US" altLang="ko-KR" dirty="0" smtClean="0"/>
                  <a:t> </a:t>
                </a:r>
                <a:r>
                  <a:rPr lang="en-US" altLang="ko-KR" dirty="0"/>
                  <a:t>and move J </a:t>
                </a:r>
                <a:r>
                  <a:rPr lang="en-US" altLang="ko-KR" dirty="0" smtClean="0"/>
                  <a:t>steps: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𝐼𝐽</m:t>
                    </m:r>
                  </m:oMath>
                </a14:m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5339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Frequency reuse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Exercise: What is </a:t>
            </a:r>
            <a:r>
              <a:rPr lang="en-US" altLang="ko-KR" i="1" dirty="0" smtClean="0"/>
              <a:t>N</a:t>
            </a:r>
            <a:r>
              <a:rPr lang="en-US" altLang="ko-KR" dirty="0" smtClean="0"/>
              <a:t> here?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603" y="1681161"/>
            <a:ext cx="8085091" cy="449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30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Cellular system overview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625" y="1400538"/>
            <a:ext cx="9169972" cy="409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Example of mobile cellular call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953" y="727929"/>
            <a:ext cx="5098093" cy="613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Free space loss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ko-KR" dirty="0" smtClean="0"/>
                  <a:t> = signal power at transmitting antenna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ko-KR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ko-KR" dirty="0" smtClean="0"/>
                  <a:t> </a:t>
                </a:r>
                <a:r>
                  <a:rPr lang="en-US" altLang="ko-KR" dirty="0"/>
                  <a:t>= signal power at receiving antenna</a:t>
                </a:r>
              </a:p>
              <a:p>
                <a14:m>
                  <m:oMath xmlns:m="http://schemas.openxmlformats.org/officeDocument/2006/math">
                    <m:r>
                      <a:rPr lang="el-GR" altLang="ko-KR" i="1" dirty="0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l-GR" altLang="ko-KR" dirty="0" smtClean="0"/>
                  <a:t> </a:t>
                </a:r>
                <a:r>
                  <a:rPr lang="el-GR" altLang="ko-KR" dirty="0"/>
                  <a:t>= </a:t>
                </a:r>
                <a:r>
                  <a:rPr lang="en-US" altLang="ko-KR" dirty="0"/>
                  <a:t>carrier wavelength</a:t>
                </a:r>
              </a:p>
              <a:p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altLang="ko-KR" dirty="0" smtClean="0"/>
                  <a:t> </a:t>
                </a:r>
                <a:r>
                  <a:rPr lang="en-US" altLang="ko-KR" dirty="0"/>
                  <a:t>= propagation distance between antennas</a:t>
                </a:r>
              </a:p>
              <a:p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altLang="ko-KR" dirty="0" smtClean="0"/>
                  <a:t> </a:t>
                </a:r>
                <a:r>
                  <a:rPr lang="en-US" altLang="ko-KR" dirty="0"/>
                  <a:t>= speed of light (3 ×10</a:t>
                </a:r>
                <a:r>
                  <a:rPr lang="en-US" altLang="ko-KR" baseline="30000" dirty="0"/>
                  <a:t>8</a:t>
                </a:r>
                <a:r>
                  <a:rPr lang="en-US" altLang="ko-KR" dirty="0"/>
                  <a:t> m/s</a:t>
                </a:r>
                <a:r>
                  <a:rPr lang="en-US" altLang="ko-KR" dirty="0" smtClean="0"/>
                  <a:t>)</a:t>
                </a:r>
                <a:endParaRPr lang="en-US" altLang="ko-KR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11</a:t>
            </a:fld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209105" y="4565737"/>
                <a:ext cx="3773790" cy="9401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ko-KR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ko-KR" sz="28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sz="2800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ko-KR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28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ko-KR" altLang="en-US" sz="28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altLang="ko-KR" sz="28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ko-KR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ko-KR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ko-KR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ko-KR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ko-KR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ko-KR" sz="28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ko-KR" altLang="en-US" sz="28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altLang="ko-KR" sz="28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altLang="ko-KR" sz="28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ko-KR" sz="2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ko-KR" altLang="en-US" sz="28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9105" y="4565737"/>
                <a:ext cx="3773790" cy="9401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74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Free space loss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 practice, received power decreases logarithmically with distance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Value of </a:t>
            </a:r>
            <a:r>
              <a:rPr lang="en-US" altLang="ko-KR" i="1" dirty="0" smtClean="0"/>
              <a:t>n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12</a:t>
            </a:fld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733116" y="1871121"/>
                <a:ext cx="8297143" cy="6217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ko-KR" altLang="en-US" sz="24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ko-KR" altLang="en-US" sz="2400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ko-KR" sz="2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</m:d>
                          </m:e>
                          <m:sup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ko-KR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ko-KR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altLang="ko-KR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ko-KR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ko-KR" sz="2400" i="1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ko-KR" alt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altLang="ko-KR" sz="24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d>
                          </m:e>
                          <m:sup>
                            <m:r>
                              <a:rPr lang="en-US" altLang="ko-KR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altLang="ko-KR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altLang="ko-K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=20</m:t>
                    </m:r>
                    <m:func>
                      <m:funcPr>
                        <m:ctrlPr>
                          <a:rPr lang="en-US" altLang="ko-K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ko-KR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altLang="ko-K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func>
                    <m:r>
                      <a:rPr lang="en-US" altLang="ko-K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+10</m:t>
                    </m:r>
                    <m:r>
                      <a:rPr lang="en-US" altLang="ko-K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func>
                      <m:funcPr>
                        <m:ctrlPr>
                          <a:rPr lang="en-US" altLang="ko-K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ko-KR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altLang="ko-K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</m:d>
                      </m:e>
                    </m:func>
                    <m:r>
                      <a:rPr lang="en-US" altLang="ko-K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−147.56</m:t>
                    </m:r>
                  </m:oMath>
                </a14:m>
                <a:r>
                  <a:rPr lang="ko-KR" altLang="en-US" sz="2400" dirty="0" smtClean="0"/>
                  <a:t>  </a:t>
                </a:r>
                <a:endParaRPr lang="ko-KR" alt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116" y="1871121"/>
                <a:ext cx="8297143" cy="6217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116" y="3652152"/>
            <a:ext cx="5912912" cy="217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Handoff strategies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046" y="869256"/>
            <a:ext cx="6271995" cy="598874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731" y="2041742"/>
            <a:ext cx="3939393" cy="364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3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Handoff strategies 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64921"/>
                <a:ext cx="10515600" cy="5049621"/>
              </a:xfrm>
            </p:spPr>
            <p:txBody>
              <a:bodyPr/>
              <a:lstStyle/>
              <a:p>
                <a:r>
                  <a:rPr lang="en-US" altLang="ko-KR" dirty="0" smtClean="0"/>
                  <a:t>Relative signal strength </a:t>
                </a:r>
                <a:r>
                  <a:rPr lang="en-US" altLang="ko-KR" dirty="0" smtClean="0">
                    <a:sym typeface="Symbol" panose="05050102010706020507" pitchFamily="18" charset="2"/>
                  </a:rPr>
                  <a:t>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𝐿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/>
                  <a:t>P</a:t>
                </a:r>
                <a:r>
                  <a:rPr lang="en-US" altLang="ko-KR" dirty="0" smtClean="0"/>
                  <a:t>rone </a:t>
                </a:r>
                <a:r>
                  <a:rPr lang="en-US" altLang="ko-KR" dirty="0"/>
                  <a:t>to trigger too many unnecessary handovers, even when the signal strength of the source BS is still at an acceptable level</a:t>
                </a:r>
                <a:endParaRPr lang="en-US" altLang="ko-KR" dirty="0" smtClean="0"/>
              </a:p>
              <a:p>
                <a:r>
                  <a:rPr lang="en-US" altLang="ko-KR" dirty="0" smtClean="0"/>
                  <a:t>Relative signal strength w/ threshold </a:t>
                </a:r>
                <a:r>
                  <a:rPr lang="en-US" altLang="ko-KR" dirty="0">
                    <a:sym typeface="Symbol" panose="05050102010706020507" pitchFamily="18" charset="2"/>
                  </a:rPr>
                  <a:t>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ko-KR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1</m:t>
                            </m:r>
                          </m:sub>
                        </m:s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: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𝐿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ko-KR" dirty="0" smtClean="0">
                    <a:sym typeface="Symbol" panose="05050102010706020507" pitchFamily="18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b>
                        </m:sSub>
                        <m: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: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𝐿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ko-KR" dirty="0" smtClean="0">
                    <a:sym typeface="Symbol" panose="05050102010706020507" pitchFamily="18" charset="2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ko-KR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</m:sub>
                        </m:sSub>
                        <m: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: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𝐿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4</m:t>
                        </m:r>
                      </m:sub>
                    </m:sSub>
                  </m:oMath>
                </a14:m>
                <a:endParaRPr lang="en-US" altLang="ko-KR" dirty="0"/>
              </a:p>
              <a:p>
                <a:r>
                  <a:rPr lang="en-US" altLang="ko-KR" dirty="0" smtClean="0"/>
                  <a:t>Relative signal strength w/ hysteresis </a:t>
                </a:r>
                <a:r>
                  <a:rPr lang="en-US" altLang="ko-KR" dirty="0">
                    <a:sym typeface="Symbol" panose="05050102010706020507" pitchFamily="18" charset="2"/>
                  </a:rPr>
                  <a:t>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𝐿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sub>
                    </m:sSub>
                  </m:oMath>
                </a14:m>
                <a:endParaRPr lang="en-US" altLang="ko-KR" dirty="0" smtClean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64921"/>
                <a:ext cx="10515600" cy="5049621"/>
              </a:xfrm>
              <a:blipFill>
                <a:blip r:embed="rId2"/>
                <a:stretch>
                  <a:fillRect l="-1043" t="-205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88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Identifiers in GSM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IMSI (International Mobile Subscriber Identity)</a:t>
            </a:r>
          </a:p>
          <a:p>
            <a:pPr lvl="1"/>
            <a:r>
              <a:rPr lang="en-US" altLang="ko-KR" dirty="0" smtClean="0"/>
              <a:t>Uniquely identifies a GSM subscriber</a:t>
            </a:r>
          </a:p>
          <a:p>
            <a:pPr lvl="1"/>
            <a:r>
              <a:rPr lang="en-US" altLang="ko-KR" dirty="0" smtClean="0"/>
              <a:t>Stored in SIM, does not change over time</a:t>
            </a:r>
          </a:p>
          <a:p>
            <a:r>
              <a:rPr lang="en-US" altLang="ko-KR" dirty="0" smtClean="0"/>
              <a:t>MSISDN (Mobile Station International Subscriber Directory Number)</a:t>
            </a:r>
          </a:p>
          <a:p>
            <a:pPr lvl="1"/>
            <a:r>
              <a:rPr lang="en-US" altLang="ko-KR" dirty="0" smtClean="0"/>
              <a:t>Dialed number</a:t>
            </a:r>
          </a:p>
          <a:p>
            <a:pPr lvl="1"/>
            <a:r>
              <a:rPr lang="en-US" altLang="ko-KR" dirty="0" smtClean="0"/>
              <a:t>Different MSISDN can be associated with a SIM</a:t>
            </a:r>
          </a:p>
          <a:p>
            <a:r>
              <a:rPr lang="en-US" altLang="ko-KR" dirty="0" smtClean="0"/>
              <a:t>IMEI (International Mobile Equipment Identity)</a:t>
            </a:r>
          </a:p>
          <a:p>
            <a:pPr lvl="1"/>
            <a:r>
              <a:rPr lang="en-US" altLang="ko-KR" dirty="0" smtClean="0"/>
              <a:t>Identifies the physical unit mobile equipment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1685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395</Words>
  <Application>Microsoft Office PowerPoint</Application>
  <PresentationFormat>와이드스크린</PresentationFormat>
  <Paragraphs>85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4" baseType="lpstr">
      <vt:lpstr>굴림</vt:lpstr>
      <vt:lpstr>맑은 고딕</vt:lpstr>
      <vt:lpstr>Arial</vt:lpstr>
      <vt:lpstr>Arial Black</vt:lpstr>
      <vt:lpstr>Cambria Math</vt:lpstr>
      <vt:lpstr>Symbol</vt:lpstr>
      <vt:lpstr>Times</vt:lpstr>
      <vt:lpstr>Wingdings</vt:lpstr>
      <vt:lpstr>Office 테마</vt:lpstr>
      <vt:lpstr>Ch. 16 (supplement)</vt:lpstr>
      <vt:lpstr>Generations</vt:lpstr>
      <vt:lpstr>Cellular network organization</vt:lpstr>
      <vt:lpstr>Cellular network organization</vt:lpstr>
      <vt:lpstr>Cellular network organization</vt:lpstr>
      <vt:lpstr>Frequency reuse</vt:lpstr>
      <vt:lpstr>Frequency reuse</vt:lpstr>
      <vt:lpstr>Frequency reuse</vt:lpstr>
      <vt:lpstr>Cellular system overview</vt:lpstr>
      <vt:lpstr>Example of mobile cellular call</vt:lpstr>
      <vt:lpstr>Free space loss</vt:lpstr>
      <vt:lpstr>Free space loss</vt:lpstr>
      <vt:lpstr>Handoff strategies</vt:lpstr>
      <vt:lpstr>Handoff strategies </vt:lpstr>
      <vt:lpstr>Identifiers in GSM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Bluetooth Low Energy (BLE)</dc:title>
  <dc:creator>김효곤[ 교수 / 컴퓨터학과 ]</dc:creator>
  <cp:lastModifiedBy>김효곤[ 교수 / 컴퓨터학과 ]</cp:lastModifiedBy>
  <cp:revision>402</cp:revision>
  <dcterms:created xsi:type="dcterms:W3CDTF">2023-11-23T10:35:45Z</dcterms:created>
  <dcterms:modified xsi:type="dcterms:W3CDTF">2023-11-27T12:34:17Z</dcterms:modified>
</cp:coreProperties>
</file>