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2" r:id="rId3"/>
    <p:sldId id="278" r:id="rId4"/>
    <p:sldId id="257" r:id="rId5"/>
    <p:sldId id="259" r:id="rId6"/>
    <p:sldId id="280" r:id="rId7"/>
    <p:sldId id="277" r:id="rId8"/>
    <p:sldId id="284" r:id="rId9"/>
    <p:sldId id="285" r:id="rId10"/>
    <p:sldId id="275" r:id="rId11"/>
    <p:sldId id="276" r:id="rId12"/>
    <p:sldId id="279" r:id="rId13"/>
    <p:sldId id="260" r:id="rId14"/>
    <p:sldId id="303" r:id="rId15"/>
    <p:sldId id="304" r:id="rId16"/>
    <p:sldId id="288" r:id="rId17"/>
    <p:sldId id="289" r:id="rId18"/>
    <p:sldId id="286" r:id="rId19"/>
    <p:sldId id="287" r:id="rId20"/>
    <p:sldId id="261" r:id="rId21"/>
    <p:sldId id="264" r:id="rId22"/>
    <p:sldId id="265" r:id="rId23"/>
    <p:sldId id="281" r:id="rId24"/>
    <p:sldId id="282" r:id="rId25"/>
    <p:sldId id="266" r:id="rId26"/>
    <p:sldId id="267" r:id="rId27"/>
    <p:sldId id="283" r:id="rId28"/>
    <p:sldId id="268" r:id="rId29"/>
    <p:sldId id="269" r:id="rId30"/>
    <p:sldId id="270" r:id="rId31"/>
    <p:sldId id="273" r:id="rId32"/>
    <p:sldId id="274" r:id="rId33"/>
    <p:sldId id="291" r:id="rId34"/>
    <p:sldId id="292" r:id="rId35"/>
    <p:sldId id="293" r:id="rId36"/>
    <p:sldId id="290" r:id="rId37"/>
    <p:sldId id="296" r:id="rId38"/>
    <p:sldId id="294" r:id="rId39"/>
    <p:sldId id="297" r:id="rId40"/>
    <p:sldId id="295" r:id="rId41"/>
    <p:sldId id="298" r:id="rId42"/>
    <p:sldId id="299" r:id="rId43"/>
    <p:sldId id="300" r:id="rId44"/>
    <p:sldId id="307" r:id="rId45"/>
    <p:sldId id="305" r:id="rId46"/>
    <p:sldId id="306" r:id="rId47"/>
    <p:sldId id="301" r:id="rId48"/>
    <p:sldId id="302" r:id="rId49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3194" y="4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dirty="0" smtClean="0"/>
              <a:t>마스터 부제목 스타일 편집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2019-04-04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2019-04-04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2019-04-04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2019-04-04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2019-04-04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2019-04-04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2019-04-04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2019-04-04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2019-04-04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2019-04-04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2019-04-04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30EDBD-1C2D-4C1E-B459-B60219FAB484}" type="datetimeFigureOut">
              <a:rPr lang="ko-KR" altLang="en-US" smtClean="0"/>
              <a:t>2019-04-04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https://encrypted-tbn0.gstatic.com/images?q=tbn:ANd9GcTWgZ9q8JynbUaCsRLNBhuad2XkPpjP4J_PfwEmyFnwo1aFUw2R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 smtClean="0"/>
              <a:t>Internet address architecture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1818965"/>
            <a:ext cx="6400800" cy="622920"/>
          </a:xfrm>
        </p:spPr>
        <p:txBody>
          <a:bodyPr/>
          <a:lstStyle/>
          <a:p>
            <a:r>
              <a:rPr lang="en-US" altLang="ko-KR" dirty="0" smtClean="0"/>
              <a:t>Lecture 3</a:t>
            </a:r>
            <a:endParaRPr lang="ko-KR" altLang="en-US" dirty="0"/>
          </a:p>
        </p:txBody>
      </p:sp>
      <p:pic>
        <p:nvPicPr>
          <p:cNvPr id="1027" name="Picture 3" descr="https://encrypted-tbn0.gstatic.com/images?q=tbn:ANd9GcTWgZ9q8JynbUaCsRLNBhuad2XkPpjP4J_PfwEmyFnwo1aFUw2R"/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43" y="3789040"/>
            <a:ext cx="2743113" cy="2016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86247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Introduction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Every interface connected to Internet has at least 1 IP address</a:t>
            </a:r>
          </a:p>
          <a:p>
            <a:endParaRPr lang="en-US" altLang="ko-KR" dirty="0"/>
          </a:p>
          <a:p>
            <a:r>
              <a:rPr lang="en-US" altLang="ko-KR" dirty="0" smtClean="0"/>
              <a:t>IPv4 </a:t>
            </a:r>
            <a:r>
              <a:rPr lang="en-US" altLang="ko-KR" dirty="0" err="1" smtClean="0"/>
              <a:t>addr</a:t>
            </a:r>
            <a:r>
              <a:rPr lang="en-US" altLang="ko-KR" dirty="0" smtClean="0"/>
              <a:t> </a:t>
            </a:r>
          </a:p>
          <a:p>
            <a:pPr lvl="1"/>
            <a:r>
              <a:rPr lang="en-US" altLang="ko-KR" dirty="0" smtClean="0">
                <a:sym typeface="Wingdings" pitchFamily="2" charset="2"/>
              </a:rPr>
              <a:t>32 bits  dotted decimal notation</a:t>
            </a:r>
          </a:p>
          <a:p>
            <a:r>
              <a:rPr lang="en-US" altLang="ko-KR" dirty="0" smtClean="0">
                <a:sym typeface="Wingdings" pitchFamily="2" charset="2"/>
              </a:rPr>
              <a:t>IPv6 </a:t>
            </a:r>
            <a:r>
              <a:rPr lang="en-US" altLang="ko-KR" dirty="0" err="1" smtClean="0">
                <a:sym typeface="Wingdings" pitchFamily="2" charset="2"/>
              </a:rPr>
              <a:t>addr</a:t>
            </a:r>
            <a:r>
              <a:rPr lang="en-US" altLang="ko-KR" dirty="0" smtClean="0">
                <a:sym typeface="Wingdings" pitchFamily="2" charset="2"/>
              </a:rPr>
              <a:t> </a:t>
            </a:r>
          </a:p>
          <a:p>
            <a:pPr lvl="1"/>
            <a:r>
              <a:rPr lang="en-US" altLang="ko-KR" dirty="0" smtClean="0">
                <a:sym typeface="Wingdings" pitchFamily="2" charset="2"/>
              </a:rPr>
              <a:t>128 bits  colon hexadecimal notation</a:t>
            </a:r>
          </a:p>
          <a:p>
            <a:pPr lvl="1"/>
            <a:r>
              <a:rPr lang="en-US" altLang="ko-KR" dirty="0" smtClean="0">
                <a:sym typeface="Wingdings" pitchFamily="2" charset="2"/>
              </a:rPr>
              <a:t>Block = 4 hexadecimals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7316451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Dotted decimal notation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Only for human convenience</a:t>
            </a:r>
          </a:p>
          <a:p>
            <a:endParaRPr lang="en-US" altLang="ko-KR" dirty="0"/>
          </a:p>
          <a:p>
            <a:r>
              <a:rPr lang="en-US" altLang="ko-KR" dirty="0" smtClean="0"/>
              <a:t>Computer program still needs 32-bit representation – will be translated</a:t>
            </a:r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9752" y="4293096"/>
            <a:ext cx="4861560" cy="1546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39965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Introduction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Three types of IPv4 addresses</a:t>
            </a:r>
          </a:p>
          <a:p>
            <a:endParaRPr lang="en-US" altLang="ko-KR" dirty="0"/>
          </a:p>
          <a:p>
            <a:r>
              <a:rPr lang="en-US" altLang="ko-KR" dirty="0" smtClean="0"/>
              <a:t>Unicast – most applications use this</a:t>
            </a:r>
          </a:p>
          <a:p>
            <a:r>
              <a:rPr lang="en-US" altLang="ko-KR" dirty="0" smtClean="0"/>
              <a:t>Multicast – IPTV uses this</a:t>
            </a:r>
          </a:p>
          <a:p>
            <a:r>
              <a:rPr lang="en-US" altLang="ko-KR" dirty="0" smtClean="0"/>
              <a:t>Broadcast</a:t>
            </a:r>
          </a:p>
          <a:p>
            <a:endParaRPr lang="en-US" altLang="ko-KR" dirty="0"/>
          </a:p>
          <a:p>
            <a:r>
              <a:rPr lang="en-US" altLang="ko-KR" dirty="0" smtClean="0"/>
              <a:t>IPv6: broadcast addresses are called multicast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577818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err="1" smtClean="0"/>
              <a:t>Classful</a:t>
            </a:r>
            <a:r>
              <a:rPr lang="en-US" altLang="ko-KR" dirty="0" smtClean="0"/>
              <a:t> addressing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Class (A, B, C, D, E) determines allocation size</a:t>
            </a:r>
          </a:p>
          <a:p>
            <a:pPr lvl="1"/>
            <a:r>
              <a:rPr lang="en-US" altLang="ko-KR" dirty="0" smtClean="0"/>
              <a:t>A, B, C unicast</a:t>
            </a:r>
          </a:p>
          <a:p>
            <a:pPr lvl="1"/>
            <a:r>
              <a:rPr lang="en-US" altLang="ko-KR" dirty="0" smtClean="0"/>
              <a:t>D multicast</a:t>
            </a:r>
          </a:p>
          <a:p>
            <a:pPr lvl="1"/>
            <a:r>
              <a:rPr lang="en-US" altLang="ko-KR" dirty="0" smtClean="0"/>
              <a:t>E reserved</a:t>
            </a:r>
          </a:p>
          <a:p>
            <a:endParaRPr lang="en-US" altLang="ko-KR" dirty="0"/>
          </a:p>
          <a:p>
            <a:r>
              <a:rPr lang="en-US" altLang="ko-KR" dirty="0" smtClean="0"/>
              <a:t>How many blocks are in A, B, C?</a:t>
            </a:r>
            <a:endParaRPr lang="en-US" altLang="ko-KR" dirty="0"/>
          </a:p>
          <a:p>
            <a:endParaRPr lang="en-US" altLang="ko-KR" dirty="0" smtClean="0"/>
          </a:p>
          <a:p>
            <a:r>
              <a:rPr lang="en-US" altLang="ko-KR" dirty="0" smtClean="0"/>
              <a:t>Now </a:t>
            </a:r>
            <a:r>
              <a:rPr lang="en-US" altLang="ko-KR" dirty="0" smtClean="0">
                <a:sym typeface="Wingdings" pitchFamily="2" charset="2"/>
              </a:rPr>
              <a:t> classless addressing</a:t>
            </a:r>
            <a:endParaRPr lang="ko-KR" altLang="en-US" dirty="0"/>
          </a:p>
        </p:txBody>
      </p:sp>
      <p:pic>
        <p:nvPicPr>
          <p:cNvPr id="2049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2564904"/>
            <a:ext cx="5698206" cy="1524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42019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Classful addressing</a:t>
            </a:r>
            <a:endParaRPr lang="ko-KR" altLang="en-US" dirty="0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2617347"/>
            <a:ext cx="8229600" cy="2491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47730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IPv4 unicast address structure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Originally two-tier structure – reflects Internet structure</a:t>
            </a:r>
            <a:endParaRPr lang="ko-KR" altLang="en-US" dirty="0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233" y="4725144"/>
            <a:ext cx="3391687" cy="1940764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3"/>
          <a:srcRect r="14951"/>
          <a:stretch/>
        </p:blipFill>
        <p:spPr>
          <a:xfrm>
            <a:off x="3419872" y="2276872"/>
            <a:ext cx="5346614" cy="3086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95744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Problems of classful IP addressing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Lack of internal address flexibility </a:t>
            </a:r>
            <a:r>
              <a:rPr lang="en-US" altLang="ko-KR" dirty="0" smtClean="0">
                <a:sym typeface="Wingdings" panose="05000000000000000000" pitchFamily="2" charset="2"/>
              </a:rPr>
              <a:t> </a:t>
            </a:r>
            <a:r>
              <a:rPr lang="en-US" altLang="ko-KR" dirty="0" err="1" smtClean="0">
                <a:sym typeface="Wingdings" panose="05000000000000000000" pitchFamily="2" charset="2"/>
              </a:rPr>
              <a:t>subnetting</a:t>
            </a:r>
            <a:endParaRPr lang="en-US" altLang="ko-KR" dirty="0" smtClean="0"/>
          </a:p>
          <a:p>
            <a:endParaRPr lang="en-US" altLang="ko-KR" dirty="0"/>
          </a:p>
          <a:p>
            <a:r>
              <a:rPr lang="en-US" altLang="ko-KR" dirty="0" smtClean="0"/>
              <a:t>Inefficient use of address space </a:t>
            </a:r>
            <a:r>
              <a:rPr lang="en-US" altLang="ko-KR" dirty="0" smtClean="0">
                <a:sym typeface="Wingdings" panose="05000000000000000000" pitchFamily="2" charset="2"/>
              </a:rPr>
              <a:t> classless addressing</a:t>
            </a:r>
            <a:endParaRPr lang="en-US" altLang="ko-KR" dirty="0" smtClean="0"/>
          </a:p>
          <a:p>
            <a:endParaRPr lang="en-US" altLang="ko-KR" dirty="0"/>
          </a:p>
          <a:p>
            <a:r>
              <a:rPr lang="en-US" altLang="ko-KR" dirty="0" smtClean="0"/>
              <a:t>Proliferation of router table entries </a:t>
            </a:r>
            <a:r>
              <a:rPr lang="en-US" altLang="ko-KR" dirty="0" smtClean="0">
                <a:sym typeface="Wingdings" panose="05000000000000000000" pitchFamily="2" charset="2"/>
              </a:rPr>
              <a:t> CIDR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7214646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Inefficient use of addresses</a:t>
            </a:r>
            <a:endParaRPr lang="ko-KR" altLang="en-US" dirty="0"/>
          </a:p>
        </p:txBody>
      </p:sp>
      <p:pic>
        <p:nvPicPr>
          <p:cNvPr id="8194" name="Picture 2" descr="http://www.tcpipguide.com/free/diagrams/ipclassfulproblem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4474" y="1805777"/>
            <a:ext cx="6035052" cy="4114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59020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Classless addressing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Names still remain (e.g. Class A space)</a:t>
            </a:r>
          </a:p>
          <a:p>
            <a:endParaRPr lang="en-US" altLang="ko-KR" dirty="0" smtClean="0"/>
          </a:p>
          <a:p>
            <a:r>
              <a:rPr lang="en-US" altLang="ko-KR" dirty="0" smtClean="0"/>
              <a:t>Now you can salami or aggregate blocks</a:t>
            </a:r>
          </a:p>
          <a:p>
            <a:endParaRPr lang="en-US" altLang="ko-KR" dirty="0"/>
          </a:p>
          <a:p>
            <a:r>
              <a:rPr lang="en-US" altLang="ko-KR" dirty="0" smtClean="0"/>
              <a:t>No fixed boundary between network and host</a:t>
            </a:r>
          </a:p>
          <a:p>
            <a:endParaRPr lang="en-US" altLang="ko-KR" dirty="0"/>
          </a:p>
          <a:p>
            <a:r>
              <a:rPr lang="en-US" altLang="ko-KR" dirty="0" smtClean="0"/>
              <a:t>Classless </a:t>
            </a:r>
            <a:r>
              <a:rPr lang="en-US" altLang="ko-KR" dirty="0" err="1" smtClean="0"/>
              <a:t>InterDomain</a:t>
            </a:r>
            <a:r>
              <a:rPr lang="en-US" altLang="ko-KR" dirty="0" smtClean="0"/>
              <a:t> Routing (CIDR)</a:t>
            </a: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10915103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Classless addressing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81128"/>
          </a:xfrm>
        </p:spPr>
        <p:txBody>
          <a:bodyPr>
            <a:normAutofit/>
          </a:bodyPr>
          <a:lstStyle/>
          <a:p>
            <a:r>
              <a:rPr lang="en-US" altLang="ko-KR" dirty="0" smtClean="0"/>
              <a:t>Aggregation example</a:t>
            </a:r>
          </a:p>
          <a:p>
            <a:endParaRPr lang="en-US" altLang="ko-KR" dirty="0"/>
          </a:p>
          <a:p>
            <a:endParaRPr lang="en-US" altLang="ko-KR" dirty="0" smtClean="0"/>
          </a:p>
          <a:p>
            <a:endParaRPr lang="en-US" altLang="ko-KR" dirty="0"/>
          </a:p>
          <a:p>
            <a:endParaRPr lang="en-US" altLang="ko-KR" dirty="0" smtClean="0"/>
          </a:p>
          <a:p>
            <a:endParaRPr lang="en-US" altLang="ko-KR" dirty="0"/>
          </a:p>
          <a:p>
            <a:r>
              <a:rPr lang="en-US" altLang="ko-KR" dirty="0" smtClean="0"/>
              <a:t>These 16 entries in the routing table can be merged to a single entry</a:t>
            </a:r>
            <a:endParaRPr lang="ko-KR" altLang="en-US" dirty="0"/>
          </a:p>
        </p:txBody>
      </p:sp>
      <p:pic>
        <p:nvPicPr>
          <p:cNvPr id="3074" name="Picture 2" descr="ip address aggregation exampl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2276872"/>
            <a:ext cx="6096000" cy="2619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53375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Classless addressing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Example</a:t>
            </a:r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0650" y="2636912"/>
            <a:ext cx="6362700" cy="2948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72803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err="1" smtClean="0"/>
              <a:t>Subnetting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IPv4 address = network + host</a:t>
            </a:r>
          </a:p>
          <a:p>
            <a:endParaRPr lang="en-US" altLang="ko-KR" dirty="0"/>
          </a:p>
          <a:p>
            <a:r>
              <a:rPr lang="en-US" altLang="ko-KR" dirty="0" err="1" smtClean="0"/>
              <a:t>Subnetting</a:t>
            </a:r>
            <a:r>
              <a:rPr lang="en-US" altLang="ko-KR" dirty="0" smtClean="0"/>
              <a:t> splits host </a:t>
            </a:r>
            <a:r>
              <a:rPr lang="en-US" altLang="ko-KR" dirty="0" smtClean="0">
                <a:sym typeface="Wingdings" pitchFamily="2" charset="2"/>
              </a:rPr>
              <a:t> subnet + host</a:t>
            </a:r>
          </a:p>
          <a:p>
            <a:endParaRPr lang="en-US" altLang="ko-KR" dirty="0">
              <a:sym typeface="Wingdings" pitchFamily="2" charset="2"/>
            </a:endParaRPr>
          </a:p>
          <a:p>
            <a:r>
              <a:rPr lang="en-US" altLang="ko-KR" dirty="0" smtClean="0">
                <a:sym typeface="Wingdings" pitchFamily="2" charset="2"/>
              </a:rPr>
              <a:t>“Subnet mask” tells |subnet|</a:t>
            </a:r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7704" y="4653136"/>
            <a:ext cx="6278880" cy="190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59312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err="1" smtClean="0"/>
              <a:t>Subnetting</a:t>
            </a:r>
            <a:endParaRPr lang="ko-KR" altLang="en-US" dirty="0"/>
          </a:p>
        </p:txBody>
      </p:sp>
      <p:sp>
        <p:nvSpPr>
          <p:cNvPr id="4" name="Text Box 61"/>
          <p:cNvSpPr txBox="1">
            <a:spLocks noChangeArrowheads="1"/>
          </p:cNvSpPr>
          <p:nvPr/>
        </p:nvSpPr>
        <p:spPr bwMode="auto">
          <a:xfrm>
            <a:off x="3600798" y="6291263"/>
            <a:ext cx="25050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ko-KR"/>
              <a:t>subnet mask: /24</a:t>
            </a:r>
          </a:p>
        </p:txBody>
      </p:sp>
      <p:grpSp>
        <p:nvGrpSpPr>
          <p:cNvPr id="5" name="Group 190"/>
          <p:cNvGrpSpPr>
            <a:grpSpLocks/>
          </p:cNvGrpSpPr>
          <p:nvPr/>
        </p:nvGrpSpPr>
        <p:grpSpPr bwMode="auto">
          <a:xfrm>
            <a:off x="2411760" y="1417638"/>
            <a:ext cx="4452938" cy="4652963"/>
            <a:chOff x="2752" y="572"/>
            <a:chExt cx="2805" cy="2931"/>
          </a:xfrm>
        </p:grpSpPr>
        <p:sp>
          <p:nvSpPr>
            <p:cNvPr id="6" name="Text Box 191"/>
            <p:cNvSpPr txBox="1">
              <a:spLocks noChangeArrowheads="1"/>
            </p:cNvSpPr>
            <p:nvPr/>
          </p:nvSpPr>
          <p:spPr bwMode="auto">
            <a:xfrm>
              <a:off x="2825" y="572"/>
              <a:ext cx="1004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ko-KR" sz="2000" i="1">
                  <a:solidFill>
                    <a:srgbClr val="CC0000"/>
                  </a:solidFill>
                </a:rPr>
                <a:t>223.1.1.0/24</a:t>
              </a:r>
            </a:p>
          </p:txBody>
        </p:sp>
        <p:sp>
          <p:nvSpPr>
            <p:cNvPr id="7" name="Text Box 192"/>
            <p:cNvSpPr txBox="1">
              <a:spLocks noChangeArrowheads="1"/>
            </p:cNvSpPr>
            <p:nvPr/>
          </p:nvSpPr>
          <p:spPr bwMode="auto">
            <a:xfrm>
              <a:off x="4419" y="725"/>
              <a:ext cx="1004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ko-KR" sz="2000" i="1">
                  <a:solidFill>
                    <a:srgbClr val="CC0000"/>
                  </a:solidFill>
                </a:rPr>
                <a:t>223.1.2.0/24</a:t>
              </a:r>
            </a:p>
          </p:txBody>
        </p:sp>
        <p:sp>
          <p:nvSpPr>
            <p:cNvPr id="8" name="Text Box 193"/>
            <p:cNvSpPr txBox="1">
              <a:spLocks noChangeArrowheads="1"/>
            </p:cNvSpPr>
            <p:nvPr/>
          </p:nvSpPr>
          <p:spPr bwMode="auto">
            <a:xfrm>
              <a:off x="3743" y="3253"/>
              <a:ext cx="1004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ko-KR" sz="2000" i="1">
                  <a:solidFill>
                    <a:srgbClr val="CC0000"/>
                  </a:solidFill>
                </a:rPr>
                <a:t>223.1.3.0/24</a:t>
              </a:r>
            </a:p>
          </p:txBody>
        </p:sp>
        <p:sp>
          <p:nvSpPr>
            <p:cNvPr id="9" name="Rectangle 194"/>
            <p:cNvSpPr>
              <a:spLocks noChangeArrowheads="1"/>
            </p:cNvSpPr>
            <p:nvPr/>
          </p:nvSpPr>
          <p:spPr bwMode="auto">
            <a:xfrm>
              <a:off x="3128" y="2113"/>
              <a:ext cx="534" cy="11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ko-KR" altLang="ko-KR" sz="1800"/>
            </a:p>
          </p:txBody>
        </p:sp>
        <p:sp>
          <p:nvSpPr>
            <p:cNvPr id="10" name="Freeform 195"/>
            <p:cNvSpPr>
              <a:spLocks/>
            </p:cNvSpPr>
            <p:nvPr/>
          </p:nvSpPr>
          <p:spPr bwMode="auto">
            <a:xfrm>
              <a:off x="2758" y="815"/>
              <a:ext cx="1223" cy="1291"/>
            </a:xfrm>
            <a:custGeom>
              <a:avLst/>
              <a:gdLst>
                <a:gd name="T0" fmla="*/ 1201 w 1223"/>
                <a:gd name="T1" fmla="*/ 756 h 1291"/>
                <a:gd name="T2" fmla="*/ 702 w 1223"/>
                <a:gd name="T3" fmla="*/ 670 h 1291"/>
                <a:gd name="T4" fmla="*/ 608 w 1223"/>
                <a:gd name="T5" fmla="*/ 103 h 1291"/>
                <a:gd name="T6" fmla="*/ 335 w 1223"/>
                <a:gd name="T7" fmla="*/ 52 h 1291"/>
                <a:gd name="T8" fmla="*/ 65 w 1223"/>
                <a:gd name="T9" fmla="*/ 82 h 1291"/>
                <a:gd name="T10" fmla="*/ 41 w 1223"/>
                <a:gd name="T11" fmla="*/ 544 h 1291"/>
                <a:gd name="T12" fmla="*/ 38 w 1223"/>
                <a:gd name="T13" fmla="*/ 751 h 1291"/>
                <a:gd name="T14" fmla="*/ 23 w 1223"/>
                <a:gd name="T15" fmla="*/ 940 h 1291"/>
                <a:gd name="T16" fmla="*/ 17 w 1223"/>
                <a:gd name="T17" fmla="*/ 1114 h 1291"/>
                <a:gd name="T18" fmla="*/ 128 w 1223"/>
                <a:gd name="T19" fmla="*/ 1219 h 1291"/>
                <a:gd name="T20" fmla="*/ 602 w 1223"/>
                <a:gd name="T21" fmla="*/ 1243 h 1291"/>
                <a:gd name="T22" fmla="*/ 686 w 1223"/>
                <a:gd name="T23" fmla="*/ 930 h 1291"/>
                <a:gd name="T24" fmla="*/ 1177 w 1223"/>
                <a:gd name="T25" fmla="*/ 916 h 1291"/>
                <a:gd name="T26" fmla="*/ 1201 w 1223"/>
                <a:gd name="T27" fmla="*/ 756 h 1291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1223"/>
                <a:gd name="T43" fmla="*/ 0 h 1291"/>
                <a:gd name="T44" fmla="*/ 1223 w 1223"/>
                <a:gd name="T45" fmla="*/ 1291 h 1291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1223" h="1291">
                  <a:moveTo>
                    <a:pt x="1201" y="756"/>
                  </a:moveTo>
                  <a:cubicBezTo>
                    <a:pt x="1180" y="640"/>
                    <a:pt x="798" y="744"/>
                    <a:pt x="702" y="670"/>
                  </a:cubicBezTo>
                  <a:cubicBezTo>
                    <a:pt x="603" y="561"/>
                    <a:pt x="669" y="206"/>
                    <a:pt x="608" y="103"/>
                  </a:cubicBezTo>
                  <a:cubicBezTo>
                    <a:pt x="547" y="0"/>
                    <a:pt x="425" y="55"/>
                    <a:pt x="335" y="52"/>
                  </a:cubicBezTo>
                  <a:cubicBezTo>
                    <a:pt x="245" y="49"/>
                    <a:pt x="114" y="0"/>
                    <a:pt x="65" y="82"/>
                  </a:cubicBezTo>
                  <a:cubicBezTo>
                    <a:pt x="16" y="164"/>
                    <a:pt x="45" y="433"/>
                    <a:pt x="41" y="544"/>
                  </a:cubicBezTo>
                  <a:cubicBezTo>
                    <a:pt x="37" y="655"/>
                    <a:pt x="41" y="685"/>
                    <a:pt x="38" y="751"/>
                  </a:cubicBezTo>
                  <a:cubicBezTo>
                    <a:pt x="35" y="817"/>
                    <a:pt x="26" y="880"/>
                    <a:pt x="23" y="940"/>
                  </a:cubicBezTo>
                  <a:cubicBezTo>
                    <a:pt x="20" y="1000"/>
                    <a:pt x="0" y="1068"/>
                    <a:pt x="17" y="1114"/>
                  </a:cubicBezTo>
                  <a:cubicBezTo>
                    <a:pt x="34" y="1160"/>
                    <a:pt x="31" y="1198"/>
                    <a:pt x="128" y="1219"/>
                  </a:cubicBezTo>
                  <a:cubicBezTo>
                    <a:pt x="225" y="1240"/>
                    <a:pt x="509" y="1291"/>
                    <a:pt x="602" y="1243"/>
                  </a:cubicBezTo>
                  <a:cubicBezTo>
                    <a:pt x="695" y="1195"/>
                    <a:pt x="590" y="984"/>
                    <a:pt x="686" y="930"/>
                  </a:cubicBezTo>
                  <a:cubicBezTo>
                    <a:pt x="782" y="876"/>
                    <a:pt x="1091" y="945"/>
                    <a:pt x="1177" y="916"/>
                  </a:cubicBezTo>
                  <a:cubicBezTo>
                    <a:pt x="1208" y="864"/>
                    <a:pt x="1223" y="871"/>
                    <a:pt x="1201" y="756"/>
                  </a:cubicBez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1" name="Freeform 196"/>
            <p:cNvSpPr>
              <a:spLocks/>
            </p:cNvSpPr>
            <p:nvPr/>
          </p:nvSpPr>
          <p:spPr bwMode="auto">
            <a:xfrm>
              <a:off x="4350" y="1010"/>
              <a:ext cx="1201" cy="1234"/>
            </a:xfrm>
            <a:custGeom>
              <a:avLst/>
              <a:gdLst>
                <a:gd name="T0" fmla="*/ 25 w 1201"/>
                <a:gd name="T1" fmla="*/ 709 h 1234"/>
                <a:gd name="T2" fmla="*/ 526 w 1201"/>
                <a:gd name="T3" fmla="*/ 780 h 1234"/>
                <a:gd name="T4" fmla="*/ 613 w 1201"/>
                <a:gd name="T5" fmla="*/ 1134 h 1234"/>
                <a:gd name="T6" fmla="*/ 946 w 1201"/>
                <a:gd name="T7" fmla="*/ 1230 h 1234"/>
                <a:gd name="T8" fmla="*/ 1171 w 1201"/>
                <a:gd name="T9" fmla="*/ 1107 h 1234"/>
                <a:gd name="T10" fmla="*/ 1126 w 1201"/>
                <a:gd name="T11" fmla="*/ 894 h 1234"/>
                <a:gd name="T12" fmla="*/ 1114 w 1201"/>
                <a:gd name="T13" fmla="*/ 693 h 1234"/>
                <a:gd name="T14" fmla="*/ 1099 w 1201"/>
                <a:gd name="T15" fmla="*/ 423 h 1234"/>
                <a:gd name="T16" fmla="*/ 1141 w 1201"/>
                <a:gd name="T17" fmla="*/ 216 h 1234"/>
                <a:gd name="T18" fmla="*/ 1102 w 1201"/>
                <a:gd name="T19" fmla="*/ 33 h 1234"/>
                <a:gd name="T20" fmla="*/ 646 w 1201"/>
                <a:gd name="T21" fmla="*/ 81 h 1234"/>
                <a:gd name="T22" fmla="*/ 535 w 1201"/>
                <a:gd name="T23" fmla="*/ 519 h 1234"/>
                <a:gd name="T24" fmla="*/ 44 w 1201"/>
                <a:gd name="T25" fmla="*/ 548 h 1234"/>
                <a:gd name="T26" fmla="*/ 25 w 1201"/>
                <a:gd name="T27" fmla="*/ 709 h 1234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1201"/>
                <a:gd name="T43" fmla="*/ 0 h 1234"/>
                <a:gd name="T44" fmla="*/ 1201 w 1201"/>
                <a:gd name="T45" fmla="*/ 1234 h 1234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1201" h="1234">
                  <a:moveTo>
                    <a:pt x="25" y="709"/>
                  </a:moveTo>
                  <a:cubicBezTo>
                    <a:pt x="49" y="824"/>
                    <a:pt x="428" y="709"/>
                    <a:pt x="526" y="780"/>
                  </a:cubicBezTo>
                  <a:cubicBezTo>
                    <a:pt x="624" y="851"/>
                    <a:pt x="543" y="1059"/>
                    <a:pt x="613" y="1134"/>
                  </a:cubicBezTo>
                  <a:cubicBezTo>
                    <a:pt x="683" y="1209"/>
                    <a:pt x="853" y="1234"/>
                    <a:pt x="946" y="1230"/>
                  </a:cubicBezTo>
                  <a:cubicBezTo>
                    <a:pt x="1039" y="1226"/>
                    <a:pt x="1141" y="1163"/>
                    <a:pt x="1171" y="1107"/>
                  </a:cubicBezTo>
                  <a:cubicBezTo>
                    <a:pt x="1201" y="1051"/>
                    <a:pt x="1135" y="963"/>
                    <a:pt x="1126" y="894"/>
                  </a:cubicBezTo>
                  <a:cubicBezTo>
                    <a:pt x="1117" y="825"/>
                    <a:pt x="1119" y="772"/>
                    <a:pt x="1114" y="693"/>
                  </a:cubicBezTo>
                  <a:cubicBezTo>
                    <a:pt x="1109" y="614"/>
                    <a:pt x="1095" y="502"/>
                    <a:pt x="1099" y="423"/>
                  </a:cubicBezTo>
                  <a:cubicBezTo>
                    <a:pt x="1103" y="344"/>
                    <a:pt x="1141" y="281"/>
                    <a:pt x="1141" y="216"/>
                  </a:cubicBezTo>
                  <a:cubicBezTo>
                    <a:pt x="1141" y="151"/>
                    <a:pt x="1185" y="56"/>
                    <a:pt x="1102" y="33"/>
                  </a:cubicBezTo>
                  <a:cubicBezTo>
                    <a:pt x="1019" y="10"/>
                    <a:pt x="740" y="0"/>
                    <a:pt x="646" y="81"/>
                  </a:cubicBezTo>
                  <a:cubicBezTo>
                    <a:pt x="552" y="162"/>
                    <a:pt x="635" y="441"/>
                    <a:pt x="535" y="519"/>
                  </a:cubicBezTo>
                  <a:cubicBezTo>
                    <a:pt x="435" y="597"/>
                    <a:pt x="129" y="516"/>
                    <a:pt x="44" y="548"/>
                  </a:cubicBezTo>
                  <a:cubicBezTo>
                    <a:pt x="15" y="601"/>
                    <a:pt x="0" y="594"/>
                    <a:pt x="25" y="709"/>
                  </a:cubicBez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2" name="Freeform 197"/>
            <p:cNvSpPr>
              <a:spLocks/>
            </p:cNvSpPr>
            <p:nvPr/>
          </p:nvSpPr>
          <p:spPr bwMode="auto">
            <a:xfrm>
              <a:off x="3514" y="1913"/>
              <a:ext cx="1286" cy="1247"/>
            </a:xfrm>
            <a:custGeom>
              <a:avLst/>
              <a:gdLst>
                <a:gd name="T0" fmla="*/ 587 w 1286"/>
                <a:gd name="T1" fmla="*/ 30 h 1247"/>
                <a:gd name="T2" fmla="*/ 509 w 1286"/>
                <a:gd name="T3" fmla="*/ 618 h 1247"/>
                <a:gd name="T4" fmla="*/ 77 w 1286"/>
                <a:gd name="T5" fmla="*/ 909 h 1247"/>
                <a:gd name="T6" fmla="*/ 47 w 1286"/>
                <a:gd name="T7" fmla="*/ 1095 h 1247"/>
                <a:gd name="T8" fmla="*/ 140 w 1286"/>
                <a:gd name="T9" fmla="*/ 1224 h 1247"/>
                <a:gd name="T10" fmla="*/ 461 w 1286"/>
                <a:gd name="T11" fmla="*/ 1209 h 1247"/>
                <a:gd name="T12" fmla="*/ 692 w 1286"/>
                <a:gd name="T13" fmla="*/ 1209 h 1247"/>
                <a:gd name="T14" fmla="*/ 1190 w 1286"/>
                <a:gd name="T15" fmla="*/ 1227 h 1247"/>
                <a:gd name="T16" fmla="*/ 1271 w 1286"/>
                <a:gd name="T17" fmla="*/ 1089 h 1247"/>
                <a:gd name="T18" fmla="*/ 1139 w 1286"/>
                <a:gd name="T19" fmla="*/ 741 h 1247"/>
                <a:gd name="T20" fmla="*/ 800 w 1286"/>
                <a:gd name="T21" fmla="*/ 627 h 1247"/>
                <a:gd name="T22" fmla="*/ 749 w 1286"/>
                <a:gd name="T23" fmla="*/ 42 h 1247"/>
                <a:gd name="T24" fmla="*/ 587 w 1286"/>
                <a:gd name="T25" fmla="*/ 30 h 124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286"/>
                <a:gd name="T40" fmla="*/ 0 h 1247"/>
                <a:gd name="T41" fmla="*/ 1286 w 1286"/>
                <a:gd name="T42" fmla="*/ 1247 h 1247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286" h="1247">
                  <a:moveTo>
                    <a:pt x="587" y="30"/>
                  </a:moveTo>
                  <a:cubicBezTo>
                    <a:pt x="473" y="60"/>
                    <a:pt x="601" y="475"/>
                    <a:pt x="509" y="618"/>
                  </a:cubicBezTo>
                  <a:cubicBezTo>
                    <a:pt x="424" y="765"/>
                    <a:pt x="154" y="830"/>
                    <a:pt x="77" y="909"/>
                  </a:cubicBezTo>
                  <a:cubicBezTo>
                    <a:pt x="0" y="988"/>
                    <a:pt x="37" y="1043"/>
                    <a:pt x="47" y="1095"/>
                  </a:cubicBezTo>
                  <a:cubicBezTo>
                    <a:pt x="57" y="1147"/>
                    <a:pt x="71" y="1205"/>
                    <a:pt x="140" y="1224"/>
                  </a:cubicBezTo>
                  <a:cubicBezTo>
                    <a:pt x="209" y="1243"/>
                    <a:pt x="369" y="1212"/>
                    <a:pt x="461" y="1209"/>
                  </a:cubicBezTo>
                  <a:cubicBezTo>
                    <a:pt x="553" y="1206"/>
                    <a:pt x="571" y="1206"/>
                    <a:pt x="692" y="1209"/>
                  </a:cubicBezTo>
                  <a:cubicBezTo>
                    <a:pt x="813" y="1212"/>
                    <a:pt x="1094" y="1247"/>
                    <a:pt x="1190" y="1227"/>
                  </a:cubicBezTo>
                  <a:cubicBezTo>
                    <a:pt x="1286" y="1207"/>
                    <a:pt x="1279" y="1170"/>
                    <a:pt x="1271" y="1089"/>
                  </a:cubicBezTo>
                  <a:cubicBezTo>
                    <a:pt x="1263" y="1008"/>
                    <a:pt x="1217" y="818"/>
                    <a:pt x="1139" y="741"/>
                  </a:cubicBezTo>
                  <a:cubicBezTo>
                    <a:pt x="1061" y="664"/>
                    <a:pt x="865" y="743"/>
                    <a:pt x="800" y="627"/>
                  </a:cubicBezTo>
                  <a:cubicBezTo>
                    <a:pt x="735" y="511"/>
                    <a:pt x="785" y="142"/>
                    <a:pt x="749" y="42"/>
                  </a:cubicBezTo>
                  <a:cubicBezTo>
                    <a:pt x="695" y="15"/>
                    <a:pt x="701" y="0"/>
                    <a:pt x="587" y="30"/>
                  </a:cubicBez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3" name="Line 198"/>
            <p:cNvSpPr>
              <a:spLocks noChangeShapeType="1"/>
            </p:cNvSpPr>
            <p:nvPr/>
          </p:nvSpPr>
          <p:spPr bwMode="auto">
            <a:xfrm>
              <a:off x="3160" y="1144"/>
              <a:ext cx="175" cy="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4" name="Line 200"/>
            <p:cNvSpPr>
              <a:spLocks noChangeShapeType="1"/>
            </p:cNvSpPr>
            <p:nvPr/>
          </p:nvSpPr>
          <p:spPr bwMode="auto">
            <a:xfrm flipV="1">
              <a:off x="3160" y="1550"/>
              <a:ext cx="175" cy="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5" name="Line 201"/>
            <p:cNvSpPr>
              <a:spLocks noChangeShapeType="1"/>
            </p:cNvSpPr>
            <p:nvPr/>
          </p:nvSpPr>
          <p:spPr bwMode="auto">
            <a:xfrm>
              <a:off x="3166" y="1945"/>
              <a:ext cx="172" cy="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6" name="Text Box 203"/>
            <p:cNvSpPr txBox="1">
              <a:spLocks noChangeArrowheads="1"/>
            </p:cNvSpPr>
            <p:nvPr/>
          </p:nvSpPr>
          <p:spPr bwMode="auto">
            <a:xfrm>
              <a:off x="3134" y="939"/>
              <a:ext cx="650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ko-KR" sz="1600"/>
                <a:t>223.1.1.1</a:t>
              </a:r>
              <a:endParaRPr lang="en-US" altLang="ko-KR" sz="1800">
                <a:latin typeface="Comic Sans MS" panose="030F0702030302020204" pitchFamily="66" charset="0"/>
              </a:endParaRPr>
            </a:p>
          </p:txBody>
        </p:sp>
        <p:sp>
          <p:nvSpPr>
            <p:cNvPr id="17" name="Text Box 204"/>
            <p:cNvSpPr txBox="1">
              <a:spLocks noChangeArrowheads="1"/>
            </p:cNvSpPr>
            <p:nvPr/>
          </p:nvSpPr>
          <p:spPr bwMode="auto">
            <a:xfrm>
              <a:off x="3062" y="1963"/>
              <a:ext cx="650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ko-KR" sz="1600"/>
                <a:t>223.1.1.3</a:t>
              </a:r>
              <a:endParaRPr lang="en-US" altLang="ko-KR" sz="1800">
                <a:latin typeface="Comic Sans MS" panose="030F0702030302020204" pitchFamily="66" charset="0"/>
              </a:endParaRPr>
            </a:p>
          </p:txBody>
        </p:sp>
        <p:sp>
          <p:nvSpPr>
            <p:cNvPr id="18" name="Text Box 205"/>
            <p:cNvSpPr txBox="1">
              <a:spLocks noChangeArrowheads="1"/>
            </p:cNvSpPr>
            <p:nvPr/>
          </p:nvSpPr>
          <p:spPr bwMode="auto">
            <a:xfrm>
              <a:off x="3532" y="1484"/>
              <a:ext cx="650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ko-KR" sz="1600"/>
                <a:t>223.1.1.4</a:t>
              </a:r>
              <a:endParaRPr lang="en-US" altLang="ko-KR" sz="1800">
                <a:latin typeface="Comic Sans MS" panose="030F0702030302020204" pitchFamily="66" charset="0"/>
              </a:endParaRPr>
            </a:p>
          </p:txBody>
        </p:sp>
        <p:sp>
          <p:nvSpPr>
            <p:cNvPr id="19" name="Text Box 207"/>
            <p:cNvSpPr txBox="1">
              <a:spLocks noChangeArrowheads="1"/>
            </p:cNvSpPr>
            <p:nvPr/>
          </p:nvSpPr>
          <p:spPr bwMode="auto">
            <a:xfrm>
              <a:off x="4238" y="1485"/>
              <a:ext cx="650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ko-KR" sz="1600"/>
                <a:t>223.1.2.9</a:t>
              </a:r>
              <a:endParaRPr lang="en-US" altLang="ko-KR" sz="1800">
                <a:latin typeface="Comic Sans MS" panose="030F0702030302020204" pitchFamily="66" charset="0"/>
              </a:endParaRPr>
            </a:p>
          </p:txBody>
        </p:sp>
        <p:sp>
          <p:nvSpPr>
            <p:cNvPr id="20" name="Line 209"/>
            <p:cNvSpPr>
              <a:spLocks noChangeShapeType="1"/>
            </p:cNvSpPr>
            <p:nvPr/>
          </p:nvSpPr>
          <p:spPr bwMode="auto">
            <a:xfrm>
              <a:off x="4963" y="1246"/>
              <a:ext cx="148" cy="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1" name="Line 210"/>
            <p:cNvSpPr>
              <a:spLocks noChangeShapeType="1"/>
            </p:cNvSpPr>
            <p:nvPr/>
          </p:nvSpPr>
          <p:spPr bwMode="auto">
            <a:xfrm>
              <a:off x="4963" y="2047"/>
              <a:ext cx="148" cy="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2" name="Line 213"/>
            <p:cNvSpPr>
              <a:spLocks noChangeShapeType="1"/>
            </p:cNvSpPr>
            <p:nvPr/>
          </p:nvSpPr>
          <p:spPr bwMode="auto">
            <a:xfrm flipH="1" flipV="1">
              <a:off x="3782" y="2696"/>
              <a:ext cx="2" cy="15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3" name="Line 214"/>
            <p:cNvSpPr>
              <a:spLocks noChangeShapeType="1"/>
            </p:cNvSpPr>
            <p:nvPr/>
          </p:nvSpPr>
          <p:spPr bwMode="auto">
            <a:xfrm flipH="1" flipV="1">
              <a:off x="4523" y="2699"/>
              <a:ext cx="2" cy="15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4" name="Text Box 215"/>
            <p:cNvSpPr txBox="1">
              <a:spLocks noChangeArrowheads="1"/>
            </p:cNvSpPr>
            <p:nvPr/>
          </p:nvSpPr>
          <p:spPr bwMode="auto">
            <a:xfrm>
              <a:off x="4505" y="2622"/>
              <a:ext cx="650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ko-KR" sz="1600"/>
                <a:t>223.1.3.2</a:t>
              </a:r>
              <a:endParaRPr lang="en-US" altLang="ko-KR" sz="1800">
                <a:latin typeface="Comic Sans MS" panose="030F0702030302020204" pitchFamily="66" charset="0"/>
              </a:endParaRPr>
            </a:p>
          </p:txBody>
        </p:sp>
        <p:sp>
          <p:nvSpPr>
            <p:cNvPr id="25" name="Text Box 216"/>
            <p:cNvSpPr txBox="1">
              <a:spLocks noChangeArrowheads="1"/>
            </p:cNvSpPr>
            <p:nvPr/>
          </p:nvSpPr>
          <p:spPr bwMode="auto">
            <a:xfrm>
              <a:off x="3138" y="2682"/>
              <a:ext cx="650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ko-KR" sz="1600"/>
                <a:t>223.1.3.1</a:t>
              </a:r>
              <a:endParaRPr lang="en-US" altLang="ko-KR" sz="1800">
                <a:latin typeface="Comic Sans MS" panose="030F0702030302020204" pitchFamily="66" charset="0"/>
              </a:endParaRPr>
            </a:p>
          </p:txBody>
        </p:sp>
        <p:grpSp>
          <p:nvGrpSpPr>
            <p:cNvPr id="26" name="Group 217"/>
            <p:cNvGrpSpPr>
              <a:grpSpLocks/>
            </p:cNvGrpSpPr>
            <p:nvPr/>
          </p:nvGrpSpPr>
          <p:grpSpPr bwMode="auto">
            <a:xfrm>
              <a:off x="2755" y="956"/>
              <a:ext cx="404" cy="352"/>
              <a:chOff x="-44" y="1473"/>
              <a:chExt cx="981" cy="1105"/>
            </a:xfrm>
          </p:grpSpPr>
          <p:pic>
            <p:nvPicPr>
              <p:cNvPr id="65" name="Picture 218" descr="desktop_computer_stylized_medium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-44" y="1473"/>
                <a:ext cx="981" cy="11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66" name="Freeform 219"/>
              <p:cNvSpPr>
                <a:spLocks/>
              </p:cNvSpPr>
              <p:nvPr/>
            </p:nvSpPr>
            <p:spPr bwMode="auto">
              <a:xfrm flipH="1">
                <a:off x="374" y="1579"/>
                <a:ext cx="477" cy="506"/>
              </a:xfrm>
              <a:custGeom>
                <a:avLst/>
                <a:gdLst>
                  <a:gd name="T0" fmla="*/ 0 w 356"/>
                  <a:gd name="T1" fmla="*/ 0 h 368"/>
                  <a:gd name="T2" fmla="*/ 18034 w 356"/>
                  <a:gd name="T3" fmla="*/ 1220 h 368"/>
                  <a:gd name="T4" fmla="*/ 21394 w 356"/>
                  <a:gd name="T5" fmla="*/ 25425 h 368"/>
                  <a:gd name="T6" fmla="*/ 4715 w 356"/>
                  <a:gd name="T7" fmla="*/ 31797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56"/>
                  <a:gd name="T16" fmla="*/ 0 h 368"/>
                  <a:gd name="T17" fmla="*/ 356 w 356"/>
                  <a:gd name="T18" fmla="*/ 368 h 36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 wrap="none"/>
              <a:lstStyle/>
              <a:p>
                <a:endParaRPr lang="ko-KR" altLang="en-US"/>
              </a:p>
            </p:txBody>
          </p:sp>
        </p:grpSp>
        <p:grpSp>
          <p:nvGrpSpPr>
            <p:cNvPr id="27" name="Group 220"/>
            <p:cNvGrpSpPr>
              <a:grpSpLocks/>
            </p:cNvGrpSpPr>
            <p:nvPr/>
          </p:nvGrpSpPr>
          <p:grpSpPr bwMode="auto">
            <a:xfrm>
              <a:off x="2752" y="1340"/>
              <a:ext cx="404" cy="352"/>
              <a:chOff x="-44" y="1473"/>
              <a:chExt cx="981" cy="1105"/>
            </a:xfrm>
          </p:grpSpPr>
          <p:pic>
            <p:nvPicPr>
              <p:cNvPr id="63" name="Picture 221" descr="desktop_computer_stylized_medium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-44" y="1473"/>
                <a:ext cx="981" cy="11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64" name="Freeform 222"/>
              <p:cNvSpPr>
                <a:spLocks/>
              </p:cNvSpPr>
              <p:nvPr/>
            </p:nvSpPr>
            <p:spPr bwMode="auto">
              <a:xfrm flipH="1">
                <a:off x="374" y="1579"/>
                <a:ext cx="477" cy="506"/>
              </a:xfrm>
              <a:custGeom>
                <a:avLst/>
                <a:gdLst>
                  <a:gd name="T0" fmla="*/ 0 w 356"/>
                  <a:gd name="T1" fmla="*/ 0 h 368"/>
                  <a:gd name="T2" fmla="*/ 18034 w 356"/>
                  <a:gd name="T3" fmla="*/ 1220 h 368"/>
                  <a:gd name="T4" fmla="*/ 21394 w 356"/>
                  <a:gd name="T5" fmla="*/ 25425 h 368"/>
                  <a:gd name="T6" fmla="*/ 4715 w 356"/>
                  <a:gd name="T7" fmla="*/ 31797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56"/>
                  <a:gd name="T16" fmla="*/ 0 h 368"/>
                  <a:gd name="T17" fmla="*/ 356 w 356"/>
                  <a:gd name="T18" fmla="*/ 368 h 36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 wrap="none"/>
              <a:lstStyle/>
              <a:p>
                <a:endParaRPr lang="ko-KR" altLang="en-US"/>
              </a:p>
            </p:txBody>
          </p:sp>
        </p:grpSp>
        <p:grpSp>
          <p:nvGrpSpPr>
            <p:cNvPr id="28" name="Group 223"/>
            <p:cNvGrpSpPr>
              <a:grpSpLocks/>
            </p:cNvGrpSpPr>
            <p:nvPr/>
          </p:nvGrpSpPr>
          <p:grpSpPr bwMode="auto">
            <a:xfrm>
              <a:off x="2770" y="1724"/>
              <a:ext cx="404" cy="352"/>
              <a:chOff x="-44" y="1473"/>
              <a:chExt cx="981" cy="1105"/>
            </a:xfrm>
          </p:grpSpPr>
          <p:pic>
            <p:nvPicPr>
              <p:cNvPr id="61" name="Picture 224" descr="desktop_computer_stylized_medium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-44" y="1473"/>
                <a:ext cx="981" cy="11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62" name="Freeform 225"/>
              <p:cNvSpPr>
                <a:spLocks/>
              </p:cNvSpPr>
              <p:nvPr/>
            </p:nvSpPr>
            <p:spPr bwMode="auto">
              <a:xfrm flipH="1">
                <a:off x="374" y="1579"/>
                <a:ext cx="477" cy="506"/>
              </a:xfrm>
              <a:custGeom>
                <a:avLst/>
                <a:gdLst>
                  <a:gd name="T0" fmla="*/ 0 w 356"/>
                  <a:gd name="T1" fmla="*/ 0 h 368"/>
                  <a:gd name="T2" fmla="*/ 18034 w 356"/>
                  <a:gd name="T3" fmla="*/ 1220 h 368"/>
                  <a:gd name="T4" fmla="*/ 21394 w 356"/>
                  <a:gd name="T5" fmla="*/ 25425 h 368"/>
                  <a:gd name="T6" fmla="*/ 4715 w 356"/>
                  <a:gd name="T7" fmla="*/ 31797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56"/>
                  <a:gd name="T16" fmla="*/ 0 h 368"/>
                  <a:gd name="T17" fmla="*/ 356 w 356"/>
                  <a:gd name="T18" fmla="*/ 368 h 36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 wrap="none"/>
              <a:lstStyle/>
              <a:p>
                <a:endParaRPr lang="ko-KR" altLang="en-US"/>
              </a:p>
            </p:txBody>
          </p:sp>
        </p:grpSp>
        <p:grpSp>
          <p:nvGrpSpPr>
            <p:cNvPr id="29" name="Group 226"/>
            <p:cNvGrpSpPr>
              <a:grpSpLocks/>
            </p:cNvGrpSpPr>
            <p:nvPr/>
          </p:nvGrpSpPr>
          <p:grpSpPr bwMode="auto">
            <a:xfrm flipH="1">
              <a:off x="5106" y="1062"/>
              <a:ext cx="404" cy="352"/>
              <a:chOff x="-44" y="1473"/>
              <a:chExt cx="981" cy="1105"/>
            </a:xfrm>
          </p:grpSpPr>
          <p:pic>
            <p:nvPicPr>
              <p:cNvPr id="59" name="Picture 227" descr="desktop_computer_stylized_medium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-44" y="1473"/>
                <a:ext cx="981" cy="11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60" name="Freeform 228"/>
              <p:cNvSpPr>
                <a:spLocks/>
              </p:cNvSpPr>
              <p:nvPr/>
            </p:nvSpPr>
            <p:spPr bwMode="auto">
              <a:xfrm flipH="1">
                <a:off x="374" y="1579"/>
                <a:ext cx="477" cy="506"/>
              </a:xfrm>
              <a:custGeom>
                <a:avLst/>
                <a:gdLst>
                  <a:gd name="T0" fmla="*/ 0 w 356"/>
                  <a:gd name="T1" fmla="*/ 0 h 368"/>
                  <a:gd name="T2" fmla="*/ 18034 w 356"/>
                  <a:gd name="T3" fmla="*/ 1220 h 368"/>
                  <a:gd name="T4" fmla="*/ 21394 w 356"/>
                  <a:gd name="T5" fmla="*/ 25425 h 368"/>
                  <a:gd name="T6" fmla="*/ 4715 w 356"/>
                  <a:gd name="T7" fmla="*/ 31797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56"/>
                  <a:gd name="T16" fmla="*/ 0 h 368"/>
                  <a:gd name="T17" fmla="*/ 356 w 356"/>
                  <a:gd name="T18" fmla="*/ 368 h 36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 wrap="none"/>
              <a:lstStyle/>
              <a:p>
                <a:endParaRPr lang="ko-KR" altLang="en-US"/>
              </a:p>
            </p:txBody>
          </p:sp>
        </p:grpSp>
        <p:grpSp>
          <p:nvGrpSpPr>
            <p:cNvPr id="30" name="Group 229"/>
            <p:cNvGrpSpPr>
              <a:grpSpLocks/>
            </p:cNvGrpSpPr>
            <p:nvPr/>
          </p:nvGrpSpPr>
          <p:grpSpPr bwMode="auto">
            <a:xfrm flipH="1">
              <a:off x="5153" y="1868"/>
              <a:ext cx="404" cy="352"/>
              <a:chOff x="-44" y="1473"/>
              <a:chExt cx="981" cy="1105"/>
            </a:xfrm>
          </p:grpSpPr>
          <p:pic>
            <p:nvPicPr>
              <p:cNvPr id="57" name="Picture 230" descr="desktop_computer_stylized_medium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-44" y="1473"/>
                <a:ext cx="981" cy="11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58" name="Freeform 231"/>
              <p:cNvSpPr>
                <a:spLocks/>
              </p:cNvSpPr>
              <p:nvPr/>
            </p:nvSpPr>
            <p:spPr bwMode="auto">
              <a:xfrm flipH="1">
                <a:off x="374" y="1579"/>
                <a:ext cx="477" cy="506"/>
              </a:xfrm>
              <a:custGeom>
                <a:avLst/>
                <a:gdLst>
                  <a:gd name="T0" fmla="*/ 0 w 356"/>
                  <a:gd name="T1" fmla="*/ 0 h 368"/>
                  <a:gd name="T2" fmla="*/ 18034 w 356"/>
                  <a:gd name="T3" fmla="*/ 1220 h 368"/>
                  <a:gd name="T4" fmla="*/ 21394 w 356"/>
                  <a:gd name="T5" fmla="*/ 25425 h 368"/>
                  <a:gd name="T6" fmla="*/ 4715 w 356"/>
                  <a:gd name="T7" fmla="*/ 31797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56"/>
                  <a:gd name="T16" fmla="*/ 0 h 368"/>
                  <a:gd name="T17" fmla="*/ 356 w 356"/>
                  <a:gd name="T18" fmla="*/ 368 h 36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 wrap="none"/>
              <a:lstStyle/>
              <a:p>
                <a:endParaRPr lang="ko-KR" altLang="en-US"/>
              </a:p>
            </p:txBody>
          </p:sp>
        </p:grpSp>
        <p:grpSp>
          <p:nvGrpSpPr>
            <p:cNvPr id="31" name="Group 232"/>
            <p:cNvGrpSpPr>
              <a:grpSpLocks/>
            </p:cNvGrpSpPr>
            <p:nvPr/>
          </p:nvGrpSpPr>
          <p:grpSpPr bwMode="auto">
            <a:xfrm flipH="1">
              <a:off x="4392" y="2828"/>
              <a:ext cx="404" cy="352"/>
              <a:chOff x="-44" y="1473"/>
              <a:chExt cx="981" cy="1105"/>
            </a:xfrm>
          </p:grpSpPr>
          <p:pic>
            <p:nvPicPr>
              <p:cNvPr id="55" name="Picture 233" descr="desktop_computer_stylized_medium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-44" y="1473"/>
                <a:ext cx="981" cy="11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56" name="Freeform 234"/>
              <p:cNvSpPr>
                <a:spLocks/>
              </p:cNvSpPr>
              <p:nvPr/>
            </p:nvSpPr>
            <p:spPr bwMode="auto">
              <a:xfrm flipH="1">
                <a:off x="374" y="1579"/>
                <a:ext cx="477" cy="506"/>
              </a:xfrm>
              <a:custGeom>
                <a:avLst/>
                <a:gdLst>
                  <a:gd name="T0" fmla="*/ 0 w 356"/>
                  <a:gd name="T1" fmla="*/ 0 h 368"/>
                  <a:gd name="T2" fmla="*/ 18034 w 356"/>
                  <a:gd name="T3" fmla="*/ 1220 h 368"/>
                  <a:gd name="T4" fmla="*/ 21394 w 356"/>
                  <a:gd name="T5" fmla="*/ 25425 h 368"/>
                  <a:gd name="T6" fmla="*/ 4715 w 356"/>
                  <a:gd name="T7" fmla="*/ 31797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56"/>
                  <a:gd name="T16" fmla="*/ 0 h 368"/>
                  <a:gd name="T17" fmla="*/ 356 w 356"/>
                  <a:gd name="T18" fmla="*/ 368 h 36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 wrap="none"/>
              <a:lstStyle/>
              <a:p>
                <a:endParaRPr lang="ko-KR" altLang="en-US"/>
              </a:p>
            </p:txBody>
          </p:sp>
        </p:grpSp>
        <p:grpSp>
          <p:nvGrpSpPr>
            <p:cNvPr id="32" name="Group 235"/>
            <p:cNvGrpSpPr>
              <a:grpSpLocks/>
            </p:cNvGrpSpPr>
            <p:nvPr/>
          </p:nvGrpSpPr>
          <p:grpSpPr bwMode="auto">
            <a:xfrm flipH="1">
              <a:off x="3659" y="2854"/>
              <a:ext cx="404" cy="352"/>
              <a:chOff x="-44" y="1473"/>
              <a:chExt cx="981" cy="1105"/>
            </a:xfrm>
          </p:grpSpPr>
          <p:pic>
            <p:nvPicPr>
              <p:cNvPr id="53" name="Picture 236" descr="desktop_computer_stylized_medium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-44" y="1473"/>
                <a:ext cx="981" cy="11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54" name="Freeform 237"/>
              <p:cNvSpPr>
                <a:spLocks/>
              </p:cNvSpPr>
              <p:nvPr/>
            </p:nvSpPr>
            <p:spPr bwMode="auto">
              <a:xfrm flipH="1">
                <a:off x="374" y="1579"/>
                <a:ext cx="477" cy="506"/>
              </a:xfrm>
              <a:custGeom>
                <a:avLst/>
                <a:gdLst>
                  <a:gd name="T0" fmla="*/ 0 w 356"/>
                  <a:gd name="T1" fmla="*/ 0 h 368"/>
                  <a:gd name="T2" fmla="*/ 18034 w 356"/>
                  <a:gd name="T3" fmla="*/ 1220 h 368"/>
                  <a:gd name="T4" fmla="*/ 21394 w 356"/>
                  <a:gd name="T5" fmla="*/ 25425 h 368"/>
                  <a:gd name="T6" fmla="*/ 4715 w 356"/>
                  <a:gd name="T7" fmla="*/ 31797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56"/>
                  <a:gd name="T16" fmla="*/ 0 h 368"/>
                  <a:gd name="T17" fmla="*/ 356 w 356"/>
                  <a:gd name="T18" fmla="*/ 368 h 36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 wrap="none"/>
              <a:lstStyle/>
              <a:p>
                <a:endParaRPr lang="ko-KR" altLang="en-US"/>
              </a:p>
            </p:txBody>
          </p:sp>
        </p:grpSp>
        <p:grpSp>
          <p:nvGrpSpPr>
            <p:cNvPr id="33" name="Group 238"/>
            <p:cNvGrpSpPr>
              <a:grpSpLocks/>
            </p:cNvGrpSpPr>
            <p:nvPr/>
          </p:nvGrpSpPr>
          <p:grpSpPr bwMode="auto">
            <a:xfrm>
              <a:off x="3929" y="1653"/>
              <a:ext cx="440" cy="224"/>
              <a:chOff x="4396" y="1245"/>
              <a:chExt cx="672" cy="248"/>
            </a:xfrm>
          </p:grpSpPr>
          <p:sp>
            <p:nvSpPr>
              <p:cNvPr id="45" name="Oval 407"/>
              <p:cNvSpPr>
                <a:spLocks noChangeArrowheads="1"/>
              </p:cNvSpPr>
              <p:nvPr/>
            </p:nvSpPr>
            <p:spPr bwMode="auto">
              <a:xfrm>
                <a:off x="4399" y="1355"/>
                <a:ext cx="666" cy="138"/>
              </a:xfrm>
              <a:prstGeom prst="ellipse">
                <a:avLst/>
              </a:prstGeom>
              <a:gradFill rotWithShape="1">
                <a:gsLst>
                  <a:gs pos="0">
                    <a:srgbClr val="CCCCFF"/>
                  </a:gs>
                  <a:gs pos="100000">
                    <a:srgbClr val="FFFFFF"/>
                  </a:gs>
                </a:gsLst>
                <a:lin ang="0" scaled="1"/>
              </a:gradFill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ko-KR" altLang="ko-KR">
                  <a:latin typeface="Times New Roman" panose="02020603050405020304" pitchFamily="18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6" name="Rectangle 410"/>
              <p:cNvSpPr>
                <a:spLocks noChangeArrowheads="1"/>
              </p:cNvSpPr>
              <p:nvPr/>
            </p:nvSpPr>
            <p:spPr bwMode="auto">
              <a:xfrm>
                <a:off x="4399" y="1339"/>
                <a:ext cx="669" cy="86"/>
              </a:xfrm>
              <a:prstGeom prst="rect">
                <a:avLst/>
              </a:prstGeom>
              <a:gradFill rotWithShape="1">
                <a:gsLst>
                  <a:gs pos="0">
                    <a:srgbClr val="CCCCFF"/>
                  </a:gs>
                  <a:gs pos="100000">
                    <a:srgbClr val="FFFF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algn="ctr"/>
                <a:endParaRPr lang="ko-KR" altLang="ko-KR">
                  <a:latin typeface="Times New Roman" panose="02020603050405020304" pitchFamily="18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7" name="Oval 411"/>
              <p:cNvSpPr>
                <a:spLocks noChangeArrowheads="1"/>
              </p:cNvSpPr>
              <p:nvPr/>
            </p:nvSpPr>
            <p:spPr bwMode="auto">
              <a:xfrm>
                <a:off x="4396" y="1245"/>
                <a:ext cx="667" cy="162"/>
              </a:xfrm>
              <a:prstGeom prst="ellipse">
                <a:avLst/>
              </a:prstGeom>
              <a:gradFill rotWithShape="1">
                <a:gsLst>
                  <a:gs pos="0">
                    <a:srgbClr val="CCCCFF"/>
                  </a:gs>
                  <a:gs pos="100000">
                    <a:srgbClr val="FFFFFF"/>
                  </a:gs>
                </a:gsLst>
                <a:lin ang="0" scaled="1"/>
              </a:gradFill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ko-KR" altLang="ko-KR">
                  <a:latin typeface="Times New Roman" panose="02020603050405020304" pitchFamily="18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48" name="Group 242"/>
              <p:cNvGrpSpPr>
                <a:grpSpLocks/>
              </p:cNvGrpSpPr>
              <p:nvPr/>
            </p:nvGrpSpPr>
            <p:grpSpPr bwMode="auto">
              <a:xfrm>
                <a:off x="4530" y="1287"/>
                <a:ext cx="377" cy="75"/>
                <a:chOff x="2468" y="1332"/>
                <a:chExt cx="310" cy="60"/>
              </a:xfrm>
            </p:grpSpPr>
            <p:sp>
              <p:nvSpPr>
                <p:cNvPr id="51" name="Freeform 243"/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10"/>
                    <a:gd name="T13" fmla="*/ 0 h 60"/>
                    <a:gd name="T14" fmla="*/ 310 w 310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noFill/>
                <a:ln w="19050" cmpd="sng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52" name="Freeform 244"/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2"/>
                    <a:gd name="T13" fmla="*/ 0 h 60"/>
                    <a:gd name="T14" fmla="*/ 282 w 282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noFill/>
                <a:ln w="19050" cmpd="sng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ko-KR" altLang="en-US"/>
                </a:p>
              </p:txBody>
            </p:sp>
          </p:grpSp>
          <p:sp>
            <p:nvSpPr>
              <p:cNvPr id="49" name="Line 245"/>
              <p:cNvSpPr>
                <a:spLocks noChangeShapeType="1"/>
              </p:cNvSpPr>
              <p:nvPr/>
            </p:nvSpPr>
            <p:spPr bwMode="auto">
              <a:xfrm>
                <a:off x="4399" y="1321"/>
                <a:ext cx="0" cy="109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50" name="Line 246"/>
              <p:cNvSpPr>
                <a:spLocks noChangeShapeType="1"/>
              </p:cNvSpPr>
              <p:nvPr/>
            </p:nvSpPr>
            <p:spPr bwMode="auto">
              <a:xfrm>
                <a:off x="5063" y="1326"/>
                <a:ext cx="0" cy="107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</p:grpSp>
        <p:grpSp>
          <p:nvGrpSpPr>
            <p:cNvPr id="34" name="Group 247"/>
            <p:cNvGrpSpPr>
              <a:grpSpLocks/>
            </p:cNvGrpSpPr>
            <p:nvPr/>
          </p:nvGrpSpPr>
          <p:grpSpPr bwMode="auto">
            <a:xfrm>
              <a:off x="4315" y="2223"/>
              <a:ext cx="634" cy="361"/>
              <a:chOff x="4758" y="3508"/>
              <a:chExt cx="634" cy="361"/>
            </a:xfrm>
          </p:grpSpPr>
          <p:sp>
            <p:nvSpPr>
              <p:cNvPr id="43" name="Text Box 248"/>
              <p:cNvSpPr txBox="1">
                <a:spLocks noChangeArrowheads="1"/>
              </p:cNvSpPr>
              <p:nvPr/>
            </p:nvSpPr>
            <p:spPr bwMode="auto">
              <a:xfrm>
                <a:off x="4844" y="3508"/>
                <a:ext cx="548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r>
                  <a:rPr lang="en-US" altLang="ko-KR" sz="1800">
                    <a:solidFill>
                      <a:srgbClr val="CC0000"/>
                    </a:solidFill>
                  </a:rPr>
                  <a:t>subnet</a:t>
                </a:r>
              </a:p>
            </p:txBody>
          </p:sp>
          <p:sp>
            <p:nvSpPr>
              <p:cNvPr id="44" name="Line 249"/>
              <p:cNvSpPr>
                <a:spLocks noChangeShapeType="1"/>
              </p:cNvSpPr>
              <p:nvPr/>
            </p:nvSpPr>
            <p:spPr bwMode="auto">
              <a:xfrm flipH="1">
                <a:off x="4758" y="3677"/>
                <a:ext cx="108" cy="192"/>
              </a:xfrm>
              <a:prstGeom prst="line">
                <a:avLst/>
              </a:prstGeom>
              <a:noFill/>
              <a:ln w="9525">
                <a:solidFill>
                  <a:srgbClr val="CC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sp>
          <p:nvSpPr>
            <p:cNvPr id="35" name="Rectangle 250"/>
            <p:cNvSpPr>
              <a:spLocks noChangeArrowheads="1"/>
            </p:cNvSpPr>
            <p:nvPr/>
          </p:nvSpPr>
          <p:spPr bwMode="auto">
            <a:xfrm>
              <a:off x="3232" y="1363"/>
              <a:ext cx="182" cy="147"/>
            </a:xfrm>
            <a:prstGeom prst="rect">
              <a:avLst/>
            </a:pr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ko-KR" altLang="ko-KR" sz="1800"/>
            </a:p>
          </p:txBody>
        </p:sp>
        <p:sp>
          <p:nvSpPr>
            <p:cNvPr id="36" name="Text Box 251"/>
            <p:cNvSpPr txBox="1">
              <a:spLocks noChangeArrowheads="1"/>
            </p:cNvSpPr>
            <p:nvPr/>
          </p:nvSpPr>
          <p:spPr bwMode="auto">
            <a:xfrm>
              <a:off x="3134" y="1344"/>
              <a:ext cx="650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ko-KR" sz="1600"/>
                <a:t>223.1.1.2</a:t>
              </a:r>
              <a:endParaRPr lang="en-US" altLang="ko-KR" sz="1800">
                <a:latin typeface="Comic Sans MS" panose="030F0702030302020204" pitchFamily="66" charset="0"/>
              </a:endParaRPr>
            </a:p>
          </p:txBody>
        </p:sp>
        <p:sp>
          <p:nvSpPr>
            <p:cNvPr id="37" name="Rectangle 252"/>
            <p:cNvSpPr>
              <a:spLocks noChangeArrowheads="1"/>
            </p:cNvSpPr>
            <p:nvPr/>
          </p:nvSpPr>
          <p:spPr bwMode="auto">
            <a:xfrm>
              <a:off x="4936" y="1354"/>
              <a:ext cx="182" cy="147"/>
            </a:xfrm>
            <a:prstGeom prst="rect">
              <a:avLst/>
            </a:pr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ko-KR" altLang="ko-KR" sz="1800"/>
            </a:p>
          </p:txBody>
        </p:sp>
        <p:sp>
          <p:nvSpPr>
            <p:cNvPr id="38" name="Rectangle 253"/>
            <p:cNvSpPr>
              <a:spLocks noChangeArrowheads="1"/>
            </p:cNvSpPr>
            <p:nvPr/>
          </p:nvSpPr>
          <p:spPr bwMode="auto">
            <a:xfrm>
              <a:off x="4934" y="1858"/>
              <a:ext cx="182" cy="147"/>
            </a:xfrm>
            <a:prstGeom prst="rect">
              <a:avLst/>
            </a:pr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ko-KR" altLang="ko-KR" sz="1800"/>
            </a:p>
          </p:txBody>
        </p:sp>
        <p:sp>
          <p:nvSpPr>
            <p:cNvPr id="39" name="Rectangle 254"/>
            <p:cNvSpPr>
              <a:spLocks noChangeArrowheads="1"/>
            </p:cNvSpPr>
            <p:nvPr/>
          </p:nvSpPr>
          <p:spPr bwMode="auto">
            <a:xfrm>
              <a:off x="4082" y="1975"/>
              <a:ext cx="182" cy="147"/>
            </a:xfrm>
            <a:prstGeom prst="rect">
              <a:avLst/>
            </a:pr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ko-KR" altLang="ko-KR" sz="1800"/>
            </a:p>
          </p:txBody>
        </p:sp>
        <p:sp>
          <p:nvSpPr>
            <p:cNvPr id="40" name="Text Box 255"/>
            <p:cNvSpPr txBox="1">
              <a:spLocks noChangeArrowheads="1"/>
            </p:cNvSpPr>
            <p:nvPr/>
          </p:nvSpPr>
          <p:spPr bwMode="auto">
            <a:xfrm>
              <a:off x="3782" y="1951"/>
              <a:ext cx="721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ko-KR" sz="1600"/>
                <a:t>223.1.3.27</a:t>
              </a:r>
              <a:endParaRPr lang="en-US" altLang="ko-KR" sz="1800">
                <a:latin typeface="Comic Sans MS" panose="030F0702030302020204" pitchFamily="66" charset="0"/>
              </a:endParaRPr>
            </a:p>
          </p:txBody>
        </p:sp>
        <p:sp>
          <p:nvSpPr>
            <p:cNvPr id="41" name="Text Box 256"/>
            <p:cNvSpPr txBox="1">
              <a:spLocks noChangeArrowheads="1"/>
            </p:cNvSpPr>
            <p:nvPr/>
          </p:nvSpPr>
          <p:spPr bwMode="auto">
            <a:xfrm>
              <a:off x="4529" y="1819"/>
              <a:ext cx="650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ko-KR" sz="1600"/>
                <a:t>223.1.2.2</a:t>
              </a:r>
              <a:endParaRPr lang="en-US" altLang="ko-KR" sz="1800">
                <a:latin typeface="Comic Sans MS" panose="030F0702030302020204" pitchFamily="66" charset="0"/>
              </a:endParaRPr>
            </a:p>
          </p:txBody>
        </p:sp>
        <p:sp>
          <p:nvSpPr>
            <p:cNvPr id="42" name="Text Box 257"/>
            <p:cNvSpPr txBox="1">
              <a:spLocks noChangeArrowheads="1"/>
            </p:cNvSpPr>
            <p:nvPr/>
          </p:nvSpPr>
          <p:spPr bwMode="auto">
            <a:xfrm>
              <a:off x="4779" y="1341"/>
              <a:ext cx="650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ko-KR" sz="1600"/>
                <a:t>223.1.2.1</a:t>
              </a:r>
              <a:endParaRPr lang="en-US" altLang="ko-KR" sz="1800">
                <a:latin typeface="Comic Sans MS" panose="030F0702030302020204" pitchFamily="66" charset="0"/>
              </a:endParaRPr>
            </a:p>
          </p:txBody>
        </p:sp>
      </p:grpSp>
      <p:sp>
        <p:nvSpPr>
          <p:cNvPr id="67" name="Line 147"/>
          <p:cNvSpPr>
            <a:spLocks noChangeShapeType="1"/>
          </p:cNvSpPr>
          <p:nvPr/>
        </p:nvSpPr>
        <p:spPr bwMode="auto">
          <a:xfrm>
            <a:off x="3562698" y="3171826"/>
            <a:ext cx="822325" cy="31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68" name="Line 151"/>
          <p:cNvSpPr>
            <a:spLocks noChangeShapeType="1"/>
          </p:cNvSpPr>
          <p:nvPr/>
        </p:nvSpPr>
        <p:spPr bwMode="auto">
          <a:xfrm>
            <a:off x="4897785" y="3178176"/>
            <a:ext cx="639763" cy="158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69" name="Line 156"/>
          <p:cNvSpPr>
            <a:spLocks noChangeShapeType="1"/>
          </p:cNvSpPr>
          <p:nvPr/>
        </p:nvSpPr>
        <p:spPr bwMode="auto">
          <a:xfrm>
            <a:off x="4659660" y="3516313"/>
            <a:ext cx="3175" cy="64452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078324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err="1" smtClean="0"/>
              <a:t>Subnetting</a:t>
            </a:r>
            <a:endParaRPr lang="ko-KR" altLang="en-US" dirty="0"/>
          </a:p>
        </p:txBody>
      </p:sp>
      <p:sp>
        <p:nvSpPr>
          <p:cNvPr id="70" name="Freeform 2"/>
          <p:cNvSpPr>
            <a:spLocks/>
          </p:cNvSpPr>
          <p:nvPr/>
        </p:nvSpPr>
        <p:spPr bwMode="auto">
          <a:xfrm>
            <a:off x="4788024" y="3429000"/>
            <a:ext cx="1268413" cy="1463675"/>
          </a:xfrm>
          <a:custGeom>
            <a:avLst/>
            <a:gdLst>
              <a:gd name="T0" fmla="*/ 2147483647 w 799"/>
              <a:gd name="T1" fmla="*/ 2147483647 h 922"/>
              <a:gd name="T2" fmla="*/ 2147483647 w 799"/>
              <a:gd name="T3" fmla="*/ 2147483647 h 922"/>
              <a:gd name="T4" fmla="*/ 2147483647 w 799"/>
              <a:gd name="T5" fmla="*/ 2147483647 h 922"/>
              <a:gd name="T6" fmla="*/ 2147483647 w 799"/>
              <a:gd name="T7" fmla="*/ 2147483647 h 922"/>
              <a:gd name="T8" fmla="*/ 2147483647 w 799"/>
              <a:gd name="T9" fmla="*/ 2147483647 h 922"/>
              <a:gd name="T10" fmla="*/ 2147483647 w 799"/>
              <a:gd name="T11" fmla="*/ 0 h 922"/>
              <a:gd name="T12" fmla="*/ 2147483647 w 799"/>
              <a:gd name="T13" fmla="*/ 2147483647 h 92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799"/>
              <a:gd name="T22" fmla="*/ 0 h 922"/>
              <a:gd name="T23" fmla="*/ 799 w 799"/>
              <a:gd name="T24" fmla="*/ 922 h 922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799" h="922">
                <a:moveTo>
                  <a:pt x="6" y="66"/>
                </a:moveTo>
                <a:cubicBezTo>
                  <a:pt x="13" y="117"/>
                  <a:pt x="234" y="314"/>
                  <a:pt x="341" y="446"/>
                </a:cubicBezTo>
                <a:cubicBezTo>
                  <a:pt x="448" y="578"/>
                  <a:pt x="577" y="794"/>
                  <a:pt x="648" y="858"/>
                </a:cubicBezTo>
                <a:cubicBezTo>
                  <a:pt x="719" y="922"/>
                  <a:pt x="799" y="912"/>
                  <a:pt x="768" y="828"/>
                </a:cubicBezTo>
                <a:cubicBezTo>
                  <a:pt x="737" y="744"/>
                  <a:pt x="581" y="492"/>
                  <a:pt x="463" y="354"/>
                </a:cubicBezTo>
                <a:cubicBezTo>
                  <a:pt x="345" y="216"/>
                  <a:pt x="136" y="48"/>
                  <a:pt x="60" y="0"/>
                </a:cubicBezTo>
                <a:cubicBezTo>
                  <a:pt x="25" y="47"/>
                  <a:pt x="0" y="15"/>
                  <a:pt x="6" y="66"/>
                </a:cubicBezTo>
                <a:close/>
              </a:path>
            </a:pathLst>
          </a:custGeom>
          <a:solidFill>
            <a:srgbClr val="66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71" name="Freeform 3"/>
          <p:cNvSpPr>
            <a:spLocks/>
          </p:cNvSpPr>
          <p:nvPr/>
        </p:nvSpPr>
        <p:spPr bwMode="auto">
          <a:xfrm>
            <a:off x="3492624" y="4940300"/>
            <a:ext cx="2257425" cy="327025"/>
          </a:xfrm>
          <a:custGeom>
            <a:avLst/>
            <a:gdLst>
              <a:gd name="T0" fmla="*/ 2147483647 w 1422"/>
              <a:gd name="T1" fmla="*/ 2147483647 h 206"/>
              <a:gd name="T2" fmla="*/ 2147483647 w 1422"/>
              <a:gd name="T3" fmla="*/ 2147483647 h 206"/>
              <a:gd name="T4" fmla="*/ 2147483647 w 1422"/>
              <a:gd name="T5" fmla="*/ 2147483647 h 206"/>
              <a:gd name="T6" fmla="*/ 2147483647 w 1422"/>
              <a:gd name="T7" fmla="*/ 2147483647 h 206"/>
              <a:gd name="T8" fmla="*/ 2147483647 w 1422"/>
              <a:gd name="T9" fmla="*/ 2147483647 h 206"/>
              <a:gd name="T10" fmla="*/ 2147483647 w 1422"/>
              <a:gd name="T11" fmla="*/ 2147483647 h 206"/>
              <a:gd name="T12" fmla="*/ 2147483647 w 1422"/>
              <a:gd name="T13" fmla="*/ 2147483647 h 20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422"/>
              <a:gd name="T22" fmla="*/ 0 h 206"/>
              <a:gd name="T23" fmla="*/ 1422 w 1422"/>
              <a:gd name="T24" fmla="*/ 206 h 20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422" h="206">
                <a:moveTo>
                  <a:pt x="42" y="176"/>
                </a:moveTo>
                <a:cubicBezTo>
                  <a:pt x="84" y="206"/>
                  <a:pt x="437" y="167"/>
                  <a:pt x="641" y="166"/>
                </a:cubicBezTo>
                <a:cubicBezTo>
                  <a:pt x="845" y="165"/>
                  <a:pt x="1153" y="192"/>
                  <a:pt x="1266" y="170"/>
                </a:cubicBezTo>
                <a:cubicBezTo>
                  <a:pt x="1379" y="148"/>
                  <a:pt x="1422" y="58"/>
                  <a:pt x="1320" y="32"/>
                </a:cubicBezTo>
                <a:cubicBezTo>
                  <a:pt x="1218" y="6"/>
                  <a:pt x="869" y="15"/>
                  <a:pt x="657" y="14"/>
                </a:cubicBezTo>
                <a:cubicBezTo>
                  <a:pt x="445" y="13"/>
                  <a:pt x="147" y="0"/>
                  <a:pt x="45" y="27"/>
                </a:cubicBezTo>
                <a:cubicBezTo>
                  <a:pt x="56" y="84"/>
                  <a:pt x="0" y="146"/>
                  <a:pt x="42" y="176"/>
                </a:cubicBezTo>
                <a:close/>
              </a:path>
            </a:pathLst>
          </a:custGeom>
          <a:solidFill>
            <a:srgbClr val="66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72" name="Freeform 4"/>
          <p:cNvSpPr>
            <a:spLocks/>
          </p:cNvSpPr>
          <p:nvPr/>
        </p:nvSpPr>
        <p:spPr bwMode="auto">
          <a:xfrm>
            <a:off x="3235449" y="3352800"/>
            <a:ext cx="1158875" cy="1547813"/>
          </a:xfrm>
          <a:custGeom>
            <a:avLst/>
            <a:gdLst>
              <a:gd name="T0" fmla="*/ 2147483647 w 730"/>
              <a:gd name="T1" fmla="*/ 2147483647 h 975"/>
              <a:gd name="T2" fmla="*/ 2147483647 w 730"/>
              <a:gd name="T3" fmla="*/ 2147483647 h 975"/>
              <a:gd name="T4" fmla="*/ 2147483647 w 730"/>
              <a:gd name="T5" fmla="*/ 2147483647 h 975"/>
              <a:gd name="T6" fmla="*/ 2147483647 w 730"/>
              <a:gd name="T7" fmla="*/ 2147483647 h 975"/>
              <a:gd name="T8" fmla="*/ 2147483647 w 730"/>
              <a:gd name="T9" fmla="*/ 2147483647 h 975"/>
              <a:gd name="T10" fmla="*/ 0 w 730"/>
              <a:gd name="T11" fmla="*/ 2147483647 h 975"/>
              <a:gd name="T12" fmla="*/ 2147483647 w 730"/>
              <a:gd name="T13" fmla="*/ 2147483647 h 975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730"/>
              <a:gd name="T22" fmla="*/ 0 h 975"/>
              <a:gd name="T23" fmla="*/ 730 w 730"/>
              <a:gd name="T24" fmla="*/ 975 h 975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730" h="975">
                <a:moveTo>
                  <a:pt x="157" y="952"/>
                </a:moveTo>
                <a:cubicBezTo>
                  <a:pt x="272" y="930"/>
                  <a:pt x="357" y="644"/>
                  <a:pt x="462" y="498"/>
                </a:cubicBezTo>
                <a:cubicBezTo>
                  <a:pt x="554" y="363"/>
                  <a:pt x="686" y="220"/>
                  <a:pt x="708" y="144"/>
                </a:cubicBezTo>
                <a:cubicBezTo>
                  <a:pt x="730" y="68"/>
                  <a:pt x="654" y="0"/>
                  <a:pt x="594" y="42"/>
                </a:cubicBezTo>
                <a:cubicBezTo>
                  <a:pt x="534" y="84"/>
                  <a:pt x="447" y="253"/>
                  <a:pt x="348" y="396"/>
                </a:cubicBezTo>
                <a:cubicBezTo>
                  <a:pt x="249" y="539"/>
                  <a:pt x="32" y="807"/>
                  <a:pt x="0" y="900"/>
                </a:cubicBezTo>
                <a:cubicBezTo>
                  <a:pt x="53" y="924"/>
                  <a:pt x="43" y="975"/>
                  <a:pt x="157" y="952"/>
                </a:cubicBezTo>
                <a:close/>
              </a:path>
            </a:pathLst>
          </a:custGeom>
          <a:solidFill>
            <a:srgbClr val="66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73" name="Freeform 5"/>
          <p:cNvSpPr>
            <a:spLocks/>
          </p:cNvSpPr>
          <p:nvPr/>
        </p:nvSpPr>
        <p:spPr bwMode="auto">
          <a:xfrm rot="5265760">
            <a:off x="3949825" y="1116012"/>
            <a:ext cx="1612900" cy="2162175"/>
          </a:xfrm>
          <a:custGeom>
            <a:avLst/>
            <a:gdLst>
              <a:gd name="T0" fmla="*/ 2147483647 w 1223"/>
              <a:gd name="T1" fmla="*/ 2147483647 h 1291"/>
              <a:gd name="T2" fmla="*/ 2147483647 w 1223"/>
              <a:gd name="T3" fmla="*/ 2147483647 h 1291"/>
              <a:gd name="T4" fmla="*/ 2147483647 w 1223"/>
              <a:gd name="T5" fmla="*/ 2147483647 h 1291"/>
              <a:gd name="T6" fmla="*/ 2147483647 w 1223"/>
              <a:gd name="T7" fmla="*/ 2147483647 h 1291"/>
              <a:gd name="T8" fmla="*/ 2147483647 w 1223"/>
              <a:gd name="T9" fmla="*/ 2147483647 h 1291"/>
              <a:gd name="T10" fmla="*/ 2147483647 w 1223"/>
              <a:gd name="T11" fmla="*/ 2147483647 h 1291"/>
              <a:gd name="T12" fmla="*/ 2147483647 w 1223"/>
              <a:gd name="T13" fmla="*/ 2147483647 h 1291"/>
              <a:gd name="T14" fmla="*/ 2147483647 w 1223"/>
              <a:gd name="T15" fmla="*/ 2147483647 h 1291"/>
              <a:gd name="T16" fmla="*/ 2147483647 w 1223"/>
              <a:gd name="T17" fmla="*/ 2147483647 h 1291"/>
              <a:gd name="T18" fmla="*/ 2147483647 w 1223"/>
              <a:gd name="T19" fmla="*/ 2147483647 h 1291"/>
              <a:gd name="T20" fmla="*/ 2147483647 w 1223"/>
              <a:gd name="T21" fmla="*/ 2147483647 h 1291"/>
              <a:gd name="T22" fmla="*/ 2147483647 w 1223"/>
              <a:gd name="T23" fmla="*/ 2147483647 h 1291"/>
              <a:gd name="T24" fmla="*/ 2147483647 w 1223"/>
              <a:gd name="T25" fmla="*/ 2147483647 h 1291"/>
              <a:gd name="T26" fmla="*/ 2147483647 w 1223"/>
              <a:gd name="T27" fmla="*/ 2147483647 h 1291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1223"/>
              <a:gd name="T43" fmla="*/ 0 h 1291"/>
              <a:gd name="T44" fmla="*/ 1223 w 1223"/>
              <a:gd name="T45" fmla="*/ 1291 h 1291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1223" h="1291">
                <a:moveTo>
                  <a:pt x="1201" y="756"/>
                </a:moveTo>
                <a:cubicBezTo>
                  <a:pt x="1180" y="640"/>
                  <a:pt x="798" y="744"/>
                  <a:pt x="702" y="670"/>
                </a:cubicBezTo>
                <a:cubicBezTo>
                  <a:pt x="603" y="561"/>
                  <a:pt x="669" y="206"/>
                  <a:pt x="608" y="103"/>
                </a:cubicBezTo>
                <a:cubicBezTo>
                  <a:pt x="547" y="0"/>
                  <a:pt x="425" y="55"/>
                  <a:pt x="335" y="52"/>
                </a:cubicBezTo>
                <a:cubicBezTo>
                  <a:pt x="245" y="49"/>
                  <a:pt x="114" y="0"/>
                  <a:pt x="65" y="82"/>
                </a:cubicBezTo>
                <a:cubicBezTo>
                  <a:pt x="16" y="164"/>
                  <a:pt x="45" y="433"/>
                  <a:pt x="41" y="544"/>
                </a:cubicBezTo>
                <a:cubicBezTo>
                  <a:pt x="37" y="655"/>
                  <a:pt x="41" y="685"/>
                  <a:pt x="38" y="751"/>
                </a:cubicBezTo>
                <a:cubicBezTo>
                  <a:pt x="35" y="817"/>
                  <a:pt x="26" y="880"/>
                  <a:pt x="23" y="940"/>
                </a:cubicBezTo>
                <a:cubicBezTo>
                  <a:pt x="20" y="1000"/>
                  <a:pt x="0" y="1068"/>
                  <a:pt x="17" y="1114"/>
                </a:cubicBezTo>
                <a:cubicBezTo>
                  <a:pt x="34" y="1160"/>
                  <a:pt x="31" y="1198"/>
                  <a:pt x="128" y="1219"/>
                </a:cubicBezTo>
                <a:cubicBezTo>
                  <a:pt x="225" y="1240"/>
                  <a:pt x="509" y="1291"/>
                  <a:pt x="602" y="1243"/>
                </a:cubicBezTo>
                <a:cubicBezTo>
                  <a:pt x="695" y="1195"/>
                  <a:pt x="590" y="984"/>
                  <a:pt x="686" y="930"/>
                </a:cubicBezTo>
                <a:cubicBezTo>
                  <a:pt x="782" y="876"/>
                  <a:pt x="1091" y="945"/>
                  <a:pt x="1177" y="916"/>
                </a:cubicBezTo>
                <a:cubicBezTo>
                  <a:pt x="1208" y="864"/>
                  <a:pt x="1223" y="871"/>
                  <a:pt x="1201" y="756"/>
                </a:cubicBezTo>
                <a:close/>
              </a:path>
            </a:pathLst>
          </a:custGeom>
          <a:solidFill>
            <a:srgbClr val="66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74" name="Line 10"/>
          <p:cNvSpPr>
            <a:spLocks noChangeShapeType="1"/>
          </p:cNvSpPr>
          <p:nvPr/>
        </p:nvSpPr>
        <p:spPr bwMode="auto">
          <a:xfrm flipH="1" flipV="1">
            <a:off x="5400799" y="2011363"/>
            <a:ext cx="3175" cy="1651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75" name="Line 11"/>
          <p:cNvSpPr>
            <a:spLocks noChangeShapeType="1"/>
          </p:cNvSpPr>
          <p:nvPr/>
        </p:nvSpPr>
        <p:spPr bwMode="auto">
          <a:xfrm flipH="1">
            <a:off x="3900612" y="1957388"/>
            <a:ext cx="3175" cy="22542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76" name="Line 14"/>
          <p:cNvSpPr>
            <a:spLocks noChangeShapeType="1"/>
          </p:cNvSpPr>
          <p:nvPr/>
        </p:nvSpPr>
        <p:spPr bwMode="auto">
          <a:xfrm flipH="1">
            <a:off x="4529262" y="2400300"/>
            <a:ext cx="3175" cy="59213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77" name="Text Box 15"/>
          <p:cNvSpPr txBox="1">
            <a:spLocks noChangeArrowheads="1"/>
          </p:cNvSpPr>
          <p:nvPr/>
        </p:nvSpPr>
        <p:spPr bwMode="auto">
          <a:xfrm>
            <a:off x="2910012" y="1955800"/>
            <a:ext cx="103187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ko-KR" sz="1600"/>
              <a:t>223.1.1.1</a:t>
            </a:r>
            <a:endParaRPr lang="en-US" altLang="ko-KR" sz="1800">
              <a:latin typeface="Comic Sans MS" panose="030F0702030302020204" pitchFamily="66" charset="0"/>
            </a:endParaRPr>
          </a:p>
        </p:txBody>
      </p:sp>
      <p:sp>
        <p:nvSpPr>
          <p:cNvPr id="78" name="Rectangle 16"/>
          <p:cNvSpPr>
            <a:spLocks noChangeArrowheads="1"/>
          </p:cNvSpPr>
          <p:nvPr/>
        </p:nvSpPr>
        <p:spPr bwMode="auto">
          <a:xfrm>
            <a:off x="4402262" y="2662238"/>
            <a:ext cx="309562" cy="180975"/>
          </a:xfrm>
          <a:prstGeom prst="rect">
            <a:avLst/>
          </a:prstGeom>
          <a:solidFill>
            <a:srgbClr val="66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endParaRPr lang="ko-KR" altLang="ko-KR" sz="1800"/>
          </a:p>
        </p:txBody>
      </p:sp>
      <p:sp>
        <p:nvSpPr>
          <p:cNvPr id="79" name="Text Box 17"/>
          <p:cNvSpPr txBox="1">
            <a:spLocks noChangeArrowheads="1"/>
          </p:cNvSpPr>
          <p:nvPr/>
        </p:nvSpPr>
        <p:spPr bwMode="auto">
          <a:xfrm>
            <a:off x="4045074" y="2563813"/>
            <a:ext cx="103187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ko-KR" sz="1600"/>
              <a:t>223.1.1.3</a:t>
            </a:r>
            <a:endParaRPr lang="en-US" altLang="ko-KR" sz="1800">
              <a:latin typeface="Comic Sans MS" panose="030F0702030302020204" pitchFamily="66" charset="0"/>
            </a:endParaRPr>
          </a:p>
        </p:txBody>
      </p:sp>
      <p:sp>
        <p:nvSpPr>
          <p:cNvPr id="80" name="Text Box 18"/>
          <p:cNvSpPr txBox="1">
            <a:spLocks noChangeArrowheads="1"/>
          </p:cNvSpPr>
          <p:nvPr/>
        </p:nvSpPr>
        <p:spPr bwMode="auto">
          <a:xfrm>
            <a:off x="5357937" y="1960563"/>
            <a:ext cx="103187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ko-KR" sz="1600"/>
              <a:t>223.1.1.4</a:t>
            </a:r>
            <a:endParaRPr lang="en-US" altLang="ko-KR" sz="1800">
              <a:latin typeface="Comic Sans MS" panose="030F0702030302020204" pitchFamily="66" charset="0"/>
            </a:endParaRPr>
          </a:p>
        </p:txBody>
      </p:sp>
      <p:sp>
        <p:nvSpPr>
          <p:cNvPr id="81" name="Freeform 19"/>
          <p:cNvSpPr>
            <a:spLocks/>
          </p:cNvSpPr>
          <p:nvPr/>
        </p:nvSpPr>
        <p:spPr bwMode="auto">
          <a:xfrm>
            <a:off x="2295649" y="5046663"/>
            <a:ext cx="1539875" cy="1658937"/>
          </a:xfrm>
          <a:custGeom>
            <a:avLst/>
            <a:gdLst>
              <a:gd name="T0" fmla="*/ 2147483647 w 970"/>
              <a:gd name="T1" fmla="*/ 2147483647 h 939"/>
              <a:gd name="T2" fmla="*/ 2147483647 w 970"/>
              <a:gd name="T3" fmla="*/ 2147483647 h 939"/>
              <a:gd name="T4" fmla="*/ 2147483647 w 970"/>
              <a:gd name="T5" fmla="*/ 2147483647 h 939"/>
              <a:gd name="T6" fmla="*/ 2147483647 w 970"/>
              <a:gd name="T7" fmla="*/ 2147483647 h 939"/>
              <a:gd name="T8" fmla="*/ 2147483647 w 970"/>
              <a:gd name="T9" fmla="*/ 2147483647 h 939"/>
              <a:gd name="T10" fmla="*/ 2147483647 w 970"/>
              <a:gd name="T11" fmla="*/ 2147483647 h 939"/>
              <a:gd name="T12" fmla="*/ 2147483647 w 970"/>
              <a:gd name="T13" fmla="*/ 2147483647 h 939"/>
              <a:gd name="T14" fmla="*/ 2147483647 w 970"/>
              <a:gd name="T15" fmla="*/ 2147483647 h 939"/>
              <a:gd name="T16" fmla="*/ 2147483647 w 970"/>
              <a:gd name="T17" fmla="*/ 2147483647 h 939"/>
              <a:gd name="T18" fmla="*/ 2147483647 w 970"/>
              <a:gd name="T19" fmla="*/ 2147483647 h 939"/>
              <a:gd name="T20" fmla="*/ 2147483647 w 970"/>
              <a:gd name="T21" fmla="*/ 2147483647 h 939"/>
              <a:gd name="T22" fmla="*/ 2147483647 w 970"/>
              <a:gd name="T23" fmla="*/ 2147483647 h 939"/>
              <a:gd name="T24" fmla="*/ 2147483647 w 970"/>
              <a:gd name="T25" fmla="*/ 2147483647 h 939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970"/>
              <a:gd name="T40" fmla="*/ 0 h 939"/>
              <a:gd name="T41" fmla="*/ 970 w 970"/>
              <a:gd name="T42" fmla="*/ 939 h 939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970" h="939">
                <a:moveTo>
                  <a:pt x="451" y="41"/>
                </a:moveTo>
                <a:cubicBezTo>
                  <a:pt x="415" y="47"/>
                  <a:pt x="452" y="358"/>
                  <a:pt x="388" y="431"/>
                </a:cubicBezTo>
                <a:cubicBezTo>
                  <a:pt x="324" y="504"/>
                  <a:pt x="128" y="419"/>
                  <a:pt x="64" y="479"/>
                </a:cubicBezTo>
                <a:cubicBezTo>
                  <a:pt x="0" y="539"/>
                  <a:pt x="1" y="718"/>
                  <a:pt x="7" y="791"/>
                </a:cubicBezTo>
                <a:cubicBezTo>
                  <a:pt x="13" y="864"/>
                  <a:pt x="31" y="901"/>
                  <a:pt x="100" y="920"/>
                </a:cubicBezTo>
                <a:cubicBezTo>
                  <a:pt x="169" y="939"/>
                  <a:pt x="329" y="908"/>
                  <a:pt x="421" y="905"/>
                </a:cubicBezTo>
                <a:cubicBezTo>
                  <a:pt x="513" y="902"/>
                  <a:pt x="572" y="913"/>
                  <a:pt x="652" y="905"/>
                </a:cubicBezTo>
                <a:cubicBezTo>
                  <a:pt x="732" y="897"/>
                  <a:pt x="860" y="929"/>
                  <a:pt x="904" y="857"/>
                </a:cubicBezTo>
                <a:cubicBezTo>
                  <a:pt x="948" y="785"/>
                  <a:pt x="970" y="542"/>
                  <a:pt x="916" y="473"/>
                </a:cubicBezTo>
                <a:cubicBezTo>
                  <a:pt x="862" y="404"/>
                  <a:pt x="645" y="511"/>
                  <a:pt x="580" y="443"/>
                </a:cubicBezTo>
                <a:cubicBezTo>
                  <a:pt x="515" y="375"/>
                  <a:pt x="534" y="130"/>
                  <a:pt x="526" y="65"/>
                </a:cubicBezTo>
                <a:cubicBezTo>
                  <a:pt x="518" y="0"/>
                  <a:pt x="542" y="57"/>
                  <a:pt x="529" y="53"/>
                </a:cubicBezTo>
                <a:cubicBezTo>
                  <a:pt x="520" y="26"/>
                  <a:pt x="487" y="35"/>
                  <a:pt x="451" y="41"/>
                </a:cubicBezTo>
                <a:close/>
              </a:path>
            </a:pathLst>
          </a:custGeom>
          <a:solidFill>
            <a:srgbClr val="66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82" name="Line 34"/>
          <p:cNvSpPr>
            <a:spLocks noChangeShapeType="1"/>
          </p:cNvSpPr>
          <p:nvPr/>
        </p:nvSpPr>
        <p:spPr bwMode="auto">
          <a:xfrm>
            <a:off x="3051299" y="5276850"/>
            <a:ext cx="7938" cy="5619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83" name="Line 36"/>
          <p:cNvSpPr>
            <a:spLocks noChangeShapeType="1"/>
          </p:cNvSpPr>
          <p:nvPr/>
        </p:nvSpPr>
        <p:spPr bwMode="auto">
          <a:xfrm flipH="1" flipV="1">
            <a:off x="2543299" y="5997575"/>
            <a:ext cx="3175" cy="16986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84" name="Line 37"/>
          <p:cNvSpPr>
            <a:spLocks noChangeShapeType="1"/>
          </p:cNvSpPr>
          <p:nvPr/>
        </p:nvSpPr>
        <p:spPr bwMode="auto">
          <a:xfrm flipH="1" flipV="1">
            <a:off x="3538662" y="5983288"/>
            <a:ext cx="3175" cy="2413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85" name="Text Box 40"/>
          <p:cNvSpPr txBox="1">
            <a:spLocks noChangeArrowheads="1"/>
          </p:cNvSpPr>
          <p:nvPr/>
        </p:nvSpPr>
        <p:spPr bwMode="auto">
          <a:xfrm>
            <a:off x="3486274" y="5870575"/>
            <a:ext cx="103187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ko-KR" sz="1600"/>
              <a:t>223.1.2.2</a:t>
            </a:r>
            <a:endParaRPr lang="en-US" altLang="ko-KR" sz="1800">
              <a:latin typeface="Comic Sans MS" panose="030F0702030302020204" pitchFamily="66" charset="0"/>
            </a:endParaRPr>
          </a:p>
        </p:txBody>
      </p:sp>
      <p:sp>
        <p:nvSpPr>
          <p:cNvPr id="86" name="Text Box 41"/>
          <p:cNvSpPr txBox="1">
            <a:spLocks noChangeArrowheads="1"/>
          </p:cNvSpPr>
          <p:nvPr/>
        </p:nvSpPr>
        <p:spPr bwMode="auto">
          <a:xfrm>
            <a:off x="1590799" y="5865813"/>
            <a:ext cx="103187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ko-KR" sz="1600"/>
              <a:t>223.1.2.1</a:t>
            </a:r>
            <a:endParaRPr lang="en-US" altLang="ko-KR" sz="1800">
              <a:latin typeface="Comic Sans MS" panose="030F0702030302020204" pitchFamily="66" charset="0"/>
            </a:endParaRPr>
          </a:p>
        </p:txBody>
      </p:sp>
      <p:sp>
        <p:nvSpPr>
          <p:cNvPr id="87" name="Rectangle 42"/>
          <p:cNvSpPr>
            <a:spLocks noChangeArrowheads="1"/>
          </p:cNvSpPr>
          <p:nvPr/>
        </p:nvSpPr>
        <p:spPr bwMode="auto">
          <a:xfrm>
            <a:off x="2992562" y="5376863"/>
            <a:ext cx="128587" cy="180975"/>
          </a:xfrm>
          <a:prstGeom prst="rect">
            <a:avLst/>
          </a:prstGeom>
          <a:solidFill>
            <a:srgbClr val="66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endParaRPr lang="ko-KR" altLang="ko-KR" sz="1800"/>
          </a:p>
        </p:txBody>
      </p:sp>
      <p:sp>
        <p:nvSpPr>
          <p:cNvPr id="88" name="Text Box 43"/>
          <p:cNvSpPr txBox="1">
            <a:spLocks noChangeArrowheads="1"/>
          </p:cNvSpPr>
          <p:nvPr/>
        </p:nvSpPr>
        <p:spPr bwMode="auto">
          <a:xfrm>
            <a:off x="2549649" y="5316538"/>
            <a:ext cx="103187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ko-KR" sz="1600"/>
              <a:t>223.1.2.6</a:t>
            </a:r>
            <a:endParaRPr lang="en-US" altLang="ko-KR" sz="1800">
              <a:latin typeface="Comic Sans MS" panose="030F0702030302020204" pitchFamily="66" charset="0"/>
            </a:endParaRPr>
          </a:p>
        </p:txBody>
      </p:sp>
      <p:sp>
        <p:nvSpPr>
          <p:cNvPr id="89" name="Freeform 45"/>
          <p:cNvSpPr>
            <a:spLocks/>
          </p:cNvSpPr>
          <p:nvPr/>
        </p:nvSpPr>
        <p:spPr bwMode="auto">
          <a:xfrm>
            <a:off x="5313487" y="5026025"/>
            <a:ext cx="1539875" cy="1670050"/>
          </a:xfrm>
          <a:custGeom>
            <a:avLst/>
            <a:gdLst>
              <a:gd name="T0" fmla="*/ 2147483647 w 970"/>
              <a:gd name="T1" fmla="*/ 2147483647 h 939"/>
              <a:gd name="T2" fmla="*/ 2147483647 w 970"/>
              <a:gd name="T3" fmla="*/ 2147483647 h 939"/>
              <a:gd name="T4" fmla="*/ 2147483647 w 970"/>
              <a:gd name="T5" fmla="*/ 2147483647 h 939"/>
              <a:gd name="T6" fmla="*/ 2147483647 w 970"/>
              <a:gd name="T7" fmla="*/ 2147483647 h 939"/>
              <a:gd name="T8" fmla="*/ 2147483647 w 970"/>
              <a:gd name="T9" fmla="*/ 2147483647 h 939"/>
              <a:gd name="T10" fmla="*/ 2147483647 w 970"/>
              <a:gd name="T11" fmla="*/ 2147483647 h 939"/>
              <a:gd name="T12" fmla="*/ 2147483647 w 970"/>
              <a:gd name="T13" fmla="*/ 2147483647 h 939"/>
              <a:gd name="T14" fmla="*/ 2147483647 w 970"/>
              <a:gd name="T15" fmla="*/ 2147483647 h 939"/>
              <a:gd name="T16" fmla="*/ 2147483647 w 970"/>
              <a:gd name="T17" fmla="*/ 2147483647 h 939"/>
              <a:gd name="T18" fmla="*/ 2147483647 w 970"/>
              <a:gd name="T19" fmla="*/ 2147483647 h 939"/>
              <a:gd name="T20" fmla="*/ 2147483647 w 970"/>
              <a:gd name="T21" fmla="*/ 2147483647 h 939"/>
              <a:gd name="T22" fmla="*/ 2147483647 w 970"/>
              <a:gd name="T23" fmla="*/ 2147483647 h 939"/>
              <a:gd name="T24" fmla="*/ 2147483647 w 970"/>
              <a:gd name="T25" fmla="*/ 2147483647 h 939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970"/>
              <a:gd name="T40" fmla="*/ 0 h 939"/>
              <a:gd name="T41" fmla="*/ 970 w 970"/>
              <a:gd name="T42" fmla="*/ 939 h 939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970" h="939">
                <a:moveTo>
                  <a:pt x="451" y="41"/>
                </a:moveTo>
                <a:cubicBezTo>
                  <a:pt x="415" y="47"/>
                  <a:pt x="452" y="358"/>
                  <a:pt x="388" y="431"/>
                </a:cubicBezTo>
                <a:cubicBezTo>
                  <a:pt x="324" y="504"/>
                  <a:pt x="128" y="419"/>
                  <a:pt x="64" y="479"/>
                </a:cubicBezTo>
                <a:cubicBezTo>
                  <a:pt x="0" y="539"/>
                  <a:pt x="1" y="718"/>
                  <a:pt x="7" y="791"/>
                </a:cubicBezTo>
                <a:cubicBezTo>
                  <a:pt x="13" y="864"/>
                  <a:pt x="31" y="901"/>
                  <a:pt x="100" y="920"/>
                </a:cubicBezTo>
                <a:cubicBezTo>
                  <a:pt x="169" y="939"/>
                  <a:pt x="329" y="908"/>
                  <a:pt x="421" y="905"/>
                </a:cubicBezTo>
                <a:cubicBezTo>
                  <a:pt x="513" y="902"/>
                  <a:pt x="572" y="913"/>
                  <a:pt x="652" y="905"/>
                </a:cubicBezTo>
                <a:cubicBezTo>
                  <a:pt x="732" y="897"/>
                  <a:pt x="860" y="929"/>
                  <a:pt x="904" y="857"/>
                </a:cubicBezTo>
                <a:cubicBezTo>
                  <a:pt x="948" y="785"/>
                  <a:pt x="970" y="542"/>
                  <a:pt x="916" y="473"/>
                </a:cubicBezTo>
                <a:cubicBezTo>
                  <a:pt x="862" y="404"/>
                  <a:pt x="645" y="511"/>
                  <a:pt x="580" y="443"/>
                </a:cubicBezTo>
                <a:cubicBezTo>
                  <a:pt x="515" y="375"/>
                  <a:pt x="534" y="130"/>
                  <a:pt x="526" y="65"/>
                </a:cubicBezTo>
                <a:cubicBezTo>
                  <a:pt x="518" y="0"/>
                  <a:pt x="542" y="57"/>
                  <a:pt x="529" y="53"/>
                </a:cubicBezTo>
                <a:cubicBezTo>
                  <a:pt x="520" y="26"/>
                  <a:pt x="487" y="35"/>
                  <a:pt x="451" y="41"/>
                </a:cubicBezTo>
                <a:close/>
              </a:path>
            </a:pathLst>
          </a:custGeom>
          <a:solidFill>
            <a:srgbClr val="66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90" name="Line 60"/>
          <p:cNvSpPr>
            <a:spLocks noChangeShapeType="1"/>
          </p:cNvSpPr>
          <p:nvPr/>
        </p:nvSpPr>
        <p:spPr bwMode="auto">
          <a:xfrm>
            <a:off x="6080249" y="5295900"/>
            <a:ext cx="1588" cy="5207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91" name="Line 62"/>
          <p:cNvSpPr>
            <a:spLocks noChangeShapeType="1"/>
          </p:cNvSpPr>
          <p:nvPr/>
        </p:nvSpPr>
        <p:spPr bwMode="auto">
          <a:xfrm flipH="1" flipV="1">
            <a:off x="5572249" y="6016625"/>
            <a:ext cx="3175" cy="16986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92" name="Line 63"/>
          <p:cNvSpPr>
            <a:spLocks noChangeShapeType="1"/>
          </p:cNvSpPr>
          <p:nvPr/>
        </p:nvSpPr>
        <p:spPr bwMode="auto">
          <a:xfrm flipH="1" flipV="1">
            <a:off x="6567612" y="6002338"/>
            <a:ext cx="3175" cy="2413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93" name="Text Box 66"/>
          <p:cNvSpPr txBox="1">
            <a:spLocks noChangeArrowheads="1"/>
          </p:cNvSpPr>
          <p:nvPr/>
        </p:nvSpPr>
        <p:spPr bwMode="auto">
          <a:xfrm>
            <a:off x="6515224" y="5889625"/>
            <a:ext cx="103187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ko-KR" sz="1600"/>
              <a:t>223.1.3.2</a:t>
            </a:r>
            <a:endParaRPr lang="en-US" altLang="ko-KR" sz="1800">
              <a:latin typeface="Comic Sans MS" panose="030F0702030302020204" pitchFamily="66" charset="0"/>
            </a:endParaRPr>
          </a:p>
        </p:txBody>
      </p:sp>
      <p:sp>
        <p:nvSpPr>
          <p:cNvPr id="94" name="Text Box 67"/>
          <p:cNvSpPr txBox="1">
            <a:spLocks noChangeArrowheads="1"/>
          </p:cNvSpPr>
          <p:nvPr/>
        </p:nvSpPr>
        <p:spPr bwMode="auto">
          <a:xfrm>
            <a:off x="4619749" y="5884863"/>
            <a:ext cx="103187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ko-KR" sz="1600"/>
              <a:t>223.1.3.1</a:t>
            </a:r>
            <a:endParaRPr lang="en-US" altLang="ko-KR" sz="1800">
              <a:latin typeface="Comic Sans MS" panose="030F0702030302020204" pitchFamily="66" charset="0"/>
            </a:endParaRPr>
          </a:p>
        </p:txBody>
      </p:sp>
      <p:sp>
        <p:nvSpPr>
          <p:cNvPr id="95" name="Rectangle 68"/>
          <p:cNvSpPr>
            <a:spLocks noChangeArrowheads="1"/>
          </p:cNvSpPr>
          <p:nvPr/>
        </p:nvSpPr>
        <p:spPr bwMode="auto">
          <a:xfrm>
            <a:off x="6021512" y="5395913"/>
            <a:ext cx="128587" cy="180975"/>
          </a:xfrm>
          <a:prstGeom prst="rect">
            <a:avLst/>
          </a:prstGeom>
          <a:solidFill>
            <a:srgbClr val="66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endParaRPr lang="ko-KR" altLang="ko-KR" sz="1800"/>
          </a:p>
        </p:txBody>
      </p:sp>
      <p:sp>
        <p:nvSpPr>
          <p:cNvPr id="96" name="Text Box 69"/>
          <p:cNvSpPr txBox="1">
            <a:spLocks noChangeArrowheads="1"/>
          </p:cNvSpPr>
          <p:nvPr/>
        </p:nvSpPr>
        <p:spPr bwMode="auto">
          <a:xfrm>
            <a:off x="5572249" y="5360988"/>
            <a:ext cx="1144588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ko-KR" sz="1600"/>
              <a:t>223.1.3.27</a:t>
            </a:r>
            <a:endParaRPr lang="en-US" altLang="ko-KR" sz="1800">
              <a:latin typeface="Comic Sans MS" panose="030F0702030302020204" pitchFamily="66" charset="0"/>
            </a:endParaRPr>
          </a:p>
        </p:txBody>
      </p:sp>
      <p:sp>
        <p:nvSpPr>
          <p:cNvPr id="97" name="Line 84"/>
          <p:cNvSpPr>
            <a:spLocks noChangeShapeType="1"/>
          </p:cNvSpPr>
          <p:nvPr/>
        </p:nvSpPr>
        <p:spPr bwMode="auto">
          <a:xfrm flipH="1" flipV="1">
            <a:off x="4781674" y="1916113"/>
            <a:ext cx="3175" cy="26511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98" name="Text Box 86"/>
          <p:cNvSpPr txBox="1">
            <a:spLocks noChangeArrowheads="1"/>
          </p:cNvSpPr>
          <p:nvPr/>
        </p:nvSpPr>
        <p:spPr bwMode="auto">
          <a:xfrm>
            <a:off x="4291137" y="1166813"/>
            <a:ext cx="103187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ko-KR" sz="1600"/>
              <a:t>223.1.1.2</a:t>
            </a:r>
            <a:endParaRPr lang="en-US" altLang="ko-KR" sz="1600">
              <a:latin typeface="Comic Sans MS" panose="030F0702030302020204" pitchFamily="66" charset="0"/>
            </a:endParaRPr>
          </a:p>
        </p:txBody>
      </p:sp>
      <p:sp>
        <p:nvSpPr>
          <p:cNvPr id="99" name="Line 87"/>
          <p:cNvSpPr>
            <a:spLocks noChangeShapeType="1"/>
          </p:cNvSpPr>
          <p:nvPr/>
        </p:nvSpPr>
        <p:spPr bwMode="auto">
          <a:xfrm flipV="1">
            <a:off x="3264024" y="3371850"/>
            <a:ext cx="1114425" cy="154305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00" name="Line 88"/>
          <p:cNvSpPr>
            <a:spLocks noChangeShapeType="1"/>
          </p:cNvSpPr>
          <p:nvPr/>
        </p:nvSpPr>
        <p:spPr bwMode="auto">
          <a:xfrm flipH="1" flipV="1">
            <a:off x="4778499" y="3352800"/>
            <a:ext cx="1276350" cy="154305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01" name="Line 89"/>
          <p:cNvSpPr>
            <a:spLocks noChangeShapeType="1"/>
          </p:cNvSpPr>
          <p:nvPr/>
        </p:nvSpPr>
        <p:spPr bwMode="auto">
          <a:xfrm flipH="1" flipV="1">
            <a:off x="3454524" y="5114925"/>
            <a:ext cx="2305050" cy="95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02" name="Text Box 90"/>
          <p:cNvSpPr txBox="1">
            <a:spLocks noChangeArrowheads="1"/>
          </p:cNvSpPr>
          <p:nvPr/>
        </p:nvSpPr>
        <p:spPr bwMode="auto">
          <a:xfrm>
            <a:off x="4857874" y="3265488"/>
            <a:ext cx="103187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ko-KR" sz="1600"/>
              <a:t>223.1.7.0</a:t>
            </a:r>
            <a:endParaRPr lang="en-US" altLang="ko-KR" sz="1800">
              <a:latin typeface="Comic Sans MS" panose="030F0702030302020204" pitchFamily="66" charset="0"/>
            </a:endParaRPr>
          </a:p>
        </p:txBody>
      </p:sp>
      <p:sp>
        <p:nvSpPr>
          <p:cNvPr id="103" name="Text Box 91"/>
          <p:cNvSpPr txBox="1">
            <a:spLocks noChangeArrowheads="1"/>
          </p:cNvSpPr>
          <p:nvPr/>
        </p:nvSpPr>
        <p:spPr bwMode="auto">
          <a:xfrm>
            <a:off x="5934199" y="4551363"/>
            <a:ext cx="103187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ko-KR" sz="1600"/>
              <a:t>223.1.7.1</a:t>
            </a:r>
            <a:endParaRPr lang="en-US" altLang="ko-KR" sz="1800">
              <a:latin typeface="Comic Sans MS" panose="030F0702030302020204" pitchFamily="66" charset="0"/>
            </a:endParaRPr>
          </a:p>
        </p:txBody>
      </p:sp>
      <p:sp>
        <p:nvSpPr>
          <p:cNvPr id="104" name="Text Box 92"/>
          <p:cNvSpPr txBox="1">
            <a:spLocks noChangeArrowheads="1"/>
          </p:cNvSpPr>
          <p:nvPr/>
        </p:nvSpPr>
        <p:spPr bwMode="auto">
          <a:xfrm>
            <a:off x="4695949" y="4808538"/>
            <a:ext cx="103187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ko-KR" sz="1600"/>
              <a:t>223.1.8.0</a:t>
            </a:r>
            <a:endParaRPr lang="en-US" altLang="ko-KR" sz="1800">
              <a:latin typeface="Comic Sans MS" panose="030F0702030302020204" pitchFamily="66" charset="0"/>
            </a:endParaRPr>
          </a:p>
        </p:txBody>
      </p:sp>
      <p:sp>
        <p:nvSpPr>
          <p:cNvPr id="105" name="Text Box 93"/>
          <p:cNvSpPr txBox="1">
            <a:spLocks noChangeArrowheads="1"/>
          </p:cNvSpPr>
          <p:nvPr/>
        </p:nvSpPr>
        <p:spPr bwMode="auto">
          <a:xfrm>
            <a:off x="3448174" y="4808538"/>
            <a:ext cx="103187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ko-KR" sz="1600"/>
              <a:t>223.1.8.1</a:t>
            </a:r>
            <a:endParaRPr lang="en-US" altLang="ko-KR" sz="1800">
              <a:latin typeface="Comic Sans MS" panose="030F0702030302020204" pitchFamily="66" charset="0"/>
            </a:endParaRPr>
          </a:p>
        </p:txBody>
      </p:sp>
      <p:sp>
        <p:nvSpPr>
          <p:cNvPr id="106" name="Text Box 94"/>
          <p:cNvSpPr txBox="1">
            <a:spLocks noChangeArrowheads="1"/>
          </p:cNvSpPr>
          <p:nvPr/>
        </p:nvSpPr>
        <p:spPr bwMode="auto">
          <a:xfrm>
            <a:off x="2371849" y="4513263"/>
            <a:ext cx="103187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ko-KR" sz="1600"/>
              <a:t>223.1.9.1</a:t>
            </a:r>
            <a:endParaRPr lang="en-US" altLang="ko-KR" sz="1800">
              <a:latin typeface="Comic Sans MS" panose="030F0702030302020204" pitchFamily="66" charset="0"/>
            </a:endParaRPr>
          </a:p>
        </p:txBody>
      </p:sp>
      <p:sp>
        <p:nvSpPr>
          <p:cNvPr id="107" name="Text Box 95"/>
          <p:cNvSpPr txBox="1">
            <a:spLocks noChangeArrowheads="1"/>
          </p:cNvSpPr>
          <p:nvPr/>
        </p:nvSpPr>
        <p:spPr bwMode="auto">
          <a:xfrm>
            <a:off x="3238624" y="3275013"/>
            <a:ext cx="103187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ko-KR" sz="1600"/>
              <a:t>223.1.9.2</a:t>
            </a:r>
            <a:endParaRPr lang="en-US" altLang="ko-KR" sz="1800">
              <a:latin typeface="Comic Sans MS" panose="030F0702030302020204" pitchFamily="66" charset="0"/>
            </a:endParaRPr>
          </a:p>
        </p:txBody>
      </p:sp>
      <p:grpSp>
        <p:nvGrpSpPr>
          <p:cNvPr id="108" name="Group 100"/>
          <p:cNvGrpSpPr>
            <a:grpSpLocks/>
          </p:cNvGrpSpPr>
          <p:nvPr/>
        </p:nvGrpSpPr>
        <p:grpSpPr bwMode="auto">
          <a:xfrm>
            <a:off x="4218112" y="2989263"/>
            <a:ext cx="742950" cy="388937"/>
            <a:chOff x="4396" y="1245"/>
            <a:chExt cx="672" cy="248"/>
          </a:xfrm>
        </p:grpSpPr>
        <p:sp>
          <p:nvSpPr>
            <p:cNvPr id="109" name="Oval 407"/>
            <p:cNvSpPr>
              <a:spLocks noChangeArrowheads="1"/>
            </p:cNvSpPr>
            <p:nvPr/>
          </p:nvSpPr>
          <p:spPr bwMode="auto">
            <a:xfrm>
              <a:off x="4399" y="1355"/>
              <a:ext cx="666" cy="138"/>
            </a:xfrm>
            <a:prstGeom prst="ellipse">
              <a:avLst/>
            </a:prstGeom>
            <a:gradFill rotWithShape="1"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1"/>
            </a:gra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ko-KR" altLang="ko-KR"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10" name="Rectangle 410"/>
            <p:cNvSpPr>
              <a:spLocks noChangeArrowheads="1"/>
            </p:cNvSpPr>
            <p:nvPr/>
          </p:nvSpPr>
          <p:spPr bwMode="auto">
            <a:xfrm>
              <a:off x="4399" y="1339"/>
              <a:ext cx="669" cy="86"/>
            </a:xfrm>
            <a:prstGeom prst="rect">
              <a:avLst/>
            </a:prstGeom>
            <a:gradFill rotWithShape="1"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ko-KR" altLang="ko-KR"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11" name="Oval 411"/>
            <p:cNvSpPr>
              <a:spLocks noChangeArrowheads="1"/>
            </p:cNvSpPr>
            <p:nvPr/>
          </p:nvSpPr>
          <p:spPr bwMode="auto">
            <a:xfrm>
              <a:off x="4396" y="1245"/>
              <a:ext cx="667" cy="162"/>
            </a:xfrm>
            <a:prstGeom prst="ellipse">
              <a:avLst/>
            </a:prstGeom>
            <a:gradFill rotWithShape="1"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1"/>
            </a:gra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ko-KR" altLang="ko-KR"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grpSp>
          <p:nvGrpSpPr>
            <p:cNvPr id="112" name="Group 104"/>
            <p:cNvGrpSpPr>
              <a:grpSpLocks/>
            </p:cNvGrpSpPr>
            <p:nvPr/>
          </p:nvGrpSpPr>
          <p:grpSpPr bwMode="auto">
            <a:xfrm>
              <a:off x="4530" y="1287"/>
              <a:ext cx="377" cy="75"/>
              <a:chOff x="2468" y="1332"/>
              <a:chExt cx="310" cy="60"/>
            </a:xfrm>
          </p:grpSpPr>
          <p:sp>
            <p:nvSpPr>
              <p:cNvPr id="115" name="Freeform 105"/>
              <p:cNvSpPr>
                <a:spLocks/>
              </p:cNvSpPr>
              <p:nvPr/>
            </p:nvSpPr>
            <p:spPr bwMode="auto">
              <a:xfrm>
                <a:off x="2468" y="1332"/>
                <a:ext cx="310" cy="60"/>
              </a:xfrm>
              <a:custGeom>
                <a:avLst/>
                <a:gdLst>
                  <a:gd name="T0" fmla="*/ 0 w 310"/>
                  <a:gd name="T1" fmla="*/ 60 h 60"/>
                  <a:gd name="T2" fmla="*/ 96 w 310"/>
                  <a:gd name="T3" fmla="*/ 60 h 60"/>
                  <a:gd name="T4" fmla="*/ 192 w 310"/>
                  <a:gd name="T5" fmla="*/ 0 h 60"/>
                  <a:gd name="T6" fmla="*/ 310 w 310"/>
                  <a:gd name="T7" fmla="*/ 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0"/>
                  <a:gd name="T13" fmla="*/ 0 h 60"/>
                  <a:gd name="T14" fmla="*/ 310 w 310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0" h="60">
                    <a:moveTo>
                      <a:pt x="0" y="60"/>
                    </a:moveTo>
                    <a:lnTo>
                      <a:pt x="96" y="60"/>
                    </a:lnTo>
                    <a:lnTo>
                      <a:pt x="192" y="0"/>
                    </a:lnTo>
                    <a:lnTo>
                      <a:pt x="310" y="0"/>
                    </a:lnTo>
                  </a:path>
                </a:pathLst>
              </a:custGeom>
              <a:noFill/>
              <a:ln w="19050" cmpd="sng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16" name="Freeform 106"/>
              <p:cNvSpPr>
                <a:spLocks/>
              </p:cNvSpPr>
              <p:nvPr/>
            </p:nvSpPr>
            <p:spPr bwMode="auto">
              <a:xfrm>
                <a:off x="2482" y="1332"/>
                <a:ext cx="282" cy="60"/>
              </a:xfrm>
              <a:custGeom>
                <a:avLst/>
                <a:gdLst>
                  <a:gd name="T0" fmla="*/ 0 w 282"/>
                  <a:gd name="T1" fmla="*/ 0 h 60"/>
                  <a:gd name="T2" fmla="*/ 96 w 282"/>
                  <a:gd name="T3" fmla="*/ 0 h 60"/>
                  <a:gd name="T4" fmla="*/ 192 w 282"/>
                  <a:gd name="T5" fmla="*/ 60 h 60"/>
                  <a:gd name="T6" fmla="*/ 282 w 282"/>
                  <a:gd name="T7" fmla="*/ 6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82"/>
                  <a:gd name="T13" fmla="*/ 0 h 60"/>
                  <a:gd name="T14" fmla="*/ 282 w 282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82" h="60">
                    <a:moveTo>
                      <a:pt x="0" y="0"/>
                    </a:moveTo>
                    <a:lnTo>
                      <a:pt x="96" y="0"/>
                    </a:lnTo>
                    <a:lnTo>
                      <a:pt x="192" y="60"/>
                    </a:lnTo>
                    <a:lnTo>
                      <a:pt x="282" y="60"/>
                    </a:lnTo>
                  </a:path>
                </a:pathLst>
              </a:custGeom>
              <a:noFill/>
              <a:ln w="19050" cmpd="sng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</p:grpSp>
        <p:sp>
          <p:nvSpPr>
            <p:cNvPr id="113" name="Line 107"/>
            <p:cNvSpPr>
              <a:spLocks noChangeShapeType="1"/>
            </p:cNvSpPr>
            <p:nvPr/>
          </p:nvSpPr>
          <p:spPr bwMode="auto">
            <a:xfrm>
              <a:off x="4399" y="1321"/>
              <a:ext cx="0" cy="109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14" name="Line 108"/>
            <p:cNvSpPr>
              <a:spLocks noChangeShapeType="1"/>
            </p:cNvSpPr>
            <p:nvPr/>
          </p:nvSpPr>
          <p:spPr bwMode="auto">
            <a:xfrm>
              <a:off x="5064" y="1326"/>
              <a:ext cx="0" cy="107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</p:grpSp>
      <p:grpSp>
        <p:nvGrpSpPr>
          <p:cNvPr id="117" name="Group 109"/>
          <p:cNvGrpSpPr>
            <a:grpSpLocks/>
          </p:cNvGrpSpPr>
          <p:nvPr/>
        </p:nvGrpSpPr>
        <p:grpSpPr bwMode="auto">
          <a:xfrm>
            <a:off x="5753224" y="4881563"/>
            <a:ext cx="742950" cy="388937"/>
            <a:chOff x="4396" y="1245"/>
            <a:chExt cx="672" cy="248"/>
          </a:xfrm>
        </p:grpSpPr>
        <p:sp>
          <p:nvSpPr>
            <p:cNvPr id="118" name="Oval 407"/>
            <p:cNvSpPr>
              <a:spLocks noChangeArrowheads="1"/>
            </p:cNvSpPr>
            <p:nvPr/>
          </p:nvSpPr>
          <p:spPr bwMode="auto">
            <a:xfrm>
              <a:off x="4399" y="1355"/>
              <a:ext cx="666" cy="138"/>
            </a:xfrm>
            <a:prstGeom prst="ellipse">
              <a:avLst/>
            </a:prstGeom>
            <a:gradFill rotWithShape="1"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1"/>
            </a:gra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ko-KR" altLang="ko-KR"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19" name="Rectangle 410"/>
            <p:cNvSpPr>
              <a:spLocks noChangeArrowheads="1"/>
            </p:cNvSpPr>
            <p:nvPr/>
          </p:nvSpPr>
          <p:spPr bwMode="auto">
            <a:xfrm>
              <a:off x="4399" y="1339"/>
              <a:ext cx="669" cy="86"/>
            </a:xfrm>
            <a:prstGeom prst="rect">
              <a:avLst/>
            </a:prstGeom>
            <a:gradFill rotWithShape="1"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ko-KR" altLang="ko-KR"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20" name="Oval 411"/>
            <p:cNvSpPr>
              <a:spLocks noChangeArrowheads="1"/>
            </p:cNvSpPr>
            <p:nvPr/>
          </p:nvSpPr>
          <p:spPr bwMode="auto">
            <a:xfrm>
              <a:off x="4396" y="1245"/>
              <a:ext cx="667" cy="162"/>
            </a:xfrm>
            <a:prstGeom prst="ellipse">
              <a:avLst/>
            </a:prstGeom>
            <a:gradFill rotWithShape="1"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1"/>
            </a:gra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ko-KR" altLang="ko-KR"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grpSp>
          <p:nvGrpSpPr>
            <p:cNvPr id="121" name="Group 113"/>
            <p:cNvGrpSpPr>
              <a:grpSpLocks/>
            </p:cNvGrpSpPr>
            <p:nvPr/>
          </p:nvGrpSpPr>
          <p:grpSpPr bwMode="auto">
            <a:xfrm>
              <a:off x="4530" y="1287"/>
              <a:ext cx="377" cy="75"/>
              <a:chOff x="2468" y="1332"/>
              <a:chExt cx="310" cy="60"/>
            </a:xfrm>
          </p:grpSpPr>
          <p:sp>
            <p:nvSpPr>
              <p:cNvPr id="124" name="Freeform 114"/>
              <p:cNvSpPr>
                <a:spLocks/>
              </p:cNvSpPr>
              <p:nvPr/>
            </p:nvSpPr>
            <p:spPr bwMode="auto">
              <a:xfrm>
                <a:off x="2468" y="1332"/>
                <a:ext cx="310" cy="60"/>
              </a:xfrm>
              <a:custGeom>
                <a:avLst/>
                <a:gdLst>
                  <a:gd name="T0" fmla="*/ 0 w 310"/>
                  <a:gd name="T1" fmla="*/ 60 h 60"/>
                  <a:gd name="T2" fmla="*/ 96 w 310"/>
                  <a:gd name="T3" fmla="*/ 60 h 60"/>
                  <a:gd name="T4" fmla="*/ 192 w 310"/>
                  <a:gd name="T5" fmla="*/ 0 h 60"/>
                  <a:gd name="T6" fmla="*/ 310 w 310"/>
                  <a:gd name="T7" fmla="*/ 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0"/>
                  <a:gd name="T13" fmla="*/ 0 h 60"/>
                  <a:gd name="T14" fmla="*/ 310 w 310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0" h="60">
                    <a:moveTo>
                      <a:pt x="0" y="60"/>
                    </a:moveTo>
                    <a:lnTo>
                      <a:pt x="96" y="60"/>
                    </a:lnTo>
                    <a:lnTo>
                      <a:pt x="192" y="0"/>
                    </a:lnTo>
                    <a:lnTo>
                      <a:pt x="310" y="0"/>
                    </a:lnTo>
                  </a:path>
                </a:pathLst>
              </a:custGeom>
              <a:noFill/>
              <a:ln w="19050" cmpd="sng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25" name="Freeform 115"/>
              <p:cNvSpPr>
                <a:spLocks/>
              </p:cNvSpPr>
              <p:nvPr/>
            </p:nvSpPr>
            <p:spPr bwMode="auto">
              <a:xfrm>
                <a:off x="2482" y="1332"/>
                <a:ext cx="282" cy="60"/>
              </a:xfrm>
              <a:custGeom>
                <a:avLst/>
                <a:gdLst>
                  <a:gd name="T0" fmla="*/ 0 w 282"/>
                  <a:gd name="T1" fmla="*/ 0 h 60"/>
                  <a:gd name="T2" fmla="*/ 96 w 282"/>
                  <a:gd name="T3" fmla="*/ 0 h 60"/>
                  <a:gd name="T4" fmla="*/ 192 w 282"/>
                  <a:gd name="T5" fmla="*/ 60 h 60"/>
                  <a:gd name="T6" fmla="*/ 282 w 282"/>
                  <a:gd name="T7" fmla="*/ 6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82"/>
                  <a:gd name="T13" fmla="*/ 0 h 60"/>
                  <a:gd name="T14" fmla="*/ 282 w 282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82" h="60">
                    <a:moveTo>
                      <a:pt x="0" y="0"/>
                    </a:moveTo>
                    <a:lnTo>
                      <a:pt x="96" y="0"/>
                    </a:lnTo>
                    <a:lnTo>
                      <a:pt x="192" y="60"/>
                    </a:lnTo>
                    <a:lnTo>
                      <a:pt x="282" y="60"/>
                    </a:lnTo>
                  </a:path>
                </a:pathLst>
              </a:custGeom>
              <a:noFill/>
              <a:ln w="19050" cmpd="sng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</p:grpSp>
        <p:sp>
          <p:nvSpPr>
            <p:cNvPr id="122" name="Line 116"/>
            <p:cNvSpPr>
              <a:spLocks noChangeShapeType="1"/>
            </p:cNvSpPr>
            <p:nvPr/>
          </p:nvSpPr>
          <p:spPr bwMode="auto">
            <a:xfrm>
              <a:off x="4399" y="1321"/>
              <a:ext cx="0" cy="109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23" name="Line 117"/>
            <p:cNvSpPr>
              <a:spLocks noChangeShapeType="1"/>
            </p:cNvSpPr>
            <p:nvPr/>
          </p:nvSpPr>
          <p:spPr bwMode="auto">
            <a:xfrm>
              <a:off x="5064" y="1326"/>
              <a:ext cx="0" cy="107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</p:grpSp>
      <p:grpSp>
        <p:nvGrpSpPr>
          <p:cNvPr id="126" name="Group 118"/>
          <p:cNvGrpSpPr>
            <a:grpSpLocks/>
          </p:cNvGrpSpPr>
          <p:nvPr/>
        </p:nvGrpSpPr>
        <p:grpSpPr bwMode="auto">
          <a:xfrm>
            <a:off x="2760787" y="4889500"/>
            <a:ext cx="742950" cy="388938"/>
            <a:chOff x="4396" y="1245"/>
            <a:chExt cx="672" cy="248"/>
          </a:xfrm>
        </p:grpSpPr>
        <p:sp>
          <p:nvSpPr>
            <p:cNvPr id="127" name="Oval 407"/>
            <p:cNvSpPr>
              <a:spLocks noChangeArrowheads="1"/>
            </p:cNvSpPr>
            <p:nvPr/>
          </p:nvSpPr>
          <p:spPr bwMode="auto">
            <a:xfrm>
              <a:off x="4399" y="1355"/>
              <a:ext cx="666" cy="138"/>
            </a:xfrm>
            <a:prstGeom prst="ellipse">
              <a:avLst/>
            </a:prstGeom>
            <a:gradFill rotWithShape="1"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1"/>
            </a:gra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ko-KR" altLang="ko-KR"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28" name="Rectangle 410"/>
            <p:cNvSpPr>
              <a:spLocks noChangeArrowheads="1"/>
            </p:cNvSpPr>
            <p:nvPr/>
          </p:nvSpPr>
          <p:spPr bwMode="auto">
            <a:xfrm>
              <a:off x="4399" y="1339"/>
              <a:ext cx="669" cy="86"/>
            </a:xfrm>
            <a:prstGeom prst="rect">
              <a:avLst/>
            </a:prstGeom>
            <a:gradFill rotWithShape="1"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ko-KR" altLang="ko-KR"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29" name="Oval 411"/>
            <p:cNvSpPr>
              <a:spLocks noChangeArrowheads="1"/>
            </p:cNvSpPr>
            <p:nvPr/>
          </p:nvSpPr>
          <p:spPr bwMode="auto">
            <a:xfrm>
              <a:off x="4396" y="1245"/>
              <a:ext cx="667" cy="162"/>
            </a:xfrm>
            <a:prstGeom prst="ellipse">
              <a:avLst/>
            </a:prstGeom>
            <a:gradFill rotWithShape="1"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1"/>
            </a:gra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ko-KR" altLang="ko-KR"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grpSp>
          <p:nvGrpSpPr>
            <p:cNvPr id="130" name="Group 122"/>
            <p:cNvGrpSpPr>
              <a:grpSpLocks/>
            </p:cNvGrpSpPr>
            <p:nvPr/>
          </p:nvGrpSpPr>
          <p:grpSpPr bwMode="auto">
            <a:xfrm>
              <a:off x="4530" y="1287"/>
              <a:ext cx="377" cy="75"/>
              <a:chOff x="2468" y="1332"/>
              <a:chExt cx="310" cy="60"/>
            </a:xfrm>
          </p:grpSpPr>
          <p:sp>
            <p:nvSpPr>
              <p:cNvPr id="133" name="Freeform 123"/>
              <p:cNvSpPr>
                <a:spLocks/>
              </p:cNvSpPr>
              <p:nvPr/>
            </p:nvSpPr>
            <p:spPr bwMode="auto">
              <a:xfrm>
                <a:off x="2468" y="1332"/>
                <a:ext cx="310" cy="60"/>
              </a:xfrm>
              <a:custGeom>
                <a:avLst/>
                <a:gdLst>
                  <a:gd name="T0" fmla="*/ 0 w 310"/>
                  <a:gd name="T1" fmla="*/ 60 h 60"/>
                  <a:gd name="T2" fmla="*/ 96 w 310"/>
                  <a:gd name="T3" fmla="*/ 60 h 60"/>
                  <a:gd name="T4" fmla="*/ 192 w 310"/>
                  <a:gd name="T5" fmla="*/ 0 h 60"/>
                  <a:gd name="T6" fmla="*/ 310 w 310"/>
                  <a:gd name="T7" fmla="*/ 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0"/>
                  <a:gd name="T13" fmla="*/ 0 h 60"/>
                  <a:gd name="T14" fmla="*/ 310 w 310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0" h="60">
                    <a:moveTo>
                      <a:pt x="0" y="60"/>
                    </a:moveTo>
                    <a:lnTo>
                      <a:pt x="96" y="60"/>
                    </a:lnTo>
                    <a:lnTo>
                      <a:pt x="192" y="0"/>
                    </a:lnTo>
                    <a:lnTo>
                      <a:pt x="310" y="0"/>
                    </a:lnTo>
                  </a:path>
                </a:pathLst>
              </a:custGeom>
              <a:noFill/>
              <a:ln w="19050" cmpd="sng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34" name="Freeform 124"/>
              <p:cNvSpPr>
                <a:spLocks/>
              </p:cNvSpPr>
              <p:nvPr/>
            </p:nvSpPr>
            <p:spPr bwMode="auto">
              <a:xfrm>
                <a:off x="2482" y="1332"/>
                <a:ext cx="282" cy="60"/>
              </a:xfrm>
              <a:custGeom>
                <a:avLst/>
                <a:gdLst>
                  <a:gd name="T0" fmla="*/ 0 w 282"/>
                  <a:gd name="T1" fmla="*/ 0 h 60"/>
                  <a:gd name="T2" fmla="*/ 96 w 282"/>
                  <a:gd name="T3" fmla="*/ 0 h 60"/>
                  <a:gd name="T4" fmla="*/ 192 w 282"/>
                  <a:gd name="T5" fmla="*/ 60 h 60"/>
                  <a:gd name="T6" fmla="*/ 282 w 282"/>
                  <a:gd name="T7" fmla="*/ 6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82"/>
                  <a:gd name="T13" fmla="*/ 0 h 60"/>
                  <a:gd name="T14" fmla="*/ 282 w 282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82" h="60">
                    <a:moveTo>
                      <a:pt x="0" y="0"/>
                    </a:moveTo>
                    <a:lnTo>
                      <a:pt x="96" y="0"/>
                    </a:lnTo>
                    <a:lnTo>
                      <a:pt x="192" y="60"/>
                    </a:lnTo>
                    <a:lnTo>
                      <a:pt x="282" y="60"/>
                    </a:lnTo>
                  </a:path>
                </a:pathLst>
              </a:custGeom>
              <a:noFill/>
              <a:ln w="19050" cmpd="sng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</p:grpSp>
        <p:sp>
          <p:nvSpPr>
            <p:cNvPr id="131" name="Line 125"/>
            <p:cNvSpPr>
              <a:spLocks noChangeShapeType="1"/>
            </p:cNvSpPr>
            <p:nvPr/>
          </p:nvSpPr>
          <p:spPr bwMode="auto">
            <a:xfrm>
              <a:off x="4399" y="1321"/>
              <a:ext cx="0" cy="109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32" name="Line 126"/>
            <p:cNvSpPr>
              <a:spLocks noChangeShapeType="1"/>
            </p:cNvSpPr>
            <p:nvPr/>
          </p:nvSpPr>
          <p:spPr bwMode="auto">
            <a:xfrm>
              <a:off x="5064" y="1326"/>
              <a:ext cx="0" cy="107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</p:grpSp>
      <p:grpSp>
        <p:nvGrpSpPr>
          <p:cNvPr id="135" name="Group 127"/>
          <p:cNvGrpSpPr>
            <a:grpSpLocks/>
          </p:cNvGrpSpPr>
          <p:nvPr/>
        </p:nvGrpSpPr>
        <p:grpSpPr bwMode="auto">
          <a:xfrm>
            <a:off x="4988049" y="1490663"/>
            <a:ext cx="641350" cy="558800"/>
            <a:chOff x="-44" y="1473"/>
            <a:chExt cx="981" cy="1105"/>
          </a:xfrm>
        </p:grpSpPr>
        <p:pic>
          <p:nvPicPr>
            <p:cNvPr id="136" name="Picture 128" descr="desktop_computer_stylized_medium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7" name="Freeform 129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8034 w 356"/>
                <a:gd name="T3" fmla="*/ 1220 h 368"/>
                <a:gd name="T4" fmla="*/ 21394 w 356"/>
                <a:gd name="T5" fmla="*/ 25425 h 368"/>
                <a:gd name="T6" fmla="*/ 4715 w 356"/>
                <a:gd name="T7" fmla="*/ 31797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6"/>
                <a:gd name="T16" fmla="*/ 0 h 368"/>
                <a:gd name="T17" fmla="*/ 356 w 356"/>
                <a:gd name="T18" fmla="*/ 368 h 3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wrap="none"/>
            <a:lstStyle/>
            <a:p>
              <a:endParaRPr lang="ko-KR" altLang="en-US"/>
            </a:p>
          </p:txBody>
        </p:sp>
      </p:grpSp>
      <p:grpSp>
        <p:nvGrpSpPr>
          <p:cNvPr id="138" name="Group 130"/>
          <p:cNvGrpSpPr>
            <a:grpSpLocks/>
          </p:cNvGrpSpPr>
          <p:nvPr/>
        </p:nvGrpSpPr>
        <p:grpSpPr bwMode="auto">
          <a:xfrm>
            <a:off x="3591049" y="1508125"/>
            <a:ext cx="641350" cy="558800"/>
            <a:chOff x="-44" y="1473"/>
            <a:chExt cx="981" cy="1105"/>
          </a:xfrm>
        </p:grpSpPr>
        <p:pic>
          <p:nvPicPr>
            <p:cNvPr id="139" name="Picture 131" descr="desktop_computer_stylized_medium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0" name="Freeform 132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8034 w 356"/>
                <a:gd name="T3" fmla="*/ 1220 h 368"/>
                <a:gd name="T4" fmla="*/ 21394 w 356"/>
                <a:gd name="T5" fmla="*/ 25425 h 368"/>
                <a:gd name="T6" fmla="*/ 4715 w 356"/>
                <a:gd name="T7" fmla="*/ 31797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6"/>
                <a:gd name="T16" fmla="*/ 0 h 368"/>
                <a:gd name="T17" fmla="*/ 356 w 356"/>
                <a:gd name="T18" fmla="*/ 368 h 3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wrap="none"/>
            <a:lstStyle/>
            <a:p>
              <a:endParaRPr lang="ko-KR" altLang="en-US"/>
            </a:p>
          </p:txBody>
        </p:sp>
      </p:grpSp>
      <p:grpSp>
        <p:nvGrpSpPr>
          <p:cNvPr id="141" name="Group 133"/>
          <p:cNvGrpSpPr>
            <a:grpSpLocks/>
          </p:cNvGrpSpPr>
          <p:nvPr/>
        </p:nvGrpSpPr>
        <p:grpSpPr bwMode="auto">
          <a:xfrm>
            <a:off x="4422899" y="1458913"/>
            <a:ext cx="641350" cy="558800"/>
            <a:chOff x="-44" y="1473"/>
            <a:chExt cx="981" cy="1105"/>
          </a:xfrm>
        </p:grpSpPr>
        <p:pic>
          <p:nvPicPr>
            <p:cNvPr id="142" name="Picture 134" descr="desktop_computer_stylized_medium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3" name="Freeform 135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8034 w 356"/>
                <a:gd name="T3" fmla="*/ 1220 h 368"/>
                <a:gd name="T4" fmla="*/ 21394 w 356"/>
                <a:gd name="T5" fmla="*/ 25425 h 368"/>
                <a:gd name="T6" fmla="*/ 4715 w 356"/>
                <a:gd name="T7" fmla="*/ 31797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6"/>
                <a:gd name="T16" fmla="*/ 0 h 368"/>
                <a:gd name="T17" fmla="*/ 356 w 356"/>
                <a:gd name="T18" fmla="*/ 368 h 3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wrap="none"/>
            <a:lstStyle/>
            <a:p>
              <a:endParaRPr lang="ko-KR" altLang="en-US"/>
            </a:p>
          </p:txBody>
        </p:sp>
      </p:grpSp>
      <p:grpSp>
        <p:nvGrpSpPr>
          <p:cNvPr id="144" name="Group 136"/>
          <p:cNvGrpSpPr>
            <a:grpSpLocks/>
          </p:cNvGrpSpPr>
          <p:nvPr/>
        </p:nvGrpSpPr>
        <p:grpSpPr bwMode="auto">
          <a:xfrm>
            <a:off x="6146924" y="6161088"/>
            <a:ext cx="641350" cy="558800"/>
            <a:chOff x="-44" y="1473"/>
            <a:chExt cx="981" cy="1105"/>
          </a:xfrm>
        </p:grpSpPr>
        <p:pic>
          <p:nvPicPr>
            <p:cNvPr id="145" name="Picture 137" descr="desktop_computer_stylized_medium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6" name="Freeform 138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8034 w 356"/>
                <a:gd name="T3" fmla="*/ 1220 h 368"/>
                <a:gd name="T4" fmla="*/ 21394 w 356"/>
                <a:gd name="T5" fmla="*/ 25425 h 368"/>
                <a:gd name="T6" fmla="*/ 4715 w 356"/>
                <a:gd name="T7" fmla="*/ 31797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6"/>
                <a:gd name="T16" fmla="*/ 0 h 368"/>
                <a:gd name="T17" fmla="*/ 356 w 356"/>
                <a:gd name="T18" fmla="*/ 368 h 3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wrap="none"/>
            <a:lstStyle/>
            <a:p>
              <a:endParaRPr lang="ko-KR" altLang="en-US"/>
            </a:p>
          </p:txBody>
        </p:sp>
      </p:grpSp>
      <p:grpSp>
        <p:nvGrpSpPr>
          <p:cNvPr id="147" name="Group 139"/>
          <p:cNvGrpSpPr>
            <a:grpSpLocks/>
          </p:cNvGrpSpPr>
          <p:nvPr/>
        </p:nvGrpSpPr>
        <p:grpSpPr bwMode="auto">
          <a:xfrm>
            <a:off x="5196012" y="6124575"/>
            <a:ext cx="641350" cy="558800"/>
            <a:chOff x="-44" y="1473"/>
            <a:chExt cx="981" cy="1105"/>
          </a:xfrm>
        </p:grpSpPr>
        <p:pic>
          <p:nvPicPr>
            <p:cNvPr id="148" name="Picture 140" descr="desktop_computer_stylized_medium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9" name="Freeform 141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8034 w 356"/>
                <a:gd name="T3" fmla="*/ 1220 h 368"/>
                <a:gd name="T4" fmla="*/ 21394 w 356"/>
                <a:gd name="T5" fmla="*/ 25425 h 368"/>
                <a:gd name="T6" fmla="*/ 4715 w 356"/>
                <a:gd name="T7" fmla="*/ 31797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6"/>
                <a:gd name="T16" fmla="*/ 0 h 368"/>
                <a:gd name="T17" fmla="*/ 356 w 356"/>
                <a:gd name="T18" fmla="*/ 368 h 3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wrap="none"/>
            <a:lstStyle/>
            <a:p>
              <a:endParaRPr lang="ko-KR" altLang="en-US"/>
            </a:p>
          </p:txBody>
        </p:sp>
      </p:grpSp>
      <p:grpSp>
        <p:nvGrpSpPr>
          <p:cNvPr id="150" name="Group 142"/>
          <p:cNvGrpSpPr>
            <a:grpSpLocks/>
          </p:cNvGrpSpPr>
          <p:nvPr/>
        </p:nvGrpSpPr>
        <p:grpSpPr bwMode="auto">
          <a:xfrm>
            <a:off x="2170237" y="6132513"/>
            <a:ext cx="641350" cy="558800"/>
            <a:chOff x="-44" y="1473"/>
            <a:chExt cx="981" cy="1105"/>
          </a:xfrm>
        </p:grpSpPr>
        <p:pic>
          <p:nvPicPr>
            <p:cNvPr id="151" name="Picture 143" descr="desktop_computer_stylized_medium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2" name="Freeform 144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8034 w 356"/>
                <a:gd name="T3" fmla="*/ 1220 h 368"/>
                <a:gd name="T4" fmla="*/ 21394 w 356"/>
                <a:gd name="T5" fmla="*/ 25425 h 368"/>
                <a:gd name="T6" fmla="*/ 4715 w 356"/>
                <a:gd name="T7" fmla="*/ 31797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6"/>
                <a:gd name="T16" fmla="*/ 0 h 368"/>
                <a:gd name="T17" fmla="*/ 356 w 356"/>
                <a:gd name="T18" fmla="*/ 368 h 3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wrap="none"/>
            <a:lstStyle/>
            <a:p>
              <a:endParaRPr lang="ko-KR" altLang="en-US"/>
            </a:p>
          </p:txBody>
        </p:sp>
      </p:grpSp>
      <p:grpSp>
        <p:nvGrpSpPr>
          <p:cNvPr id="153" name="Group 145"/>
          <p:cNvGrpSpPr>
            <a:grpSpLocks/>
          </p:cNvGrpSpPr>
          <p:nvPr/>
        </p:nvGrpSpPr>
        <p:grpSpPr bwMode="auto">
          <a:xfrm>
            <a:off x="3092574" y="6173788"/>
            <a:ext cx="641350" cy="558800"/>
            <a:chOff x="-44" y="1473"/>
            <a:chExt cx="981" cy="1105"/>
          </a:xfrm>
        </p:grpSpPr>
        <p:pic>
          <p:nvPicPr>
            <p:cNvPr id="154" name="Picture 146" descr="desktop_computer_stylized_medium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5" name="Freeform 147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8034 w 356"/>
                <a:gd name="T3" fmla="*/ 1220 h 368"/>
                <a:gd name="T4" fmla="*/ 21394 w 356"/>
                <a:gd name="T5" fmla="*/ 25425 h 368"/>
                <a:gd name="T6" fmla="*/ 4715 w 356"/>
                <a:gd name="T7" fmla="*/ 31797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6"/>
                <a:gd name="T16" fmla="*/ 0 h 368"/>
                <a:gd name="T17" fmla="*/ 356 w 356"/>
                <a:gd name="T18" fmla="*/ 368 h 3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wrap="none"/>
            <a:lstStyle/>
            <a:p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8009262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err="1" smtClean="0"/>
              <a:t>Subnetting</a:t>
            </a:r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3888" y="1268760"/>
            <a:ext cx="5380778" cy="2819116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568" y="3933056"/>
            <a:ext cx="4435584" cy="2556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5426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Sub-sub-subnet?</a:t>
            </a:r>
            <a:endParaRPr lang="ko-KR" altLang="en-US" dirty="0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1640" y="1484784"/>
            <a:ext cx="4877524" cy="515524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 rot="19350816">
            <a:off x="5031154" y="1939999"/>
            <a:ext cx="4461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i="1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 long as routing table is correctly set up!</a:t>
            </a:r>
            <a:endParaRPr lang="ko-KR" altLang="en-US" b="1" i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72682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err="1" smtClean="0"/>
              <a:t>Subnetting</a:t>
            </a:r>
            <a:r>
              <a:rPr lang="en-US" altLang="ko-KR" dirty="0" smtClean="0"/>
              <a:t> – what’s good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Better match to physical network structure</a:t>
            </a:r>
          </a:p>
          <a:p>
            <a:endParaRPr lang="en-US" altLang="ko-KR" dirty="0"/>
          </a:p>
          <a:p>
            <a:r>
              <a:rPr lang="en-US" altLang="ko-KR" dirty="0" smtClean="0"/>
              <a:t>Flexibility – subnet size can be customized</a:t>
            </a:r>
          </a:p>
          <a:p>
            <a:endParaRPr lang="en-US" altLang="ko-KR" dirty="0"/>
          </a:p>
          <a:p>
            <a:r>
              <a:rPr lang="en-US" altLang="ko-KR" dirty="0" smtClean="0"/>
              <a:t>Invisibility to public Internet</a:t>
            </a:r>
          </a:p>
          <a:p>
            <a:endParaRPr lang="en-US" altLang="ko-KR" dirty="0"/>
          </a:p>
          <a:p>
            <a:r>
              <a:rPr lang="en-US" altLang="ko-KR" dirty="0" smtClean="0"/>
              <a:t>No routing table entry proliferation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8571957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err="1" smtClean="0"/>
              <a:t>Subnetting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In Korea University …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81468209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Broadcast addresses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Broadcast target is marked by all 1’s</a:t>
            </a:r>
          </a:p>
          <a:p>
            <a:endParaRPr lang="en-US" altLang="ko-KR" dirty="0"/>
          </a:p>
          <a:p>
            <a:r>
              <a:rPr lang="en-US" altLang="ko-KR" dirty="0" smtClean="0"/>
              <a:t>Limited</a:t>
            </a:r>
          </a:p>
          <a:p>
            <a:endParaRPr lang="en-US" altLang="ko-KR" dirty="0"/>
          </a:p>
          <a:p>
            <a:r>
              <a:rPr lang="en-US" altLang="ko-KR" dirty="0" smtClean="0"/>
              <a:t>Directed</a:t>
            </a:r>
          </a:p>
          <a:p>
            <a:pPr lvl="1"/>
            <a:r>
              <a:rPr lang="en-US" altLang="ko-KR" dirty="0" smtClean="0"/>
              <a:t>Policy dictates if directed broadcast is forwarded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53379438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CIDR &amp; aggregation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CIDR notation</a:t>
            </a:r>
          </a:p>
          <a:p>
            <a:endParaRPr lang="en-US" altLang="ko-KR" dirty="0"/>
          </a:p>
          <a:p>
            <a:r>
              <a:rPr lang="en-US" altLang="ko-KR" dirty="0" smtClean="0"/>
              <a:t>Routing table size reduction</a:t>
            </a:r>
          </a:p>
          <a:p>
            <a:pPr lvl="1"/>
            <a:r>
              <a:rPr lang="en-US" altLang="ko-KR" dirty="0" smtClean="0"/>
              <a:t>Fig. 2-8</a:t>
            </a: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11514305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Special-use addresses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IPv4 </a:t>
            </a:r>
            <a:r>
              <a:rPr lang="en-US" altLang="ko-KR" dirty="0" smtClean="0">
                <a:sym typeface="Wingdings" pitchFamily="2" charset="2"/>
              </a:rPr>
              <a:t> </a:t>
            </a:r>
            <a:r>
              <a:rPr lang="en-US" altLang="ko-KR" dirty="0" smtClean="0"/>
              <a:t>Tab. 2-7</a:t>
            </a:r>
          </a:p>
          <a:p>
            <a:pPr lvl="1"/>
            <a:r>
              <a:rPr lang="en-US" altLang="ko-KR" dirty="0" smtClean="0"/>
              <a:t>Private </a:t>
            </a:r>
            <a:r>
              <a:rPr lang="en-US" altLang="ko-KR" dirty="0" smtClean="0">
                <a:sym typeface="Wingdings" pitchFamily="2" charset="2"/>
              </a:rPr>
              <a:t> one in each class</a:t>
            </a:r>
          </a:p>
          <a:p>
            <a:pPr lvl="1"/>
            <a:r>
              <a:rPr lang="en-US" altLang="ko-KR" dirty="0" smtClean="0">
                <a:sym typeface="Wingdings" pitchFamily="2" charset="2"/>
              </a:rPr>
              <a:t>Loopback</a:t>
            </a:r>
          </a:p>
          <a:p>
            <a:pPr lvl="1"/>
            <a:r>
              <a:rPr lang="en-US" altLang="ko-KR" dirty="0" smtClean="0"/>
              <a:t>Test</a:t>
            </a:r>
          </a:p>
          <a:p>
            <a:pPr lvl="1"/>
            <a:r>
              <a:rPr lang="en-US" altLang="ko-KR" dirty="0" smtClean="0"/>
              <a:t>Reserved</a:t>
            </a:r>
          </a:p>
          <a:p>
            <a:pPr lvl="1"/>
            <a:r>
              <a:rPr lang="en-US" altLang="ko-KR" dirty="0" smtClean="0"/>
              <a:t>Multicast</a:t>
            </a:r>
          </a:p>
          <a:p>
            <a:pPr lvl="1"/>
            <a:r>
              <a:rPr lang="en-US" altLang="ko-KR" dirty="0" smtClean="0"/>
              <a:t>Broadcast</a:t>
            </a:r>
          </a:p>
          <a:p>
            <a:pPr lvl="1"/>
            <a:r>
              <a:rPr lang="en-US" altLang="ko-KR" dirty="0" smtClean="0"/>
              <a:t>Unspecified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01765978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Special-use addresses</a:t>
            </a:r>
            <a:endParaRPr lang="ko-KR" altLang="en-US" dirty="0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2211698"/>
            <a:ext cx="8229600" cy="3302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196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Special-use addresses</a:t>
            </a:r>
            <a:endParaRPr lang="ko-KR" altLang="en-US" dirty="0"/>
          </a:p>
        </p:txBody>
      </p:sp>
      <p:pic>
        <p:nvPicPr>
          <p:cNvPr id="5" name="내용 개체 틀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2029604"/>
            <a:ext cx="8229600" cy="3667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0515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Special-use addresses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IPv6 </a:t>
            </a:r>
            <a:r>
              <a:rPr lang="en-US" altLang="ko-KR" dirty="0" smtClean="0">
                <a:sym typeface="Wingdings" pitchFamily="2" charset="2"/>
              </a:rPr>
              <a:t> </a:t>
            </a:r>
            <a:r>
              <a:rPr lang="en-US" altLang="ko-KR" dirty="0" smtClean="0"/>
              <a:t>Tab. 2-8</a:t>
            </a:r>
          </a:p>
          <a:p>
            <a:pPr lvl="1"/>
            <a:r>
              <a:rPr lang="en-US" altLang="ko-KR" dirty="0" smtClean="0"/>
              <a:t>Default route</a:t>
            </a:r>
          </a:p>
          <a:p>
            <a:pPr lvl="1"/>
            <a:r>
              <a:rPr lang="en-US" altLang="ko-KR" dirty="0" smtClean="0"/>
              <a:t>Unspecified</a:t>
            </a:r>
          </a:p>
          <a:p>
            <a:pPr lvl="1"/>
            <a:r>
              <a:rPr lang="en-US" altLang="ko-KR" dirty="0" smtClean="0"/>
              <a:t>Loopback</a:t>
            </a:r>
          </a:p>
          <a:p>
            <a:pPr lvl="1"/>
            <a:r>
              <a:rPr lang="en-US" altLang="ko-KR" dirty="0" smtClean="0"/>
              <a:t>V4</a:t>
            </a:r>
            <a:r>
              <a:rPr lang="en-US" altLang="ko-KR" dirty="0" smtClean="0">
                <a:sym typeface="Wingdings" pitchFamily="2" charset="2"/>
              </a:rPr>
              <a:t>v6 transition</a:t>
            </a:r>
            <a:r>
              <a:rPr lang="en-US" altLang="ko-KR" dirty="0" smtClean="0"/>
              <a:t> related</a:t>
            </a:r>
          </a:p>
          <a:p>
            <a:pPr lvl="1"/>
            <a:r>
              <a:rPr lang="en-US" altLang="ko-KR" dirty="0" smtClean="0"/>
              <a:t>Test and documentation</a:t>
            </a:r>
          </a:p>
          <a:p>
            <a:pPr lvl="1"/>
            <a:r>
              <a:rPr lang="en-US" altLang="ko-KR" dirty="0" smtClean="0"/>
              <a:t>Link local</a:t>
            </a:r>
          </a:p>
          <a:p>
            <a:pPr lvl="1"/>
            <a:r>
              <a:rPr lang="en-US" altLang="ko-KR" dirty="0" smtClean="0"/>
              <a:t>multicast</a:t>
            </a:r>
          </a:p>
          <a:p>
            <a:pPr lvl="1"/>
            <a:endParaRPr lang="en-US" altLang="ko-KR" dirty="0" smtClean="0"/>
          </a:p>
          <a:p>
            <a:pPr lvl="1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025488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Multicast addresses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Tab. 2-9</a:t>
            </a:r>
          </a:p>
          <a:p>
            <a:endParaRPr lang="en-US" altLang="ko-KR" dirty="0"/>
          </a:p>
          <a:p>
            <a:pPr lvl="1"/>
            <a:r>
              <a:rPr lang="en-US" altLang="ko-KR" dirty="0" smtClean="0"/>
              <a:t>SSM vs. ASM</a:t>
            </a:r>
          </a:p>
          <a:p>
            <a:pPr lvl="1"/>
            <a:r>
              <a:rPr lang="en-US" altLang="ko-KR" dirty="0" smtClean="0"/>
              <a:t>GLOP (233) </a:t>
            </a:r>
            <a:r>
              <a:rPr lang="en-US" altLang="ko-KR" dirty="0" smtClean="0">
                <a:sym typeface="Wingdings" pitchFamily="2" charset="2"/>
              </a:rPr>
              <a:t> 16 b ASN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UBM (234) </a:t>
            </a:r>
          </a:p>
          <a:p>
            <a:pPr lvl="1"/>
            <a:r>
              <a:rPr lang="en-US" altLang="ko-KR" dirty="0" smtClean="0"/>
              <a:t>Administrative scope </a:t>
            </a:r>
            <a:r>
              <a:rPr lang="en-US" altLang="ko-KR" dirty="0" smtClean="0">
                <a:sym typeface="Wingdings" pitchFamily="2" charset="2"/>
              </a:rPr>
              <a:t> analogous to private unicast </a:t>
            </a:r>
            <a:r>
              <a:rPr lang="en-US" altLang="ko-KR" dirty="0" err="1" smtClean="0">
                <a:sym typeface="Wingdings" pitchFamily="2" charset="2"/>
              </a:rPr>
              <a:t>addr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97783002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Multicast addresses</a:t>
            </a:r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584" y="1580835"/>
            <a:ext cx="7776864" cy="1413975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5776" y="3086091"/>
            <a:ext cx="4291756" cy="3568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500409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IPv6 multicast addresses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ko-KR" dirty="0" smtClean="0"/>
              <a:t>No “broadcast” in IPv6</a:t>
            </a:r>
          </a:p>
          <a:p>
            <a:r>
              <a:rPr lang="en-US" altLang="ko-KR" dirty="0" smtClean="0"/>
              <a:t>Reserved block </a:t>
            </a:r>
            <a:r>
              <a:rPr lang="en-US" altLang="ko-KR" dirty="0" smtClean="0">
                <a:sym typeface="Wingdings" pitchFamily="2" charset="2"/>
              </a:rPr>
              <a:t> f</a:t>
            </a:r>
            <a:r>
              <a:rPr lang="en-US" altLang="ko-KR" dirty="0" smtClean="0"/>
              <a:t>f00::/8</a:t>
            </a:r>
          </a:p>
          <a:p>
            <a:pPr lvl="1"/>
            <a:r>
              <a:rPr lang="en-US" altLang="ko-KR" dirty="0"/>
              <a:t>f</a:t>
            </a:r>
            <a:r>
              <a:rPr lang="en-US" altLang="ko-KR" dirty="0" smtClean="0"/>
              <a:t>f02 </a:t>
            </a:r>
            <a:r>
              <a:rPr lang="en-US" altLang="ko-KR" dirty="0" smtClean="0">
                <a:sym typeface="Wingdings" pitchFamily="2" charset="2"/>
              </a:rPr>
              <a:t> link local multicast</a:t>
            </a:r>
          </a:p>
          <a:p>
            <a:pPr lvl="1"/>
            <a:r>
              <a:rPr lang="en-US" altLang="ko-KR" dirty="0">
                <a:sym typeface="Wingdings" pitchFamily="2" charset="2"/>
              </a:rPr>
              <a:t>f</a:t>
            </a:r>
            <a:r>
              <a:rPr lang="en-US" altLang="ko-KR" dirty="0" smtClean="0">
                <a:sym typeface="Wingdings" pitchFamily="2" charset="2"/>
              </a:rPr>
              <a:t>f0e  global multicast</a:t>
            </a:r>
          </a:p>
          <a:p>
            <a:r>
              <a:rPr lang="en-US" altLang="ko-KR" dirty="0" smtClean="0">
                <a:sym typeface="Wingdings" pitchFamily="2" charset="2"/>
              </a:rPr>
              <a:t>P=1 (ff3)</a:t>
            </a:r>
          </a:p>
          <a:p>
            <a:pPr lvl="1"/>
            <a:r>
              <a:rPr lang="en-US" altLang="ko-KR" dirty="0" smtClean="0">
                <a:sym typeface="Wingdings" pitchFamily="2" charset="2"/>
              </a:rPr>
              <a:t>UBM (IPv6) or</a:t>
            </a:r>
          </a:p>
          <a:p>
            <a:pPr lvl="1"/>
            <a:r>
              <a:rPr lang="en-US" altLang="ko-KR" dirty="0" smtClean="0">
                <a:sym typeface="Wingdings" pitchFamily="2" charset="2"/>
              </a:rPr>
              <a:t>Link scoped  IID used</a:t>
            </a:r>
          </a:p>
          <a:p>
            <a:pPr lvl="2"/>
            <a:r>
              <a:rPr lang="en-US" altLang="ko-KR" dirty="0" smtClean="0">
                <a:sym typeface="Wingdings" pitchFamily="2" charset="2"/>
              </a:rPr>
              <a:t>T=1</a:t>
            </a:r>
          </a:p>
          <a:p>
            <a:r>
              <a:rPr lang="en-US" altLang="ko-KR" dirty="0" smtClean="0">
                <a:sym typeface="Wingdings" pitchFamily="2" charset="2"/>
              </a:rPr>
              <a:t>R=1 (ff7)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34283090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err="1" smtClean="0"/>
              <a:t>Anycast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Closest</a:t>
            </a:r>
          </a:p>
          <a:p>
            <a:endParaRPr lang="en-US" altLang="ko-KR" dirty="0"/>
          </a:p>
          <a:p>
            <a:r>
              <a:rPr lang="en-US" altLang="ko-KR" dirty="0" smtClean="0"/>
              <a:t>DNS, RP, 6to4 servers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50784196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Allocation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IANA, top of the hierarchy</a:t>
            </a:r>
          </a:p>
          <a:p>
            <a:endParaRPr lang="en-US" altLang="ko-KR" dirty="0"/>
          </a:p>
          <a:p>
            <a:r>
              <a:rPr lang="en-US" altLang="ko-KR" dirty="0" smtClean="0"/>
              <a:t>RIR</a:t>
            </a:r>
          </a:p>
          <a:p>
            <a:endParaRPr lang="en-US" altLang="ko-KR" dirty="0"/>
          </a:p>
          <a:p>
            <a:r>
              <a:rPr lang="en-US" altLang="ko-KR" dirty="0" smtClean="0"/>
              <a:t>Provider </a:t>
            </a:r>
            <a:r>
              <a:rPr lang="en-US" altLang="ko-KR" dirty="0" err="1" smtClean="0"/>
              <a:t>aggregatable</a:t>
            </a:r>
            <a:r>
              <a:rPr lang="en-US" altLang="ko-KR" dirty="0" smtClean="0"/>
              <a:t> vs. provider independent (PI)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17611485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Allocation</a:t>
            </a:r>
            <a:endParaRPr lang="ko-KR" altLang="en-US" dirty="0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23626" y="1600200"/>
            <a:ext cx="6696748" cy="452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110214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Allocation of IPv4 – end in sight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IANA was depleted on 3 Feb. 2011</a:t>
            </a:r>
          </a:p>
          <a:p>
            <a:endParaRPr lang="en-US" altLang="ko-KR" dirty="0"/>
          </a:p>
          <a:p>
            <a:r>
              <a:rPr lang="en-US" altLang="ko-KR" dirty="0" smtClean="0"/>
              <a:t>RIRs are distributing last /8</a:t>
            </a:r>
          </a:p>
          <a:p>
            <a:endParaRPr lang="en-US" altLang="ko-KR" dirty="0"/>
          </a:p>
          <a:p>
            <a:r>
              <a:rPr lang="en-US" altLang="ko-KR" dirty="0" err="1" smtClean="0"/>
              <a:t>IoT</a:t>
            </a:r>
            <a:r>
              <a:rPr lang="en-US" altLang="ko-KR" dirty="0" smtClean="0"/>
              <a:t> aggravates IP address shortage</a:t>
            </a:r>
          </a:p>
          <a:p>
            <a:endParaRPr lang="en-US" altLang="ko-KR" dirty="0"/>
          </a:p>
          <a:p>
            <a:r>
              <a:rPr lang="en-US" altLang="ko-KR" dirty="0" smtClean="0"/>
              <a:t>Time to migrate to IPv6? – may or may not be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14975183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IPv6 addresses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Unicast</a:t>
            </a:r>
          </a:p>
          <a:p>
            <a:endParaRPr lang="en-US" altLang="ko-KR" dirty="0"/>
          </a:p>
          <a:p>
            <a:r>
              <a:rPr lang="en-US" altLang="ko-KR" dirty="0" smtClean="0"/>
              <a:t>Multicast – includes broadcast!</a:t>
            </a:r>
          </a:p>
          <a:p>
            <a:endParaRPr lang="en-US" altLang="ko-KR" dirty="0"/>
          </a:p>
          <a:p>
            <a:r>
              <a:rPr lang="en-US" altLang="ko-KR" dirty="0" err="1" smtClean="0"/>
              <a:t>Anycast</a:t>
            </a:r>
            <a:r>
              <a:rPr lang="en-US" altLang="ko-KR" dirty="0" smtClean="0"/>
              <a:t> – not explicitly, but through assigning the same IP address to more than one device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20048563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IPv6 address space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2</a:t>
            </a:r>
            <a:r>
              <a:rPr lang="en-US" altLang="ko-KR" baseline="30000" dirty="0" smtClean="0"/>
              <a:t>128</a:t>
            </a:r>
            <a:r>
              <a:rPr lang="en-US" altLang="ko-KR" dirty="0" smtClean="0"/>
              <a:t> addresses – 1.6 inch vs. solar system</a:t>
            </a:r>
            <a:endParaRPr lang="ko-KR" altLang="en-US" dirty="0"/>
          </a:p>
        </p:txBody>
      </p:sp>
      <p:pic>
        <p:nvPicPr>
          <p:cNvPr id="12290" name="Picture 2" descr="http://www.tcpipguide.com/free/diagrams/ipv6addressspac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2946426"/>
            <a:ext cx="5772150" cy="3390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199187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IPv6 address notation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Colon-hexadecimal, also for human convenience</a:t>
            </a:r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5656" y="3034573"/>
            <a:ext cx="6286500" cy="3116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811639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IPv6 addresses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Leading zeros can be omitted in a block</a:t>
            </a:r>
          </a:p>
          <a:p>
            <a:r>
              <a:rPr lang="en-US" altLang="ko-KR" dirty="0" smtClean="0"/>
              <a:t>All 0’s in a block </a:t>
            </a:r>
            <a:r>
              <a:rPr lang="en-US" altLang="ko-KR" dirty="0" smtClean="0">
                <a:sym typeface="Wingdings" pitchFamily="2" charset="2"/>
              </a:rPr>
              <a:t> ::</a:t>
            </a:r>
          </a:p>
          <a:p>
            <a:pPr lvl="1"/>
            <a:r>
              <a:rPr lang="en-US" altLang="ko-KR" dirty="0" smtClean="0">
                <a:sym typeface="Wingdings" pitchFamily="2" charset="2"/>
              </a:rPr>
              <a:t>Can be used only once in an IPv6 </a:t>
            </a:r>
            <a:r>
              <a:rPr lang="en-US" altLang="ko-KR" dirty="0" err="1" smtClean="0">
                <a:sym typeface="Wingdings" pitchFamily="2" charset="2"/>
              </a:rPr>
              <a:t>addr</a:t>
            </a:r>
            <a:endParaRPr lang="en-US" altLang="ko-KR" dirty="0" smtClean="0">
              <a:sym typeface="Wingdings" pitchFamily="2" charset="2"/>
            </a:endParaRPr>
          </a:p>
          <a:p>
            <a:r>
              <a:rPr lang="en-US" altLang="ko-KR" dirty="0" smtClean="0">
                <a:sym typeface="Wingdings" pitchFamily="2" charset="2"/>
              </a:rPr>
              <a:t>IPv4-mapped IPv6 </a:t>
            </a:r>
            <a:r>
              <a:rPr lang="en-US" altLang="ko-KR" dirty="0" err="1" smtClean="0">
                <a:sym typeface="Wingdings" pitchFamily="2" charset="2"/>
              </a:rPr>
              <a:t>addr</a:t>
            </a:r>
            <a:r>
              <a:rPr lang="en-US" altLang="ko-KR" dirty="0" smtClean="0">
                <a:sym typeface="Wingdings" pitchFamily="2" charset="2"/>
              </a:rPr>
              <a:t>  ::</a:t>
            </a:r>
            <a:r>
              <a:rPr lang="en-US" altLang="ko-KR" dirty="0" err="1" smtClean="0">
                <a:sym typeface="Wingdings" pitchFamily="2" charset="2"/>
              </a:rPr>
              <a:t>ffff:a.b.c.d</a:t>
            </a:r>
            <a:endParaRPr lang="en-US" altLang="ko-KR" dirty="0" smtClean="0"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51502391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IPv6 address space allocations</a:t>
            </a:r>
            <a:endParaRPr lang="ko-KR" altLang="en-US" dirty="0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85530" y="1600200"/>
            <a:ext cx="7372939" cy="452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289149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IPv6 address structure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Scope</a:t>
            </a:r>
            <a:endParaRPr lang="en-US" altLang="ko-KR" dirty="0"/>
          </a:p>
          <a:p>
            <a:pPr lvl="1"/>
            <a:r>
              <a:rPr lang="en-US" altLang="ko-KR" dirty="0" smtClean="0"/>
              <a:t>Node local, link local, global</a:t>
            </a:r>
          </a:p>
          <a:p>
            <a:pPr lvl="1"/>
            <a:endParaRPr lang="en-US" altLang="ko-KR" dirty="0"/>
          </a:p>
          <a:p>
            <a:r>
              <a:rPr lang="en-US" altLang="ko-KR" dirty="0" smtClean="0"/>
              <a:t>Link-local</a:t>
            </a:r>
          </a:p>
          <a:p>
            <a:pPr lvl="1"/>
            <a:r>
              <a:rPr lang="en-US" altLang="ko-KR" dirty="0" smtClean="0"/>
              <a:t>Prefix (64b) + interface ID (64b)</a:t>
            </a:r>
          </a:p>
          <a:p>
            <a:pPr lvl="1"/>
            <a:endParaRPr lang="en-US" altLang="ko-KR" dirty="0"/>
          </a:p>
          <a:p>
            <a:r>
              <a:rPr lang="en-US" altLang="ko-KR" dirty="0" smtClean="0"/>
              <a:t>IID </a:t>
            </a:r>
            <a:r>
              <a:rPr lang="en-US" altLang="ko-KR" dirty="0" smtClean="0">
                <a:sym typeface="Wingdings" pitchFamily="2" charset="2"/>
              </a:rPr>
              <a:t> usually modified EUI-64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44199253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IPv6 global unicast address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You can split the subnet ID part any way you want – e.g. no subnet, single-level subnet, sub-sub-sub net, etc.</a:t>
            </a:r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96" y="3501008"/>
            <a:ext cx="9144000" cy="1624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599753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Modified EUI-64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ko-KR" dirty="0" smtClean="0"/>
              <a:t>EUI-48</a:t>
            </a:r>
          </a:p>
          <a:p>
            <a:pPr lvl="1"/>
            <a:r>
              <a:rPr lang="en-US" altLang="ko-KR" dirty="0" smtClean="0"/>
              <a:t>First 24b </a:t>
            </a:r>
            <a:r>
              <a:rPr lang="en-US" altLang="ko-KR" dirty="0" smtClean="0">
                <a:sym typeface="Wingdings" pitchFamily="2" charset="2"/>
              </a:rPr>
              <a:t> </a:t>
            </a:r>
            <a:r>
              <a:rPr lang="en-US" altLang="ko-KR" dirty="0" smtClean="0"/>
              <a:t>Organizationally unique identifier (OUI)</a:t>
            </a:r>
          </a:p>
          <a:p>
            <a:pPr lvl="1"/>
            <a:r>
              <a:rPr lang="en-US" altLang="ko-KR" dirty="0" smtClean="0"/>
              <a:t>Last 2 bits of the first byte of OUI</a:t>
            </a:r>
          </a:p>
          <a:p>
            <a:pPr lvl="2"/>
            <a:r>
              <a:rPr lang="en-US" altLang="ko-KR" dirty="0" smtClean="0"/>
              <a:t>U : 1=locally administered</a:t>
            </a:r>
          </a:p>
          <a:p>
            <a:pPr lvl="2"/>
            <a:r>
              <a:rPr lang="en-US" altLang="ko-KR" dirty="0" smtClean="0"/>
              <a:t>G : 1=multicast</a:t>
            </a:r>
          </a:p>
          <a:p>
            <a:endParaRPr lang="en-US" altLang="ko-KR" dirty="0"/>
          </a:p>
          <a:p>
            <a:r>
              <a:rPr lang="en-US" altLang="ko-KR" dirty="0" smtClean="0"/>
              <a:t>Modified EUI-64 = OUI + 0xFFFE + 3B</a:t>
            </a:r>
          </a:p>
          <a:p>
            <a:pPr lvl="1"/>
            <a:r>
              <a:rPr lang="en-US" altLang="ko-KR" dirty="0" smtClean="0"/>
              <a:t>“modified” </a:t>
            </a:r>
            <a:r>
              <a:rPr lang="en-US" altLang="ko-KR" dirty="0" smtClean="0">
                <a:sym typeface="Wingdings" pitchFamily="2" charset="2"/>
              </a:rPr>
              <a:t> u bit inverted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12243347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Modified EUI-64</a:t>
            </a:r>
            <a:endParaRPr lang="ko-KR" altLang="en-US" dirty="0"/>
          </a:p>
        </p:txBody>
      </p:sp>
      <p:pic>
        <p:nvPicPr>
          <p:cNvPr id="14338" name="Picture 2" descr="http://www.tcpipguide.com/free/diagrams/ipv6eui64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2470" y="1851497"/>
            <a:ext cx="6099060" cy="4023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084672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IPv6 multicast addresses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00199"/>
            <a:ext cx="8229600" cy="4525963"/>
          </a:xfrm>
        </p:spPr>
        <p:txBody>
          <a:bodyPr/>
          <a:lstStyle/>
          <a:p>
            <a:r>
              <a:rPr lang="en-US" altLang="ko-KR" dirty="0" smtClean="0"/>
              <a:t>Starts with FF</a:t>
            </a:r>
            <a:endParaRPr lang="ko-KR" altLang="en-US" dirty="0"/>
          </a:p>
        </p:txBody>
      </p:sp>
      <p:pic>
        <p:nvPicPr>
          <p:cNvPr id="15362" name="Picture 2" descr="http://www.tcpipguide.com/free/diagrams/ipv6multicast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3976303"/>
            <a:ext cx="6372225" cy="2676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04" y="2204864"/>
            <a:ext cx="9144000" cy="1771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90196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IPv6 multicast: solicited-node multicast address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There is no ARP protocol in IPv6… instead,</a:t>
            </a:r>
            <a:endParaRPr lang="ko-KR" altLang="en-US" dirty="0"/>
          </a:p>
        </p:txBody>
      </p:sp>
      <p:pic>
        <p:nvPicPr>
          <p:cNvPr id="16388" name="Picture 4" descr="http://www.tcpipguide.com/free/diagrams/ipv6solicitednod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2708920"/>
            <a:ext cx="6381750" cy="2686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945225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IPv6 multicast address to MAC mapping</a:t>
            </a:r>
            <a:endParaRPr lang="ko-KR" altLang="en-US" dirty="0"/>
          </a:p>
        </p:txBody>
      </p:sp>
      <p:sp>
        <p:nvSpPr>
          <p:cNvPr id="4" name="내용 개체 틀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The interface that joins the SNM address registers this MAC </a:t>
            </a:r>
            <a:r>
              <a:rPr lang="en-US" altLang="ko-KR" dirty="0" err="1" smtClean="0"/>
              <a:t>addr</a:t>
            </a:r>
            <a:r>
              <a:rPr lang="en-US" altLang="ko-KR" dirty="0" smtClean="0"/>
              <a:t>. to the hardware NIC</a:t>
            </a:r>
          </a:p>
          <a:p>
            <a:r>
              <a:rPr lang="en-US" altLang="ko-KR" dirty="0" smtClean="0"/>
              <a:t>So that the NIC can pick up the IPv6 datagram that corresponds to the MAC</a:t>
            </a:r>
            <a:endParaRPr lang="ko-KR" altLang="en-US" dirty="0"/>
          </a:p>
        </p:txBody>
      </p:sp>
      <p:pic>
        <p:nvPicPr>
          <p:cNvPr id="6" name="Picture 2" descr="ipv6 multicast address mac mappingì ëí ì´ë¯¸ì§ ê²ìê²°ê³¼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3933056"/>
            <a:ext cx="5941331" cy="1944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560376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IPv6 multicast: solicited-node multicast address</a:t>
            </a:r>
            <a:endParaRPr lang="ko-KR" altLang="en-US" dirty="0"/>
          </a:p>
        </p:txBody>
      </p:sp>
      <p:sp>
        <p:nvSpPr>
          <p:cNvPr id="5" name="내용 개체 틀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84784"/>
            <a:ext cx="9144000" cy="5111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890639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IPv6 multicast: solicited-node multicast address</a:t>
            </a:r>
            <a:endParaRPr lang="ko-KR" altLang="en-US" dirty="0"/>
          </a:p>
        </p:txBody>
      </p:sp>
      <p:pic>
        <p:nvPicPr>
          <p:cNvPr id="3" name="내용 개체 틀 2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1668" y="1456184"/>
            <a:ext cx="9037641" cy="5213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389571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IPv6 adoption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ko-KR" dirty="0"/>
              <a:t>Google: 8% of clients access services via IPv6</a:t>
            </a:r>
          </a:p>
          <a:p>
            <a:r>
              <a:rPr lang="en-US" altLang="ko-KR" dirty="0"/>
              <a:t>NIST: 1/3 of all US government domains are IPv6 capable</a:t>
            </a:r>
          </a:p>
          <a:p>
            <a:pPr marL="457200" lvl="1" indent="0">
              <a:buFont typeface="Wingdings" panose="05000000000000000000" pitchFamily="2" charset="2"/>
              <a:buNone/>
            </a:pPr>
            <a:endParaRPr lang="en-US" altLang="ko-KR" dirty="0">
              <a:latin typeface="Gill Sans MT" panose="020B0502020104020203" pitchFamily="34" charset="0"/>
            </a:endParaRPr>
          </a:p>
          <a:p>
            <a:r>
              <a:rPr lang="en-US" altLang="ko-KR" i="1" dirty="0">
                <a:solidFill>
                  <a:srgbClr val="CC0000"/>
                </a:solidFill>
              </a:rPr>
              <a:t>Long (long!) time for deployment, use</a:t>
            </a:r>
          </a:p>
          <a:p>
            <a:pPr marL="457200" lvl="1" indent="0"/>
            <a:r>
              <a:rPr lang="en-US" altLang="ko-KR" dirty="0">
                <a:latin typeface="Gill Sans MT" panose="020B0502020104020203" pitchFamily="34" charset="0"/>
              </a:rPr>
              <a:t>20 years and counting!</a:t>
            </a:r>
          </a:p>
          <a:p>
            <a:pPr marL="457200" lvl="1" indent="0"/>
            <a:r>
              <a:rPr lang="en-US" altLang="ko-KR" dirty="0">
                <a:latin typeface="Gill Sans MT" panose="020B0502020104020203" pitchFamily="34" charset="0"/>
              </a:rPr>
              <a:t>think of application-level changes in last 20 years: WWW, Facebook, streaming media, Skype, …</a:t>
            </a:r>
          </a:p>
          <a:p>
            <a:pPr marL="457200" lvl="1" indent="0"/>
            <a:r>
              <a:rPr lang="en-US" altLang="ko-KR" i="1" dirty="0">
                <a:solidFill>
                  <a:srgbClr val="CC0000"/>
                </a:solidFill>
                <a:latin typeface="Gill Sans MT" panose="020B0502020104020203" pitchFamily="34" charset="0"/>
              </a:rPr>
              <a:t>Why</a:t>
            </a:r>
            <a:r>
              <a:rPr lang="en-US" altLang="ko-KR" i="1" dirty="0" smtClean="0">
                <a:solidFill>
                  <a:srgbClr val="CC0000"/>
                </a:solidFill>
                <a:latin typeface="Gill Sans MT" panose="020B0502020104020203" pitchFamily="34" charset="0"/>
              </a:rPr>
              <a:t>? “NAT is IPv4ever.”</a:t>
            </a:r>
            <a:endParaRPr lang="en-US" altLang="ko-KR" i="1" dirty="0">
              <a:solidFill>
                <a:srgbClr val="CC0000"/>
              </a:solidFill>
              <a:latin typeface="Gill Sans MT" panose="020B0502020104020203" pitchFamily="34" charset="0"/>
            </a:endParaRPr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309057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Tunneling</a:t>
            </a:r>
            <a:endParaRPr lang="ko-KR" altLang="en-US" dirty="0"/>
          </a:p>
        </p:txBody>
      </p:sp>
      <p:grpSp>
        <p:nvGrpSpPr>
          <p:cNvPr id="166" name="Group 352"/>
          <p:cNvGrpSpPr>
            <a:grpSpLocks/>
          </p:cNvGrpSpPr>
          <p:nvPr/>
        </p:nvGrpSpPr>
        <p:grpSpPr bwMode="auto">
          <a:xfrm>
            <a:off x="2557463" y="3384550"/>
            <a:ext cx="817562" cy="2981325"/>
            <a:chOff x="1611" y="2132"/>
            <a:chExt cx="515" cy="1878"/>
          </a:xfrm>
        </p:grpSpPr>
        <p:grpSp>
          <p:nvGrpSpPr>
            <p:cNvPr id="167" name="Group 212"/>
            <p:cNvGrpSpPr>
              <a:grpSpLocks/>
            </p:cNvGrpSpPr>
            <p:nvPr/>
          </p:nvGrpSpPr>
          <p:grpSpPr bwMode="auto">
            <a:xfrm>
              <a:off x="1625" y="2200"/>
              <a:ext cx="471" cy="908"/>
              <a:chOff x="643" y="2144"/>
              <a:chExt cx="471" cy="908"/>
            </a:xfrm>
          </p:grpSpPr>
          <p:sp>
            <p:nvSpPr>
              <p:cNvPr id="171" name="Rectangle 183"/>
              <p:cNvSpPr>
                <a:spLocks noChangeArrowheads="1"/>
              </p:cNvSpPr>
              <p:nvPr/>
            </p:nvSpPr>
            <p:spPr bwMode="auto">
              <a:xfrm>
                <a:off x="652" y="2144"/>
                <a:ext cx="462" cy="908"/>
              </a:xfrm>
              <a:prstGeom prst="rect">
                <a:avLst/>
              </a:prstGeom>
              <a:solidFill>
                <a:srgbClr val="66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ko-KR" altLang="ko-KR" sz="1800"/>
              </a:p>
            </p:txBody>
          </p:sp>
          <p:sp>
            <p:nvSpPr>
              <p:cNvPr id="172" name="Text Box 184"/>
              <p:cNvSpPr txBox="1">
                <a:spLocks noChangeArrowheads="1"/>
              </p:cNvSpPr>
              <p:nvPr/>
            </p:nvSpPr>
            <p:spPr bwMode="auto">
              <a:xfrm>
                <a:off x="643" y="2169"/>
                <a:ext cx="457" cy="8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r>
                  <a:rPr lang="en-US" altLang="ko-KR" sz="1400"/>
                  <a:t>flow: X</a:t>
                </a:r>
              </a:p>
              <a:p>
                <a:r>
                  <a:rPr lang="en-US" altLang="ko-KR" sz="1400"/>
                  <a:t>src: A</a:t>
                </a:r>
              </a:p>
              <a:p>
                <a:r>
                  <a:rPr lang="en-US" altLang="ko-KR" sz="1400"/>
                  <a:t>dest: F</a:t>
                </a:r>
              </a:p>
              <a:p>
                <a:endParaRPr lang="en-US" altLang="ko-KR" sz="1400"/>
              </a:p>
              <a:p>
                <a:endParaRPr lang="en-US" altLang="ko-KR" sz="1400"/>
              </a:p>
              <a:p>
                <a:r>
                  <a:rPr lang="en-US" altLang="ko-KR" sz="1400"/>
                  <a:t>data</a:t>
                </a:r>
              </a:p>
            </p:txBody>
          </p:sp>
        </p:grpSp>
        <p:sp>
          <p:nvSpPr>
            <p:cNvPr id="168" name="Line 194"/>
            <p:cNvSpPr>
              <a:spLocks noChangeShapeType="1"/>
            </p:cNvSpPr>
            <p:nvPr/>
          </p:nvSpPr>
          <p:spPr bwMode="auto">
            <a:xfrm>
              <a:off x="1661" y="2132"/>
              <a:ext cx="434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ko-KR" altLang="en-US"/>
            </a:p>
          </p:txBody>
        </p:sp>
        <p:sp>
          <p:nvSpPr>
            <p:cNvPr id="169" name="Text Box 204"/>
            <p:cNvSpPr txBox="1">
              <a:spLocks noChangeArrowheads="1"/>
            </p:cNvSpPr>
            <p:nvPr/>
          </p:nvSpPr>
          <p:spPr bwMode="auto">
            <a:xfrm>
              <a:off x="1611" y="3690"/>
              <a:ext cx="515" cy="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ko-KR" sz="1600"/>
                <a:t>A-to-B:</a:t>
              </a:r>
            </a:p>
            <a:p>
              <a:pPr algn="ctr">
                <a:lnSpc>
                  <a:spcPct val="85000"/>
                </a:lnSpc>
              </a:pPr>
              <a:r>
                <a:rPr lang="en-US" altLang="ko-KR" sz="1600"/>
                <a:t>IPv6</a:t>
              </a:r>
            </a:p>
          </p:txBody>
        </p:sp>
        <p:sp>
          <p:nvSpPr>
            <p:cNvPr id="170" name="Line 205"/>
            <p:cNvSpPr>
              <a:spLocks noChangeShapeType="1"/>
            </p:cNvSpPr>
            <p:nvPr/>
          </p:nvSpPr>
          <p:spPr bwMode="auto">
            <a:xfrm>
              <a:off x="1856" y="3230"/>
              <a:ext cx="0" cy="49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ko-KR" altLang="en-US"/>
            </a:p>
          </p:txBody>
        </p:sp>
      </p:grpSp>
      <p:grpSp>
        <p:nvGrpSpPr>
          <p:cNvPr id="173" name="Group 353"/>
          <p:cNvGrpSpPr>
            <a:grpSpLocks/>
          </p:cNvGrpSpPr>
          <p:nvPr/>
        </p:nvGrpSpPr>
        <p:grpSpPr bwMode="auto">
          <a:xfrm>
            <a:off x="3532188" y="3376613"/>
            <a:ext cx="1185862" cy="3319462"/>
            <a:chOff x="2225" y="2127"/>
            <a:chExt cx="747" cy="2091"/>
          </a:xfrm>
        </p:grpSpPr>
        <p:grpSp>
          <p:nvGrpSpPr>
            <p:cNvPr id="174" name="Group 216"/>
            <p:cNvGrpSpPr>
              <a:grpSpLocks/>
            </p:cNvGrpSpPr>
            <p:nvPr/>
          </p:nvGrpSpPr>
          <p:grpSpPr bwMode="auto">
            <a:xfrm>
              <a:off x="2225" y="2194"/>
              <a:ext cx="620" cy="1388"/>
              <a:chOff x="441" y="2082"/>
              <a:chExt cx="620" cy="1388"/>
            </a:xfrm>
          </p:grpSpPr>
          <p:sp>
            <p:nvSpPr>
              <p:cNvPr id="178" name="Rectangle 189"/>
              <p:cNvSpPr>
                <a:spLocks noChangeArrowheads="1"/>
              </p:cNvSpPr>
              <p:nvPr/>
            </p:nvSpPr>
            <p:spPr bwMode="auto">
              <a:xfrm>
                <a:off x="478" y="2088"/>
                <a:ext cx="583" cy="1382"/>
              </a:xfrm>
              <a:prstGeom prst="rect">
                <a:avLst/>
              </a:prstGeom>
              <a:solidFill>
                <a:srgbClr val="CC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ko-KR" altLang="ko-KR" sz="1800"/>
              </a:p>
            </p:txBody>
          </p:sp>
          <p:grpSp>
            <p:nvGrpSpPr>
              <p:cNvPr id="179" name="Group 190"/>
              <p:cNvGrpSpPr>
                <a:grpSpLocks/>
              </p:cNvGrpSpPr>
              <p:nvPr/>
            </p:nvGrpSpPr>
            <p:grpSpPr bwMode="auto">
              <a:xfrm>
                <a:off x="499" y="2471"/>
                <a:ext cx="489" cy="908"/>
                <a:chOff x="4869" y="143"/>
                <a:chExt cx="489" cy="908"/>
              </a:xfrm>
            </p:grpSpPr>
            <p:sp>
              <p:nvSpPr>
                <p:cNvPr id="181" name="Rectangle 191"/>
                <p:cNvSpPr>
                  <a:spLocks noChangeArrowheads="1"/>
                </p:cNvSpPr>
                <p:nvPr/>
              </p:nvSpPr>
              <p:spPr bwMode="auto">
                <a:xfrm>
                  <a:off x="4893" y="143"/>
                  <a:ext cx="462" cy="908"/>
                </a:xfrm>
                <a:prstGeom prst="rect">
                  <a:avLst/>
                </a:prstGeom>
                <a:solidFill>
                  <a:srgbClr val="66CCFF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ko-KR" altLang="ko-KR" sz="1800"/>
                </a:p>
              </p:txBody>
            </p:sp>
            <p:sp>
              <p:nvSpPr>
                <p:cNvPr id="182" name="Text Box 192"/>
                <p:cNvSpPr txBox="1">
                  <a:spLocks noChangeArrowheads="1"/>
                </p:cNvSpPr>
                <p:nvPr/>
              </p:nvSpPr>
              <p:spPr bwMode="auto">
                <a:xfrm>
                  <a:off x="4869" y="161"/>
                  <a:ext cx="489" cy="86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r>
                    <a:rPr lang="en-US" altLang="ko-KR" sz="1400"/>
                    <a:t>Flow: X</a:t>
                  </a:r>
                </a:p>
                <a:p>
                  <a:r>
                    <a:rPr lang="en-US" altLang="ko-KR" sz="1400"/>
                    <a:t>Src: A</a:t>
                  </a:r>
                </a:p>
                <a:p>
                  <a:r>
                    <a:rPr lang="en-US" altLang="ko-KR" sz="1400"/>
                    <a:t>Dest: F</a:t>
                  </a:r>
                </a:p>
                <a:p>
                  <a:endParaRPr lang="en-US" altLang="ko-KR" sz="1400"/>
                </a:p>
                <a:p>
                  <a:endParaRPr lang="en-US" altLang="ko-KR" sz="1400"/>
                </a:p>
                <a:p>
                  <a:r>
                    <a:rPr lang="en-US" altLang="ko-KR" sz="1400"/>
                    <a:t>data</a:t>
                  </a:r>
                </a:p>
              </p:txBody>
            </p:sp>
          </p:grpSp>
          <p:sp>
            <p:nvSpPr>
              <p:cNvPr id="180" name="Text Box 193"/>
              <p:cNvSpPr txBox="1">
                <a:spLocks noChangeArrowheads="1"/>
              </p:cNvSpPr>
              <p:nvPr/>
            </p:nvSpPr>
            <p:spPr bwMode="auto">
              <a:xfrm>
                <a:off x="441" y="2082"/>
                <a:ext cx="564" cy="4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r>
                  <a:rPr lang="en-US" altLang="ko-KR" sz="1800">
                    <a:solidFill>
                      <a:schemeClr val="bg1"/>
                    </a:solidFill>
                  </a:rPr>
                  <a:t>src:B</a:t>
                </a:r>
              </a:p>
              <a:p>
                <a:r>
                  <a:rPr lang="en-US" altLang="ko-KR" sz="1800">
                    <a:solidFill>
                      <a:schemeClr val="bg1"/>
                    </a:solidFill>
                  </a:rPr>
                  <a:t>dest: E</a:t>
                </a:r>
              </a:p>
            </p:txBody>
          </p:sp>
        </p:grpSp>
        <p:sp>
          <p:nvSpPr>
            <p:cNvPr id="175" name="Line 195"/>
            <p:cNvSpPr>
              <a:spLocks noChangeShapeType="1"/>
            </p:cNvSpPr>
            <p:nvPr/>
          </p:nvSpPr>
          <p:spPr bwMode="auto">
            <a:xfrm>
              <a:off x="2345" y="2127"/>
              <a:ext cx="434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ko-KR" altLang="en-US"/>
            </a:p>
          </p:txBody>
        </p:sp>
        <p:sp>
          <p:nvSpPr>
            <p:cNvPr id="176" name="Text Box 208"/>
            <p:cNvSpPr txBox="1">
              <a:spLocks noChangeArrowheads="1"/>
            </p:cNvSpPr>
            <p:nvPr/>
          </p:nvSpPr>
          <p:spPr bwMode="auto">
            <a:xfrm>
              <a:off x="2231" y="3767"/>
              <a:ext cx="741" cy="4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ko-KR" sz="1600"/>
                <a:t>B-to-C:</a:t>
              </a:r>
            </a:p>
            <a:p>
              <a:pPr algn="ctr">
                <a:lnSpc>
                  <a:spcPct val="85000"/>
                </a:lnSpc>
              </a:pPr>
              <a:r>
                <a:rPr lang="en-US" altLang="ko-KR" sz="1600"/>
                <a:t>IPv6 inside</a:t>
              </a:r>
            </a:p>
            <a:p>
              <a:pPr algn="ctr">
                <a:lnSpc>
                  <a:spcPct val="85000"/>
                </a:lnSpc>
              </a:pPr>
              <a:r>
                <a:rPr lang="en-US" altLang="ko-KR" sz="1600"/>
                <a:t>IPv4</a:t>
              </a:r>
            </a:p>
          </p:txBody>
        </p:sp>
        <p:sp>
          <p:nvSpPr>
            <p:cNvPr id="177" name="Line 209"/>
            <p:cNvSpPr>
              <a:spLocks noChangeShapeType="1"/>
            </p:cNvSpPr>
            <p:nvPr/>
          </p:nvSpPr>
          <p:spPr bwMode="auto">
            <a:xfrm>
              <a:off x="2588" y="3604"/>
              <a:ext cx="0" cy="11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ko-KR" altLang="en-US"/>
            </a:p>
          </p:txBody>
        </p:sp>
      </p:grpSp>
      <p:grpSp>
        <p:nvGrpSpPr>
          <p:cNvPr id="183" name="Group 355"/>
          <p:cNvGrpSpPr>
            <a:grpSpLocks/>
          </p:cNvGrpSpPr>
          <p:nvPr/>
        </p:nvGrpSpPr>
        <p:grpSpPr bwMode="auto">
          <a:xfrm>
            <a:off x="6748463" y="3379788"/>
            <a:ext cx="881062" cy="2998787"/>
            <a:chOff x="4251" y="2129"/>
            <a:chExt cx="555" cy="1889"/>
          </a:xfrm>
        </p:grpSpPr>
        <p:sp>
          <p:nvSpPr>
            <p:cNvPr id="184" name="Line 197"/>
            <p:cNvSpPr>
              <a:spLocks noChangeShapeType="1"/>
            </p:cNvSpPr>
            <p:nvPr/>
          </p:nvSpPr>
          <p:spPr bwMode="auto">
            <a:xfrm>
              <a:off x="4292" y="2129"/>
              <a:ext cx="434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ko-KR" altLang="en-US"/>
            </a:p>
          </p:txBody>
        </p:sp>
        <p:sp>
          <p:nvSpPr>
            <p:cNvPr id="185" name="Text Box 206"/>
            <p:cNvSpPr txBox="1">
              <a:spLocks noChangeArrowheads="1"/>
            </p:cNvSpPr>
            <p:nvPr/>
          </p:nvSpPr>
          <p:spPr bwMode="auto">
            <a:xfrm>
              <a:off x="4298" y="3698"/>
              <a:ext cx="508" cy="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ko-KR" sz="1600"/>
                <a:t>E-to-F:</a:t>
              </a:r>
            </a:p>
            <a:p>
              <a:pPr algn="ctr">
                <a:lnSpc>
                  <a:spcPct val="85000"/>
                </a:lnSpc>
              </a:pPr>
              <a:r>
                <a:rPr lang="en-US" altLang="ko-KR" sz="1600"/>
                <a:t>IPv6</a:t>
              </a:r>
            </a:p>
          </p:txBody>
        </p:sp>
        <p:sp>
          <p:nvSpPr>
            <p:cNvPr id="186" name="Line 207"/>
            <p:cNvSpPr>
              <a:spLocks noChangeShapeType="1"/>
            </p:cNvSpPr>
            <p:nvPr/>
          </p:nvSpPr>
          <p:spPr bwMode="auto">
            <a:xfrm>
              <a:off x="4540" y="3238"/>
              <a:ext cx="0" cy="49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ko-KR" altLang="en-US"/>
            </a:p>
          </p:txBody>
        </p:sp>
        <p:grpSp>
          <p:nvGrpSpPr>
            <p:cNvPr id="187" name="Group 213"/>
            <p:cNvGrpSpPr>
              <a:grpSpLocks/>
            </p:cNvGrpSpPr>
            <p:nvPr/>
          </p:nvGrpSpPr>
          <p:grpSpPr bwMode="auto">
            <a:xfrm>
              <a:off x="4251" y="2205"/>
              <a:ext cx="471" cy="908"/>
              <a:chOff x="643" y="2144"/>
              <a:chExt cx="471" cy="908"/>
            </a:xfrm>
          </p:grpSpPr>
          <p:sp>
            <p:nvSpPr>
              <p:cNvPr id="188" name="Rectangle 214"/>
              <p:cNvSpPr>
                <a:spLocks noChangeArrowheads="1"/>
              </p:cNvSpPr>
              <p:nvPr/>
            </p:nvSpPr>
            <p:spPr bwMode="auto">
              <a:xfrm>
                <a:off x="652" y="2144"/>
                <a:ext cx="462" cy="908"/>
              </a:xfrm>
              <a:prstGeom prst="rect">
                <a:avLst/>
              </a:prstGeom>
              <a:solidFill>
                <a:srgbClr val="66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ko-KR" altLang="ko-KR" sz="1800"/>
              </a:p>
            </p:txBody>
          </p:sp>
          <p:sp>
            <p:nvSpPr>
              <p:cNvPr id="189" name="Text Box 215"/>
              <p:cNvSpPr txBox="1">
                <a:spLocks noChangeArrowheads="1"/>
              </p:cNvSpPr>
              <p:nvPr/>
            </p:nvSpPr>
            <p:spPr bwMode="auto">
              <a:xfrm>
                <a:off x="643" y="2169"/>
                <a:ext cx="457" cy="8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r>
                  <a:rPr lang="en-US" altLang="ko-KR" sz="1400"/>
                  <a:t>flow: X</a:t>
                </a:r>
              </a:p>
              <a:p>
                <a:r>
                  <a:rPr lang="en-US" altLang="ko-KR" sz="1400"/>
                  <a:t>src: A</a:t>
                </a:r>
              </a:p>
              <a:p>
                <a:r>
                  <a:rPr lang="en-US" altLang="ko-KR" sz="1400"/>
                  <a:t>dest: F</a:t>
                </a:r>
              </a:p>
              <a:p>
                <a:endParaRPr lang="en-US" altLang="ko-KR" sz="1400"/>
              </a:p>
              <a:p>
                <a:endParaRPr lang="en-US" altLang="ko-KR" sz="1400"/>
              </a:p>
              <a:p>
                <a:r>
                  <a:rPr lang="en-US" altLang="ko-KR" sz="1400"/>
                  <a:t>data</a:t>
                </a:r>
              </a:p>
            </p:txBody>
          </p:sp>
        </p:grpSp>
      </p:grpSp>
      <p:grpSp>
        <p:nvGrpSpPr>
          <p:cNvPr id="190" name="Group 354"/>
          <p:cNvGrpSpPr>
            <a:grpSpLocks/>
          </p:cNvGrpSpPr>
          <p:nvPr/>
        </p:nvGrpSpPr>
        <p:grpSpPr bwMode="auto">
          <a:xfrm>
            <a:off x="5567363" y="3378200"/>
            <a:ext cx="1176337" cy="3330575"/>
            <a:chOff x="3507" y="2128"/>
            <a:chExt cx="741" cy="2098"/>
          </a:xfrm>
        </p:grpSpPr>
        <p:sp>
          <p:nvSpPr>
            <p:cNvPr id="191" name="Line 196"/>
            <p:cNvSpPr>
              <a:spLocks noChangeShapeType="1"/>
            </p:cNvSpPr>
            <p:nvPr/>
          </p:nvSpPr>
          <p:spPr bwMode="auto">
            <a:xfrm>
              <a:off x="3627" y="2128"/>
              <a:ext cx="434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ko-KR" altLang="en-US"/>
            </a:p>
          </p:txBody>
        </p:sp>
        <p:sp>
          <p:nvSpPr>
            <p:cNvPr id="192" name="Text Box 210"/>
            <p:cNvSpPr txBox="1">
              <a:spLocks noChangeArrowheads="1"/>
            </p:cNvSpPr>
            <p:nvPr/>
          </p:nvSpPr>
          <p:spPr bwMode="auto">
            <a:xfrm>
              <a:off x="3507" y="3775"/>
              <a:ext cx="741" cy="4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ko-KR" sz="1600"/>
                <a:t>B-to-C:</a:t>
              </a:r>
            </a:p>
            <a:p>
              <a:pPr algn="ctr">
                <a:lnSpc>
                  <a:spcPct val="85000"/>
                </a:lnSpc>
              </a:pPr>
              <a:r>
                <a:rPr lang="en-US" altLang="ko-KR" sz="1600"/>
                <a:t>IPv6 inside</a:t>
              </a:r>
            </a:p>
            <a:p>
              <a:pPr algn="ctr">
                <a:lnSpc>
                  <a:spcPct val="85000"/>
                </a:lnSpc>
              </a:pPr>
              <a:r>
                <a:rPr lang="en-US" altLang="ko-KR" sz="1600"/>
                <a:t>IPv4</a:t>
              </a:r>
            </a:p>
          </p:txBody>
        </p:sp>
        <p:sp>
          <p:nvSpPr>
            <p:cNvPr id="193" name="Line 211"/>
            <p:cNvSpPr>
              <a:spLocks noChangeShapeType="1"/>
            </p:cNvSpPr>
            <p:nvPr/>
          </p:nvSpPr>
          <p:spPr bwMode="auto">
            <a:xfrm>
              <a:off x="3883" y="3640"/>
              <a:ext cx="0" cy="11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ko-KR" altLang="en-US"/>
            </a:p>
          </p:txBody>
        </p:sp>
        <p:grpSp>
          <p:nvGrpSpPr>
            <p:cNvPr id="194" name="Group 217"/>
            <p:cNvGrpSpPr>
              <a:grpSpLocks/>
            </p:cNvGrpSpPr>
            <p:nvPr/>
          </p:nvGrpSpPr>
          <p:grpSpPr bwMode="auto">
            <a:xfrm>
              <a:off x="3521" y="2220"/>
              <a:ext cx="620" cy="1388"/>
              <a:chOff x="441" y="2082"/>
              <a:chExt cx="620" cy="1388"/>
            </a:xfrm>
          </p:grpSpPr>
          <p:sp>
            <p:nvSpPr>
              <p:cNvPr id="195" name="Rectangle 218"/>
              <p:cNvSpPr>
                <a:spLocks noChangeArrowheads="1"/>
              </p:cNvSpPr>
              <p:nvPr/>
            </p:nvSpPr>
            <p:spPr bwMode="auto">
              <a:xfrm>
                <a:off x="478" y="2088"/>
                <a:ext cx="583" cy="1382"/>
              </a:xfrm>
              <a:prstGeom prst="rect">
                <a:avLst/>
              </a:prstGeom>
              <a:solidFill>
                <a:srgbClr val="CC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ko-KR" altLang="ko-KR" sz="1800"/>
              </a:p>
            </p:txBody>
          </p:sp>
          <p:grpSp>
            <p:nvGrpSpPr>
              <p:cNvPr id="196" name="Group 219"/>
              <p:cNvGrpSpPr>
                <a:grpSpLocks/>
              </p:cNvGrpSpPr>
              <p:nvPr/>
            </p:nvGrpSpPr>
            <p:grpSpPr bwMode="auto">
              <a:xfrm>
                <a:off x="499" y="2471"/>
                <a:ext cx="489" cy="908"/>
                <a:chOff x="4869" y="143"/>
                <a:chExt cx="489" cy="908"/>
              </a:xfrm>
            </p:grpSpPr>
            <p:sp>
              <p:nvSpPr>
                <p:cNvPr id="198" name="Rectangle 220"/>
                <p:cNvSpPr>
                  <a:spLocks noChangeArrowheads="1"/>
                </p:cNvSpPr>
                <p:nvPr/>
              </p:nvSpPr>
              <p:spPr bwMode="auto">
                <a:xfrm>
                  <a:off x="4893" y="143"/>
                  <a:ext cx="462" cy="908"/>
                </a:xfrm>
                <a:prstGeom prst="rect">
                  <a:avLst/>
                </a:prstGeom>
                <a:solidFill>
                  <a:srgbClr val="66CCFF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ko-KR" altLang="ko-KR" sz="1800"/>
                </a:p>
              </p:txBody>
            </p:sp>
            <p:sp>
              <p:nvSpPr>
                <p:cNvPr id="199" name="Text Box 221"/>
                <p:cNvSpPr txBox="1">
                  <a:spLocks noChangeArrowheads="1"/>
                </p:cNvSpPr>
                <p:nvPr/>
              </p:nvSpPr>
              <p:spPr bwMode="auto">
                <a:xfrm>
                  <a:off x="4869" y="161"/>
                  <a:ext cx="489" cy="86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r>
                    <a:rPr lang="en-US" altLang="ko-KR" sz="1400"/>
                    <a:t>Flow: X</a:t>
                  </a:r>
                </a:p>
                <a:p>
                  <a:r>
                    <a:rPr lang="en-US" altLang="ko-KR" sz="1400"/>
                    <a:t>Src: A</a:t>
                  </a:r>
                </a:p>
                <a:p>
                  <a:r>
                    <a:rPr lang="en-US" altLang="ko-KR" sz="1400"/>
                    <a:t>Dest: F</a:t>
                  </a:r>
                </a:p>
                <a:p>
                  <a:endParaRPr lang="en-US" altLang="ko-KR" sz="1400"/>
                </a:p>
                <a:p>
                  <a:endParaRPr lang="en-US" altLang="ko-KR" sz="1400"/>
                </a:p>
                <a:p>
                  <a:r>
                    <a:rPr lang="en-US" altLang="ko-KR" sz="1400"/>
                    <a:t>data</a:t>
                  </a:r>
                </a:p>
              </p:txBody>
            </p:sp>
          </p:grpSp>
          <p:sp>
            <p:nvSpPr>
              <p:cNvPr id="197" name="Text Box 222"/>
              <p:cNvSpPr txBox="1">
                <a:spLocks noChangeArrowheads="1"/>
              </p:cNvSpPr>
              <p:nvPr/>
            </p:nvSpPr>
            <p:spPr bwMode="auto">
              <a:xfrm>
                <a:off x="441" y="2082"/>
                <a:ext cx="564" cy="4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r>
                  <a:rPr lang="en-US" altLang="ko-KR" sz="1800">
                    <a:solidFill>
                      <a:schemeClr val="bg1"/>
                    </a:solidFill>
                  </a:rPr>
                  <a:t>src:B</a:t>
                </a:r>
              </a:p>
              <a:p>
                <a:r>
                  <a:rPr lang="en-US" altLang="ko-KR" sz="1800">
                    <a:solidFill>
                      <a:schemeClr val="bg1"/>
                    </a:solidFill>
                  </a:rPr>
                  <a:t>dest: E</a:t>
                </a:r>
              </a:p>
            </p:txBody>
          </p:sp>
        </p:grpSp>
      </p:grpSp>
      <p:sp>
        <p:nvSpPr>
          <p:cNvPr id="200" name="Text Box 224"/>
          <p:cNvSpPr txBox="1">
            <a:spLocks noChangeArrowheads="1"/>
          </p:cNvSpPr>
          <p:nvPr/>
        </p:nvSpPr>
        <p:spPr bwMode="auto">
          <a:xfrm>
            <a:off x="309563" y="2597150"/>
            <a:ext cx="15938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ko-KR" sz="1800"/>
              <a:t>physical view:</a:t>
            </a:r>
          </a:p>
        </p:txBody>
      </p:sp>
      <p:sp>
        <p:nvSpPr>
          <p:cNvPr id="201" name="Line 225"/>
          <p:cNvSpPr>
            <a:spLocks noChangeShapeType="1"/>
          </p:cNvSpPr>
          <p:nvPr/>
        </p:nvSpPr>
        <p:spPr bwMode="auto">
          <a:xfrm flipV="1">
            <a:off x="3895725" y="2868613"/>
            <a:ext cx="2325688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ko-KR" altLang="en-US"/>
          </a:p>
        </p:txBody>
      </p:sp>
      <p:grpSp>
        <p:nvGrpSpPr>
          <p:cNvPr id="202" name="Group 228"/>
          <p:cNvGrpSpPr>
            <a:grpSpLocks/>
          </p:cNvGrpSpPr>
          <p:nvPr/>
        </p:nvGrpSpPr>
        <p:grpSpPr bwMode="auto">
          <a:xfrm>
            <a:off x="4230688" y="2703513"/>
            <a:ext cx="693737" cy="338137"/>
            <a:chOff x="4396" y="1245"/>
            <a:chExt cx="672" cy="248"/>
          </a:xfrm>
        </p:grpSpPr>
        <p:sp>
          <p:nvSpPr>
            <p:cNvPr id="203" name="Oval 407"/>
            <p:cNvSpPr>
              <a:spLocks noChangeArrowheads="1"/>
            </p:cNvSpPr>
            <p:nvPr/>
          </p:nvSpPr>
          <p:spPr bwMode="auto">
            <a:xfrm>
              <a:off x="4399" y="1355"/>
              <a:ext cx="666" cy="138"/>
            </a:xfrm>
            <a:prstGeom prst="ellipse">
              <a:avLst/>
            </a:prstGeom>
            <a:gradFill rotWithShape="1">
              <a:gsLst>
                <a:gs pos="0">
                  <a:srgbClr val="CC0000"/>
                </a:gs>
                <a:gs pos="100000">
                  <a:schemeClr val="bg1"/>
                </a:gs>
              </a:gsLst>
              <a:lin ang="0" scaled="1"/>
            </a:gra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ko-KR" altLang="ko-KR"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204" name="Rectangle 410"/>
            <p:cNvSpPr>
              <a:spLocks noChangeArrowheads="1"/>
            </p:cNvSpPr>
            <p:nvPr/>
          </p:nvSpPr>
          <p:spPr bwMode="auto">
            <a:xfrm>
              <a:off x="4399" y="1339"/>
              <a:ext cx="669" cy="86"/>
            </a:xfrm>
            <a:prstGeom prst="rect">
              <a:avLst/>
            </a:prstGeom>
            <a:gradFill rotWithShape="1">
              <a:gsLst>
                <a:gs pos="0">
                  <a:srgbClr val="CC0000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ko-KR" altLang="ko-KR"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205" name="Oval 411"/>
            <p:cNvSpPr>
              <a:spLocks noChangeArrowheads="1"/>
            </p:cNvSpPr>
            <p:nvPr/>
          </p:nvSpPr>
          <p:spPr bwMode="auto">
            <a:xfrm>
              <a:off x="4396" y="1245"/>
              <a:ext cx="667" cy="162"/>
            </a:xfrm>
            <a:prstGeom prst="ellipse">
              <a:avLst/>
            </a:prstGeom>
            <a:gradFill rotWithShape="1">
              <a:gsLst>
                <a:gs pos="0">
                  <a:srgbClr val="CC0000"/>
                </a:gs>
                <a:gs pos="100000">
                  <a:schemeClr val="bg1"/>
                </a:gs>
              </a:gsLst>
              <a:lin ang="0" scaled="1"/>
            </a:gra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ko-KR" altLang="ko-KR"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grpSp>
          <p:nvGrpSpPr>
            <p:cNvPr id="206" name="Group 232"/>
            <p:cNvGrpSpPr>
              <a:grpSpLocks/>
            </p:cNvGrpSpPr>
            <p:nvPr/>
          </p:nvGrpSpPr>
          <p:grpSpPr bwMode="auto">
            <a:xfrm>
              <a:off x="4530" y="1287"/>
              <a:ext cx="377" cy="75"/>
              <a:chOff x="2468" y="1332"/>
              <a:chExt cx="310" cy="60"/>
            </a:xfrm>
          </p:grpSpPr>
          <p:sp>
            <p:nvSpPr>
              <p:cNvPr id="209" name="Freeform 233"/>
              <p:cNvSpPr>
                <a:spLocks/>
              </p:cNvSpPr>
              <p:nvPr/>
            </p:nvSpPr>
            <p:spPr bwMode="auto">
              <a:xfrm>
                <a:off x="2468" y="1332"/>
                <a:ext cx="310" cy="60"/>
              </a:xfrm>
              <a:custGeom>
                <a:avLst/>
                <a:gdLst>
                  <a:gd name="T0" fmla="*/ 0 w 310"/>
                  <a:gd name="T1" fmla="*/ 60 h 60"/>
                  <a:gd name="T2" fmla="*/ 96 w 310"/>
                  <a:gd name="T3" fmla="*/ 60 h 60"/>
                  <a:gd name="T4" fmla="*/ 192 w 310"/>
                  <a:gd name="T5" fmla="*/ 0 h 60"/>
                  <a:gd name="T6" fmla="*/ 310 w 310"/>
                  <a:gd name="T7" fmla="*/ 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0"/>
                  <a:gd name="T13" fmla="*/ 0 h 60"/>
                  <a:gd name="T14" fmla="*/ 310 w 310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0" h="60">
                    <a:moveTo>
                      <a:pt x="0" y="60"/>
                    </a:moveTo>
                    <a:lnTo>
                      <a:pt x="96" y="60"/>
                    </a:lnTo>
                    <a:lnTo>
                      <a:pt x="192" y="0"/>
                    </a:lnTo>
                    <a:lnTo>
                      <a:pt x="310" y="0"/>
                    </a:lnTo>
                  </a:path>
                </a:pathLst>
              </a:custGeom>
              <a:gradFill rotWithShape="1">
                <a:gsLst>
                  <a:gs pos="0">
                    <a:srgbClr val="CC0000"/>
                  </a:gs>
                  <a:gs pos="100000">
                    <a:schemeClr val="bg1"/>
                  </a:gs>
                </a:gsLst>
                <a:lin ang="0" scaled="1"/>
              </a:gradFill>
              <a:ln w="19050" cmpd="sng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10" name="Freeform 234"/>
              <p:cNvSpPr>
                <a:spLocks/>
              </p:cNvSpPr>
              <p:nvPr/>
            </p:nvSpPr>
            <p:spPr bwMode="auto">
              <a:xfrm>
                <a:off x="2482" y="1332"/>
                <a:ext cx="282" cy="60"/>
              </a:xfrm>
              <a:custGeom>
                <a:avLst/>
                <a:gdLst>
                  <a:gd name="T0" fmla="*/ 0 w 282"/>
                  <a:gd name="T1" fmla="*/ 0 h 60"/>
                  <a:gd name="T2" fmla="*/ 96 w 282"/>
                  <a:gd name="T3" fmla="*/ 0 h 60"/>
                  <a:gd name="T4" fmla="*/ 192 w 282"/>
                  <a:gd name="T5" fmla="*/ 60 h 60"/>
                  <a:gd name="T6" fmla="*/ 282 w 282"/>
                  <a:gd name="T7" fmla="*/ 6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82"/>
                  <a:gd name="T13" fmla="*/ 0 h 60"/>
                  <a:gd name="T14" fmla="*/ 282 w 282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82" h="60">
                    <a:moveTo>
                      <a:pt x="0" y="0"/>
                    </a:moveTo>
                    <a:lnTo>
                      <a:pt x="96" y="0"/>
                    </a:lnTo>
                    <a:lnTo>
                      <a:pt x="192" y="60"/>
                    </a:lnTo>
                    <a:lnTo>
                      <a:pt x="282" y="60"/>
                    </a:lnTo>
                  </a:path>
                </a:pathLst>
              </a:custGeom>
              <a:gradFill rotWithShape="1">
                <a:gsLst>
                  <a:gs pos="0">
                    <a:srgbClr val="CC0000"/>
                  </a:gs>
                  <a:gs pos="100000">
                    <a:schemeClr val="bg1"/>
                  </a:gs>
                </a:gsLst>
                <a:lin ang="0" scaled="1"/>
              </a:gradFill>
              <a:ln w="19050" cmpd="sng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</p:grpSp>
        <p:sp>
          <p:nvSpPr>
            <p:cNvPr id="207" name="Line 235"/>
            <p:cNvSpPr>
              <a:spLocks noChangeShapeType="1"/>
            </p:cNvSpPr>
            <p:nvPr/>
          </p:nvSpPr>
          <p:spPr bwMode="auto">
            <a:xfrm>
              <a:off x="4399" y="1321"/>
              <a:ext cx="0" cy="109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208" name="Line 236"/>
            <p:cNvSpPr>
              <a:spLocks noChangeShapeType="1"/>
            </p:cNvSpPr>
            <p:nvPr/>
          </p:nvSpPr>
          <p:spPr bwMode="auto">
            <a:xfrm>
              <a:off x="5063" y="1327"/>
              <a:ext cx="0" cy="10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</p:grpSp>
      <p:grpSp>
        <p:nvGrpSpPr>
          <p:cNvPr id="211" name="Group 237"/>
          <p:cNvGrpSpPr>
            <a:grpSpLocks/>
          </p:cNvGrpSpPr>
          <p:nvPr/>
        </p:nvGrpSpPr>
        <p:grpSpPr bwMode="auto">
          <a:xfrm>
            <a:off x="2163763" y="2360613"/>
            <a:ext cx="1728787" cy="965200"/>
            <a:chOff x="1363" y="1403"/>
            <a:chExt cx="1089" cy="608"/>
          </a:xfrm>
        </p:grpSpPr>
        <p:sp>
          <p:nvSpPr>
            <p:cNvPr id="212" name="Text Box 238"/>
            <p:cNvSpPr txBox="1">
              <a:spLocks noChangeArrowheads="1"/>
            </p:cNvSpPr>
            <p:nvPr/>
          </p:nvSpPr>
          <p:spPr bwMode="auto">
            <a:xfrm>
              <a:off x="1462" y="1403"/>
              <a:ext cx="21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ko-KR" sz="1800"/>
                <a:t>A</a:t>
              </a:r>
            </a:p>
          </p:txBody>
        </p:sp>
        <p:sp>
          <p:nvSpPr>
            <p:cNvPr id="213" name="Text Box 239"/>
            <p:cNvSpPr txBox="1">
              <a:spLocks noChangeArrowheads="1"/>
            </p:cNvSpPr>
            <p:nvPr/>
          </p:nvSpPr>
          <p:spPr bwMode="auto">
            <a:xfrm>
              <a:off x="2121" y="1406"/>
              <a:ext cx="21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ko-KR" sz="1800"/>
                <a:t>B</a:t>
              </a:r>
            </a:p>
          </p:txBody>
        </p:sp>
        <p:sp>
          <p:nvSpPr>
            <p:cNvPr id="214" name="Line 240"/>
            <p:cNvSpPr>
              <a:spLocks noChangeShapeType="1"/>
            </p:cNvSpPr>
            <p:nvPr/>
          </p:nvSpPr>
          <p:spPr bwMode="auto">
            <a:xfrm flipV="1">
              <a:off x="1803" y="1729"/>
              <a:ext cx="204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ko-KR" altLang="en-US"/>
            </a:p>
          </p:txBody>
        </p:sp>
        <p:sp>
          <p:nvSpPr>
            <p:cNvPr id="215" name="Text Box 241"/>
            <p:cNvSpPr txBox="1">
              <a:spLocks noChangeArrowheads="1"/>
            </p:cNvSpPr>
            <p:nvPr/>
          </p:nvSpPr>
          <p:spPr bwMode="auto">
            <a:xfrm>
              <a:off x="1386" y="1798"/>
              <a:ext cx="372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ko-KR" sz="1600"/>
                <a:t>IPv6</a:t>
              </a:r>
            </a:p>
          </p:txBody>
        </p:sp>
        <p:sp>
          <p:nvSpPr>
            <p:cNvPr id="216" name="Text Box 242"/>
            <p:cNvSpPr txBox="1">
              <a:spLocks noChangeArrowheads="1"/>
            </p:cNvSpPr>
            <p:nvPr/>
          </p:nvSpPr>
          <p:spPr bwMode="auto">
            <a:xfrm>
              <a:off x="2045" y="1799"/>
              <a:ext cx="372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ko-KR" sz="1600"/>
                <a:t>IPv6</a:t>
              </a:r>
            </a:p>
          </p:txBody>
        </p:sp>
        <p:grpSp>
          <p:nvGrpSpPr>
            <p:cNvPr id="217" name="Group 243"/>
            <p:cNvGrpSpPr>
              <a:grpSpLocks/>
            </p:cNvGrpSpPr>
            <p:nvPr/>
          </p:nvGrpSpPr>
          <p:grpSpPr bwMode="auto">
            <a:xfrm>
              <a:off x="1363" y="1621"/>
              <a:ext cx="437" cy="213"/>
              <a:chOff x="4396" y="1245"/>
              <a:chExt cx="672" cy="248"/>
            </a:xfrm>
          </p:grpSpPr>
          <p:sp>
            <p:nvSpPr>
              <p:cNvPr id="227" name="Oval 407"/>
              <p:cNvSpPr>
                <a:spLocks noChangeArrowheads="1"/>
              </p:cNvSpPr>
              <p:nvPr/>
            </p:nvSpPr>
            <p:spPr bwMode="auto">
              <a:xfrm>
                <a:off x="4399" y="1355"/>
                <a:ext cx="666" cy="138"/>
              </a:xfrm>
              <a:prstGeom prst="ellipse">
                <a:avLst/>
              </a:prstGeom>
              <a:gradFill rotWithShape="1">
                <a:gsLst>
                  <a:gs pos="0">
                    <a:srgbClr val="CCCCFF"/>
                  </a:gs>
                  <a:gs pos="100000">
                    <a:srgbClr val="FFFFFF"/>
                  </a:gs>
                </a:gsLst>
                <a:lin ang="0" scaled="1"/>
              </a:gra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ko-KR" altLang="ko-KR">
                  <a:latin typeface="Times New Roman" panose="02020603050405020304" pitchFamily="18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28" name="Rectangle 410"/>
              <p:cNvSpPr>
                <a:spLocks noChangeArrowheads="1"/>
              </p:cNvSpPr>
              <p:nvPr/>
            </p:nvSpPr>
            <p:spPr bwMode="auto">
              <a:xfrm>
                <a:off x="4399" y="1339"/>
                <a:ext cx="669" cy="86"/>
              </a:xfrm>
              <a:prstGeom prst="rect">
                <a:avLst/>
              </a:prstGeom>
              <a:gradFill rotWithShape="1">
                <a:gsLst>
                  <a:gs pos="0">
                    <a:srgbClr val="CCCCFF"/>
                  </a:gs>
                  <a:gs pos="100000">
                    <a:srgbClr val="FFFF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algn="ctr"/>
                <a:endParaRPr lang="ko-KR" altLang="ko-KR">
                  <a:latin typeface="Times New Roman" panose="02020603050405020304" pitchFamily="18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29" name="Oval 411"/>
              <p:cNvSpPr>
                <a:spLocks noChangeArrowheads="1"/>
              </p:cNvSpPr>
              <p:nvPr/>
            </p:nvSpPr>
            <p:spPr bwMode="auto">
              <a:xfrm>
                <a:off x="4396" y="1245"/>
                <a:ext cx="667" cy="162"/>
              </a:xfrm>
              <a:prstGeom prst="ellipse">
                <a:avLst/>
              </a:prstGeom>
              <a:gradFill rotWithShape="1">
                <a:gsLst>
                  <a:gs pos="0">
                    <a:srgbClr val="CCCCFF"/>
                  </a:gs>
                  <a:gs pos="100000">
                    <a:srgbClr val="FFFFFF"/>
                  </a:gs>
                </a:gsLst>
                <a:lin ang="0" scaled="1"/>
              </a:gra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ko-KR" altLang="ko-KR">
                  <a:latin typeface="Times New Roman" panose="02020603050405020304" pitchFamily="18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230" name="Group 247"/>
              <p:cNvGrpSpPr>
                <a:grpSpLocks/>
              </p:cNvGrpSpPr>
              <p:nvPr/>
            </p:nvGrpSpPr>
            <p:grpSpPr bwMode="auto">
              <a:xfrm>
                <a:off x="4530" y="1287"/>
                <a:ext cx="377" cy="75"/>
                <a:chOff x="2468" y="1332"/>
                <a:chExt cx="310" cy="60"/>
              </a:xfrm>
            </p:grpSpPr>
            <p:sp>
              <p:nvSpPr>
                <p:cNvPr id="233" name="Freeform 248"/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10"/>
                    <a:gd name="T13" fmla="*/ 0 h 60"/>
                    <a:gd name="T14" fmla="*/ 310 w 310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noFill/>
                <a:ln w="19050" cmpd="sng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234" name="Freeform 249"/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2"/>
                    <a:gd name="T13" fmla="*/ 0 h 60"/>
                    <a:gd name="T14" fmla="*/ 282 w 282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noFill/>
                <a:ln w="19050" cmpd="sng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ko-KR" altLang="en-US"/>
                </a:p>
              </p:txBody>
            </p:sp>
          </p:grpSp>
          <p:sp>
            <p:nvSpPr>
              <p:cNvPr id="231" name="Line 250"/>
              <p:cNvSpPr>
                <a:spLocks noChangeShapeType="1"/>
              </p:cNvSpPr>
              <p:nvPr/>
            </p:nvSpPr>
            <p:spPr bwMode="auto">
              <a:xfrm>
                <a:off x="4399" y="1321"/>
                <a:ext cx="0" cy="109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32" name="Line 251"/>
              <p:cNvSpPr>
                <a:spLocks noChangeShapeType="1"/>
              </p:cNvSpPr>
              <p:nvPr/>
            </p:nvSpPr>
            <p:spPr bwMode="auto">
              <a:xfrm>
                <a:off x="5063" y="1327"/>
                <a:ext cx="0" cy="106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</p:grpSp>
        <p:grpSp>
          <p:nvGrpSpPr>
            <p:cNvPr id="218" name="Group 252"/>
            <p:cNvGrpSpPr>
              <a:grpSpLocks/>
            </p:cNvGrpSpPr>
            <p:nvPr/>
          </p:nvGrpSpPr>
          <p:grpSpPr bwMode="auto">
            <a:xfrm>
              <a:off x="2015" y="1617"/>
              <a:ext cx="437" cy="213"/>
              <a:chOff x="4396" y="1245"/>
              <a:chExt cx="672" cy="248"/>
            </a:xfrm>
          </p:grpSpPr>
          <p:sp>
            <p:nvSpPr>
              <p:cNvPr id="219" name="Oval 407"/>
              <p:cNvSpPr>
                <a:spLocks noChangeArrowheads="1"/>
              </p:cNvSpPr>
              <p:nvPr/>
            </p:nvSpPr>
            <p:spPr bwMode="auto">
              <a:xfrm>
                <a:off x="4399" y="1355"/>
                <a:ext cx="666" cy="138"/>
              </a:xfrm>
              <a:prstGeom prst="ellipse">
                <a:avLst/>
              </a:prstGeom>
              <a:gradFill rotWithShape="1">
                <a:gsLst>
                  <a:gs pos="0">
                    <a:srgbClr val="CCCCFF"/>
                  </a:gs>
                  <a:gs pos="100000">
                    <a:srgbClr val="FFFFFF"/>
                  </a:gs>
                </a:gsLst>
                <a:lin ang="0" scaled="1"/>
              </a:gra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ko-KR" altLang="ko-KR">
                  <a:latin typeface="Times New Roman" panose="02020603050405020304" pitchFamily="18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20" name="Rectangle 410"/>
              <p:cNvSpPr>
                <a:spLocks noChangeArrowheads="1"/>
              </p:cNvSpPr>
              <p:nvPr/>
            </p:nvSpPr>
            <p:spPr bwMode="auto">
              <a:xfrm>
                <a:off x="4399" y="1339"/>
                <a:ext cx="669" cy="86"/>
              </a:xfrm>
              <a:prstGeom prst="rect">
                <a:avLst/>
              </a:prstGeom>
              <a:gradFill rotWithShape="1">
                <a:gsLst>
                  <a:gs pos="0">
                    <a:srgbClr val="CCCCFF"/>
                  </a:gs>
                  <a:gs pos="100000">
                    <a:srgbClr val="FFFF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algn="ctr"/>
                <a:endParaRPr lang="ko-KR" altLang="ko-KR">
                  <a:latin typeface="Times New Roman" panose="02020603050405020304" pitchFamily="18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21" name="Oval 411"/>
              <p:cNvSpPr>
                <a:spLocks noChangeArrowheads="1"/>
              </p:cNvSpPr>
              <p:nvPr/>
            </p:nvSpPr>
            <p:spPr bwMode="auto">
              <a:xfrm>
                <a:off x="4396" y="1245"/>
                <a:ext cx="667" cy="162"/>
              </a:xfrm>
              <a:prstGeom prst="ellipse">
                <a:avLst/>
              </a:prstGeom>
              <a:gradFill rotWithShape="1">
                <a:gsLst>
                  <a:gs pos="0">
                    <a:srgbClr val="CCCCFF"/>
                  </a:gs>
                  <a:gs pos="100000">
                    <a:srgbClr val="FFFFFF"/>
                  </a:gs>
                </a:gsLst>
                <a:lin ang="0" scaled="1"/>
              </a:gra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ko-KR" altLang="ko-KR">
                  <a:latin typeface="Times New Roman" panose="02020603050405020304" pitchFamily="18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222" name="Group 256"/>
              <p:cNvGrpSpPr>
                <a:grpSpLocks/>
              </p:cNvGrpSpPr>
              <p:nvPr/>
            </p:nvGrpSpPr>
            <p:grpSpPr bwMode="auto">
              <a:xfrm>
                <a:off x="4530" y="1287"/>
                <a:ext cx="377" cy="75"/>
                <a:chOff x="2468" y="1332"/>
                <a:chExt cx="310" cy="60"/>
              </a:xfrm>
            </p:grpSpPr>
            <p:sp>
              <p:nvSpPr>
                <p:cNvPr id="225" name="Freeform 257"/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10"/>
                    <a:gd name="T13" fmla="*/ 0 h 60"/>
                    <a:gd name="T14" fmla="*/ 310 w 310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noFill/>
                <a:ln w="19050" cmpd="sng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226" name="Freeform 258"/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2"/>
                    <a:gd name="T13" fmla="*/ 0 h 60"/>
                    <a:gd name="T14" fmla="*/ 282 w 282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noFill/>
                <a:ln w="19050" cmpd="sng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ko-KR" altLang="en-US"/>
                </a:p>
              </p:txBody>
            </p:sp>
          </p:grpSp>
          <p:sp>
            <p:nvSpPr>
              <p:cNvPr id="223" name="Line 259"/>
              <p:cNvSpPr>
                <a:spLocks noChangeShapeType="1"/>
              </p:cNvSpPr>
              <p:nvPr/>
            </p:nvSpPr>
            <p:spPr bwMode="auto">
              <a:xfrm>
                <a:off x="4399" y="1321"/>
                <a:ext cx="0" cy="109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24" name="Line 260"/>
              <p:cNvSpPr>
                <a:spLocks noChangeShapeType="1"/>
              </p:cNvSpPr>
              <p:nvPr/>
            </p:nvSpPr>
            <p:spPr bwMode="auto">
              <a:xfrm>
                <a:off x="5063" y="1327"/>
                <a:ext cx="0" cy="106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</p:grpSp>
      </p:grpSp>
      <p:grpSp>
        <p:nvGrpSpPr>
          <p:cNvPr id="235" name="Group 261"/>
          <p:cNvGrpSpPr>
            <a:grpSpLocks/>
          </p:cNvGrpSpPr>
          <p:nvPr/>
        </p:nvGrpSpPr>
        <p:grpSpPr bwMode="auto">
          <a:xfrm>
            <a:off x="5195888" y="2706688"/>
            <a:ext cx="693737" cy="338137"/>
            <a:chOff x="4396" y="1245"/>
            <a:chExt cx="672" cy="248"/>
          </a:xfrm>
        </p:grpSpPr>
        <p:sp>
          <p:nvSpPr>
            <p:cNvPr id="236" name="Oval 407"/>
            <p:cNvSpPr>
              <a:spLocks noChangeArrowheads="1"/>
            </p:cNvSpPr>
            <p:nvPr/>
          </p:nvSpPr>
          <p:spPr bwMode="auto">
            <a:xfrm>
              <a:off x="4399" y="1355"/>
              <a:ext cx="666" cy="138"/>
            </a:xfrm>
            <a:prstGeom prst="ellipse">
              <a:avLst/>
            </a:prstGeom>
            <a:gradFill rotWithShape="1">
              <a:gsLst>
                <a:gs pos="0">
                  <a:srgbClr val="CC0000"/>
                </a:gs>
                <a:gs pos="100000">
                  <a:schemeClr val="bg1"/>
                </a:gs>
              </a:gsLst>
              <a:lin ang="0" scaled="1"/>
            </a:gra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ko-KR" altLang="ko-KR"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237" name="Rectangle 410"/>
            <p:cNvSpPr>
              <a:spLocks noChangeArrowheads="1"/>
            </p:cNvSpPr>
            <p:nvPr/>
          </p:nvSpPr>
          <p:spPr bwMode="auto">
            <a:xfrm>
              <a:off x="4399" y="1339"/>
              <a:ext cx="669" cy="86"/>
            </a:xfrm>
            <a:prstGeom prst="rect">
              <a:avLst/>
            </a:prstGeom>
            <a:gradFill rotWithShape="1">
              <a:gsLst>
                <a:gs pos="0">
                  <a:srgbClr val="CC0000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ko-KR" altLang="ko-KR"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238" name="Oval 411"/>
            <p:cNvSpPr>
              <a:spLocks noChangeArrowheads="1"/>
            </p:cNvSpPr>
            <p:nvPr/>
          </p:nvSpPr>
          <p:spPr bwMode="auto">
            <a:xfrm>
              <a:off x="4396" y="1245"/>
              <a:ext cx="667" cy="162"/>
            </a:xfrm>
            <a:prstGeom prst="ellipse">
              <a:avLst/>
            </a:prstGeom>
            <a:gradFill rotWithShape="1">
              <a:gsLst>
                <a:gs pos="0">
                  <a:srgbClr val="CC0000"/>
                </a:gs>
                <a:gs pos="100000">
                  <a:schemeClr val="bg1"/>
                </a:gs>
              </a:gsLst>
              <a:lin ang="0" scaled="1"/>
            </a:gra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ko-KR" altLang="ko-KR"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grpSp>
          <p:nvGrpSpPr>
            <p:cNvPr id="239" name="Group 265"/>
            <p:cNvGrpSpPr>
              <a:grpSpLocks/>
            </p:cNvGrpSpPr>
            <p:nvPr/>
          </p:nvGrpSpPr>
          <p:grpSpPr bwMode="auto">
            <a:xfrm>
              <a:off x="4530" y="1287"/>
              <a:ext cx="377" cy="75"/>
              <a:chOff x="2468" y="1332"/>
              <a:chExt cx="310" cy="60"/>
            </a:xfrm>
          </p:grpSpPr>
          <p:sp>
            <p:nvSpPr>
              <p:cNvPr id="242" name="Freeform 266"/>
              <p:cNvSpPr>
                <a:spLocks/>
              </p:cNvSpPr>
              <p:nvPr/>
            </p:nvSpPr>
            <p:spPr bwMode="auto">
              <a:xfrm>
                <a:off x="2468" y="1332"/>
                <a:ext cx="310" cy="60"/>
              </a:xfrm>
              <a:custGeom>
                <a:avLst/>
                <a:gdLst>
                  <a:gd name="T0" fmla="*/ 0 w 310"/>
                  <a:gd name="T1" fmla="*/ 60 h 60"/>
                  <a:gd name="T2" fmla="*/ 96 w 310"/>
                  <a:gd name="T3" fmla="*/ 60 h 60"/>
                  <a:gd name="T4" fmla="*/ 192 w 310"/>
                  <a:gd name="T5" fmla="*/ 0 h 60"/>
                  <a:gd name="T6" fmla="*/ 310 w 310"/>
                  <a:gd name="T7" fmla="*/ 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0"/>
                  <a:gd name="T13" fmla="*/ 0 h 60"/>
                  <a:gd name="T14" fmla="*/ 310 w 310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0" h="60">
                    <a:moveTo>
                      <a:pt x="0" y="60"/>
                    </a:moveTo>
                    <a:lnTo>
                      <a:pt x="96" y="60"/>
                    </a:lnTo>
                    <a:lnTo>
                      <a:pt x="192" y="0"/>
                    </a:lnTo>
                    <a:lnTo>
                      <a:pt x="310" y="0"/>
                    </a:lnTo>
                  </a:path>
                </a:pathLst>
              </a:custGeom>
              <a:gradFill rotWithShape="1">
                <a:gsLst>
                  <a:gs pos="0">
                    <a:srgbClr val="CC0000"/>
                  </a:gs>
                  <a:gs pos="100000">
                    <a:schemeClr val="bg1"/>
                  </a:gs>
                </a:gsLst>
                <a:lin ang="0" scaled="1"/>
              </a:gradFill>
              <a:ln w="19050" cmpd="sng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43" name="Freeform 267"/>
              <p:cNvSpPr>
                <a:spLocks/>
              </p:cNvSpPr>
              <p:nvPr/>
            </p:nvSpPr>
            <p:spPr bwMode="auto">
              <a:xfrm>
                <a:off x="2482" y="1332"/>
                <a:ext cx="282" cy="60"/>
              </a:xfrm>
              <a:custGeom>
                <a:avLst/>
                <a:gdLst>
                  <a:gd name="T0" fmla="*/ 0 w 282"/>
                  <a:gd name="T1" fmla="*/ 0 h 60"/>
                  <a:gd name="T2" fmla="*/ 96 w 282"/>
                  <a:gd name="T3" fmla="*/ 0 h 60"/>
                  <a:gd name="T4" fmla="*/ 192 w 282"/>
                  <a:gd name="T5" fmla="*/ 60 h 60"/>
                  <a:gd name="T6" fmla="*/ 282 w 282"/>
                  <a:gd name="T7" fmla="*/ 6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82"/>
                  <a:gd name="T13" fmla="*/ 0 h 60"/>
                  <a:gd name="T14" fmla="*/ 282 w 282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82" h="60">
                    <a:moveTo>
                      <a:pt x="0" y="0"/>
                    </a:moveTo>
                    <a:lnTo>
                      <a:pt x="96" y="0"/>
                    </a:lnTo>
                    <a:lnTo>
                      <a:pt x="192" y="60"/>
                    </a:lnTo>
                    <a:lnTo>
                      <a:pt x="282" y="60"/>
                    </a:lnTo>
                  </a:path>
                </a:pathLst>
              </a:custGeom>
              <a:gradFill rotWithShape="1">
                <a:gsLst>
                  <a:gs pos="0">
                    <a:srgbClr val="CC0000"/>
                  </a:gs>
                  <a:gs pos="100000">
                    <a:schemeClr val="bg1"/>
                  </a:gs>
                </a:gsLst>
                <a:lin ang="0" scaled="1"/>
              </a:gradFill>
              <a:ln w="19050" cmpd="sng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</p:grpSp>
        <p:sp>
          <p:nvSpPr>
            <p:cNvPr id="240" name="Line 268"/>
            <p:cNvSpPr>
              <a:spLocks noChangeShapeType="1"/>
            </p:cNvSpPr>
            <p:nvPr/>
          </p:nvSpPr>
          <p:spPr bwMode="auto">
            <a:xfrm>
              <a:off x="4399" y="1321"/>
              <a:ext cx="0" cy="109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241" name="Line 269"/>
            <p:cNvSpPr>
              <a:spLocks noChangeShapeType="1"/>
            </p:cNvSpPr>
            <p:nvPr/>
          </p:nvSpPr>
          <p:spPr bwMode="auto">
            <a:xfrm>
              <a:off x="5063" y="1327"/>
              <a:ext cx="0" cy="10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</p:grpSp>
      <p:grpSp>
        <p:nvGrpSpPr>
          <p:cNvPr id="244" name="Group 270"/>
          <p:cNvGrpSpPr>
            <a:grpSpLocks/>
          </p:cNvGrpSpPr>
          <p:nvPr/>
        </p:nvGrpSpPr>
        <p:grpSpPr bwMode="auto">
          <a:xfrm>
            <a:off x="6202363" y="2362200"/>
            <a:ext cx="1668462" cy="958850"/>
            <a:chOff x="3907" y="1404"/>
            <a:chExt cx="1051" cy="604"/>
          </a:xfrm>
        </p:grpSpPr>
        <p:sp>
          <p:nvSpPr>
            <p:cNvPr id="245" name="Text Box 271"/>
            <p:cNvSpPr txBox="1">
              <a:spLocks noChangeArrowheads="1"/>
            </p:cNvSpPr>
            <p:nvPr/>
          </p:nvSpPr>
          <p:spPr bwMode="auto">
            <a:xfrm>
              <a:off x="4012" y="1404"/>
              <a:ext cx="21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ko-KR" sz="1800"/>
                <a:t>E</a:t>
              </a:r>
            </a:p>
          </p:txBody>
        </p:sp>
        <p:sp>
          <p:nvSpPr>
            <p:cNvPr id="246" name="Line 272"/>
            <p:cNvSpPr>
              <a:spLocks noChangeShapeType="1"/>
            </p:cNvSpPr>
            <p:nvPr/>
          </p:nvSpPr>
          <p:spPr bwMode="auto">
            <a:xfrm flipV="1">
              <a:off x="4352" y="1717"/>
              <a:ext cx="204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ko-KR" altLang="en-US"/>
            </a:p>
          </p:txBody>
        </p:sp>
        <p:sp>
          <p:nvSpPr>
            <p:cNvPr id="247" name="Text Box 273"/>
            <p:cNvSpPr txBox="1">
              <a:spLocks noChangeArrowheads="1"/>
            </p:cNvSpPr>
            <p:nvPr/>
          </p:nvSpPr>
          <p:spPr bwMode="auto">
            <a:xfrm>
              <a:off x="3951" y="1794"/>
              <a:ext cx="372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ko-KR" sz="1600"/>
                <a:t>IPv6</a:t>
              </a:r>
            </a:p>
          </p:txBody>
        </p:sp>
        <p:sp>
          <p:nvSpPr>
            <p:cNvPr id="248" name="Text Box 274"/>
            <p:cNvSpPr txBox="1">
              <a:spLocks noChangeArrowheads="1"/>
            </p:cNvSpPr>
            <p:nvPr/>
          </p:nvSpPr>
          <p:spPr bwMode="auto">
            <a:xfrm>
              <a:off x="4569" y="1796"/>
              <a:ext cx="372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ko-KR" sz="1600"/>
                <a:t>IPv6</a:t>
              </a:r>
            </a:p>
          </p:txBody>
        </p:sp>
        <p:grpSp>
          <p:nvGrpSpPr>
            <p:cNvPr id="249" name="Group 275"/>
            <p:cNvGrpSpPr>
              <a:grpSpLocks/>
            </p:cNvGrpSpPr>
            <p:nvPr/>
          </p:nvGrpSpPr>
          <p:grpSpPr bwMode="auto">
            <a:xfrm>
              <a:off x="3907" y="1621"/>
              <a:ext cx="437" cy="213"/>
              <a:chOff x="4396" y="1245"/>
              <a:chExt cx="672" cy="248"/>
            </a:xfrm>
          </p:grpSpPr>
          <p:sp>
            <p:nvSpPr>
              <p:cNvPr id="260" name="Oval 407"/>
              <p:cNvSpPr>
                <a:spLocks noChangeArrowheads="1"/>
              </p:cNvSpPr>
              <p:nvPr/>
            </p:nvSpPr>
            <p:spPr bwMode="auto">
              <a:xfrm>
                <a:off x="4399" y="1355"/>
                <a:ext cx="666" cy="138"/>
              </a:xfrm>
              <a:prstGeom prst="ellipse">
                <a:avLst/>
              </a:prstGeom>
              <a:gradFill rotWithShape="1">
                <a:gsLst>
                  <a:gs pos="0">
                    <a:srgbClr val="CCCCFF"/>
                  </a:gs>
                  <a:gs pos="100000">
                    <a:srgbClr val="FFFFFF"/>
                  </a:gs>
                </a:gsLst>
                <a:lin ang="0" scaled="1"/>
              </a:gra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ko-KR" altLang="ko-KR">
                  <a:latin typeface="Times New Roman" panose="02020603050405020304" pitchFamily="18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61" name="Rectangle 410"/>
              <p:cNvSpPr>
                <a:spLocks noChangeArrowheads="1"/>
              </p:cNvSpPr>
              <p:nvPr/>
            </p:nvSpPr>
            <p:spPr bwMode="auto">
              <a:xfrm>
                <a:off x="4399" y="1339"/>
                <a:ext cx="669" cy="86"/>
              </a:xfrm>
              <a:prstGeom prst="rect">
                <a:avLst/>
              </a:prstGeom>
              <a:gradFill rotWithShape="1">
                <a:gsLst>
                  <a:gs pos="0">
                    <a:srgbClr val="CCCCFF"/>
                  </a:gs>
                  <a:gs pos="100000">
                    <a:srgbClr val="FFFF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algn="ctr"/>
                <a:endParaRPr lang="ko-KR" altLang="ko-KR">
                  <a:latin typeface="Times New Roman" panose="02020603050405020304" pitchFamily="18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62" name="Oval 411"/>
              <p:cNvSpPr>
                <a:spLocks noChangeArrowheads="1"/>
              </p:cNvSpPr>
              <p:nvPr/>
            </p:nvSpPr>
            <p:spPr bwMode="auto">
              <a:xfrm>
                <a:off x="4396" y="1245"/>
                <a:ext cx="667" cy="162"/>
              </a:xfrm>
              <a:prstGeom prst="ellipse">
                <a:avLst/>
              </a:prstGeom>
              <a:gradFill rotWithShape="1">
                <a:gsLst>
                  <a:gs pos="0">
                    <a:srgbClr val="CCCCFF"/>
                  </a:gs>
                  <a:gs pos="100000">
                    <a:srgbClr val="FFFFFF"/>
                  </a:gs>
                </a:gsLst>
                <a:lin ang="0" scaled="1"/>
              </a:gra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ko-KR" altLang="ko-KR">
                  <a:latin typeface="Times New Roman" panose="02020603050405020304" pitchFamily="18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263" name="Group 279"/>
              <p:cNvGrpSpPr>
                <a:grpSpLocks/>
              </p:cNvGrpSpPr>
              <p:nvPr/>
            </p:nvGrpSpPr>
            <p:grpSpPr bwMode="auto">
              <a:xfrm>
                <a:off x="4530" y="1287"/>
                <a:ext cx="377" cy="75"/>
                <a:chOff x="2468" y="1332"/>
                <a:chExt cx="310" cy="60"/>
              </a:xfrm>
            </p:grpSpPr>
            <p:sp>
              <p:nvSpPr>
                <p:cNvPr id="266" name="Freeform 280"/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10"/>
                    <a:gd name="T13" fmla="*/ 0 h 60"/>
                    <a:gd name="T14" fmla="*/ 310 w 310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noFill/>
                <a:ln w="19050" cmpd="sng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267" name="Freeform 281"/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2"/>
                    <a:gd name="T13" fmla="*/ 0 h 60"/>
                    <a:gd name="T14" fmla="*/ 282 w 282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noFill/>
                <a:ln w="19050" cmpd="sng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ko-KR" altLang="en-US"/>
                </a:p>
              </p:txBody>
            </p:sp>
          </p:grpSp>
          <p:sp>
            <p:nvSpPr>
              <p:cNvPr id="264" name="Line 282"/>
              <p:cNvSpPr>
                <a:spLocks noChangeShapeType="1"/>
              </p:cNvSpPr>
              <p:nvPr/>
            </p:nvSpPr>
            <p:spPr bwMode="auto">
              <a:xfrm>
                <a:off x="4399" y="1321"/>
                <a:ext cx="0" cy="109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65" name="Line 283"/>
              <p:cNvSpPr>
                <a:spLocks noChangeShapeType="1"/>
              </p:cNvSpPr>
              <p:nvPr/>
            </p:nvSpPr>
            <p:spPr bwMode="auto">
              <a:xfrm>
                <a:off x="5063" y="1327"/>
                <a:ext cx="0" cy="106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</p:grpSp>
        <p:grpSp>
          <p:nvGrpSpPr>
            <p:cNvPr id="250" name="Group 284"/>
            <p:cNvGrpSpPr>
              <a:grpSpLocks/>
            </p:cNvGrpSpPr>
            <p:nvPr/>
          </p:nvGrpSpPr>
          <p:grpSpPr bwMode="auto">
            <a:xfrm>
              <a:off x="4521" y="1619"/>
              <a:ext cx="437" cy="213"/>
              <a:chOff x="4396" y="1245"/>
              <a:chExt cx="672" cy="248"/>
            </a:xfrm>
          </p:grpSpPr>
          <p:sp>
            <p:nvSpPr>
              <p:cNvPr id="252" name="Oval 407"/>
              <p:cNvSpPr>
                <a:spLocks noChangeArrowheads="1"/>
              </p:cNvSpPr>
              <p:nvPr/>
            </p:nvSpPr>
            <p:spPr bwMode="auto">
              <a:xfrm>
                <a:off x="4399" y="1355"/>
                <a:ext cx="666" cy="138"/>
              </a:xfrm>
              <a:prstGeom prst="ellipse">
                <a:avLst/>
              </a:prstGeom>
              <a:gradFill rotWithShape="1">
                <a:gsLst>
                  <a:gs pos="0">
                    <a:srgbClr val="CCCCFF"/>
                  </a:gs>
                  <a:gs pos="100000">
                    <a:srgbClr val="FFFFFF"/>
                  </a:gs>
                </a:gsLst>
                <a:lin ang="0" scaled="1"/>
              </a:gra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ko-KR" altLang="ko-KR">
                  <a:latin typeface="Times New Roman" panose="02020603050405020304" pitchFamily="18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53" name="Rectangle 410"/>
              <p:cNvSpPr>
                <a:spLocks noChangeArrowheads="1"/>
              </p:cNvSpPr>
              <p:nvPr/>
            </p:nvSpPr>
            <p:spPr bwMode="auto">
              <a:xfrm>
                <a:off x="4399" y="1339"/>
                <a:ext cx="669" cy="86"/>
              </a:xfrm>
              <a:prstGeom prst="rect">
                <a:avLst/>
              </a:prstGeom>
              <a:gradFill rotWithShape="1">
                <a:gsLst>
                  <a:gs pos="0">
                    <a:srgbClr val="CCCCFF"/>
                  </a:gs>
                  <a:gs pos="100000">
                    <a:srgbClr val="FFFF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algn="ctr"/>
                <a:endParaRPr lang="ko-KR" altLang="ko-KR">
                  <a:latin typeface="Times New Roman" panose="02020603050405020304" pitchFamily="18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54" name="Oval 411"/>
              <p:cNvSpPr>
                <a:spLocks noChangeArrowheads="1"/>
              </p:cNvSpPr>
              <p:nvPr/>
            </p:nvSpPr>
            <p:spPr bwMode="auto">
              <a:xfrm>
                <a:off x="4396" y="1245"/>
                <a:ext cx="667" cy="162"/>
              </a:xfrm>
              <a:prstGeom prst="ellipse">
                <a:avLst/>
              </a:prstGeom>
              <a:gradFill rotWithShape="1">
                <a:gsLst>
                  <a:gs pos="0">
                    <a:srgbClr val="CCCCFF"/>
                  </a:gs>
                  <a:gs pos="100000">
                    <a:srgbClr val="FFFFFF"/>
                  </a:gs>
                </a:gsLst>
                <a:lin ang="0" scaled="1"/>
              </a:gra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endParaRPr lang="ko-KR" altLang="ko-KR">
                  <a:latin typeface="Times New Roman" panose="02020603050405020304" pitchFamily="18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255" name="Group 288"/>
              <p:cNvGrpSpPr>
                <a:grpSpLocks/>
              </p:cNvGrpSpPr>
              <p:nvPr/>
            </p:nvGrpSpPr>
            <p:grpSpPr bwMode="auto">
              <a:xfrm>
                <a:off x="4530" y="1287"/>
                <a:ext cx="377" cy="75"/>
                <a:chOff x="2468" y="1332"/>
                <a:chExt cx="310" cy="60"/>
              </a:xfrm>
            </p:grpSpPr>
            <p:sp>
              <p:nvSpPr>
                <p:cNvPr id="258" name="Freeform 289"/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10"/>
                    <a:gd name="T13" fmla="*/ 0 h 60"/>
                    <a:gd name="T14" fmla="*/ 310 w 310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noFill/>
                <a:ln w="19050" cmpd="sng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259" name="Freeform 290"/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2"/>
                    <a:gd name="T13" fmla="*/ 0 h 60"/>
                    <a:gd name="T14" fmla="*/ 282 w 282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noFill/>
                <a:ln w="19050" cmpd="sng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ko-KR" altLang="en-US"/>
                </a:p>
              </p:txBody>
            </p:sp>
          </p:grpSp>
          <p:sp>
            <p:nvSpPr>
              <p:cNvPr id="256" name="Line 291"/>
              <p:cNvSpPr>
                <a:spLocks noChangeShapeType="1"/>
              </p:cNvSpPr>
              <p:nvPr/>
            </p:nvSpPr>
            <p:spPr bwMode="auto">
              <a:xfrm>
                <a:off x="4399" y="1321"/>
                <a:ext cx="0" cy="109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57" name="Line 292"/>
              <p:cNvSpPr>
                <a:spLocks noChangeShapeType="1"/>
              </p:cNvSpPr>
              <p:nvPr/>
            </p:nvSpPr>
            <p:spPr bwMode="auto">
              <a:xfrm>
                <a:off x="5063" y="1327"/>
                <a:ext cx="0" cy="106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</p:grpSp>
        <p:sp>
          <p:nvSpPr>
            <p:cNvPr id="251" name="Text Box 293"/>
            <p:cNvSpPr txBox="1">
              <a:spLocks noChangeArrowheads="1"/>
            </p:cNvSpPr>
            <p:nvPr/>
          </p:nvSpPr>
          <p:spPr bwMode="auto">
            <a:xfrm>
              <a:off x="4635" y="1408"/>
              <a:ext cx="204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ko-KR" sz="1800"/>
                <a:t>F</a:t>
              </a:r>
            </a:p>
          </p:txBody>
        </p:sp>
      </p:grpSp>
      <p:sp>
        <p:nvSpPr>
          <p:cNvPr id="268" name="Text Box 294"/>
          <p:cNvSpPr txBox="1">
            <a:spLocks noChangeArrowheads="1"/>
          </p:cNvSpPr>
          <p:nvPr/>
        </p:nvSpPr>
        <p:spPr bwMode="auto">
          <a:xfrm>
            <a:off x="4386263" y="2355850"/>
            <a:ext cx="3492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ko-KR" sz="1800"/>
              <a:t>C</a:t>
            </a:r>
          </a:p>
        </p:txBody>
      </p:sp>
      <p:sp>
        <p:nvSpPr>
          <p:cNvPr id="269" name="Text Box 295"/>
          <p:cNvSpPr txBox="1">
            <a:spLocks noChangeArrowheads="1"/>
          </p:cNvSpPr>
          <p:nvPr/>
        </p:nvSpPr>
        <p:spPr bwMode="auto">
          <a:xfrm>
            <a:off x="5362575" y="2359025"/>
            <a:ext cx="3492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ko-KR" sz="1800"/>
              <a:t>D</a:t>
            </a:r>
          </a:p>
        </p:txBody>
      </p:sp>
      <p:grpSp>
        <p:nvGrpSpPr>
          <p:cNvPr id="270" name="Group 296"/>
          <p:cNvGrpSpPr>
            <a:grpSpLocks/>
          </p:cNvGrpSpPr>
          <p:nvPr/>
        </p:nvGrpSpPr>
        <p:grpSpPr bwMode="auto">
          <a:xfrm>
            <a:off x="458788" y="1216025"/>
            <a:ext cx="7418387" cy="979488"/>
            <a:chOff x="289" y="766"/>
            <a:chExt cx="4673" cy="617"/>
          </a:xfrm>
        </p:grpSpPr>
        <p:sp>
          <p:nvSpPr>
            <p:cNvPr id="271" name="Rectangle 297"/>
            <p:cNvSpPr>
              <a:spLocks noChangeArrowheads="1"/>
            </p:cNvSpPr>
            <p:nvPr/>
          </p:nvSpPr>
          <p:spPr bwMode="auto">
            <a:xfrm>
              <a:off x="2424" y="1085"/>
              <a:ext cx="1515" cy="42"/>
            </a:xfrm>
            <a:prstGeom prst="rect">
              <a:avLst/>
            </a:prstGeom>
            <a:solidFill>
              <a:srgbClr val="CC0000"/>
            </a:solidFill>
            <a:ln w="9525">
              <a:solidFill>
                <a:srgbClr val="CC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ko-KR" altLang="ko-KR" sz="1800"/>
            </a:p>
          </p:txBody>
        </p:sp>
        <p:sp>
          <p:nvSpPr>
            <p:cNvPr id="272" name="Text Box 298"/>
            <p:cNvSpPr txBox="1">
              <a:spLocks noChangeArrowheads="1"/>
            </p:cNvSpPr>
            <p:nvPr/>
          </p:nvSpPr>
          <p:spPr bwMode="auto">
            <a:xfrm>
              <a:off x="289" y="979"/>
              <a:ext cx="89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ko-KR" sz="1800"/>
                <a:t>logical view:</a:t>
              </a:r>
            </a:p>
          </p:txBody>
        </p:sp>
        <p:sp>
          <p:nvSpPr>
            <p:cNvPr id="273" name="Text Box 299"/>
            <p:cNvSpPr txBox="1">
              <a:spLocks noChangeArrowheads="1"/>
            </p:cNvSpPr>
            <p:nvPr/>
          </p:nvSpPr>
          <p:spPr bwMode="auto">
            <a:xfrm>
              <a:off x="2494" y="766"/>
              <a:ext cx="1461" cy="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ko-KR" sz="1600" i="1">
                  <a:solidFill>
                    <a:srgbClr val="CC0000"/>
                  </a:solidFill>
                </a:rPr>
                <a:t>IPv4 tunnel </a:t>
              </a:r>
            </a:p>
            <a:p>
              <a:pPr algn="ctr">
                <a:lnSpc>
                  <a:spcPct val="85000"/>
                </a:lnSpc>
              </a:pPr>
              <a:r>
                <a:rPr lang="en-US" altLang="ko-KR" sz="1600" i="1">
                  <a:solidFill>
                    <a:srgbClr val="CC0000"/>
                  </a:solidFill>
                </a:rPr>
                <a:t>connecting IPv6 routers</a:t>
              </a:r>
            </a:p>
          </p:txBody>
        </p:sp>
        <p:grpSp>
          <p:nvGrpSpPr>
            <p:cNvPr id="274" name="Group 300"/>
            <p:cNvGrpSpPr>
              <a:grpSpLocks/>
            </p:cNvGrpSpPr>
            <p:nvPr/>
          </p:nvGrpSpPr>
          <p:grpSpPr bwMode="auto">
            <a:xfrm>
              <a:off x="3911" y="779"/>
              <a:ext cx="1051" cy="604"/>
              <a:chOff x="3907" y="1404"/>
              <a:chExt cx="1051" cy="604"/>
            </a:xfrm>
          </p:grpSpPr>
          <p:sp>
            <p:nvSpPr>
              <p:cNvPr id="299" name="Text Box 301"/>
              <p:cNvSpPr txBox="1">
                <a:spLocks noChangeArrowheads="1"/>
              </p:cNvSpPr>
              <p:nvPr/>
            </p:nvSpPr>
            <p:spPr bwMode="auto">
              <a:xfrm>
                <a:off x="4012" y="1404"/>
                <a:ext cx="212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r>
                  <a:rPr lang="en-US" altLang="ko-KR" sz="1800"/>
                  <a:t>E</a:t>
                </a:r>
              </a:p>
            </p:txBody>
          </p:sp>
          <p:sp>
            <p:nvSpPr>
              <p:cNvPr id="300" name="Line 302"/>
              <p:cNvSpPr>
                <a:spLocks noChangeShapeType="1"/>
              </p:cNvSpPr>
              <p:nvPr/>
            </p:nvSpPr>
            <p:spPr bwMode="auto">
              <a:xfrm flipV="1">
                <a:off x="4352" y="1717"/>
                <a:ext cx="204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ko-KR" altLang="en-US"/>
              </a:p>
            </p:txBody>
          </p:sp>
          <p:sp>
            <p:nvSpPr>
              <p:cNvPr id="301" name="Text Box 303"/>
              <p:cNvSpPr txBox="1">
                <a:spLocks noChangeArrowheads="1"/>
              </p:cNvSpPr>
              <p:nvPr/>
            </p:nvSpPr>
            <p:spPr bwMode="auto">
              <a:xfrm>
                <a:off x="3951" y="1794"/>
                <a:ext cx="372" cy="2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r>
                  <a:rPr lang="en-US" altLang="ko-KR" sz="1600"/>
                  <a:t>IPv6</a:t>
                </a:r>
              </a:p>
            </p:txBody>
          </p:sp>
          <p:sp>
            <p:nvSpPr>
              <p:cNvPr id="302" name="Text Box 304"/>
              <p:cNvSpPr txBox="1">
                <a:spLocks noChangeArrowheads="1"/>
              </p:cNvSpPr>
              <p:nvPr/>
            </p:nvSpPr>
            <p:spPr bwMode="auto">
              <a:xfrm>
                <a:off x="4569" y="1796"/>
                <a:ext cx="372" cy="2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r>
                  <a:rPr lang="en-US" altLang="ko-KR" sz="1600"/>
                  <a:t>IPv6</a:t>
                </a:r>
              </a:p>
            </p:txBody>
          </p:sp>
          <p:grpSp>
            <p:nvGrpSpPr>
              <p:cNvPr id="303" name="Group 305"/>
              <p:cNvGrpSpPr>
                <a:grpSpLocks/>
              </p:cNvGrpSpPr>
              <p:nvPr/>
            </p:nvGrpSpPr>
            <p:grpSpPr bwMode="auto">
              <a:xfrm>
                <a:off x="3907" y="1621"/>
                <a:ext cx="437" cy="213"/>
                <a:chOff x="4396" y="1245"/>
                <a:chExt cx="672" cy="248"/>
              </a:xfrm>
            </p:grpSpPr>
            <p:sp>
              <p:nvSpPr>
                <p:cNvPr id="314" name="Oval 407"/>
                <p:cNvSpPr>
                  <a:spLocks noChangeArrowheads="1"/>
                </p:cNvSpPr>
                <p:nvPr/>
              </p:nvSpPr>
              <p:spPr bwMode="auto">
                <a:xfrm>
                  <a:off x="4399" y="1355"/>
                  <a:ext cx="666" cy="138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CCCCFF"/>
                    </a:gs>
                    <a:gs pos="100000">
                      <a:srgbClr val="FFFFFF"/>
                    </a:gs>
                  </a:gsLst>
                  <a:lin ang="0" scaled="1"/>
                </a:gradFill>
                <a:ln w="127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ko-KR" altLang="ko-KR">
                    <a:latin typeface="Times New Roman" panose="020206030504050203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15" name="Rectangle 410"/>
                <p:cNvSpPr>
                  <a:spLocks noChangeArrowheads="1"/>
                </p:cNvSpPr>
                <p:nvPr/>
              </p:nvSpPr>
              <p:spPr bwMode="auto">
                <a:xfrm>
                  <a:off x="4399" y="1339"/>
                  <a:ext cx="669" cy="86"/>
                </a:xfrm>
                <a:prstGeom prst="rect">
                  <a:avLst/>
                </a:prstGeom>
                <a:gradFill rotWithShape="1">
                  <a:gsLst>
                    <a:gs pos="0">
                      <a:srgbClr val="CCCCFF"/>
                    </a:gs>
                    <a:gs pos="100000">
                      <a:srgbClr val="FFFFFF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 algn="ctr"/>
                  <a:endParaRPr lang="ko-KR" altLang="ko-KR">
                    <a:latin typeface="Times New Roman" panose="020206030504050203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16" name="Oval 411"/>
                <p:cNvSpPr>
                  <a:spLocks noChangeArrowheads="1"/>
                </p:cNvSpPr>
                <p:nvPr/>
              </p:nvSpPr>
              <p:spPr bwMode="auto">
                <a:xfrm>
                  <a:off x="4396" y="1245"/>
                  <a:ext cx="667" cy="162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CCCCFF"/>
                    </a:gs>
                    <a:gs pos="100000">
                      <a:srgbClr val="FFFFFF"/>
                    </a:gs>
                  </a:gsLst>
                  <a:lin ang="0" scaled="1"/>
                </a:gradFill>
                <a:ln w="127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ko-KR" altLang="ko-KR">
                    <a:latin typeface="Times New Roman" panose="02020603050405020304" pitchFamily="18" charset="0"/>
                    <a:cs typeface="Arial" panose="020B0604020202020204" pitchFamily="34" charset="0"/>
                  </a:endParaRPr>
                </a:p>
              </p:txBody>
            </p:sp>
            <p:grpSp>
              <p:nvGrpSpPr>
                <p:cNvPr id="317" name="Group 309"/>
                <p:cNvGrpSpPr>
                  <a:grpSpLocks/>
                </p:cNvGrpSpPr>
                <p:nvPr/>
              </p:nvGrpSpPr>
              <p:grpSpPr bwMode="auto">
                <a:xfrm>
                  <a:off x="4530" y="1287"/>
                  <a:ext cx="377" cy="75"/>
                  <a:chOff x="2468" y="1332"/>
                  <a:chExt cx="310" cy="60"/>
                </a:xfrm>
              </p:grpSpPr>
              <p:sp>
                <p:nvSpPr>
                  <p:cNvPr id="320" name="Freeform 310"/>
                  <p:cNvSpPr>
                    <a:spLocks/>
                  </p:cNvSpPr>
                  <p:nvPr/>
                </p:nvSpPr>
                <p:spPr bwMode="auto">
                  <a:xfrm>
                    <a:off x="2468" y="1332"/>
                    <a:ext cx="310" cy="60"/>
                  </a:xfrm>
                  <a:custGeom>
                    <a:avLst/>
                    <a:gdLst>
                      <a:gd name="T0" fmla="*/ 0 w 310"/>
                      <a:gd name="T1" fmla="*/ 60 h 60"/>
                      <a:gd name="T2" fmla="*/ 96 w 310"/>
                      <a:gd name="T3" fmla="*/ 60 h 60"/>
                      <a:gd name="T4" fmla="*/ 192 w 310"/>
                      <a:gd name="T5" fmla="*/ 0 h 60"/>
                      <a:gd name="T6" fmla="*/ 310 w 310"/>
                      <a:gd name="T7" fmla="*/ 0 h 6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310"/>
                      <a:gd name="T13" fmla="*/ 0 h 60"/>
                      <a:gd name="T14" fmla="*/ 310 w 310"/>
                      <a:gd name="T15" fmla="*/ 60 h 60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310" h="60">
                        <a:moveTo>
                          <a:pt x="0" y="60"/>
                        </a:moveTo>
                        <a:lnTo>
                          <a:pt x="96" y="60"/>
                        </a:lnTo>
                        <a:lnTo>
                          <a:pt x="192" y="0"/>
                        </a:lnTo>
                        <a:lnTo>
                          <a:pt x="310" y="0"/>
                        </a:lnTo>
                      </a:path>
                    </a:pathLst>
                  </a:custGeom>
                  <a:noFill/>
                  <a:ln w="19050" cmpd="sng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321" name="Freeform 311"/>
                  <p:cNvSpPr>
                    <a:spLocks/>
                  </p:cNvSpPr>
                  <p:nvPr/>
                </p:nvSpPr>
                <p:spPr bwMode="auto">
                  <a:xfrm>
                    <a:off x="2482" y="1332"/>
                    <a:ext cx="282" cy="60"/>
                  </a:xfrm>
                  <a:custGeom>
                    <a:avLst/>
                    <a:gdLst>
                      <a:gd name="T0" fmla="*/ 0 w 282"/>
                      <a:gd name="T1" fmla="*/ 0 h 60"/>
                      <a:gd name="T2" fmla="*/ 96 w 282"/>
                      <a:gd name="T3" fmla="*/ 0 h 60"/>
                      <a:gd name="T4" fmla="*/ 192 w 282"/>
                      <a:gd name="T5" fmla="*/ 60 h 60"/>
                      <a:gd name="T6" fmla="*/ 282 w 282"/>
                      <a:gd name="T7" fmla="*/ 60 h 6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282"/>
                      <a:gd name="T13" fmla="*/ 0 h 60"/>
                      <a:gd name="T14" fmla="*/ 282 w 282"/>
                      <a:gd name="T15" fmla="*/ 60 h 60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282" h="60">
                        <a:moveTo>
                          <a:pt x="0" y="0"/>
                        </a:moveTo>
                        <a:lnTo>
                          <a:pt x="96" y="0"/>
                        </a:lnTo>
                        <a:lnTo>
                          <a:pt x="192" y="60"/>
                        </a:lnTo>
                        <a:lnTo>
                          <a:pt x="282" y="60"/>
                        </a:lnTo>
                      </a:path>
                    </a:pathLst>
                  </a:custGeom>
                  <a:noFill/>
                  <a:ln w="19050" cmpd="sng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</p:grpSp>
            <p:sp>
              <p:nvSpPr>
                <p:cNvPr id="318" name="Line 312"/>
                <p:cNvSpPr>
                  <a:spLocks noChangeShapeType="1"/>
                </p:cNvSpPr>
                <p:nvPr/>
              </p:nvSpPr>
              <p:spPr bwMode="auto">
                <a:xfrm>
                  <a:off x="4399" y="1321"/>
                  <a:ext cx="0" cy="109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19" name="Line 313"/>
                <p:cNvSpPr>
                  <a:spLocks noChangeShapeType="1"/>
                </p:cNvSpPr>
                <p:nvPr/>
              </p:nvSpPr>
              <p:spPr bwMode="auto">
                <a:xfrm>
                  <a:off x="5063" y="1327"/>
                  <a:ext cx="0" cy="106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ko-KR" altLang="en-US"/>
                </a:p>
              </p:txBody>
            </p:sp>
          </p:grpSp>
          <p:grpSp>
            <p:nvGrpSpPr>
              <p:cNvPr id="304" name="Group 314"/>
              <p:cNvGrpSpPr>
                <a:grpSpLocks/>
              </p:cNvGrpSpPr>
              <p:nvPr/>
            </p:nvGrpSpPr>
            <p:grpSpPr bwMode="auto">
              <a:xfrm>
                <a:off x="4521" y="1619"/>
                <a:ext cx="437" cy="213"/>
                <a:chOff x="4396" y="1245"/>
                <a:chExt cx="672" cy="248"/>
              </a:xfrm>
            </p:grpSpPr>
            <p:sp>
              <p:nvSpPr>
                <p:cNvPr id="306" name="Oval 407"/>
                <p:cNvSpPr>
                  <a:spLocks noChangeArrowheads="1"/>
                </p:cNvSpPr>
                <p:nvPr/>
              </p:nvSpPr>
              <p:spPr bwMode="auto">
                <a:xfrm>
                  <a:off x="4399" y="1355"/>
                  <a:ext cx="666" cy="138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CCCCFF"/>
                    </a:gs>
                    <a:gs pos="100000">
                      <a:srgbClr val="FFFFFF"/>
                    </a:gs>
                  </a:gsLst>
                  <a:lin ang="0" scaled="1"/>
                </a:gradFill>
                <a:ln w="127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ko-KR" altLang="ko-KR">
                    <a:latin typeface="Times New Roman" panose="020206030504050203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07" name="Rectangle 410"/>
                <p:cNvSpPr>
                  <a:spLocks noChangeArrowheads="1"/>
                </p:cNvSpPr>
                <p:nvPr/>
              </p:nvSpPr>
              <p:spPr bwMode="auto">
                <a:xfrm>
                  <a:off x="4399" y="1339"/>
                  <a:ext cx="669" cy="86"/>
                </a:xfrm>
                <a:prstGeom prst="rect">
                  <a:avLst/>
                </a:prstGeom>
                <a:gradFill rotWithShape="1">
                  <a:gsLst>
                    <a:gs pos="0">
                      <a:srgbClr val="CCCCFF"/>
                    </a:gs>
                    <a:gs pos="100000">
                      <a:srgbClr val="FFFFFF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 algn="ctr"/>
                  <a:endParaRPr lang="ko-KR" altLang="ko-KR">
                    <a:latin typeface="Times New Roman" panose="020206030504050203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08" name="Oval 411"/>
                <p:cNvSpPr>
                  <a:spLocks noChangeArrowheads="1"/>
                </p:cNvSpPr>
                <p:nvPr/>
              </p:nvSpPr>
              <p:spPr bwMode="auto">
                <a:xfrm>
                  <a:off x="4396" y="1245"/>
                  <a:ext cx="667" cy="162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CCCCFF"/>
                    </a:gs>
                    <a:gs pos="100000">
                      <a:srgbClr val="FFFFFF"/>
                    </a:gs>
                  </a:gsLst>
                  <a:lin ang="0" scaled="1"/>
                </a:gradFill>
                <a:ln w="127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ko-KR" altLang="ko-KR">
                    <a:latin typeface="Times New Roman" panose="02020603050405020304" pitchFamily="18" charset="0"/>
                    <a:cs typeface="Arial" panose="020B0604020202020204" pitchFamily="34" charset="0"/>
                  </a:endParaRPr>
                </a:p>
              </p:txBody>
            </p:sp>
            <p:grpSp>
              <p:nvGrpSpPr>
                <p:cNvPr id="309" name="Group 318"/>
                <p:cNvGrpSpPr>
                  <a:grpSpLocks/>
                </p:cNvGrpSpPr>
                <p:nvPr/>
              </p:nvGrpSpPr>
              <p:grpSpPr bwMode="auto">
                <a:xfrm>
                  <a:off x="4530" y="1287"/>
                  <a:ext cx="377" cy="75"/>
                  <a:chOff x="2468" y="1332"/>
                  <a:chExt cx="310" cy="60"/>
                </a:xfrm>
              </p:grpSpPr>
              <p:sp>
                <p:nvSpPr>
                  <p:cNvPr id="312" name="Freeform 319"/>
                  <p:cNvSpPr>
                    <a:spLocks/>
                  </p:cNvSpPr>
                  <p:nvPr/>
                </p:nvSpPr>
                <p:spPr bwMode="auto">
                  <a:xfrm>
                    <a:off x="2468" y="1332"/>
                    <a:ext cx="310" cy="60"/>
                  </a:xfrm>
                  <a:custGeom>
                    <a:avLst/>
                    <a:gdLst>
                      <a:gd name="T0" fmla="*/ 0 w 310"/>
                      <a:gd name="T1" fmla="*/ 60 h 60"/>
                      <a:gd name="T2" fmla="*/ 96 w 310"/>
                      <a:gd name="T3" fmla="*/ 60 h 60"/>
                      <a:gd name="T4" fmla="*/ 192 w 310"/>
                      <a:gd name="T5" fmla="*/ 0 h 60"/>
                      <a:gd name="T6" fmla="*/ 310 w 310"/>
                      <a:gd name="T7" fmla="*/ 0 h 6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310"/>
                      <a:gd name="T13" fmla="*/ 0 h 60"/>
                      <a:gd name="T14" fmla="*/ 310 w 310"/>
                      <a:gd name="T15" fmla="*/ 60 h 60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310" h="60">
                        <a:moveTo>
                          <a:pt x="0" y="60"/>
                        </a:moveTo>
                        <a:lnTo>
                          <a:pt x="96" y="60"/>
                        </a:lnTo>
                        <a:lnTo>
                          <a:pt x="192" y="0"/>
                        </a:lnTo>
                        <a:lnTo>
                          <a:pt x="310" y="0"/>
                        </a:lnTo>
                      </a:path>
                    </a:pathLst>
                  </a:custGeom>
                  <a:noFill/>
                  <a:ln w="19050" cmpd="sng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313" name="Freeform 320"/>
                  <p:cNvSpPr>
                    <a:spLocks/>
                  </p:cNvSpPr>
                  <p:nvPr/>
                </p:nvSpPr>
                <p:spPr bwMode="auto">
                  <a:xfrm>
                    <a:off x="2482" y="1332"/>
                    <a:ext cx="282" cy="60"/>
                  </a:xfrm>
                  <a:custGeom>
                    <a:avLst/>
                    <a:gdLst>
                      <a:gd name="T0" fmla="*/ 0 w 282"/>
                      <a:gd name="T1" fmla="*/ 0 h 60"/>
                      <a:gd name="T2" fmla="*/ 96 w 282"/>
                      <a:gd name="T3" fmla="*/ 0 h 60"/>
                      <a:gd name="T4" fmla="*/ 192 w 282"/>
                      <a:gd name="T5" fmla="*/ 60 h 60"/>
                      <a:gd name="T6" fmla="*/ 282 w 282"/>
                      <a:gd name="T7" fmla="*/ 60 h 6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282"/>
                      <a:gd name="T13" fmla="*/ 0 h 60"/>
                      <a:gd name="T14" fmla="*/ 282 w 282"/>
                      <a:gd name="T15" fmla="*/ 60 h 60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282" h="60">
                        <a:moveTo>
                          <a:pt x="0" y="0"/>
                        </a:moveTo>
                        <a:lnTo>
                          <a:pt x="96" y="0"/>
                        </a:lnTo>
                        <a:lnTo>
                          <a:pt x="192" y="60"/>
                        </a:lnTo>
                        <a:lnTo>
                          <a:pt x="282" y="60"/>
                        </a:lnTo>
                      </a:path>
                    </a:pathLst>
                  </a:custGeom>
                  <a:noFill/>
                  <a:ln w="19050" cmpd="sng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</p:grpSp>
            <p:sp>
              <p:nvSpPr>
                <p:cNvPr id="310" name="Line 321"/>
                <p:cNvSpPr>
                  <a:spLocks noChangeShapeType="1"/>
                </p:cNvSpPr>
                <p:nvPr/>
              </p:nvSpPr>
              <p:spPr bwMode="auto">
                <a:xfrm>
                  <a:off x="4399" y="1321"/>
                  <a:ext cx="0" cy="109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11" name="Line 322"/>
                <p:cNvSpPr>
                  <a:spLocks noChangeShapeType="1"/>
                </p:cNvSpPr>
                <p:nvPr/>
              </p:nvSpPr>
              <p:spPr bwMode="auto">
                <a:xfrm>
                  <a:off x="5063" y="1327"/>
                  <a:ext cx="0" cy="106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ko-KR" altLang="en-US"/>
                </a:p>
              </p:txBody>
            </p:sp>
          </p:grpSp>
          <p:sp>
            <p:nvSpPr>
              <p:cNvPr id="305" name="Text Box 323"/>
              <p:cNvSpPr txBox="1">
                <a:spLocks noChangeArrowheads="1"/>
              </p:cNvSpPr>
              <p:nvPr/>
            </p:nvSpPr>
            <p:spPr bwMode="auto">
              <a:xfrm>
                <a:off x="4635" y="1408"/>
                <a:ext cx="204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r>
                  <a:rPr lang="en-US" altLang="ko-KR" sz="1800"/>
                  <a:t>F</a:t>
                </a:r>
              </a:p>
            </p:txBody>
          </p:sp>
        </p:grpSp>
        <p:grpSp>
          <p:nvGrpSpPr>
            <p:cNvPr id="275" name="Group 324"/>
            <p:cNvGrpSpPr>
              <a:grpSpLocks/>
            </p:cNvGrpSpPr>
            <p:nvPr/>
          </p:nvGrpSpPr>
          <p:grpSpPr bwMode="auto">
            <a:xfrm>
              <a:off x="1361" y="771"/>
              <a:ext cx="1089" cy="608"/>
              <a:chOff x="1363" y="1403"/>
              <a:chExt cx="1089" cy="608"/>
            </a:xfrm>
          </p:grpSpPr>
          <p:sp>
            <p:nvSpPr>
              <p:cNvPr id="276" name="Text Box 325"/>
              <p:cNvSpPr txBox="1">
                <a:spLocks noChangeArrowheads="1"/>
              </p:cNvSpPr>
              <p:nvPr/>
            </p:nvSpPr>
            <p:spPr bwMode="auto">
              <a:xfrm>
                <a:off x="1462" y="1403"/>
                <a:ext cx="212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r>
                  <a:rPr lang="en-US" altLang="ko-KR" sz="1800"/>
                  <a:t>A</a:t>
                </a:r>
              </a:p>
            </p:txBody>
          </p:sp>
          <p:sp>
            <p:nvSpPr>
              <p:cNvPr id="277" name="Text Box 326"/>
              <p:cNvSpPr txBox="1">
                <a:spLocks noChangeArrowheads="1"/>
              </p:cNvSpPr>
              <p:nvPr/>
            </p:nvSpPr>
            <p:spPr bwMode="auto">
              <a:xfrm>
                <a:off x="2121" y="1406"/>
                <a:ext cx="212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r>
                  <a:rPr lang="en-US" altLang="ko-KR" sz="1800"/>
                  <a:t>B</a:t>
                </a:r>
              </a:p>
            </p:txBody>
          </p:sp>
          <p:sp>
            <p:nvSpPr>
              <p:cNvPr id="278" name="Line 327"/>
              <p:cNvSpPr>
                <a:spLocks noChangeShapeType="1"/>
              </p:cNvSpPr>
              <p:nvPr/>
            </p:nvSpPr>
            <p:spPr bwMode="auto">
              <a:xfrm flipV="1">
                <a:off x="1803" y="1729"/>
                <a:ext cx="204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ko-KR" altLang="en-US"/>
              </a:p>
            </p:txBody>
          </p:sp>
          <p:sp>
            <p:nvSpPr>
              <p:cNvPr id="279" name="Text Box 328"/>
              <p:cNvSpPr txBox="1">
                <a:spLocks noChangeArrowheads="1"/>
              </p:cNvSpPr>
              <p:nvPr/>
            </p:nvSpPr>
            <p:spPr bwMode="auto">
              <a:xfrm>
                <a:off x="1386" y="1798"/>
                <a:ext cx="372" cy="2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r>
                  <a:rPr lang="en-US" altLang="ko-KR" sz="1600"/>
                  <a:t>IPv6</a:t>
                </a:r>
              </a:p>
            </p:txBody>
          </p:sp>
          <p:sp>
            <p:nvSpPr>
              <p:cNvPr id="280" name="Text Box 329"/>
              <p:cNvSpPr txBox="1">
                <a:spLocks noChangeArrowheads="1"/>
              </p:cNvSpPr>
              <p:nvPr/>
            </p:nvSpPr>
            <p:spPr bwMode="auto">
              <a:xfrm>
                <a:off x="2045" y="1799"/>
                <a:ext cx="372" cy="2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r>
                  <a:rPr lang="en-US" altLang="ko-KR" sz="1600"/>
                  <a:t>IPv6</a:t>
                </a:r>
              </a:p>
            </p:txBody>
          </p:sp>
          <p:grpSp>
            <p:nvGrpSpPr>
              <p:cNvPr id="281" name="Group 330"/>
              <p:cNvGrpSpPr>
                <a:grpSpLocks/>
              </p:cNvGrpSpPr>
              <p:nvPr/>
            </p:nvGrpSpPr>
            <p:grpSpPr bwMode="auto">
              <a:xfrm>
                <a:off x="1363" y="1621"/>
                <a:ext cx="437" cy="213"/>
                <a:chOff x="4396" y="1245"/>
                <a:chExt cx="672" cy="248"/>
              </a:xfrm>
            </p:grpSpPr>
            <p:sp>
              <p:nvSpPr>
                <p:cNvPr id="291" name="Oval 407"/>
                <p:cNvSpPr>
                  <a:spLocks noChangeArrowheads="1"/>
                </p:cNvSpPr>
                <p:nvPr/>
              </p:nvSpPr>
              <p:spPr bwMode="auto">
                <a:xfrm>
                  <a:off x="4399" y="1355"/>
                  <a:ext cx="666" cy="138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CCCCFF"/>
                    </a:gs>
                    <a:gs pos="100000">
                      <a:srgbClr val="FFFFFF"/>
                    </a:gs>
                  </a:gsLst>
                  <a:lin ang="0" scaled="1"/>
                </a:gradFill>
                <a:ln w="127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ko-KR" altLang="ko-KR">
                    <a:latin typeface="Times New Roman" panose="020206030504050203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92" name="Rectangle 410"/>
                <p:cNvSpPr>
                  <a:spLocks noChangeArrowheads="1"/>
                </p:cNvSpPr>
                <p:nvPr/>
              </p:nvSpPr>
              <p:spPr bwMode="auto">
                <a:xfrm>
                  <a:off x="4399" y="1339"/>
                  <a:ext cx="669" cy="86"/>
                </a:xfrm>
                <a:prstGeom prst="rect">
                  <a:avLst/>
                </a:prstGeom>
                <a:gradFill rotWithShape="1">
                  <a:gsLst>
                    <a:gs pos="0">
                      <a:srgbClr val="CCCCFF"/>
                    </a:gs>
                    <a:gs pos="100000">
                      <a:srgbClr val="FFFFFF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 algn="ctr"/>
                  <a:endParaRPr lang="ko-KR" altLang="ko-KR">
                    <a:latin typeface="Times New Roman" panose="020206030504050203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93" name="Oval 411"/>
                <p:cNvSpPr>
                  <a:spLocks noChangeArrowheads="1"/>
                </p:cNvSpPr>
                <p:nvPr/>
              </p:nvSpPr>
              <p:spPr bwMode="auto">
                <a:xfrm>
                  <a:off x="4396" y="1245"/>
                  <a:ext cx="667" cy="162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CCCCFF"/>
                    </a:gs>
                    <a:gs pos="100000">
                      <a:srgbClr val="FFFFFF"/>
                    </a:gs>
                  </a:gsLst>
                  <a:lin ang="0" scaled="1"/>
                </a:gradFill>
                <a:ln w="127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ko-KR" altLang="ko-KR">
                    <a:latin typeface="Times New Roman" panose="02020603050405020304" pitchFamily="18" charset="0"/>
                    <a:cs typeface="Arial" panose="020B0604020202020204" pitchFamily="34" charset="0"/>
                  </a:endParaRPr>
                </a:p>
              </p:txBody>
            </p:sp>
            <p:grpSp>
              <p:nvGrpSpPr>
                <p:cNvPr id="294" name="Group 334"/>
                <p:cNvGrpSpPr>
                  <a:grpSpLocks/>
                </p:cNvGrpSpPr>
                <p:nvPr/>
              </p:nvGrpSpPr>
              <p:grpSpPr bwMode="auto">
                <a:xfrm>
                  <a:off x="4530" y="1287"/>
                  <a:ext cx="377" cy="75"/>
                  <a:chOff x="2468" y="1332"/>
                  <a:chExt cx="310" cy="60"/>
                </a:xfrm>
              </p:grpSpPr>
              <p:sp>
                <p:nvSpPr>
                  <p:cNvPr id="297" name="Freeform 335"/>
                  <p:cNvSpPr>
                    <a:spLocks/>
                  </p:cNvSpPr>
                  <p:nvPr/>
                </p:nvSpPr>
                <p:spPr bwMode="auto">
                  <a:xfrm>
                    <a:off x="2468" y="1332"/>
                    <a:ext cx="310" cy="60"/>
                  </a:xfrm>
                  <a:custGeom>
                    <a:avLst/>
                    <a:gdLst>
                      <a:gd name="T0" fmla="*/ 0 w 310"/>
                      <a:gd name="T1" fmla="*/ 60 h 60"/>
                      <a:gd name="T2" fmla="*/ 96 w 310"/>
                      <a:gd name="T3" fmla="*/ 60 h 60"/>
                      <a:gd name="T4" fmla="*/ 192 w 310"/>
                      <a:gd name="T5" fmla="*/ 0 h 60"/>
                      <a:gd name="T6" fmla="*/ 310 w 310"/>
                      <a:gd name="T7" fmla="*/ 0 h 6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310"/>
                      <a:gd name="T13" fmla="*/ 0 h 60"/>
                      <a:gd name="T14" fmla="*/ 310 w 310"/>
                      <a:gd name="T15" fmla="*/ 60 h 60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310" h="60">
                        <a:moveTo>
                          <a:pt x="0" y="60"/>
                        </a:moveTo>
                        <a:lnTo>
                          <a:pt x="96" y="60"/>
                        </a:lnTo>
                        <a:lnTo>
                          <a:pt x="192" y="0"/>
                        </a:lnTo>
                        <a:lnTo>
                          <a:pt x="310" y="0"/>
                        </a:lnTo>
                      </a:path>
                    </a:pathLst>
                  </a:custGeom>
                  <a:noFill/>
                  <a:ln w="19050" cmpd="sng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298" name="Freeform 336"/>
                  <p:cNvSpPr>
                    <a:spLocks/>
                  </p:cNvSpPr>
                  <p:nvPr/>
                </p:nvSpPr>
                <p:spPr bwMode="auto">
                  <a:xfrm>
                    <a:off x="2482" y="1332"/>
                    <a:ext cx="282" cy="60"/>
                  </a:xfrm>
                  <a:custGeom>
                    <a:avLst/>
                    <a:gdLst>
                      <a:gd name="T0" fmla="*/ 0 w 282"/>
                      <a:gd name="T1" fmla="*/ 0 h 60"/>
                      <a:gd name="T2" fmla="*/ 96 w 282"/>
                      <a:gd name="T3" fmla="*/ 0 h 60"/>
                      <a:gd name="T4" fmla="*/ 192 w 282"/>
                      <a:gd name="T5" fmla="*/ 60 h 60"/>
                      <a:gd name="T6" fmla="*/ 282 w 282"/>
                      <a:gd name="T7" fmla="*/ 60 h 6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282"/>
                      <a:gd name="T13" fmla="*/ 0 h 60"/>
                      <a:gd name="T14" fmla="*/ 282 w 282"/>
                      <a:gd name="T15" fmla="*/ 60 h 60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282" h="60">
                        <a:moveTo>
                          <a:pt x="0" y="0"/>
                        </a:moveTo>
                        <a:lnTo>
                          <a:pt x="96" y="0"/>
                        </a:lnTo>
                        <a:lnTo>
                          <a:pt x="192" y="60"/>
                        </a:lnTo>
                        <a:lnTo>
                          <a:pt x="282" y="60"/>
                        </a:lnTo>
                      </a:path>
                    </a:pathLst>
                  </a:custGeom>
                  <a:noFill/>
                  <a:ln w="19050" cmpd="sng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</p:grpSp>
            <p:sp>
              <p:nvSpPr>
                <p:cNvPr id="295" name="Line 337"/>
                <p:cNvSpPr>
                  <a:spLocks noChangeShapeType="1"/>
                </p:cNvSpPr>
                <p:nvPr/>
              </p:nvSpPr>
              <p:spPr bwMode="auto">
                <a:xfrm>
                  <a:off x="4399" y="1321"/>
                  <a:ext cx="0" cy="109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296" name="Line 338"/>
                <p:cNvSpPr>
                  <a:spLocks noChangeShapeType="1"/>
                </p:cNvSpPr>
                <p:nvPr/>
              </p:nvSpPr>
              <p:spPr bwMode="auto">
                <a:xfrm>
                  <a:off x="5063" y="1327"/>
                  <a:ext cx="0" cy="106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ko-KR" altLang="en-US"/>
                </a:p>
              </p:txBody>
            </p:sp>
          </p:grpSp>
          <p:grpSp>
            <p:nvGrpSpPr>
              <p:cNvPr id="282" name="Group 339"/>
              <p:cNvGrpSpPr>
                <a:grpSpLocks/>
              </p:cNvGrpSpPr>
              <p:nvPr/>
            </p:nvGrpSpPr>
            <p:grpSpPr bwMode="auto">
              <a:xfrm>
                <a:off x="2015" y="1617"/>
                <a:ext cx="437" cy="213"/>
                <a:chOff x="4396" y="1245"/>
                <a:chExt cx="672" cy="248"/>
              </a:xfrm>
            </p:grpSpPr>
            <p:sp>
              <p:nvSpPr>
                <p:cNvPr id="283" name="Oval 407"/>
                <p:cNvSpPr>
                  <a:spLocks noChangeArrowheads="1"/>
                </p:cNvSpPr>
                <p:nvPr/>
              </p:nvSpPr>
              <p:spPr bwMode="auto">
                <a:xfrm>
                  <a:off x="4399" y="1355"/>
                  <a:ext cx="666" cy="138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CCCCFF"/>
                    </a:gs>
                    <a:gs pos="100000">
                      <a:srgbClr val="FFFFFF"/>
                    </a:gs>
                  </a:gsLst>
                  <a:lin ang="0" scaled="1"/>
                </a:gradFill>
                <a:ln w="127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ko-KR" altLang="ko-KR">
                    <a:latin typeface="Times New Roman" panose="020206030504050203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84" name="Rectangle 410"/>
                <p:cNvSpPr>
                  <a:spLocks noChangeArrowheads="1"/>
                </p:cNvSpPr>
                <p:nvPr/>
              </p:nvSpPr>
              <p:spPr bwMode="auto">
                <a:xfrm>
                  <a:off x="4399" y="1339"/>
                  <a:ext cx="669" cy="86"/>
                </a:xfrm>
                <a:prstGeom prst="rect">
                  <a:avLst/>
                </a:prstGeom>
                <a:gradFill rotWithShape="1">
                  <a:gsLst>
                    <a:gs pos="0">
                      <a:srgbClr val="CCCCFF"/>
                    </a:gs>
                    <a:gs pos="100000">
                      <a:srgbClr val="FFFFFF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 algn="ctr"/>
                  <a:endParaRPr lang="ko-KR" altLang="ko-KR">
                    <a:latin typeface="Times New Roman" panose="020206030504050203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85" name="Oval 411"/>
                <p:cNvSpPr>
                  <a:spLocks noChangeArrowheads="1"/>
                </p:cNvSpPr>
                <p:nvPr/>
              </p:nvSpPr>
              <p:spPr bwMode="auto">
                <a:xfrm>
                  <a:off x="4396" y="1245"/>
                  <a:ext cx="667" cy="162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CCCCFF"/>
                    </a:gs>
                    <a:gs pos="100000">
                      <a:srgbClr val="FFFFFF"/>
                    </a:gs>
                  </a:gsLst>
                  <a:lin ang="0" scaled="1"/>
                </a:gradFill>
                <a:ln w="127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ko-KR" altLang="ko-KR">
                    <a:latin typeface="Times New Roman" panose="02020603050405020304" pitchFamily="18" charset="0"/>
                    <a:cs typeface="Arial" panose="020B0604020202020204" pitchFamily="34" charset="0"/>
                  </a:endParaRPr>
                </a:p>
              </p:txBody>
            </p:sp>
            <p:grpSp>
              <p:nvGrpSpPr>
                <p:cNvPr id="286" name="Group 343"/>
                <p:cNvGrpSpPr>
                  <a:grpSpLocks/>
                </p:cNvGrpSpPr>
                <p:nvPr/>
              </p:nvGrpSpPr>
              <p:grpSpPr bwMode="auto">
                <a:xfrm>
                  <a:off x="4530" y="1287"/>
                  <a:ext cx="377" cy="75"/>
                  <a:chOff x="2468" y="1332"/>
                  <a:chExt cx="310" cy="60"/>
                </a:xfrm>
              </p:grpSpPr>
              <p:sp>
                <p:nvSpPr>
                  <p:cNvPr id="289" name="Freeform 344"/>
                  <p:cNvSpPr>
                    <a:spLocks/>
                  </p:cNvSpPr>
                  <p:nvPr/>
                </p:nvSpPr>
                <p:spPr bwMode="auto">
                  <a:xfrm>
                    <a:off x="2468" y="1332"/>
                    <a:ext cx="310" cy="60"/>
                  </a:xfrm>
                  <a:custGeom>
                    <a:avLst/>
                    <a:gdLst>
                      <a:gd name="T0" fmla="*/ 0 w 310"/>
                      <a:gd name="T1" fmla="*/ 60 h 60"/>
                      <a:gd name="T2" fmla="*/ 96 w 310"/>
                      <a:gd name="T3" fmla="*/ 60 h 60"/>
                      <a:gd name="T4" fmla="*/ 192 w 310"/>
                      <a:gd name="T5" fmla="*/ 0 h 60"/>
                      <a:gd name="T6" fmla="*/ 310 w 310"/>
                      <a:gd name="T7" fmla="*/ 0 h 6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310"/>
                      <a:gd name="T13" fmla="*/ 0 h 60"/>
                      <a:gd name="T14" fmla="*/ 310 w 310"/>
                      <a:gd name="T15" fmla="*/ 60 h 60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310" h="60">
                        <a:moveTo>
                          <a:pt x="0" y="60"/>
                        </a:moveTo>
                        <a:lnTo>
                          <a:pt x="96" y="60"/>
                        </a:lnTo>
                        <a:lnTo>
                          <a:pt x="192" y="0"/>
                        </a:lnTo>
                        <a:lnTo>
                          <a:pt x="310" y="0"/>
                        </a:lnTo>
                      </a:path>
                    </a:pathLst>
                  </a:custGeom>
                  <a:noFill/>
                  <a:ln w="19050" cmpd="sng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  <p:sp>
                <p:nvSpPr>
                  <p:cNvPr id="290" name="Freeform 345"/>
                  <p:cNvSpPr>
                    <a:spLocks/>
                  </p:cNvSpPr>
                  <p:nvPr/>
                </p:nvSpPr>
                <p:spPr bwMode="auto">
                  <a:xfrm>
                    <a:off x="2482" y="1332"/>
                    <a:ext cx="282" cy="60"/>
                  </a:xfrm>
                  <a:custGeom>
                    <a:avLst/>
                    <a:gdLst>
                      <a:gd name="T0" fmla="*/ 0 w 282"/>
                      <a:gd name="T1" fmla="*/ 0 h 60"/>
                      <a:gd name="T2" fmla="*/ 96 w 282"/>
                      <a:gd name="T3" fmla="*/ 0 h 60"/>
                      <a:gd name="T4" fmla="*/ 192 w 282"/>
                      <a:gd name="T5" fmla="*/ 60 h 60"/>
                      <a:gd name="T6" fmla="*/ 282 w 282"/>
                      <a:gd name="T7" fmla="*/ 60 h 6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282"/>
                      <a:gd name="T13" fmla="*/ 0 h 60"/>
                      <a:gd name="T14" fmla="*/ 282 w 282"/>
                      <a:gd name="T15" fmla="*/ 60 h 60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282" h="60">
                        <a:moveTo>
                          <a:pt x="0" y="0"/>
                        </a:moveTo>
                        <a:lnTo>
                          <a:pt x="96" y="0"/>
                        </a:lnTo>
                        <a:lnTo>
                          <a:pt x="192" y="60"/>
                        </a:lnTo>
                        <a:lnTo>
                          <a:pt x="282" y="60"/>
                        </a:lnTo>
                      </a:path>
                    </a:pathLst>
                  </a:custGeom>
                  <a:noFill/>
                  <a:ln w="19050" cmpd="sng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ko-KR" altLang="en-US"/>
                  </a:p>
                </p:txBody>
              </p:sp>
            </p:grpSp>
            <p:sp>
              <p:nvSpPr>
                <p:cNvPr id="287" name="Line 346"/>
                <p:cNvSpPr>
                  <a:spLocks noChangeShapeType="1"/>
                </p:cNvSpPr>
                <p:nvPr/>
              </p:nvSpPr>
              <p:spPr bwMode="auto">
                <a:xfrm>
                  <a:off x="4399" y="1321"/>
                  <a:ext cx="0" cy="109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288" name="Line 347"/>
                <p:cNvSpPr>
                  <a:spLocks noChangeShapeType="1"/>
                </p:cNvSpPr>
                <p:nvPr/>
              </p:nvSpPr>
              <p:spPr bwMode="auto">
                <a:xfrm>
                  <a:off x="5063" y="1327"/>
                  <a:ext cx="0" cy="106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ko-KR" altLang="en-US"/>
                </a:p>
              </p:txBody>
            </p:sp>
          </p:grpSp>
        </p:grpSp>
      </p:grpSp>
      <p:sp>
        <p:nvSpPr>
          <p:cNvPr id="322" name="Text Box 350"/>
          <p:cNvSpPr txBox="1">
            <a:spLocks noChangeArrowheads="1"/>
          </p:cNvSpPr>
          <p:nvPr/>
        </p:nvSpPr>
        <p:spPr bwMode="auto">
          <a:xfrm>
            <a:off x="4227513" y="2992438"/>
            <a:ext cx="5905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ko-KR" sz="1600">
                <a:solidFill>
                  <a:srgbClr val="CC0000"/>
                </a:solidFill>
              </a:rPr>
              <a:t>IPv4</a:t>
            </a:r>
          </a:p>
        </p:txBody>
      </p:sp>
      <p:sp>
        <p:nvSpPr>
          <p:cNvPr id="323" name="Text Box 351"/>
          <p:cNvSpPr txBox="1">
            <a:spLocks noChangeArrowheads="1"/>
          </p:cNvSpPr>
          <p:nvPr/>
        </p:nvSpPr>
        <p:spPr bwMode="auto">
          <a:xfrm>
            <a:off x="5221288" y="2994025"/>
            <a:ext cx="5905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ko-KR" sz="1600">
                <a:solidFill>
                  <a:srgbClr val="CC0000"/>
                </a:solidFill>
              </a:rPr>
              <a:t>IPv4</a:t>
            </a:r>
          </a:p>
        </p:txBody>
      </p:sp>
    </p:spTree>
    <p:extLst>
      <p:ext uri="{BB962C8B-B14F-4D97-AF65-F5344CB8AC3E}">
        <p14:creationId xmlns:p14="http://schemas.microsoft.com/office/powerpoint/2010/main" val="996435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986</TotalTime>
  <Words>947</Words>
  <Application>Microsoft Office PowerPoint</Application>
  <PresentationFormat>화면 슬라이드 쇼(4:3)</PresentationFormat>
  <Paragraphs>296</Paragraphs>
  <Slides>48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48</vt:i4>
      </vt:variant>
    </vt:vector>
  </HeadingPairs>
  <TitlesOfParts>
    <vt:vector size="57" baseType="lpstr">
      <vt:lpstr>MS PGothic</vt:lpstr>
      <vt:lpstr>맑은 고딕</vt:lpstr>
      <vt:lpstr>Arial</vt:lpstr>
      <vt:lpstr>Calibri</vt:lpstr>
      <vt:lpstr>Comic Sans MS</vt:lpstr>
      <vt:lpstr>Gill Sans MT</vt:lpstr>
      <vt:lpstr>Times New Roman</vt:lpstr>
      <vt:lpstr>Wingdings</vt:lpstr>
      <vt:lpstr>Office 테마</vt:lpstr>
      <vt:lpstr>Internet address architecture</vt:lpstr>
      <vt:lpstr>Introduction</vt:lpstr>
      <vt:lpstr>Dotted decimal notation</vt:lpstr>
      <vt:lpstr>Introduction</vt:lpstr>
      <vt:lpstr>Classful addressing</vt:lpstr>
      <vt:lpstr>Classful addressing</vt:lpstr>
      <vt:lpstr>IPv4 unicast address structure</vt:lpstr>
      <vt:lpstr>Problems of classful IP addressing</vt:lpstr>
      <vt:lpstr>Inefficient use of addresses</vt:lpstr>
      <vt:lpstr>Classless addressing</vt:lpstr>
      <vt:lpstr>Classless addressing</vt:lpstr>
      <vt:lpstr>Classless addressing</vt:lpstr>
      <vt:lpstr>Subnetting</vt:lpstr>
      <vt:lpstr>Subnetting</vt:lpstr>
      <vt:lpstr>Subnetting</vt:lpstr>
      <vt:lpstr>Subnetting</vt:lpstr>
      <vt:lpstr>Sub-sub-subnet?</vt:lpstr>
      <vt:lpstr>Subnetting – what’s good</vt:lpstr>
      <vt:lpstr>Subnetting</vt:lpstr>
      <vt:lpstr>Broadcast addresses</vt:lpstr>
      <vt:lpstr>CIDR &amp; aggregation</vt:lpstr>
      <vt:lpstr>Special-use addresses</vt:lpstr>
      <vt:lpstr>Special-use addresses</vt:lpstr>
      <vt:lpstr>Special-use addresses</vt:lpstr>
      <vt:lpstr>Special-use addresses</vt:lpstr>
      <vt:lpstr>Multicast addresses</vt:lpstr>
      <vt:lpstr>Multicast addresses</vt:lpstr>
      <vt:lpstr>IPv6 multicast addresses</vt:lpstr>
      <vt:lpstr>Anycast</vt:lpstr>
      <vt:lpstr>Allocation</vt:lpstr>
      <vt:lpstr>Allocation</vt:lpstr>
      <vt:lpstr>Allocation of IPv4 – end in sight</vt:lpstr>
      <vt:lpstr>IPv6 addresses</vt:lpstr>
      <vt:lpstr>IPv6 address space</vt:lpstr>
      <vt:lpstr>IPv6 address notation</vt:lpstr>
      <vt:lpstr>IPv6 addresses</vt:lpstr>
      <vt:lpstr>IPv6 address space allocations</vt:lpstr>
      <vt:lpstr>IPv6 address structure</vt:lpstr>
      <vt:lpstr>IPv6 global unicast address</vt:lpstr>
      <vt:lpstr>Modified EUI-64</vt:lpstr>
      <vt:lpstr>Modified EUI-64</vt:lpstr>
      <vt:lpstr>IPv6 multicast addresses</vt:lpstr>
      <vt:lpstr>IPv6 multicast: solicited-node multicast address</vt:lpstr>
      <vt:lpstr>IPv6 multicast address to MAC mapping</vt:lpstr>
      <vt:lpstr>IPv6 multicast: solicited-node multicast address</vt:lpstr>
      <vt:lpstr>IPv6 multicast: solicited-node multicast address</vt:lpstr>
      <vt:lpstr>IPv6 adoption</vt:lpstr>
      <vt:lpstr>Tunneling</vt:lpstr>
    </vt:vector>
  </TitlesOfParts>
  <Company>R&amp;D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are Internet Protocols?</dc:title>
  <dc:creator>Microsoft Corporation</dc:creator>
  <cp:lastModifiedBy>samsung</cp:lastModifiedBy>
  <cp:revision>250</cp:revision>
  <dcterms:created xsi:type="dcterms:W3CDTF">2006-10-05T04:04:58Z</dcterms:created>
  <dcterms:modified xsi:type="dcterms:W3CDTF">2019-04-04T01:02:19Z</dcterms:modified>
</cp:coreProperties>
</file>