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264" r:id="rId10"/>
    <p:sldId id="265" r:id="rId11"/>
    <p:sldId id="260" r:id="rId12"/>
    <p:sldId id="266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84D12-C7E2-44D5-884D-C9B8DC16D35B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451-D25D-46EB-865F-CCEC16055B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217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네트워크를 이용한 서비스 제공을 위한 어플리케이션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B2451-D25D-46EB-865F-CCEC16055B8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333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Type of server</a:t>
            </a:r>
            <a:r>
              <a:rPr lang="en-US" altLang="ko-KR" baseline="0" dirty="0" smtClean="0"/>
              <a:t> instance is depending on what the underlying OS supports</a:t>
            </a:r>
          </a:p>
          <a:p>
            <a:r>
              <a:rPr lang="en-US" altLang="ko-KR" baseline="0" dirty="0" smtClean="0"/>
              <a:t>Request </a:t>
            </a:r>
            <a:r>
              <a:rPr lang="ko-KR" altLang="en-US" baseline="0" dirty="0" smtClean="0"/>
              <a:t>처리가 끝나면 </a:t>
            </a:r>
            <a:r>
              <a:rPr lang="en-US" altLang="ko-KR" baseline="0" dirty="0" smtClean="0"/>
              <a:t>server instance</a:t>
            </a:r>
            <a:r>
              <a:rPr lang="ko-KR" altLang="en-US" baseline="0" dirty="0" smtClean="0"/>
              <a:t>는 종료됨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B2451-D25D-46EB-865F-CCEC16055B8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750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네트워크를 이용한 서비스 제공을 위한 어플리케이션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B2451-D25D-46EB-865F-CCEC16055B84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383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6.3: Stateless Address </a:t>
            </a:r>
            <a:r>
              <a:rPr lang="en-US" altLang="ko-KR" dirty="0" err="1" smtClean="0"/>
              <a:t>Autoconfiguration</a:t>
            </a:r>
            <a:r>
              <a:rPr lang="en-US" altLang="ko-KR" dirty="0" smtClean="0"/>
              <a:t> (SLAAC)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이경</a:t>
            </a:r>
            <a:r>
              <a:rPr lang="ko-KR" altLang="en-US" dirty="0" err="1"/>
              <a:t>운</a:t>
            </a:r>
            <a:endParaRPr lang="en-US" altLang="ko-KR" dirty="0" smtClean="0"/>
          </a:p>
          <a:p>
            <a:r>
              <a:rPr lang="en-US" altLang="ko-KR" dirty="0" smtClean="0"/>
              <a:t>2015010337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Address assignment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9654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Manual assignment</a:t>
            </a:r>
          </a:p>
          <a:p>
            <a:endParaRPr lang="en-US" altLang="ko-KR" dirty="0"/>
          </a:p>
          <a:p>
            <a:r>
              <a:rPr lang="en-US" altLang="ko-KR" dirty="0" smtClean="0"/>
              <a:t>Automatic assignment</a:t>
            </a:r>
          </a:p>
          <a:p>
            <a:pPr lvl="1"/>
            <a:r>
              <a:rPr lang="en-US" altLang="ko-KR" dirty="0" smtClean="0"/>
              <a:t>For addresses that are to be used only on a single link (link local addresses)</a:t>
            </a:r>
          </a:p>
          <a:p>
            <a:pPr lvl="2"/>
            <a:r>
              <a:rPr lang="en-US" altLang="ko-KR" dirty="0" smtClean="0"/>
              <a:t>Address not in use on the </a:t>
            </a:r>
            <a:r>
              <a:rPr lang="en-US" altLang="ko-KR" dirty="0" smtClean="0"/>
              <a:t>link</a:t>
            </a:r>
          </a:p>
          <a:p>
            <a:pPr marL="914400" lvl="2" indent="0">
              <a:buNone/>
            </a:pPr>
            <a:r>
              <a:rPr lang="en-US" altLang="ko-KR" dirty="0" smtClean="0"/>
              <a:t>→ Stateless Address </a:t>
            </a:r>
            <a:r>
              <a:rPr lang="en-US" altLang="ko-KR" dirty="0" err="1" smtClean="0"/>
              <a:t>Autoconfiguration</a:t>
            </a:r>
            <a:r>
              <a:rPr lang="en-US" altLang="ko-KR" dirty="0" smtClean="0"/>
              <a:t> (SLAAC)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For addresses that are to be used for global connectivity</a:t>
            </a:r>
          </a:p>
          <a:p>
            <a:pPr lvl="2"/>
            <a:r>
              <a:rPr lang="en-US" altLang="ko-KR" dirty="0" smtClean="0"/>
              <a:t>Some portion of the address must generally be managed</a:t>
            </a:r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Dynamic configuration of IPv4 link-local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680520"/>
          </a:xfrm>
        </p:spPr>
        <p:txBody>
          <a:bodyPr/>
          <a:lstStyle/>
          <a:p>
            <a:r>
              <a:rPr lang="en-US" altLang="ko-KR" dirty="0" smtClean="0"/>
              <a:t>Automatic Private IP Addressing (APIPA)</a:t>
            </a:r>
          </a:p>
          <a:p>
            <a:pPr lvl="1"/>
            <a:r>
              <a:rPr lang="en-US" altLang="ko-KR" dirty="0" smtClean="0"/>
              <a:t>RFC3927</a:t>
            </a:r>
          </a:p>
          <a:p>
            <a:pPr lvl="1"/>
            <a:r>
              <a:rPr lang="en-US" altLang="ko-KR" dirty="0" smtClean="0"/>
              <a:t>A mechanism whereby a host can automatically generate its own IPv4 address from the link-local range (169.254.1.1 ~ 169.254.254.254) using the 16 bit subnet mask</a:t>
            </a:r>
          </a:p>
          <a:p>
            <a:pPr marL="457200" lvl="1" indent="0">
              <a:buNone/>
            </a:pPr>
            <a:endParaRPr lang="en-US" altLang="ko-KR" dirty="0" smtClean="0"/>
          </a:p>
          <a:p>
            <a:pPr marL="914400" lvl="1" indent="-457200">
              <a:buAutoNum type="arabicParenR"/>
            </a:pPr>
            <a:r>
              <a:rPr lang="en-US" altLang="ko-KR" dirty="0" smtClean="0"/>
              <a:t>A host selects a random address in the rage,</a:t>
            </a:r>
          </a:p>
          <a:p>
            <a:pPr marL="914400" lvl="1" indent="-457200">
              <a:buAutoNum type="arabicParenR"/>
            </a:pPr>
            <a:r>
              <a:rPr lang="en-US" altLang="ko-KR" dirty="0"/>
              <a:t>c</a:t>
            </a:r>
            <a:r>
              <a:rPr lang="en-US" altLang="ko-KR" dirty="0" smtClean="0"/>
              <a:t>hecks to see if the address is already </a:t>
            </a:r>
            <a:r>
              <a:rPr lang="en-US" altLang="ko-KR" dirty="0" smtClean="0"/>
              <a:t>in </a:t>
            </a:r>
            <a:r>
              <a:rPr lang="en-US" altLang="ko-KR" dirty="0" smtClean="0"/>
              <a:t>use → IPv4 ACD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3880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SLAAC for link-local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752528"/>
          </a:xfrm>
        </p:spPr>
        <p:txBody>
          <a:bodyPr/>
          <a:lstStyle/>
          <a:p>
            <a:r>
              <a:rPr lang="en-US" altLang="ko-KR" dirty="0" smtClean="0"/>
              <a:t>Automatic self-assignment of link-local IPv6 addresses</a:t>
            </a:r>
          </a:p>
          <a:p>
            <a:pPr lvl="1"/>
            <a:r>
              <a:rPr lang="en-US" altLang="ko-KR" dirty="0" smtClean="0"/>
              <a:t>RFC4862</a:t>
            </a:r>
          </a:p>
          <a:p>
            <a:pPr lvl="1"/>
            <a:r>
              <a:rPr lang="en-US" altLang="ko-KR" dirty="0" smtClean="0"/>
              <a:t>3 major steps</a:t>
            </a:r>
          </a:p>
          <a:p>
            <a:pPr lvl="2"/>
            <a:r>
              <a:rPr lang="en-US" altLang="ko-KR" dirty="0" smtClean="0"/>
              <a:t>Obtaining a link-local address</a:t>
            </a:r>
          </a:p>
          <a:p>
            <a:pPr lvl="2"/>
            <a:r>
              <a:rPr lang="en-US" altLang="ko-KR" dirty="0" smtClean="0"/>
              <a:t>Obtaining a global address (with routers) </a:t>
            </a:r>
          </a:p>
          <a:p>
            <a:pPr lvl="2"/>
            <a:r>
              <a:rPr lang="en-US" altLang="ko-KR" dirty="0"/>
              <a:t>D</a:t>
            </a:r>
            <a:r>
              <a:rPr lang="en-US" altLang="ko-KR" dirty="0" smtClean="0"/>
              <a:t>etecting whether the address is in use</a:t>
            </a:r>
          </a:p>
          <a:p>
            <a:pPr lvl="1"/>
            <a:r>
              <a:rPr lang="en-US" altLang="ko-KR" dirty="0" smtClean="0"/>
              <a:t>Stateless DHCPv6: host obtains information in addition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Address selection in IPv6</a:t>
            </a:r>
          </a:p>
          <a:p>
            <a:pPr lvl="1"/>
            <a:r>
              <a:rPr lang="en-US" altLang="ko-KR" dirty="0" smtClean="0"/>
              <a:t>RFC4291, RFC4941</a:t>
            </a:r>
          </a:p>
          <a:p>
            <a:pPr lvl="1"/>
            <a:r>
              <a:rPr lang="en-US" altLang="ko-KR" dirty="0" smtClean="0"/>
              <a:t>Only to multicast-capable networks</a:t>
            </a:r>
          </a:p>
          <a:p>
            <a:pPr lvl="1"/>
            <a:r>
              <a:rPr lang="en-US" altLang="ko-KR" dirty="0"/>
              <a:t>f</a:t>
            </a:r>
            <a:r>
              <a:rPr lang="en-US" altLang="ko-KR" dirty="0" smtClean="0"/>
              <a:t>e80::</a:t>
            </a:r>
            <a:r>
              <a:rPr lang="en-US" altLang="ko-KR" dirty="0" smtClean="0"/>
              <a:t>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3880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Duplicate Address Detection (DAD)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RFC4862</a:t>
            </a:r>
          </a:p>
          <a:p>
            <a:r>
              <a:rPr lang="en-US" altLang="ko-KR" dirty="0" smtClean="0"/>
              <a:t>ICMPv6 Neighbor Solicitation, Neighbor Advertisement </a:t>
            </a:r>
            <a:r>
              <a:rPr lang="en-US" altLang="ko-KR" dirty="0" smtClean="0"/>
              <a:t>messages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How </a:t>
            </a:r>
            <a:r>
              <a:rPr lang="en-US" altLang="ko-KR" dirty="0" smtClean="0"/>
              <a:t>DAD works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altLang="ko-KR" dirty="0" smtClean="0"/>
              <a:t>A node joins the All Nodes multicast address, the Solicited-Node multicast </a:t>
            </a:r>
            <a:r>
              <a:rPr lang="en-US" altLang="ko-KR" dirty="0" smtClean="0"/>
              <a:t>address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altLang="ko-KR" dirty="0" smtClean="0"/>
              <a:t>A </a:t>
            </a:r>
            <a:r>
              <a:rPr lang="en-US" altLang="ko-KR" dirty="0" smtClean="0"/>
              <a:t>node sends 1 or more ICMPv6 NS </a:t>
            </a:r>
            <a:r>
              <a:rPr lang="en-US" altLang="ko-KR" dirty="0" smtClean="0"/>
              <a:t>messages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altLang="ko-KR" dirty="0" smtClean="0"/>
              <a:t>Target </a:t>
            </a:r>
            <a:r>
              <a:rPr lang="en-US" altLang="ko-KR" dirty="0" smtClean="0"/>
              <a:t>address: the address being </a:t>
            </a:r>
            <a:r>
              <a:rPr lang="en-US" altLang="ko-KR" dirty="0" smtClean="0"/>
              <a:t>checked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altLang="ko-KR" dirty="0" smtClean="0"/>
              <a:t>NA </a:t>
            </a:r>
            <a:r>
              <a:rPr lang="en-US" altLang="ko-KR" dirty="0" smtClean="0"/>
              <a:t>message is received in responses -&gt; DAD failure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693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SLAAC for Global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Using prefix provided by a router</a:t>
            </a:r>
          </a:p>
          <a:p>
            <a:pPr lvl="1"/>
            <a:r>
              <a:rPr lang="en-US" altLang="ko-KR" dirty="0" smtClean="0"/>
              <a:t>“prefix option” in router advertisement</a:t>
            </a:r>
          </a:p>
          <a:p>
            <a:pPr lvl="1"/>
            <a:r>
              <a:rPr lang="en-US" altLang="ko-KR" dirty="0" smtClean="0"/>
              <a:t>“flag” indicates whether the prefix should be used in forming global addresses with SLAAC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Prefix + interface identifier</a:t>
            </a:r>
          </a:p>
          <a:p>
            <a:pPr lvl="1"/>
            <a:r>
              <a:rPr lang="en-US" altLang="ko-KR" dirty="0" smtClean="0"/>
              <a:t>Same one used in a link-local address configuration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Prefix option determines the preferred and valid lifetime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9779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512168"/>
          </a:xfrm>
        </p:spPr>
        <p:txBody>
          <a:bodyPr/>
          <a:lstStyle/>
          <a:p>
            <a:r>
              <a:rPr lang="en-US" altLang="ko-KR" dirty="0" smtClean="0"/>
              <a:t>ICMPv6 NS for fe80::fd26:de93:5ab7:405a</a:t>
            </a:r>
          </a:p>
          <a:p>
            <a:r>
              <a:rPr lang="en-US" altLang="ko-KR" dirty="0" smtClean="0"/>
              <a:t>RS sent to the All Systems multicast address (ff02::2)</a:t>
            </a:r>
          </a:p>
          <a:p>
            <a:r>
              <a:rPr lang="en-US" altLang="ko-KR" dirty="0" smtClean="0"/>
              <a:t>RA from fe80::204:5aff:fe9f:9e80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2260"/>
            <a:ext cx="8208000" cy="284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62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 – Contd.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40" y="924363"/>
            <a:ext cx="7380000" cy="5650102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4048" y="3789040"/>
            <a:ext cx="3682752" cy="244827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Flags: 0x00 – no DHCPv6</a:t>
            </a:r>
            <a:endParaRPr lang="en-US" altLang="ko-KR" dirty="0" smtClean="0"/>
          </a:p>
          <a:p>
            <a:r>
              <a:rPr lang="en-US" altLang="ko-KR" dirty="0" smtClean="0"/>
              <a:t>Prefix: 64bit (2001:db8::)</a:t>
            </a:r>
            <a:r>
              <a:rPr lang="en-US" altLang="ko-KR" dirty="0" smtClean="0"/>
              <a:t> </a:t>
            </a:r>
          </a:p>
          <a:p>
            <a:r>
              <a:rPr lang="en-US" altLang="ko-KR" dirty="0" smtClean="0"/>
              <a:t>Flags: 0xc0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259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Stateless DHCP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SLAAC + DHCPv6</a:t>
            </a:r>
          </a:p>
          <a:p>
            <a:pPr lvl="1"/>
            <a:r>
              <a:rPr lang="en-US" altLang="ko-KR" dirty="0" smtClean="0"/>
              <a:t>RFC3736</a:t>
            </a:r>
          </a:p>
          <a:p>
            <a:pPr lvl="1"/>
            <a:r>
              <a:rPr lang="en-US" altLang="ko-KR" dirty="0" smtClean="0"/>
              <a:t>No address assignment, configuration information provide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Requirements for Stateless DHCPv6</a:t>
            </a:r>
          </a:p>
          <a:p>
            <a:pPr lvl="1"/>
            <a:r>
              <a:rPr lang="en-US" altLang="ko-KR" dirty="0" smtClean="0"/>
              <a:t>DHCPv6 INFORMATION-REQUEST, REPLY, RELAY-FORM, RELAY-REPL</a:t>
            </a:r>
          </a:p>
          <a:p>
            <a:pPr lvl="1"/>
            <a:r>
              <a:rPr lang="en-US" altLang="ko-KR" dirty="0" smtClean="0"/>
              <a:t>Option request, Status code, Server identifier, Client message, Server message, Interface-ID</a:t>
            </a:r>
          </a:p>
          <a:p>
            <a:pPr lvl="1"/>
            <a:r>
              <a:rPr lang="en-US" altLang="ko-KR" dirty="0" smtClean="0"/>
              <a:t>(useful) DNS Server, DNS Search list, SIP Servers</a:t>
            </a:r>
          </a:p>
          <a:p>
            <a:pPr lvl="1"/>
            <a:r>
              <a:rPr lang="en-US" altLang="ko-KR" dirty="0" smtClean="0"/>
              <a:t>(useful, but not required) Preference, Elapsed time. User class, Vender class, Vender-specific information, Client identifier, Authentication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6994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The utility of address </a:t>
            </a:r>
            <a:r>
              <a:rPr lang="en-US" altLang="ko-KR" dirty="0" err="1" smtClean="0"/>
              <a:t>autoconfiguration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Limitations of APIPA</a:t>
            </a:r>
          </a:p>
          <a:p>
            <a:pPr lvl="1"/>
            <a:r>
              <a:rPr lang="en-US" altLang="ko-KR" dirty="0" smtClean="0"/>
              <a:t>O : Local subnet access </a:t>
            </a:r>
          </a:p>
          <a:p>
            <a:pPr lvl="1"/>
            <a:r>
              <a:rPr lang="en-US" altLang="ko-KR" dirty="0" smtClean="0"/>
              <a:t>X : Internet routing and DNS</a:t>
            </a:r>
            <a:endParaRPr lang="en-US" altLang="ko-KR" dirty="0"/>
          </a:p>
          <a:p>
            <a:r>
              <a:rPr lang="en-US" altLang="ko-KR" dirty="0" smtClean="0"/>
              <a:t>To disable APIPA</a:t>
            </a:r>
          </a:p>
          <a:p>
            <a:pPr lvl="1"/>
            <a:r>
              <a:rPr lang="en-US" altLang="ko-KR" dirty="0" smtClean="0"/>
              <a:t>In </a:t>
            </a:r>
            <a:r>
              <a:rPr lang="en-US" altLang="ko-KR" dirty="0" err="1" smtClean="0"/>
              <a:t>linux</a:t>
            </a:r>
            <a:r>
              <a:rPr lang="en-US" altLang="ko-KR" dirty="0" smtClean="0"/>
              <a:t>, /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/</a:t>
            </a:r>
            <a:r>
              <a:rPr lang="en-US" altLang="ko-KR" dirty="0" err="1" smtClean="0"/>
              <a:t>sysconfig</a:t>
            </a:r>
            <a:r>
              <a:rPr lang="en-US" altLang="ko-KR" dirty="0" smtClean="0"/>
              <a:t>/network</a:t>
            </a:r>
          </a:p>
          <a:p>
            <a:pPr marL="457200" lvl="1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or /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/</a:t>
            </a:r>
            <a:r>
              <a:rPr lang="en-US" altLang="ko-KR" dirty="0" err="1" smtClean="0"/>
              <a:t>sysconfig</a:t>
            </a:r>
            <a:r>
              <a:rPr lang="en-US" altLang="ko-KR" dirty="0" smtClean="0"/>
              <a:t>/network-scripts/ifcfg-eth0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Limitations of IPv6 SLAAC</a:t>
            </a:r>
          </a:p>
          <a:p>
            <a:pPr lvl="1"/>
            <a:r>
              <a:rPr lang="en-US" altLang="ko-KR" dirty="0" smtClean="0"/>
              <a:t>Relationship between a name and its address is not secure</a:t>
            </a:r>
            <a:endParaRPr lang="en-US" altLang="ko-KR" dirty="0"/>
          </a:p>
          <a:p>
            <a:r>
              <a:rPr lang="en-US" altLang="ko-KR" dirty="0" smtClean="0"/>
              <a:t>To disable IPv6 SLAAC</a:t>
            </a:r>
          </a:p>
          <a:p>
            <a:pPr lvl="1"/>
            <a:r>
              <a:rPr lang="en-US" altLang="ko-KR" dirty="0" smtClean="0"/>
              <a:t>To arrange the router advertisement messages to turn off the “auto” flag in the prefix option</a:t>
            </a:r>
          </a:p>
          <a:p>
            <a:pPr lvl="1"/>
            <a:r>
              <a:rPr lang="en-US" altLang="ko-KR" dirty="0" smtClean="0"/>
              <a:t>Local configuration </a:t>
            </a:r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6444208" y="2276872"/>
            <a:ext cx="2495550" cy="981075"/>
            <a:chOff x="5724128" y="2666425"/>
            <a:chExt cx="2495550" cy="981075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24128" y="2666425"/>
              <a:ext cx="2495550" cy="981075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5724128" y="3356992"/>
              <a:ext cx="1440160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6229498"/>
            <a:ext cx="5657850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02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6.4: DHCP and DNS Interaction</a:t>
            </a:r>
            <a:endParaRPr lang="ko-KR" altLang="en-US" dirty="0"/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211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DHCP and DNS Interaction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The client system convert DNS names to the addresses required by the protocol implementation to make transport-layer connection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It is convenient to couple the act of providing a DHCP-assigned address with a method for updating the DNS mappings corresponding to that address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DNS/DHCP server</a:t>
            </a:r>
          </a:p>
          <a:p>
            <a:pPr lvl="1"/>
            <a:r>
              <a:rPr lang="en-US" altLang="ko-KR" dirty="0" smtClean="0"/>
              <a:t>configured to give out IP address leases and other information</a:t>
            </a:r>
          </a:p>
          <a:p>
            <a:pPr lvl="1"/>
            <a:r>
              <a:rPr lang="en-US" altLang="ko-KR" dirty="0" smtClean="0"/>
              <a:t>reads the Client Identifier or Domain Name present in a DHCPREQUEST</a:t>
            </a:r>
          </a:p>
          <a:p>
            <a:pPr lvl="1"/>
            <a:r>
              <a:rPr lang="en-US" altLang="ko-KR" dirty="0" smtClean="0"/>
              <a:t>updates an internal DNS database with the name-to-address request initiated either by the DHCPACK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4259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615</Words>
  <Application>Microsoft Office PowerPoint</Application>
  <PresentationFormat>화면 슬라이드 쇼(4:3)</PresentationFormat>
  <Paragraphs>100</Paragraphs>
  <Slides>12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Section 6.3: Stateless Address Autoconfiguration (SLAAC)</vt:lpstr>
      <vt:lpstr>Address assignment</vt:lpstr>
      <vt:lpstr>Dynamic configuration of IPv4 link-local addresses</vt:lpstr>
      <vt:lpstr>IPv6 SLAAC for link-local addresses</vt:lpstr>
      <vt:lpstr>IPv6 Duplicate Address Detection (DAD)</vt:lpstr>
      <vt:lpstr>IPv6 SLAAC for Global addresses</vt:lpstr>
      <vt:lpstr>Example</vt:lpstr>
      <vt:lpstr>Example – Contd.</vt:lpstr>
      <vt:lpstr>Stateless DHCP</vt:lpstr>
      <vt:lpstr>The utility of address autoconfiguration</vt:lpstr>
      <vt:lpstr>Section 6.4: DHCP and DNS Interaction</vt:lpstr>
      <vt:lpstr>DHCP and DNS Interaction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Kyoungwoon Lee</cp:lastModifiedBy>
  <cp:revision>31</cp:revision>
  <dcterms:created xsi:type="dcterms:W3CDTF">2006-10-05T04:04:58Z</dcterms:created>
  <dcterms:modified xsi:type="dcterms:W3CDTF">2015-10-26T09:03:53Z</dcterms:modified>
</cp:coreProperties>
</file>