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289EA-CCF1-497C-B1DC-21565E21616F}" type="datetimeFigureOut">
              <a:rPr lang="ko-KR" altLang="en-US" smtClean="0"/>
              <a:t>2014-01-03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AC29CE-7432-4CA2-951A-A24265C1AB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9505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AC29CE-7432-4CA2-951A-A24265C1AB1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6334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587C-64B1-48A6-9AE3-1B882CE80D05}" type="datetimeFigureOut">
              <a:rPr lang="ko-KR" altLang="en-US" smtClean="0"/>
              <a:t>2014-01-03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4561D-C2D2-4C15-941B-C22EABED0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46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587C-64B1-48A6-9AE3-1B882CE80D05}" type="datetimeFigureOut">
              <a:rPr lang="ko-KR" altLang="en-US" smtClean="0"/>
              <a:t>2014-01-03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4561D-C2D2-4C15-941B-C22EABED0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1205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587C-64B1-48A6-9AE3-1B882CE80D05}" type="datetimeFigureOut">
              <a:rPr lang="ko-KR" altLang="en-US" smtClean="0"/>
              <a:t>2014-01-03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4561D-C2D2-4C15-941B-C22EABED0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6255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587C-64B1-48A6-9AE3-1B882CE80D05}" type="datetimeFigureOut">
              <a:rPr lang="ko-KR" altLang="en-US" smtClean="0"/>
              <a:t>2014-01-03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4561D-C2D2-4C15-941B-C22EABED0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892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587C-64B1-48A6-9AE3-1B882CE80D05}" type="datetimeFigureOut">
              <a:rPr lang="ko-KR" altLang="en-US" smtClean="0"/>
              <a:t>2014-01-03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4561D-C2D2-4C15-941B-C22EABED0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956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587C-64B1-48A6-9AE3-1B882CE80D05}" type="datetimeFigureOut">
              <a:rPr lang="ko-KR" altLang="en-US" smtClean="0"/>
              <a:t>2014-01-03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4561D-C2D2-4C15-941B-C22EABED0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2290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587C-64B1-48A6-9AE3-1B882CE80D05}" type="datetimeFigureOut">
              <a:rPr lang="ko-KR" altLang="en-US" smtClean="0"/>
              <a:t>2014-01-03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4561D-C2D2-4C15-941B-C22EABED0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362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587C-64B1-48A6-9AE3-1B882CE80D05}" type="datetimeFigureOut">
              <a:rPr lang="ko-KR" altLang="en-US" smtClean="0"/>
              <a:t>2014-01-03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4561D-C2D2-4C15-941B-C22EABED0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591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587C-64B1-48A6-9AE3-1B882CE80D05}" type="datetimeFigureOut">
              <a:rPr lang="ko-KR" altLang="en-US" smtClean="0"/>
              <a:t>2014-01-03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4561D-C2D2-4C15-941B-C22EABED0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1449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587C-64B1-48A6-9AE3-1B882CE80D05}" type="datetimeFigureOut">
              <a:rPr lang="ko-KR" altLang="en-US" smtClean="0"/>
              <a:t>2014-01-03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4561D-C2D2-4C15-941B-C22EABED0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0959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587C-64B1-48A6-9AE3-1B882CE80D05}" type="datetimeFigureOut">
              <a:rPr lang="ko-KR" altLang="en-US" smtClean="0"/>
              <a:t>2014-01-03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4561D-C2D2-4C15-941B-C22EABED0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888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8587C-64B1-48A6-9AE3-1B882CE80D05}" type="datetimeFigureOut">
              <a:rPr lang="ko-KR" altLang="en-US" smtClean="0"/>
              <a:t>2014-01-03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561D-C2D2-4C15-941B-C22EABED0A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068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b="1" dirty="0"/>
              <a:t>LED-to-LED Visible Light Communication Networks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39552" y="3886200"/>
            <a:ext cx="8208912" cy="1752600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Stefan </a:t>
            </a:r>
            <a:r>
              <a:rPr lang="en-US" altLang="ko-KR" sz="2000" dirty="0" err="1" smtClean="0"/>
              <a:t>Schmid</a:t>
            </a:r>
            <a:r>
              <a:rPr lang="en-US" altLang="ko-KR" sz="2000" dirty="0" smtClean="0"/>
              <a:t>, Giorgio </a:t>
            </a:r>
            <a:r>
              <a:rPr lang="en-US" altLang="ko-KR" sz="2000" dirty="0" err="1" smtClean="0"/>
              <a:t>Cobellini</a:t>
            </a:r>
            <a:r>
              <a:rPr lang="en-US" altLang="ko-KR" sz="2000" dirty="0" smtClean="0"/>
              <a:t>, Stefan </a:t>
            </a:r>
            <a:r>
              <a:rPr lang="en-US" altLang="ko-KR" sz="2000" dirty="0" err="1" smtClean="0"/>
              <a:t>Mangold</a:t>
            </a:r>
            <a:r>
              <a:rPr lang="en-US" altLang="ko-KR" sz="2000" dirty="0" smtClean="0"/>
              <a:t>, Thomas R. Gross</a:t>
            </a:r>
            <a:endParaRPr lang="en-US" altLang="ko-KR" sz="2000" dirty="0"/>
          </a:p>
          <a:p>
            <a:r>
              <a:rPr lang="en-US" altLang="ko-KR" sz="2000" dirty="0"/>
              <a:t>Disney </a:t>
            </a:r>
            <a:r>
              <a:rPr lang="en-US" altLang="ko-KR" sz="2000" dirty="0" smtClean="0"/>
              <a:t>Research </a:t>
            </a:r>
            <a:r>
              <a:rPr lang="en-US" altLang="ko-KR" sz="2000" dirty="0"/>
              <a:t>&amp; ETH </a:t>
            </a:r>
            <a:r>
              <a:rPr lang="en-US" altLang="ko-KR" sz="2000" dirty="0" smtClean="0"/>
              <a:t>Zurich</a:t>
            </a:r>
          </a:p>
          <a:p>
            <a:endParaRPr lang="en-US" altLang="ko-KR" sz="2000" dirty="0"/>
          </a:p>
          <a:p>
            <a:r>
              <a:rPr lang="en-US" altLang="ko-KR" sz="2800" dirty="0" smtClean="0"/>
              <a:t>MobiHoc’13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71449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Visible Light Communication (VLC</a:t>
            </a:r>
            <a:r>
              <a:rPr lang="en-US" altLang="ko-KR" dirty="0" smtClean="0"/>
              <a:t>) </a:t>
            </a:r>
          </a:p>
          <a:p>
            <a:pPr lvl="1"/>
            <a:r>
              <a:rPr lang="en-US" altLang="ko-KR" dirty="0" smtClean="0"/>
              <a:t>With Light Emitting Diodes(LEDs) as transmitters and receivers </a:t>
            </a:r>
          </a:p>
          <a:p>
            <a:pPr lvl="2"/>
            <a:r>
              <a:rPr lang="en-US" altLang="ko-KR" dirty="0"/>
              <a:t>T</a:t>
            </a:r>
            <a:r>
              <a:rPr lang="en-US" altLang="ko-KR" dirty="0" smtClean="0"/>
              <a:t>o enable low bitrate wireless </a:t>
            </a:r>
            <a:r>
              <a:rPr lang="en-US" altLang="ko-KR" dirty="0" err="1" smtClean="0"/>
              <a:t>adhoc</a:t>
            </a:r>
            <a:r>
              <a:rPr lang="en-US" altLang="ko-KR" dirty="0" smtClean="0"/>
              <a:t> networking for short distances</a:t>
            </a:r>
          </a:p>
          <a:p>
            <a:pPr lvl="1"/>
            <a:r>
              <a:rPr lang="en-US" altLang="ko-KR" dirty="0" smtClean="0"/>
              <a:t>With each other over free space optical line-of-sight channels </a:t>
            </a:r>
          </a:p>
          <a:p>
            <a:pPr lvl="2"/>
            <a:r>
              <a:rPr lang="en-US" altLang="ko-KR" dirty="0" smtClean="0"/>
              <a:t>Overall </a:t>
            </a:r>
            <a:r>
              <a:rPr lang="en-US" altLang="ko-KR" dirty="0"/>
              <a:t>network throughput of less than a megabit per </a:t>
            </a:r>
            <a:r>
              <a:rPr lang="en-US" altLang="ko-KR" dirty="0" smtClean="0"/>
              <a:t>second at </a:t>
            </a:r>
            <a:r>
              <a:rPr lang="en-US" altLang="ko-KR" dirty="0"/>
              <a:t>distances of no more than a few meters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9390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Low-complexity LED-to-LED VLC network</a:t>
            </a:r>
          </a:p>
          <a:p>
            <a:pPr lvl="1"/>
            <a:r>
              <a:rPr lang="en-US" altLang="ko-KR" dirty="0" smtClean="0"/>
              <a:t>Useful </a:t>
            </a:r>
          </a:p>
          <a:p>
            <a:pPr lvl="2"/>
            <a:r>
              <a:rPr lang="en-US" altLang="ko-KR" dirty="0"/>
              <a:t>S</a:t>
            </a:r>
            <a:r>
              <a:rPr lang="en-US" altLang="ko-KR" dirty="0" smtClean="0"/>
              <a:t>ensor networks, home networks, smart illuminations</a:t>
            </a:r>
          </a:p>
          <a:p>
            <a:pPr lvl="1"/>
            <a:r>
              <a:rPr lang="en-US" altLang="ko-KR" dirty="0" smtClean="0"/>
              <a:t>Devices are not configured to operate with </a:t>
            </a:r>
            <a:r>
              <a:rPr lang="en-US" altLang="ko-KR" dirty="0" err="1" smtClean="0"/>
              <a:t>photodetectors</a:t>
            </a:r>
            <a:r>
              <a:rPr lang="en-US" altLang="ko-KR" dirty="0" smtClean="0"/>
              <a:t> to receive data</a:t>
            </a:r>
          </a:p>
          <a:p>
            <a:pPr lvl="2"/>
            <a:r>
              <a:rPr lang="en-US" altLang="ko-KR" dirty="0" smtClean="0"/>
              <a:t>Using LEDs </a:t>
            </a:r>
          </a:p>
          <a:p>
            <a:pPr lvl="1"/>
            <a:r>
              <a:rPr lang="en-US" altLang="ko-KR" dirty="0" smtClean="0"/>
              <a:t>Use off-the-shelf 8bit microcontrollers</a:t>
            </a:r>
          </a:p>
          <a:p>
            <a:pPr lvl="2"/>
            <a:r>
              <a:rPr lang="en-US" altLang="ko-KR" dirty="0" smtClean="0"/>
              <a:t>Powerful </a:t>
            </a:r>
            <a:r>
              <a:rPr lang="en-US" altLang="ko-KR" dirty="0"/>
              <a:t>enough to operate the required </a:t>
            </a:r>
            <a:r>
              <a:rPr lang="en-US" altLang="ko-KR" dirty="0" err="1"/>
              <a:t>adhoc</a:t>
            </a:r>
            <a:r>
              <a:rPr lang="en-US" altLang="ko-KR" dirty="0"/>
              <a:t> </a:t>
            </a:r>
            <a:r>
              <a:rPr lang="en-US" altLang="ko-KR" dirty="0" smtClean="0"/>
              <a:t>communication protocols</a:t>
            </a:r>
          </a:p>
          <a:p>
            <a:pPr lvl="1"/>
            <a:r>
              <a:rPr lang="en-US" altLang="ko-KR" dirty="0" smtClean="0"/>
              <a:t>Obscures the exchange of visible light messages </a:t>
            </a:r>
          </a:p>
          <a:p>
            <a:pPr lvl="2"/>
            <a:r>
              <a:rPr lang="en-US" altLang="ko-KR" dirty="0" smtClean="0"/>
              <a:t>No effect on the level of brightness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478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Contributions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03848" y="1888232"/>
            <a:ext cx="5904656" cy="4277072"/>
          </a:xfrm>
        </p:spPr>
        <p:txBody>
          <a:bodyPr>
            <a:noAutofit/>
          </a:bodyPr>
          <a:lstStyle/>
          <a:p>
            <a:r>
              <a:rPr lang="en-US" altLang="ko-KR" sz="2000" dirty="0"/>
              <a:t>L</a:t>
            </a:r>
            <a:r>
              <a:rPr lang="en-US" altLang="ko-KR" sz="2000" dirty="0" smtClean="0"/>
              <a:t>ow complexity VLC PHY layer and a contention based VLC MAC protocol layer</a:t>
            </a:r>
          </a:p>
          <a:p>
            <a:pPr lvl="1"/>
            <a:r>
              <a:rPr lang="en-US" altLang="ko-KR" sz="1800" dirty="0" smtClean="0"/>
              <a:t>Evaluates the effectiveness of these layers</a:t>
            </a:r>
          </a:p>
          <a:p>
            <a:r>
              <a:rPr lang="en-US" altLang="ko-KR" sz="2000" dirty="0" smtClean="0"/>
              <a:t>Introduce a time synchronization to improve link reliability </a:t>
            </a:r>
          </a:p>
          <a:p>
            <a:r>
              <a:rPr lang="en-US" altLang="ko-KR" sz="2000" dirty="0" smtClean="0"/>
              <a:t>Define a method to adapt the sensitivity of the VLC receiver </a:t>
            </a:r>
          </a:p>
          <a:p>
            <a:r>
              <a:rPr lang="en-US" altLang="ko-KR" sz="2000" dirty="0" smtClean="0"/>
              <a:t>MAC layer, Carrier Sense Multiple Access with Collision Avoidance(CSMA/CA) protocol, its performance evaluated</a:t>
            </a:r>
          </a:p>
          <a:p>
            <a:pPr lvl="2"/>
            <a:r>
              <a:rPr lang="en-US" altLang="ko-KR" sz="1600" dirty="0" smtClean="0"/>
              <a:t>Without priority support </a:t>
            </a:r>
            <a:endParaRPr lang="ko-KR" altLang="en-US" sz="1600" dirty="0"/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44824"/>
            <a:ext cx="3077005" cy="356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86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Software-Defined PHY-LAYER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PHY layer </a:t>
            </a:r>
            <a:endParaRPr lang="en-US" altLang="ko-KR" sz="2800" dirty="0" smtClean="0"/>
          </a:p>
          <a:p>
            <a:pPr lvl="1"/>
            <a:r>
              <a:rPr lang="en-US" altLang="ko-KR" sz="2400" dirty="0" smtClean="0"/>
              <a:t>Frame </a:t>
            </a:r>
            <a:r>
              <a:rPr lang="en-US" altLang="ko-KR" sz="2400" dirty="0"/>
              <a:t>delivery </a:t>
            </a:r>
            <a:r>
              <a:rPr lang="en-US" altLang="ko-KR" sz="2400" dirty="0" smtClean="0"/>
              <a:t>over the </a:t>
            </a:r>
            <a:r>
              <a:rPr lang="en-US" altLang="ko-KR" sz="2400" dirty="0"/>
              <a:t>free-space optical </a:t>
            </a:r>
            <a:r>
              <a:rPr lang="en-US" altLang="ko-KR" sz="2400" dirty="0" smtClean="0"/>
              <a:t>medium</a:t>
            </a:r>
          </a:p>
          <a:p>
            <a:pPr lvl="2"/>
            <a:r>
              <a:rPr lang="en-US" altLang="ko-KR" sz="2000" dirty="0" smtClean="0"/>
              <a:t>For </a:t>
            </a:r>
            <a:r>
              <a:rPr lang="en-US" altLang="ko-KR" sz="2000" dirty="0"/>
              <a:t>synchronization, </a:t>
            </a:r>
            <a:r>
              <a:rPr lang="en-US" altLang="ko-KR" sz="2000" dirty="0" smtClean="0"/>
              <a:t>medium </a:t>
            </a:r>
            <a:r>
              <a:rPr lang="en-US" altLang="ko-KR" sz="2000" dirty="0"/>
              <a:t>idle/busy </a:t>
            </a:r>
            <a:r>
              <a:rPr lang="en-US" altLang="ko-KR" sz="2000" dirty="0" smtClean="0"/>
              <a:t>sensing</a:t>
            </a:r>
          </a:p>
          <a:p>
            <a:pPr lvl="2"/>
            <a:r>
              <a:rPr lang="en-US" altLang="ko-KR" sz="2000" dirty="0" smtClean="0"/>
              <a:t>PHY-Protocol Data Units(PHY-PDUs)</a:t>
            </a:r>
          </a:p>
          <a:p>
            <a:r>
              <a:rPr lang="en-US" altLang="ko-KR" sz="2800" dirty="0" smtClean="0"/>
              <a:t>VLC system consists of small consumer devices </a:t>
            </a:r>
          </a:p>
          <a:p>
            <a:pPr lvl="1"/>
            <a:r>
              <a:rPr lang="en-US" altLang="ko-KR" sz="2400" dirty="0" smtClean="0"/>
              <a:t>With one or more LEDs for light effects and communication</a:t>
            </a:r>
          </a:p>
          <a:p>
            <a:pPr lvl="2"/>
            <a:r>
              <a:rPr lang="en-US" altLang="ko-KR" sz="2000" dirty="0" smtClean="0"/>
              <a:t>Microcontroller is used to process the transmitted and received signals(PHY layer)</a:t>
            </a:r>
          </a:p>
          <a:p>
            <a:pPr lvl="3"/>
            <a:r>
              <a:rPr lang="en-US" altLang="ko-KR" sz="1600" dirty="0" smtClean="0"/>
              <a:t>To run the MAC protocols(MAC layer)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66550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Software-Defined PHY-LAYER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sz="2800" dirty="0" smtClean="0"/>
              <a:t>To setup, VLC devices use the same LEDs for TX, RX </a:t>
            </a:r>
          </a:p>
          <a:p>
            <a:pPr lvl="1"/>
            <a:r>
              <a:rPr lang="en-US" altLang="ko-KR" sz="2400" dirty="0" smtClean="0"/>
              <a:t>Using time slots of target duration T = 500㎲</a:t>
            </a:r>
          </a:p>
          <a:p>
            <a:pPr lvl="2"/>
            <a:r>
              <a:rPr lang="en-US" altLang="ko-KR" sz="2000" dirty="0"/>
              <a:t>A</a:t>
            </a:r>
            <a:r>
              <a:rPr lang="en-US" altLang="ko-KR" sz="2000" dirty="0" smtClean="0"/>
              <a:t> higher data throughput with shorter slot duration </a:t>
            </a:r>
          </a:p>
          <a:p>
            <a:pPr lvl="3"/>
            <a:r>
              <a:rPr lang="en-US" altLang="ko-KR" sz="1800" dirty="0" smtClean="0"/>
              <a:t>To ensure that a common low-cost 8bit microcontroller has sufficient time for processing </a:t>
            </a:r>
          </a:p>
          <a:p>
            <a:pPr lvl="3"/>
            <a:r>
              <a:rPr lang="en-US" altLang="ko-KR" sz="1800" dirty="0" smtClean="0"/>
              <a:t>Slots in which at least one VLC device emits light are interpreted to carry the symbol “ON”</a:t>
            </a:r>
          </a:p>
          <a:p>
            <a:pPr lvl="4"/>
            <a:r>
              <a:rPr lang="en-US" altLang="ko-KR" sz="1800" dirty="0" smtClean="0"/>
              <a:t>No VLC device emits any light : “OFF”</a:t>
            </a:r>
          </a:p>
          <a:p>
            <a:pPr lvl="5"/>
            <a:r>
              <a:rPr lang="en-US" altLang="ko-KR" sz="1800" dirty="0" smtClean="0"/>
              <a:t>Depending on device locations, ambient light, network conditions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40265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IDLE, TX, and RX Modes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347864" y="1600200"/>
            <a:ext cx="5688632" cy="5141168"/>
          </a:xfrm>
        </p:spPr>
        <p:txBody>
          <a:bodyPr>
            <a:normAutofit/>
          </a:bodyPr>
          <a:lstStyle/>
          <a:p>
            <a:r>
              <a:rPr lang="en-US" altLang="ko-KR" sz="2400" dirty="0" smtClean="0"/>
              <a:t>Three communication modes</a:t>
            </a:r>
          </a:p>
          <a:p>
            <a:pPr lvl="1"/>
            <a:r>
              <a:rPr lang="en-US" altLang="ko-KR" sz="2000" dirty="0" smtClean="0"/>
              <a:t>IDLE mode </a:t>
            </a:r>
          </a:p>
          <a:p>
            <a:pPr lvl="2"/>
            <a:r>
              <a:rPr lang="en-US" altLang="ko-KR" sz="1800" dirty="0" smtClean="0"/>
              <a:t>If it doesn’t have any frame to TX/RX </a:t>
            </a:r>
          </a:p>
          <a:p>
            <a:pPr lvl="2"/>
            <a:r>
              <a:rPr lang="en-US" altLang="ko-KR" sz="1800" dirty="0" smtClean="0"/>
              <a:t>VLC device periodically transmits idle pattern </a:t>
            </a:r>
          </a:p>
          <a:p>
            <a:pPr lvl="3"/>
            <a:r>
              <a:rPr lang="en-US" altLang="ko-KR" sz="1600" dirty="0"/>
              <a:t>T</a:t>
            </a:r>
            <a:r>
              <a:rPr lang="en-US" altLang="ko-KR" sz="1600" dirty="0" smtClean="0"/>
              <a:t>o let the LED appear to be switched on at constant brightness </a:t>
            </a:r>
          </a:p>
          <a:p>
            <a:pPr lvl="3"/>
            <a:r>
              <a:rPr lang="en-US" altLang="ko-KR" sz="1600" dirty="0" smtClean="0"/>
              <a:t>ON/OFF symbols following a predefined pattern </a:t>
            </a:r>
          </a:p>
          <a:p>
            <a:pPr lvl="4"/>
            <a:r>
              <a:rPr lang="en-US" altLang="ko-KR" sz="1600" dirty="0"/>
              <a:t>with a given </a:t>
            </a:r>
            <a:r>
              <a:rPr lang="en-US" altLang="ko-KR" sz="1600" dirty="0" smtClean="0"/>
              <a:t>alternation frequency </a:t>
            </a:r>
            <a:r>
              <a:rPr lang="en-US" altLang="ko-KR" sz="1600" dirty="0"/>
              <a:t>(</a:t>
            </a:r>
            <a:r>
              <a:rPr lang="en-US" altLang="ko-KR" sz="1600" dirty="0" smtClean="0"/>
              <a:t>1/(2 * </a:t>
            </a:r>
            <a:r>
              <a:rPr lang="en-US" altLang="ko-KR" sz="1600" dirty="0"/>
              <a:t>T</a:t>
            </a:r>
            <a:r>
              <a:rPr lang="en-US" altLang="ko-KR" sz="1600" dirty="0" smtClean="0"/>
              <a:t>))</a:t>
            </a:r>
          </a:p>
          <a:p>
            <a:pPr lvl="4"/>
            <a:r>
              <a:rPr lang="en-US" altLang="ko-KR" sz="1600" dirty="0" smtClean="0"/>
              <a:t>T : duration of each slot(T=500㎲)</a:t>
            </a:r>
            <a:endParaRPr lang="en-US" altLang="ko-KR" sz="4400" dirty="0"/>
          </a:p>
          <a:p>
            <a:pPr lvl="3"/>
            <a:r>
              <a:rPr lang="en-US" altLang="ko-KR" sz="1600" dirty="0" smtClean="0"/>
              <a:t>Repetition of four consecutive time slots {ON-OFF-OFF-ON}</a:t>
            </a:r>
          </a:p>
          <a:p>
            <a:pPr lvl="4"/>
            <a:r>
              <a:rPr lang="en-US" altLang="ko-KR" sz="1600" dirty="0" smtClean="0"/>
              <a:t>bit 0 and 1 </a:t>
            </a:r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276871"/>
            <a:ext cx="3572374" cy="343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7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IDLE, TX, and RX Modes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406488"/>
            <a:ext cx="8640960" cy="4853136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TX mode </a:t>
            </a:r>
          </a:p>
          <a:p>
            <a:pPr lvl="1"/>
            <a:r>
              <a:rPr lang="en-US" altLang="ko-KR" dirty="0" smtClean="0"/>
              <a:t>Device modulates the slots with the 16 slot preamble and the subsequent </a:t>
            </a:r>
            <a:r>
              <a:rPr lang="en-US" altLang="ko-KR" dirty="0" err="1" smtClean="0"/>
              <a:t>bitstream</a:t>
            </a:r>
            <a:r>
              <a:rPr lang="en-US" altLang="ko-KR" dirty="0" smtClean="0"/>
              <a:t> </a:t>
            </a:r>
          </a:p>
          <a:p>
            <a:pPr lvl="2"/>
            <a:r>
              <a:rPr lang="en-US" altLang="ko-KR" dirty="0" smtClean="0"/>
              <a:t>ON/OFF symbol pattern change depending on the transmitted frame(data </a:t>
            </a:r>
            <a:r>
              <a:rPr lang="en-US" altLang="ko-KR" dirty="0" err="1" smtClean="0"/>
              <a:t>bitstream</a:t>
            </a:r>
            <a:r>
              <a:rPr lang="en-US" altLang="ko-KR" dirty="0" smtClean="0"/>
              <a:t>) </a:t>
            </a:r>
          </a:p>
          <a:p>
            <a:pPr lvl="3"/>
            <a:r>
              <a:rPr lang="en-US" altLang="ko-KR" dirty="0" smtClean="0"/>
              <a:t>Bit encoding : 2-Pulse Position Modulation(2-PPM) with 50% duty cycling </a:t>
            </a:r>
          </a:p>
          <a:p>
            <a:pPr lvl="4"/>
            <a:r>
              <a:rPr lang="en-US" altLang="ko-KR" dirty="0" smtClean="0"/>
              <a:t>On average, the same number of ON/OFF symbols are emitted</a:t>
            </a:r>
          </a:p>
          <a:p>
            <a:pPr lvl="5"/>
            <a:r>
              <a:rPr lang="en-US" altLang="ko-KR" dirty="0" smtClean="0"/>
              <a:t>No visual flickering </a:t>
            </a:r>
          </a:p>
          <a:p>
            <a:pPr lvl="6"/>
            <a:r>
              <a:rPr lang="en-US" altLang="ko-KR" dirty="0" smtClean="0"/>
              <a:t>IDLE mode, LEDs continue to appear switched on without flickering </a:t>
            </a:r>
          </a:p>
          <a:p>
            <a:r>
              <a:rPr lang="en-US" altLang="ko-KR" dirty="0" smtClean="0"/>
              <a:t>RX mode</a:t>
            </a:r>
          </a:p>
          <a:p>
            <a:pPr lvl="1"/>
            <a:r>
              <a:rPr lang="en-US" altLang="ko-KR" dirty="0" smtClean="0"/>
              <a:t>It interprets the amount of incoming light during each OFF symbol as incoming symbols</a:t>
            </a:r>
          </a:p>
          <a:p>
            <a:pPr lvl="2"/>
            <a:r>
              <a:rPr lang="en-US" altLang="ko-KR" dirty="0" smtClean="0"/>
              <a:t>It intends to receive a frame </a:t>
            </a:r>
            <a:endParaRPr lang="ko-KR" altLang="en-US" dirty="0"/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5589240"/>
            <a:ext cx="3320768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75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Receiving with an LED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sz="2400" dirty="0" smtClean="0"/>
              <a:t>VLC system use LEDs for transmission and </a:t>
            </a:r>
            <a:r>
              <a:rPr lang="en-US" altLang="ko-KR" sz="2400" dirty="0" err="1" smtClean="0"/>
              <a:t>photodetectors</a:t>
            </a:r>
            <a:r>
              <a:rPr lang="en-US" altLang="ko-KR" sz="2400" dirty="0" smtClean="0"/>
              <a:t> for reception</a:t>
            </a:r>
          </a:p>
          <a:p>
            <a:pPr lvl="1"/>
            <a:r>
              <a:rPr lang="en-US" altLang="ko-KR" sz="2000" dirty="0" err="1" smtClean="0"/>
              <a:t>Phtodetector</a:t>
            </a:r>
            <a:r>
              <a:rPr lang="en-US" altLang="ko-KR" sz="2000" dirty="0" smtClean="0"/>
              <a:t> converts light photons into electrical current </a:t>
            </a:r>
          </a:p>
          <a:p>
            <a:pPr lvl="1"/>
            <a:r>
              <a:rPr lang="en-US" altLang="ko-KR" sz="2000" dirty="0" smtClean="0"/>
              <a:t>One way : one LED &amp; one </a:t>
            </a:r>
            <a:r>
              <a:rPr lang="en-US" altLang="ko-KR" sz="2000" dirty="0" err="1" smtClean="0"/>
              <a:t>photodetector</a:t>
            </a:r>
            <a:r>
              <a:rPr lang="en-US" altLang="ko-KR" sz="2000" dirty="0" smtClean="0"/>
              <a:t> </a:t>
            </a:r>
          </a:p>
          <a:p>
            <a:pPr lvl="2"/>
            <a:r>
              <a:rPr lang="en-US" altLang="ko-KR" sz="1800" dirty="0" smtClean="0"/>
              <a:t>Frames are transmitted from LED to the </a:t>
            </a:r>
            <a:r>
              <a:rPr lang="en-US" altLang="ko-KR" sz="1800" dirty="0" err="1" smtClean="0"/>
              <a:t>photodetector</a:t>
            </a:r>
            <a:endParaRPr lang="en-US" altLang="ko-KR" sz="1800" dirty="0" smtClean="0"/>
          </a:p>
          <a:p>
            <a:pPr lvl="3"/>
            <a:r>
              <a:rPr lang="en-US" altLang="ko-KR" sz="1600" dirty="0" smtClean="0"/>
              <a:t>Doesn’t provide a feedback channel back to the LED</a:t>
            </a:r>
          </a:p>
          <a:p>
            <a:pPr lvl="1"/>
            <a:r>
              <a:rPr lang="en-US" altLang="ko-KR" sz="2000" dirty="0" smtClean="0"/>
              <a:t>Two way : two components per devices </a:t>
            </a:r>
          </a:p>
          <a:p>
            <a:pPr lvl="2"/>
            <a:r>
              <a:rPr lang="en-US" altLang="ko-KR" sz="1800" dirty="0" smtClean="0"/>
              <a:t>Allows feedback</a:t>
            </a:r>
          </a:p>
          <a:p>
            <a:pPr lvl="2"/>
            <a:r>
              <a:rPr lang="en-US" altLang="ko-KR" sz="1800" dirty="0" smtClean="0"/>
              <a:t>An LED to transmit, and a </a:t>
            </a:r>
            <a:r>
              <a:rPr lang="en-US" altLang="ko-KR" sz="1800" dirty="0" err="1" smtClean="0"/>
              <a:t>photodetector</a:t>
            </a:r>
            <a:r>
              <a:rPr lang="en-US" altLang="ko-KR" sz="1800" dirty="0" smtClean="0"/>
              <a:t> to receive</a:t>
            </a:r>
          </a:p>
          <a:p>
            <a:pPr lvl="2"/>
            <a:r>
              <a:rPr lang="en-US" altLang="ko-KR" sz="1800" dirty="0" smtClean="0"/>
              <a:t>Possible to use the LED as </a:t>
            </a:r>
            <a:r>
              <a:rPr lang="en-US" altLang="ko-KR" sz="1800" dirty="0" err="1" smtClean="0"/>
              <a:t>photodetector</a:t>
            </a:r>
            <a:r>
              <a:rPr lang="en-US" altLang="ko-KR" sz="1800" dirty="0" smtClean="0"/>
              <a:t> to receive optical messages</a:t>
            </a:r>
          </a:p>
          <a:p>
            <a:pPr lvl="2"/>
            <a:r>
              <a:rPr lang="en-US" altLang="ko-KR" sz="1800" dirty="0" smtClean="0"/>
              <a:t>A set up that reduces the complexity per device 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95437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Receiving with an LED</a:t>
            </a:r>
            <a:endParaRPr lang="ko-KR" altLang="en-US" dirty="0"/>
          </a:p>
        </p:txBody>
      </p:sp>
      <p:pic>
        <p:nvPicPr>
          <p:cNvPr id="4" name="내용 개체 틀 3" descr="화면 캡처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869160"/>
            <a:ext cx="3096344" cy="1800200"/>
          </a:xfrm>
        </p:spPr>
      </p:pic>
      <p:sp>
        <p:nvSpPr>
          <p:cNvPr id="5" name="내용 개체 틀 4"/>
          <p:cNvSpPr>
            <a:spLocks noGrp="1"/>
          </p:cNvSpPr>
          <p:nvPr>
            <p:ph sz="half" idx="2"/>
          </p:nvPr>
        </p:nvSpPr>
        <p:spPr>
          <a:xfrm>
            <a:off x="467544" y="1628800"/>
            <a:ext cx="8643856" cy="4525963"/>
          </a:xfrm>
        </p:spPr>
        <p:txBody>
          <a:bodyPr>
            <a:normAutofit/>
          </a:bodyPr>
          <a:lstStyle/>
          <a:p>
            <a:r>
              <a:rPr lang="en-US" altLang="ko-KR" sz="2400" dirty="0" smtClean="0"/>
              <a:t>How LEDs that are charged in reverse bias can be used to receive incoming light</a:t>
            </a:r>
          </a:p>
          <a:p>
            <a:pPr lvl="1"/>
            <a:r>
              <a:rPr lang="en-US" altLang="ko-KR" sz="2000" dirty="0" smtClean="0"/>
              <a:t>Depending on the intensity of the incoming light</a:t>
            </a:r>
          </a:p>
          <a:p>
            <a:pPr lvl="2"/>
            <a:r>
              <a:rPr lang="en-US" altLang="ko-KR" sz="1800" dirty="0" smtClean="0"/>
              <a:t>LED capacitance discharges at different speed</a:t>
            </a:r>
          </a:p>
          <a:p>
            <a:pPr lvl="3"/>
            <a:r>
              <a:rPr lang="en-US" altLang="ko-KR" sz="1600" dirty="0" smtClean="0"/>
              <a:t>Stronger -&gt; faster discharge the </a:t>
            </a:r>
            <a:r>
              <a:rPr lang="en-US" altLang="ko-KR" sz="1600" dirty="0" smtClean="0"/>
              <a:t>discharge</a:t>
            </a:r>
          </a:p>
          <a:p>
            <a:pPr lvl="1"/>
            <a:r>
              <a:rPr lang="en-US" altLang="ko-KR" sz="2200" dirty="0"/>
              <a:t>Drawback of using LED</a:t>
            </a:r>
          </a:p>
          <a:p>
            <a:pPr lvl="2"/>
            <a:r>
              <a:rPr lang="en-US" altLang="ko-KR" dirty="0"/>
              <a:t>Less sensitive than a </a:t>
            </a:r>
            <a:r>
              <a:rPr lang="en-US" altLang="ko-KR" dirty="0" err="1"/>
              <a:t>photodetector</a:t>
            </a:r>
            <a:endParaRPr lang="en-US" altLang="ko-KR" dirty="0"/>
          </a:p>
          <a:p>
            <a:pPr lvl="3"/>
            <a:r>
              <a:rPr lang="en-US" altLang="ko-KR" sz="1600" dirty="0"/>
              <a:t>Negatively affects the achievable communication rage</a:t>
            </a:r>
          </a:p>
          <a:p>
            <a:pPr lvl="2"/>
            <a:r>
              <a:rPr lang="en-US" altLang="ko-KR" dirty="0"/>
              <a:t>Limited throughput due to the required multiplexing</a:t>
            </a:r>
          </a:p>
          <a:p>
            <a:pPr lvl="3"/>
            <a:r>
              <a:rPr lang="en-US" altLang="ko-KR" sz="1600" dirty="0"/>
              <a:t>LED can’t do TX/RX at the same time </a:t>
            </a:r>
          </a:p>
        </p:txBody>
      </p:sp>
    </p:spTree>
    <p:extLst>
      <p:ext uri="{BB962C8B-B14F-4D97-AF65-F5344CB8AC3E}">
        <p14:creationId xmlns:p14="http://schemas.microsoft.com/office/powerpoint/2010/main" val="378500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Synchronization</a:t>
            </a:r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 smtClean="0"/>
              <a:t>Time-synchronized way </a:t>
            </a:r>
          </a:p>
          <a:p>
            <a:pPr lvl="1"/>
            <a:r>
              <a:rPr lang="en-US" altLang="ko-KR" dirty="0" smtClean="0"/>
              <a:t>VLC devices are synchronized if the beginning of each slot occurs at the same time for all devices</a:t>
            </a:r>
          </a:p>
          <a:p>
            <a:pPr lvl="2"/>
            <a:r>
              <a:rPr lang="en-US" altLang="ko-KR" dirty="0" smtClean="0"/>
              <a:t>Synchronization errors </a:t>
            </a:r>
          </a:p>
          <a:p>
            <a:pPr lvl="3"/>
            <a:r>
              <a:rPr lang="en-US" altLang="ko-KR" dirty="0"/>
              <a:t>C</a:t>
            </a:r>
            <a:r>
              <a:rPr lang="en-US" altLang="ko-KR" dirty="0" smtClean="0"/>
              <a:t>lock shift and jitter are undesirable and reduce the system performance</a:t>
            </a:r>
          </a:p>
          <a:p>
            <a:pPr lvl="2"/>
            <a:r>
              <a:rPr lang="en-US" altLang="ko-KR" dirty="0" smtClean="0"/>
              <a:t>Using LEDs as a receiver, leads to low sensitivity to optical energy </a:t>
            </a:r>
          </a:p>
          <a:p>
            <a:pPr lvl="3"/>
            <a:r>
              <a:rPr lang="en-US" altLang="ko-KR" dirty="0" smtClean="0"/>
              <a:t>So, u</a:t>
            </a:r>
            <a:r>
              <a:rPr lang="en-US" altLang="ko-KR" dirty="0" smtClean="0"/>
              <a:t>n-synchronize + synchronization preamble -&gt; overhead   </a:t>
            </a:r>
            <a:endParaRPr lang="en-US" altLang="ko-KR" dirty="0" smtClean="0"/>
          </a:p>
          <a:p>
            <a:pPr lvl="3"/>
            <a:r>
              <a:rPr lang="en-US" altLang="ko-KR" u="sng" dirty="0" smtClean="0"/>
              <a:t>Periodically repeated idle pattern</a:t>
            </a:r>
            <a:r>
              <a:rPr lang="en-US" altLang="ko-KR" dirty="0" smtClean="0"/>
              <a:t> </a:t>
            </a:r>
          </a:p>
          <a:p>
            <a:pPr lvl="4"/>
            <a:r>
              <a:rPr lang="en-US" altLang="ko-KR" dirty="0" smtClean="0"/>
              <a:t>All LEDs are perceived as switched on </a:t>
            </a:r>
          </a:p>
          <a:p>
            <a:pPr lvl="5"/>
            <a:r>
              <a:rPr lang="en-US" altLang="ko-KR" dirty="0" smtClean="0"/>
              <a:t>When power on, device performs an initial measurement for few milliseconds </a:t>
            </a:r>
          </a:p>
          <a:p>
            <a:pPr lvl="6"/>
            <a:r>
              <a:rPr lang="en-US" altLang="ko-KR" dirty="0" smtClean="0"/>
              <a:t>(ambient) light </a:t>
            </a:r>
            <a:r>
              <a:rPr lang="en-US" altLang="ko-KR" dirty="0" smtClean="0"/>
              <a:t>intensity, amount of light</a:t>
            </a:r>
            <a:endParaRPr lang="en-US" altLang="ko-KR" dirty="0" smtClean="0"/>
          </a:p>
          <a:p>
            <a:pPr lvl="6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091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Adaptive Bit Detection Threshold(THRS)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40790" y="1772816"/>
            <a:ext cx="5135666" cy="4608512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Light intensity modulation is used to differentiate and detect symbols ON and OFF</a:t>
            </a:r>
          </a:p>
          <a:p>
            <a:pPr lvl="1"/>
            <a:r>
              <a:rPr lang="en-US" altLang="ko-KR" sz="2000" dirty="0" smtClean="0"/>
              <a:t>Receiver side</a:t>
            </a:r>
          </a:p>
          <a:p>
            <a:pPr lvl="2"/>
            <a:r>
              <a:rPr lang="en-US" altLang="ko-KR" sz="1800" dirty="0" smtClean="0"/>
              <a:t>Ability of detecting symbols </a:t>
            </a:r>
          </a:p>
          <a:p>
            <a:pPr lvl="3"/>
            <a:r>
              <a:rPr lang="en-US" altLang="ko-KR" sz="1400" dirty="0" smtClean="0"/>
              <a:t>be </a:t>
            </a:r>
            <a:r>
              <a:rPr lang="en-US" altLang="ko-KR" sz="1400" dirty="0" smtClean="0"/>
              <a:t>affected by the attenuation of the transmitted light </a:t>
            </a:r>
            <a:endParaRPr lang="en-US" altLang="ko-KR" sz="1400" dirty="0"/>
          </a:p>
          <a:p>
            <a:pPr lvl="3"/>
            <a:r>
              <a:rPr lang="en-US" altLang="ko-KR" sz="1400" dirty="0" smtClean="0"/>
              <a:t>Intensity </a:t>
            </a:r>
            <a:r>
              <a:rPr lang="en-US" altLang="ko-KR" sz="1400" dirty="0" smtClean="0"/>
              <a:t>of the ambient </a:t>
            </a:r>
            <a:r>
              <a:rPr lang="en-US" altLang="ko-KR" sz="1400" dirty="0" smtClean="0"/>
              <a:t>light</a:t>
            </a:r>
          </a:p>
          <a:p>
            <a:r>
              <a:rPr lang="en-US" altLang="ko-KR" sz="2000" dirty="0" smtClean="0"/>
              <a:t>Optimal </a:t>
            </a:r>
            <a:r>
              <a:rPr lang="en-US" altLang="ko-KR" sz="2000" dirty="0"/>
              <a:t>detection threshold</a:t>
            </a:r>
          </a:p>
          <a:p>
            <a:pPr lvl="1"/>
            <a:r>
              <a:rPr lang="en-US" altLang="ko-KR" sz="1800" dirty="0"/>
              <a:t>Average of the amount of light corresponding to the reception of a symbol ON/OFF  </a:t>
            </a:r>
          </a:p>
          <a:p>
            <a:pPr lvl="1"/>
            <a:endParaRPr lang="en-US" altLang="ko-KR" sz="2200" dirty="0" smtClean="0"/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924944"/>
            <a:ext cx="3505294" cy="190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139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Start Frame Delimiter(SFD) Preamble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To set THRS (optimal value)</a:t>
            </a:r>
          </a:p>
          <a:p>
            <a:pPr lvl="1"/>
            <a:r>
              <a:rPr lang="en-US" altLang="ko-KR" sz="2000" dirty="0" smtClean="0"/>
              <a:t>Receivers should receive patterns consisting of an even number of symbols ON/OFF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altLang="ko-KR" sz="1800" dirty="0" smtClean="0"/>
              <a:t>Transmission by a SFD preamble(sixteen slots</a:t>
            </a:r>
            <a:r>
              <a:rPr lang="en-US" altLang="ko-KR" sz="1800" dirty="0" smtClean="0"/>
              <a:t>)</a:t>
            </a:r>
            <a:endParaRPr lang="en-US" altLang="ko-KR" sz="1400" dirty="0" smtClean="0"/>
          </a:p>
          <a:p>
            <a:pPr marL="1371600" lvl="2" indent="-457200">
              <a:buFont typeface="+mj-lt"/>
              <a:buAutoNum type="arabicPeriod"/>
            </a:pPr>
            <a:r>
              <a:rPr lang="en-US" altLang="ko-KR" sz="1800" dirty="0" smtClean="0"/>
              <a:t>At the end of the SFD, at any receiving device</a:t>
            </a:r>
          </a:p>
          <a:p>
            <a:pPr lvl="3"/>
            <a:r>
              <a:rPr lang="en-US" altLang="ko-KR" sz="1600" dirty="0" smtClean="0"/>
              <a:t>Value of THRS is adapted to the current ambient light situation </a:t>
            </a:r>
          </a:p>
          <a:p>
            <a:pPr lvl="3"/>
            <a:r>
              <a:rPr lang="en-US" altLang="ko-KR" sz="1600" dirty="0" smtClean="0"/>
              <a:t>Closer to the optimal value for THRS 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altLang="ko-KR" sz="1800" dirty="0" smtClean="0"/>
              <a:t>SFD is decoded, receiver stops updating THRS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altLang="ko-KR" sz="1800" dirty="0" smtClean="0"/>
              <a:t>End of reception, THRS adapts again and converges to the value related to ambient light</a:t>
            </a:r>
          </a:p>
          <a:p>
            <a:pPr lvl="2"/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771330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Carrier Sensing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Medium as busy or idle </a:t>
            </a:r>
          </a:p>
          <a:p>
            <a:pPr lvl="1"/>
            <a:r>
              <a:rPr lang="en-US" altLang="ko-KR" sz="2400" dirty="0" smtClean="0"/>
              <a:t>Depending on ongoing frame transmission and/or the level incoming ambient light</a:t>
            </a:r>
          </a:p>
          <a:p>
            <a:pPr lvl="2"/>
            <a:r>
              <a:rPr lang="en-US" altLang="ko-KR" sz="2000" dirty="0" smtClean="0"/>
              <a:t>MAC requests a carrier sensing with </a:t>
            </a:r>
            <a:r>
              <a:rPr lang="en-US" altLang="ko-KR" sz="2000" dirty="0" err="1" smtClean="0"/>
              <a:t>PhySense_req</a:t>
            </a:r>
            <a:r>
              <a:rPr lang="en-US" altLang="ko-KR" sz="2000" dirty="0" smtClean="0"/>
              <a:t>() service</a:t>
            </a:r>
          </a:p>
          <a:p>
            <a:pPr lvl="3"/>
            <a:r>
              <a:rPr lang="en-US" altLang="ko-KR" sz="1800" dirty="0" smtClean="0"/>
              <a:t>PHY-Service Access Point(PHY-SAP) : PHY layer </a:t>
            </a:r>
          </a:p>
          <a:p>
            <a:pPr lvl="4"/>
            <a:r>
              <a:rPr lang="en-US" altLang="ko-KR" sz="1800" dirty="0" smtClean="0"/>
              <a:t>PHY reports back the information </a:t>
            </a:r>
          </a:p>
          <a:p>
            <a:pPr lvl="5"/>
            <a:r>
              <a:rPr lang="en-US" altLang="ko-KR" sz="1800" dirty="0" smtClean="0"/>
              <a:t>Difference between THRS and instantaneous level of ambient light </a:t>
            </a:r>
          </a:p>
          <a:p>
            <a:pPr lvl="6"/>
            <a:r>
              <a:rPr lang="en-US" altLang="ko-KR" sz="1800" dirty="0" smtClean="0"/>
              <a:t>Deviation is higher : channel is busy </a:t>
            </a:r>
          </a:p>
          <a:p>
            <a:pPr lvl="6"/>
            <a:r>
              <a:rPr lang="en-US" altLang="ko-KR" sz="1800" dirty="0" smtClean="0"/>
              <a:t>IDLE mode, small </a:t>
            </a:r>
            <a:endParaRPr lang="ko-KR" altLang="en-US" sz="1800" dirty="0"/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25144"/>
            <a:ext cx="3305637" cy="181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58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Low-complexity MAC-Layer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sz="2800" dirty="0" smtClean="0"/>
              <a:t>MAC layer entity serves the application layer by providing the data delivery</a:t>
            </a:r>
          </a:p>
          <a:p>
            <a:pPr lvl="1"/>
            <a:r>
              <a:rPr lang="en-US" altLang="ko-KR" sz="2400" dirty="0" err="1" smtClean="0"/>
              <a:t>MacDataDeliver_req</a:t>
            </a:r>
            <a:r>
              <a:rPr lang="en-US" altLang="ko-KR" sz="2400" dirty="0" smtClean="0"/>
              <a:t>(data</a:t>
            </a:r>
            <a:r>
              <a:rPr lang="en-US" altLang="ko-KR" sz="2400" dirty="0"/>
              <a:t>)</a:t>
            </a:r>
            <a:r>
              <a:rPr lang="en-US" altLang="ko-KR" sz="2400" dirty="0" smtClean="0"/>
              <a:t> </a:t>
            </a:r>
          </a:p>
          <a:p>
            <a:pPr lvl="1"/>
            <a:r>
              <a:rPr lang="en-US" altLang="ko-KR" sz="2400" dirty="0" smtClean="0"/>
              <a:t>Two types of frames </a:t>
            </a:r>
          </a:p>
          <a:p>
            <a:pPr lvl="2"/>
            <a:r>
              <a:rPr lang="en-US" altLang="ko-KR" sz="2000" dirty="0" smtClean="0"/>
              <a:t>DATA frame</a:t>
            </a:r>
          </a:p>
          <a:p>
            <a:pPr lvl="3"/>
            <a:r>
              <a:rPr lang="en-US" altLang="ko-KR" sz="1800" dirty="0" smtClean="0"/>
              <a:t>Application payload of variable size(0...255byte)</a:t>
            </a:r>
          </a:p>
          <a:p>
            <a:pPr lvl="2"/>
            <a:r>
              <a:rPr lang="en-US" altLang="ko-KR" sz="2000" dirty="0" smtClean="0"/>
              <a:t>ACK frame</a:t>
            </a:r>
          </a:p>
          <a:p>
            <a:pPr lvl="3"/>
            <a:r>
              <a:rPr lang="en-US" altLang="ko-KR" sz="1800" dirty="0" smtClean="0"/>
              <a:t>Control frame</a:t>
            </a:r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969327"/>
            <a:ext cx="3536184" cy="1597342"/>
          </a:xfrm>
          <a:prstGeom prst="rect">
            <a:avLst/>
          </a:prstGeom>
        </p:spPr>
      </p:pic>
      <p:pic>
        <p:nvPicPr>
          <p:cNvPr id="5" name="그림 4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853471"/>
            <a:ext cx="3496163" cy="182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103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Low-complexity MAC-Layer</a:t>
            </a:r>
            <a:endParaRPr lang="ko-KR" altLang="en-US" dirty="0"/>
          </a:p>
        </p:txBody>
      </p:sp>
      <p:pic>
        <p:nvPicPr>
          <p:cNvPr id="6" name="내용 개체 틀 5" descr="화면 캡처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9773"/>
          <a:stretch/>
        </p:blipFill>
        <p:spPr>
          <a:xfrm>
            <a:off x="5220072" y="5301208"/>
            <a:ext cx="3737500" cy="1478252"/>
          </a:xfrm>
        </p:spPr>
      </p:pic>
      <p:sp>
        <p:nvSpPr>
          <p:cNvPr id="5" name="내용 개체 틀 4"/>
          <p:cNvSpPr>
            <a:spLocks noGrp="1"/>
          </p:cNvSpPr>
          <p:nvPr>
            <p:ph sz="half" idx="2"/>
          </p:nvPr>
        </p:nvSpPr>
        <p:spPr>
          <a:xfrm>
            <a:off x="323528" y="1484784"/>
            <a:ext cx="8363272" cy="4525963"/>
          </a:xfrm>
        </p:spPr>
        <p:txBody>
          <a:bodyPr>
            <a:normAutofit/>
          </a:bodyPr>
          <a:lstStyle/>
          <a:p>
            <a:r>
              <a:rPr lang="en-US" altLang="ko-KR" sz="2400" dirty="0" smtClean="0"/>
              <a:t>DATA/ACK frame exchange with the preceding Contention Window(CW)</a:t>
            </a:r>
          </a:p>
          <a:p>
            <a:pPr lvl="1"/>
            <a:r>
              <a:rPr lang="en-US" altLang="ko-KR" sz="2000" dirty="0" smtClean="0"/>
              <a:t>After the medium became idle, </a:t>
            </a:r>
          </a:p>
          <a:p>
            <a:pPr lvl="2"/>
            <a:r>
              <a:rPr lang="en-US" altLang="ko-KR" sz="1800" dirty="0" smtClean="0"/>
              <a:t>Initial first wait time of 16 slots is followed by the CW of 16SFD preamble durations</a:t>
            </a:r>
          </a:p>
          <a:p>
            <a:pPr lvl="3"/>
            <a:r>
              <a:rPr lang="en-US" altLang="ko-KR" sz="1600" dirty="0" smtClean="0"/>
              <a:t>ACK frames are not interfered with</a:t>
            </a:r>
          </a:p>
          <a:p>
            <a:pPr lvl="2"/>
            <a:r>
              <a:rPr lang="en-US" altLang="ko-KR" sz="1800" dirty="0" smtClean="0"/>
              <a:t>A short idle time of four slots between DATA and ACK </a:t>
            </a:r>
          </a:p>
          <a:p>
            <a:pPr lvl="2"/>
            <a:r>
              <a:rPr lang="en-US" altLang="ko-KR" sz="1800" dirty="0" smtClean="0"/>
              <a:t>Within the CW, maximum of 16 CW slots</a:t>
            </a:r>
          </a:p>
          <a:p>
            <a:pPr lvl="3"/>
            <a:r>
              <a:rPr lang="en-US" altLang="ko-KR" sz="1600" dirty="0" smtClean="0"/>
              <a:t>Each CW slot has the duration </a:t>
            </a:r>
          </a:p>
          <a:p>
            <a:pPr lvl="4"/>
            <a:r>
              <a:rPr lang="en-US" altLang="ko-KR" sz="1600" dirty="0" smtClean="0"/>
              <a:t>16 T = 16 * 500 ㎲</a:t>
            </a:r>
          </a:p>
          <a:p>
            <a:pPr lvl="3"/>
            <a:r>
              <a:rPr lang="en-US" altLang="ko-KR" sz="1600" dirty="0" smtClean="0"/>
              <a:t>Each CW slot is assigned the same probability for TX start</a:t>
            </a:r>
          </a:p>
          <a:p>
            <a:pPr lvl="4"/>
            <a:r>
              <a:rPr lang="en-US" altLang="ko-KR" sz="1600" dirty="0" smtClean="0"/>
              <a:t>Minimal collision probability </a:t>
            </a:r>
          </a:p>
        </p:txBody>
      </p:sp>
    </p:spTree>
    <p:extLst>
      <p:ext uri="{BB962C8B-B14F-4D97-AF65-F5344CB8AC3E}">
        <p14:creationId xmlns:p14="http://schemas.microsoft.com/office/powerpoint/2010/main" val="2569920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Low-complexity MAC-Layer</a:t>
            </a:r>
            <a:endParaRPr lang="ko-KR" altLang="en-US" dirty="0"/>
          </a:p>
        </p:txBody>
      </p:sp>
      <p:pic>
        <p:nvPicPr>
          <p:cNvPr id="5" name="내용 개체 틀 4" descr="화면 캡처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5661248"/>
            <a:ext cx="3200847" cy="962159"/>
          </a:xfrm>
        </p:spPr>
      </p:pic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95536" y="1600200"/>
            <a:ext cx="8291264" cy="4525963"/>
          </a:xfrm>
        </p:spPr>
        <p:txBody>
          <a:bodyPr/>
          <a:lstStyle/>
          <a:p>
            <a:r>
              <a:rPr lang="en-US" altLang="ko-KR" dirty="0"/>
              <a:t>Each message begins and ends during the second </a:t>
            </a:r>
            <a:r>
              <a:rPr lang="en-US" altLang="ko-KR" dirty="0" smtClean="0"/>
              <a:t>ON slot </a:t>
            </a:r>
            <a:r>
              <a:rPr lang="en-US" altLang="ko-KR" dirty="0"/>
              <a:t>of the idle pattern.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When a device receives a message</a:t>
            </a:r>
          </a:p>
          <a:p>
            <a:pPr lvl="2"/>
            <a:r>
              <a:rPr lang="en-US" altLang="ko-KR" dirty="0" smtClean="0"/>
              <a:t>Computes the final CRC and transmits ACK at the second following ON slot</a:t>
            </a:r>
          </a:p>
          <a:p>
            <a:r>
              <a:rPr lang="en-US" altLang="ko-KR" dirty="0" smtClean="0"/>
              <a:t>ACK timeout</a:t>
            </a:r>
          </a:p>
          <a:p>
            <a:pPr lvl="1"/>
            <a:r>
              <a:rPr lang="en-US" altLang="ko-KR" dirty="0" smtClean="0"/>
              <a:t>Missing ACK frame and lead to retransmission </a:t>
            </a:r>
          </a:p>
          <a:p>
            <a:pPr lvl="1"/>
            <a:r>
              <a:rPr lang="en-US" altLang="ko-KR" dirty="0" smtClean="0"/>
              <a:t>Interval of 134 slots</a:t>
            </a:r>
          </a:p>
          <a:p>
            <a:pPr lvl="2"/>
            <a:r>
              <a:rPr lang="en-US" altLang="ko-KR" dirty="0" smtClean="0"/>
              <a:t>Helps to main a sync </a:t>
            </a:r>
          </a:p>
        </p:txBody>
      </p:sp>
      <p:pic>
        <p:nvPicPr>
          <p:cNvPr id="6" name="그림 5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5301208"/>
            <a:ext cx="3229426" cy="148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339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ko-KR" sz="2400" dirty="0" err="1" smtClean="0"/>
              <a:t>Testbed</a:t>
            </a:r>
            <a:r>
              <a:rPr lang="en-US" altLang="ko-KR" sz="2400" dirty="0" smtClean="0"/>
              <a:t> </a:t>
            </a:r>
          </a:p>
          <a:p>
            <a:pPr lvl="1"/>
            <a:r>
              <a:rPr lang="en-US" altLang="ko-KR" sz="2000" dirty="0" smtClean="0"/>
              <a:t>Atmel </a:t>
            </a:r>
            <a:r>
              <a:rPr lang="en-US" altLang="ko-KR" sz="2000" dirty="0"/>
              <a:t>ATmega328P </a:t>
            </a:r>
            <a:r>
              <a:rPr lang="en-US" altLang="ko-KR" sz="2000" dirty="0" smtClean="0"/>
              <a:t>evaluation boards connected </a:t>
            </a:r>
            <a:r>
              <a:rPr lang="en-US" altLang="ko-KR" sz="2000" dirty="0"/>
              <a:t>to a </a:t>
            </a:r>
            <a:r>
              <a:rPr lang="en-US" altLang="ko-KR" sz="2000" dirty="0" smtClean="0"/>
              <a:t>computer</a:t>
            </a:r>
          </a:p>
          <a:p>
            <a:pPr lvl="2"/>
            <a:r>
              <a:rPr lang="en-US" altLang="ko-KR" sz="1800" dirty="0" smtClean="0"/>
              <a:t>Computer generates </a:t>
            </a:r>
            <a:r>
              <a:rPr lang="en-US" altLang="ko-KR" sz="1800" dirty="0"/>
              <a:t>the </a:t>
            </a:r>
            <a:r>
              <a:rPr lang="en-US" altLang="ko-KR" sz="1800" dirty="0" smtClean="0"/>
              <a:t>traffic and collects the measurement results</a:t>
            </a:r>
          </a:p>
          <a:p>
            <a:pPr lvl="1"/>
            <a:r>
              <a:rPr lang="en-US" altLang="ko-KR" sz="2000" dirty="0"/>
              <a:t>Each evaluation board operates one transceiver </a:t>
            </a:r>
            <a:r>
              <a:rPr lang="en-US" altLang="ko-KR" sz="2000" dirty="0" smtClean="0"/>
              <a:t>LED to </a:t>
            </a:r>
            <a:r>
              <a:rPr lang="en-US" altLang="ko-KR" sz="2000" dirty="0"/>
              <a:t>mimic one VLC device</a:t>
            </a:r>
            <a:r>
              <a:rPr lang="en-US" altLang="ko-KR" sz="2000" dirty="0" smtClean="0"/>
              <a:t> </a:t>
            </a:r>
          </a:p>
          <a:p>
            <a:pPr lvl="2"/>
            <a:r>
              <a:rPr lang="en-US" altLang="ko-KR" sz="1800" dirty="0"/>
              <a:t>O</a:t>
            </a:r>
            <a:r>
              <a:rPr lang="en-US" altLang="ko-KR" sz="1800" dirty="0" smtClean="0"/>
              <a:t>perate </a:t>
            </a:r>
            <a:r>
              <a:rPr lang="en-US" altLang="ko-KR" sz="1800" dirty="0"/>
              <a:t>in </a:t>
            </a:r>
            <a:r>
              <a:rPr lang="en-US" altLang="ko-KR" sz="1800" dirty="0" smtClean="0"/>
              <a:t>saturation</a:t>
            </a:r>
          </a:p>
          <a:p>
            <a:pPr lvl="3"/>
            <a:r>
              <a:rPr lang="en-US" altLang="ko-KR" sz="1600" dirty="0"/>
              <a:t>D</a:t>
            </a:r>
            <a:r>
              <a:rPr lang="en-US" altLang="ko-KR" sz="1600" dirty="0" smtClean="0"/>
              <a:t>istribution </a:t>
            </a:r>
            <a:r>
              <a:rPr lang="en-US" altLang="ko-KR" sz="1600" dirty="0"/>
              <a:t>of </a:t>
            </a:r>
            <a:r>
              <a:rPr lang="en-US" altLang="ko-KR" sz="1600" dirty="0" smtClean="0"/>
              <a:t>the inter-arrival </a:t>
            </a:r>
            <a:r>
              <a:rPr lang="en-US" altLang="ko-KR" sz="1600" dirty="0"/>
              <a:t>time is not </a:t>
            </a:r>
            <a:r>
              <a:rPr lang="en-US" altLang="ko-KR" sz="1600" dirty="0" smtClean="0"/>
              <a:t>relevant</a:t>
            </a:r>
          </a:p>
          <a:p>
            <a:pPr lvl="2"/>
            <a:r>
              <a:rPr lang="en-US" altLang="ko-KR" sz="1800" dirty="0" smtClean="0"/>
              <a:t>Same type of LED </a:t>
            </a:r>
          </a:p>
          <a:p>
            <a:pPr lvl="3"/>
            <a:r>
              <a:rPr lang="en-US" altLang="ko-KR" sz="1600" dirty="0"/>
              <a:t>5mm red LED, type </a:t>
            </a:r>
            <a:r>
              <a:rPr lang="en-US" altLang="ko-KR" sz="1600" dirty="0" err="1"/>
              <a:t>Kingbrigth</a:t>
            </a:r>
            <a:r>
              <a:rPr lang="en-US" altLang="ko-KR" sz="1600" dirty="0"/>
              <a:t> L-7113SEC-J3, with </a:t>
            </a:r>
            <a:r>
              <a:rPr lang="en-US" altLang="ko-KR" sz="1600" dirty="0" smtClean="0"/>
              <a:t>transparent case</a:t>
            </a:r>
          </a:p>
          <a:p>
            <a:pPr lvl="3"/>
            <a:r>
              <a:rPr lang="en-US" altLang="ko-KR" sz="1600" dirty="0"/>
              <a:t>a peak wavelength of 640 </a:t>
            </a:r>
            <a:r>
              <a:rPr lang="en-US" altLang="ko-KR" sz="1600" dirty="0" smtClean="0"/>
              <a:t>nm, a 20</a:t>
            </a:r>
            <a:r>
              <a:rPr lang="en-US" altLang="ko-KR" sz="1600" dirty="0" smtClean="0">
                <a:latin typeface="Arial"/>
                <a:cs typeface="Arial"/>
              </a:rPr>
              <a:t>°</a:t>
            </a:r>
            <a:r>
              <a:rPr lang="en-US" altLang="ko-KR" sz="1600" dirty="0" smtClean="0"/>
              <a:t> field </a:t>
            </a:r>
            <a:r>
              <a:rPr lang="en-US" altLang="ko-KR" sz="1600" dirty="0"/>
              <a:t>of view (radiation angle), and a brightness </a:t>
            </a:r>
            <a:r>
              <a:rPr lang="en-US" altLang="ko-KR" sz="1600" dirty="0" smtClean="0"/>
              <a:t>of 12000mcd</a:t>
            </a:r>
            <a:endParaRPr lang="ko-KR" altLang="en-US" sz="1600" dirty="0"/>
          </a:p>
        </p:txBody>
      </p:sp>
      <p:pic>
        <p:nvPicPr>
          <p:cNvPr id="7" name="그림 6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5106071"/>
            <a:ext cx="2664296" cy="172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012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Single Link </a:t>
            </a:r>
            <a:endParaRPr lang="ko-KR" altLang="en-US" dirty="0"/>
          </a:p>
        </p:txBody>
      </p:sp>
      <p:pic>
        <p:nvPicPr>
          <p:cNvPr id="6" name="내용 개체 틀 5" descr="화면 캡처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492896"/>
            <a:ext cx="3543795" cy="2867425"/>
          </a:xfrm>
        </p:spPr>
      </p:pic>
      <p:sp>
        <p:nvSpPr>
          <p:cNvPr id="5" name="내용 개체 틀 4"/>
          <p:cNvSpPr>
            <a:spLocks noGrp="1"/>
          </p:cNvSpPr>
          <p:nvPr>
            <p:ph sz="half" idx="2"/>
          </p:nvPr>
        </p:nvSpPr>
        <p:spPr>
          <a:xfrm>
            <a:off x="3779912" y="1600200"/>
            <a:ext cx="4906888" cy="514116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ko-KR" dirty="0" smtClean="0"/>
              <a:t>Achievable maximum throughput</a:t>
            </a:r>
          </a:p>
          <a:p>
            <a:pPr lvl="1">
              <a:lnSpc>
                <a:spcPct val="120000"/>
              </a:lnSpc>
            </a:pPr>
            <a:r>
              <a:rPr lang="en-US" altLang="ko-KR" dirty="0" smtClean="0"/>
              <a:t>Using two VLC device</a:t>
            </a:r>
          </a:p>
          <a:p>
            <a:pPr lvl="1">
              <a:lnSpc>
                <a:spcPct val="120000"/>
              </a:lnSpc>
            </a:pPr>
            <a:r>
              <a:rPr lang="en-US" altLang="ko-KR" dirty="0" smtClean="0"/>
              <a:t>Two LEDs are pointed to each other </a:t>
            </a:r>
          </a:p>
          <a:p>
            <a:pPr lvl="1">
              <a:lnSpc>
                <a:spcPct val="120000"/>
              </a:lnSpc>
            </a:pPr>
            <a:r>
              <a:rPr lang="en-US" altLang="ko-KR" dirty="0" smtClean="0"/>
              <a:t>Distance : 10 cm ~ 250 cm</a:t>
            </a:r>
          </a:p>
          <a:p>
            <a:pPr>
              <a:lnSpc>
                <a:spcPct val="120000"/>
              </a:lnSpc>
            </a:pPr>
            <a:r>
              <a:rPr lang="en-US" altLang="ko-KR" dirty="0" smtClean="0"/>
              <a:t>Throughput results for different payload sizes </a:t>
            </a:r>
          </a:p>
          <a:p>
            <a:pPr lvl="1">
              <a:lnSpc>
                <a:spcPct val="120000"/>
              </a:lnSpc>
            </a:pPr>
            <a:r>
              <a:rPr lang="en-US" altLang="ko-KR" dirty="0" smtClean="0"/>
              <a:t>Larger than 2.3m, </a:t>
            </a:r>
            <a:r>
              <a:rPr lang="en-US" altLang="ko-KR" u="sng" dirty="0" smtClean="0"/>
              <a:t>achievable link saturation throughput drops with the increasing distance </a:t>
            </a:r>
          </a:p>
          <a:p>
            <a:pPr lvl="2">
              <a:lnSpc>
                <a:spcPct val="120000"/>
              </a:lnSpc>
            </a:pPr>
            <a:r>
              <a:rPr lang="en-US" altLang="ko-KR" dirty="0" smtClean="0"/>
              <a:t>Because of CSMA/CA protocol </a:t>
            </a:r>
          </a:p>
          <a:p>
            <a:pPr lvl="3">
              <a:lnSpc>
                <a:spcPct val="120000"/>
              </a:lnSpc>
            </a:pPr>
            <a:r>
              <a:rPr lang="en-US" altLang="ko-KR" dirty="0" smtClean="0"/>
              <a:t>Saturation throughput depends on the payload size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812407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Single Link</a:t>
            </a:r>
            <a:endParaRPr lang="ko-KR" altLang="en-US" dirty="0"/>
          </a:p>
        </p:txBody>
      </p:sp>
      <p:pic>
        <p:nvPicPr>
          <p:cNvPr id="5" name="내용 개체 틀 4" descr="화면 캡처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204864"/>
            <a:ext cx="3553321" cy="2781688"/>
          </a:xfrm>
        </p:spPr>
      </p:pic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635896" y="1600200"/>
            <a:ext cx="5328592" cy="52578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ko-KR" dirty="0" smtClean="0"/>
              <a:t>The </a:t>
            </a:r>
            <a:r>
              <a:rPr lang="en-US" altLang="ko-KR" dirty="0"/>
              <a:t>Complementary Cumulative </a:t>
            </a:r>
            <a:r>
              <a:rPr lang="en-US" altLang="ko-KR" dirty="0" smtClean="0"/>
              <a:t>Distribution </a:t>
            </a:r>
            <a:r>
              <a:rPr lang="en-US" altLang="ko-KR" dirty="0"/>
              <a:t>Function (CCDF) for the delivery </a:t>
            </a:r>
            <a:r>
              <a:rPr lang="en-US" altLang="ko-KR" dirty="0" smtClean="0"/>
              <a:t>delay</a:t>
            </a:r>
          </a:p>
          <a:p>
            <a:pPr lvl="1">
              <a:lnSpc>
                <a:spcPct val="120000"/>
              </a:lnSpc>
            </a:pPr>
            <a:r>
              <a:rPr lang="en-US" altLang="ko-KR" dirty="0"/>
              <a:t>T</a:t>
            </a:r>
            <a:r>
              <a:rPr lang="en-US" altLang="ko-KR" dirty="0" smtClean="0"/>
              <a:t>hree different </a:t>
            </a:r>
            <a:r>
              <a:rPr lang="en-US" altLang="ko-KR" dirty="0"/>
              <a:t>payload </a:t>
            </a:r>
            <a:r>
              <a:rPr lang="en-US" altLang="ko-KR" dirty="0" smtClean="0"/>
              <a:t>sizes</a:t>
            </a:r>
          </a:p>
          <a:p>
            <a:pPr lvl="1">
              <a:lnSpc>
                <a:spcPct val="120000"/>
              </a:lnSpc>
            </a:pPr>
            <a:r>
              <a:rPr lang="en-US" altLang="ko-KR" dirty="0" smtClean="0"/>
              <a:t>Two distances </a:t>
            </a:r>
          </a:p>
          <a:p>
            <a:pPr lvl="2">
              <a:lnSpc>
                <a:spcPct val="120000"/>
              </a:lnSpc>
            </a:pPr>
            <a:r>
              <a:rPr lang="en-US" altLang="ko-KR" dirty="0" smtClean="0"/>
              <a:t>30 </a:t>
            </a:r>
            <a:r>
              <a:rPr lang="en-US" altLang="ko-KR" dirty="0"/>
              <a:t>cm &amp;</a:t>
            </a:r>
            <a:r>
              <a:rPr lang="en-US" altLang="ko-KR" dirty="0" smtClean="0"/>
              <a:t> </a:t>
            </a:r>
            <a:r>
              <a:rPr lang="en-US" altLang="ko-KR" dirty="0"/>
              <a:t>230 </a:t>
            </a:r>
            <a:r>
              <a:rPr lang="en-US" altLang="ko-KR" dirty="0" smtClean="0"/>
              <a:t>cm</a:t>
            </a:r>
          </a:p>
          <a:p>
            <a:pPr lvl="1">
              <a:lnSpc>
                <a:spcPct val="120000"/>
              </a:lnSpc>
            </a:pPr>
            <a:r>
              <a:rPr lang="en-US" altLang="ko-KR" dirty="0" smtClean="0"/>
              <a:t>Delivery delay is the time</a:t>
            </a:r>
          </a:p>
          <a:p>
            <a:pPr>
              <a:lnSpc>
                <a:spcPct val="120000"/>
              </a:lnSpc>
            </a:pPr>
            <a:r>
              <a:rPr lang="en-US" altLang="ko-KR" dirty="0" smtClean="0"/>
              <a:t>Transmission time </a:t>
            </a:r>
          </a:p>
          <a:p>
            <a:pPr lvl="1">
              <a:lnSpc>
                <a:spcPct val="120000"/>
              </a:lnSpc>
            </a:pPr>
            <a:r>
              <a:rPr lang="en-US" altLang="ko-KR" dirty="0" smtClean="0"/>
              <a:t>Minimum of transmission time </a:t>
            </a:r>
          </a:p>
          <a:p>
            <a:pPr lvl="2">
              <a:lnSpc>
                <a:spcPct val="120000"/>
              </a:lnSpc>
            </a:pPr>
            <a:r>
              <a:rPr lang="en-US" altLang="ko-KR" dirty="0" smtClean="0"/>
              <a:t>Can be taken from the curves at probability 1 </a:t>
            </a:r>
          </a:p>
          <a:p>
            <a:pPr lvl="1">
              <a:lnSpc>
                <a:spcPct val="120000"/>
              </a:lnSpc>
            </a:pPr>
            <a:r>
              <a:rPr lang="en-US" altLang="ko-KR" dirty="0" smtClean="0"/>
              <a:t>Prolonged delays result from additional waiting and retransmission time </a:t>
            </a:r>
          </a:p>
          <a:p>
            <a:pPr lvl="1">
              <a:lnSpc>
                <a:spcPct val="120000"/>
              </a:lnSpc>
            </a:pPr>
            <a:r>
              <a:rPr lang="en-US" altLang="ko-KR" dirty="0" smtClean="0"/>
              <a:t>Closer distance(30cm)</a:t>
            </a:r>
          </a:p>
          <a:p>
            <a:pPr lvl="2">
              <a:lnSpc>
                <a:spcPct val="120000"/>
              </a:lnSpc>
            </a:pPr>
            <a:r>
              <a:rPr lang="en-US" altLang="ko-KR" u="sng" dirty="0" smtClean="0"/>
              <a:t>Retransmission don’t occur, and CCDFs show similar behaviors</a:t>
            </a:r>
          </a:p>
          <a:p>
            <a:pPr lvl="1">
              <a:lnSpc>
                <a:spcPct val="120000"/>
              </a:lnSpc>
            </a:pPr>
            <a:r>
              <a:rPr lang="en-US" altLang="ko-KR" dirty="0" smtClean="0"/>
              <a:t>Larger distance(120cm)</a:t>
            </a:r>
          </a:p>
          <a:p>
            <a:pPr lvl="2">
              <a:lnSpc>
                <a:spcPct val="120000"/>
              </a:lnSpc>
            </a:pPr>
            <a:r>
              <a:rPr lang="en-US" altLang="ko-KR" u="sng" dirty="0" smtClean="0"/>
              <a:t>CCDFs indicate a considerable increase of delivery delay</a:t>
            </a:r>
            <a:r>
              <a:rPr lang="en-US" altLang="ko-KR" dirty="0" smtClean="0"/>
              <a:t> </a:t>
            </a:r>
          </a:p>
          <a:p>
            <a:pPr lvl="3">
              <a:lnSpc>
                <a:spcPct val="120000"/>
              </a:lnSpc>
            </a:pPr>
            <a:r>
              <a:rPr lang="en-US" altLang="ko-KR" dirty="0" smtClean="0"/>
              <a:t>High number of retransmissions </a:t>
            </a:r>
          </a:p>
          <a:p>
            <a:pPr lvl="4">
              <a:lnSpc>
                <a:spcPct val="120000"/>
              </a:lnSpc>
            </a:pPr>
            <a:r>
              <a:rPr lang="en-US" altLang="ko-KR" dirty="0" smtClean="0"/>
              <a:t>Because of CRCs failing – long distance</a:t>
            </a:r>
          </a:p>
        </p:txBody>
      </p:sp>
    </p:spTree>
    <p:extLst>
      <p:ext uri="{BB962C8B-B14F-4D97-AF65-F5344CB8AC3E}">
        <p14:creationId xmlns:p14="http://schemas.microsoft.com/office/powerpoint/2010/main" val="4126226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Network</a:t>
            </a:r>
            <a:endParaRPr lang="ko-KR" altLang="en-US" dirty="0"/>
          </a:p>
        </p:txBody>
      </p:sp>
      <p:pic>
        <p:nvPicPr>
          <p:cNvPr id="5" name="내용 개체 틀 4" descr="화면 캡처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85"/>
          <a:stretch/>
        </p:blipFill>
        <p:spPr>
          <a:xfrm>
            <a:off x="107504" y="2492896"/>
            <a:ext cx="3534269" cy="2911327"/>
          </a:xfrm>
        </p:spPr>
      </p:pic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635896" y="1600200"/>
            <a:ext cx="5050904" cy="4525963"/>
          </a:xfrm>
        </p:spPr>
        <p:txBody>
          <a:bodyPr>
            <a:noAutofit/>
          </a:bodyPr>
          <a:lstStyle/>
          <a:p>
            <a:r>
              <a:rPr lang="en-US" altLang="ko-KR" sz="2000" dirty="0" smtClean="0"/>
              <a:t>Multiple VLC devices that are all in communication range are active </a:t>
            </a:r>
          </a:p>
          <a:p>
            <a:pPr lvl="1"/>
            <a:r>
              <a:rPr lang="en-US" altLang="ko-KR" sz="1800" dirty="0" smtClean="0"/>
              <a:t>Because of CSMA/CA </a:t>
            </a:r>
          </a:p>
          <a:p>
            <a:pPr lvl="2"/>
            <a:r>
              <a:rPr lang="en-US" altLang="ko-KR" sz="1600" dirty="0" smtClean="0"/>
              <a:t>Throughput decreases with increasing number of contending VLC devices </a:t>
            </a:r>
          </a:p>
          <a:p>
            <a:pPr lvl="3"/>
            <a:r>
              <a:rPr lang="en-US" altLang="ko-KR" sz="1400" dirty="0" smtClean="0"/>
              <a:t>Collided frames lead to retransmissions</a:t>
            </a:r>
          </a:p>
          <a:p>
            <a:pPr lvl="4"/>
            <a:r>
              <a:rPr lang="en-US" altLang="ko-KR" sz="1400" dirty="0" smtClean="0"/>
              <a:t>Consume additional resources</a:t>
            </a:r>
          </a:p>
          <a:p>
            <a:r>
              <a:rPr lang="en-US" altLang="ko-KR" sz="2000" dirty="0" smtClean="0"/>
              <a:t>Because of the limited field of view of the used LEDs</a:t>
            </a:r>
          </a:p>
          <a:p>
            <a:pPr lvl="1"/>
            <a:r>
              <a:rPr lang="en-US" altLang="ko-KR" sz="1800" dirty="0" smtClean="0"/>
              <a:t>Only a small number of VLC devices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4735053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Power Consumption</a:t>
            </a:r>
            <a:endParaRPr lang="ko-KR" altLang="en-US" dirty="0"/>
          </a:p>
        </p:txBody>
      </p:sp>
      <p:pic>
        <p:nvPicPr>
          <p:cNvPr id="5" name="내용 개체 틀 4" descr="화면 캡처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84" y="1844824"/>
            <a:ext cx="2867425" cy="1019317"/>
          </a:xfrm>
        </p:spPr>
      </p:pic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91880" y="1600200"/>
            <a:ext cx="5544616" cy="5164976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dirty="0" smtClean="0"/>
              <a:t>Average power consumption for different device modes</a:t>
            </a:r>
          </a:p>
          <a:p>
            <a:pPr lvl="1"/>
            <a:r>
              <a:rPr lang="en-US" altLang="ko-KR" dirty="0" smtClean="0"/>
              <a:t>Evaluation board and microcontroller running an empty program without LEDs</a:t>
            </a:r>
          </a:p>
          <a:p>
            <a:pPr lvl="1"/>
            <a:r>
              <a:rPr lang="en-US" altLang="ko-KR" dirty="0" smtClean="0"/>
              <a:t>During each slot of duration T</a:t>
            </a:r>
          </a:p>
          <a:p>
            <a:pPr lvl="2"/>
            <a:r>
              <a:rPr lang="en-US" altLang="ko-KR" dirty="0" smtClean="0"/>
              <a:t>Processes the signal </a:t>
            </a:r>
          </a:p>
          <a:p>
            <a:pPr lvl="3"/>
            <a:r>
              <a:rPr lang="en-US" altLang="ko-KR" dirty="0" smtClean="0"/>
              <a:t>Processing cost changes from slot to slot </a:t>
            </a:r>
          </a:p>
          <a:p>
            <a:pPr lvl="3"/>
            <a:r>
              <a:rPr lang="en-US" altLang="ko-KR" dirty="0" smtClean="0"/>
              <a:t>Depends on the current mode  </a:t>
            </a:r>
          </a:p>
          <a:p>
            <a:r>
              <a:rPr lang="en-US" altLang="ko-KR" dirty="0" smtClean="0"/>
              <a:t>Three modes</a:t>
            </a:r>
          </a:p>
          <a:p>
            <a:pPr lvl="1"/>
            <a:r>
              <a:rPr lang="en-US" altLang="ko-KR" dirty="0" smtClean="0"/>
              <a:t>IDLE mode</a:t>
            </a:r>
          </a:p>
          <a:p>
            <a:pPr lvl="2"/>
            <a:r>
              <a:rPr lang="en-US" altLang="ko-KR" dirty="0" smtClean="0"/>
              <a:t>Increases while switching on the LED for two slots </a:t>
            </a:r>
          </a:p>
          <a:p>
            <a:pPr lvl="2"/>
            <a:r>
              <a:rPr lang="en-US" altLang="ko-KR" dirty="0" smtClean="0"/>
              <a:t>Decrease LED off </a:t>
            </a:r>
          </a:p>
          <a:p>
            <a:pPr lvl="1"/>
            <a:r>
              <a:rPr lang="en-US" altLang="ko-KR" dirty="0" smtClean="0"/>
              <a:t>RX mode </a:t>
            </a:r>
          </a:p>
          <a:p>
            <a:pPr lvl="2"/>
            <a:r>
              <a:rPr lang="en-US" altLang="ko-KR" dirty="0" smtClean="0"/>
              <a:t>Same pattern </a:t>
            </a:r>
          </a:p>
          <a:p>
            <a:pPr lvl="3"/>
            <a:r>
              <a:rPr lang="en-US" altLang="ko-KR" dirty="0" smtClean="0"/>
              <a:t>Additional processing cost is so small </a:t>
            </a:r>
          </a:p>
          <a:p>
            <a:pPr lvl="1"/>
            <a:r>
              <a:rPr lang="en-US" altLang="ko-KR" dirty="0" smtClean="0"/>
              <a:t>TX mode </a:t>
            </a:r>
          </a:p>
          <a:p>
            <a:pPr lvl="2"/>
            <a:r>
              <a:rPr lang="en-US" altLang="ko-KR" dirty="0" smtClean="0"/>
              <a:t>2-PPM encoded message </a:t>
            </a:r>
          </a:p>
          <a:p>
            <a:pPr lvl="3"/>
            <a:r>
              <a:rPr lang="en-US" altLang="ko-KR" dirty="0" smtClean="0"/>
              <a:t>Lead to more mode change of the LED </a:t>
            </a:r>
          </a:p>
          <a:p>
            <a:pPr lvl="4"/>
            <a:r>
              <a:rPr lang="en-US" altLang="ko-KR" dirty="0" smtClean="0"/>
              <a:t>Increase of the overall power consumption</a:t>
            </a:r>
            <a:endParaRPr lang="ko-KR" altLang="en-US" dirty="0"/>
          </a:p>
        </p:txBody>
      </p:sp>
      <p:pic>
        <p:nvPicPr>
          <p:cNvPr id="6" name="그림 5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" y="3068960"/>
            <a:ext cx="3555783" cy="369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22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Conclusions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LED-to-LED VLC networks </a:t>
            </a:r>
          </a:p>
          <a:p>
            <a:pPr lvl="1"/>
            <a:r>
              <a:rPr lang="en-US" altLang="ko-KR" dirty="0" smtClean="0"/>
              <a:t>Use LEDs as transmitters and receivers </a:t>
            </a:r>
            <a:endParaRPr lang="en-US" altLang="ko-KR" dirty="0" smtClean="0"/>
          </a:p>
          <a:p>
            <a:r>
              <a:rPr lang="en-US" altLang="ko-KR" dirty="0" smtClean="0"/>
              <a:t>VLC </a:t>
            </a:r>
            <a:r>
              <a:rPr lang="en-US" altLang="ko-KR" dirty="0" err="1" smtClean="0"/>
              <a:t>adhoc</a:t>
            </a:r>
            <a:r>
              <a:rPr lang="en-US" altLang="ko-KR" dirty="0" smtClean="0"/>
              <a:t> network is designed for smaller packets </a:t>
            </a:r>
          </a:p>
          <a:p>
            <a:r>
              <a:rPr lang="en-US" altLang="ko-KR" dirty="0" smtClean="0"/>
              <a:t>LEDs consume relatively small energy</a:t>
            </a:r>
          </a:p>
          <a:p>
            <a:pPr lvl="1"/>
            <a:r>
              <a:rPr lang="en-US" altLang="ko-KR" dirty="0" smtClean="0"/>
              <a:t>Correlating with their brightness </a:t>
            </a:r>
            <a:endParaRPr lang="en-US" altLang="ko-KR" dirty="0" smtClean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98303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Adaptive Bit Detection Threshold(THRS)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457200" y="1711349"/>
            <a:ext cx="8229600" cy="4525963"/>
          </a:xfrm>
        </p:spPr>
        <p:txBody>
          <a:bodyPr>
            <a:normAutofit lnSpcReduction="10000"/>
          </a:bodyPr>
          <a:lstStyle/>
          <a:p>
            <a:pPr marL="571500" indent="-457200"/>
            <a:r>
              <a:rPr lang="en-US" altLang="ko-KR" dirty="0" smtClean="0"/>
              <a:t>Consider </a:t>
            </a:r>
            <a:r>
              <a:rPr lang="en-US" altLang="ko-KR" dirty="0"/>
              <a:t>two devices that are out of communication range </a:t>
            </a:r>
            <a:endParaRPr lang="en-US" altLang="ko-KR" dirty="0" smtClean="0"/>
          </a:p>
          <a:p>
            <a:pPr marL="971550" lvl="1" indent="-457200"/>
            <a:r>
              <a:rPr lang="en-US" altLang="ko-KR" dirty="0" smtClean="0"/>
              <a:t>Two devices THRS set </a:t>
            </a:r>
            <a:r>
              <a:rPr lang="en-US" altLang="ko-KR" dirty="0"/>
              <a:t>to the average lever of the ambient </a:t>
            </a:r>
            <a:r>
              <a:rPr lang="en-US" altLang="ko-KR" dirty="0" smtClean="0"/>
              <a:t>light</a:t>
            </a:r>
          </a:p>
          <a:p>
            <a:pPr marL="971550" lvl="1" indent="-457200"/>
            <a:r>
              <a:rPr lang="en-US" altLang="ko-KR" dirty="0" smtClean="0"/>
              <a:t>Update </a:t>
            </a:r>
            <a:r>
              <a:rPr lang="en-US" altLang="ko-KR" dirty="0"/>
              <a:t>THRS value averaging the amount of </a:t>
            </a:r>
            <a:r>
              <a:rPr lang="en-US" altLang="ko-KR" dirty="0" smtClean="0"/>
              <a:t>light</a:t>
            </a:r>
          </a:p>
          <a:p>
            <a:pPr lvl="2"/>
            <a:r>
              <a:rPr lang="en-US" altLang="ko-KR" sz="2200" dirty="0" smtClean="0"/>
              <a:t>Out of range, stay un-synchronization</a:t>
            </a:r>
          </a:p>
          <a:p>
            <a:pPr lvl="2"/>
            <a:r>
              <a:rPr lang="en-US" altLang="ko-KR" sz="2200" dirty="0" smtClean="0"/>
              <a:t>Placed close to each other, devices try to synchronize</a:t>
            </a:r>
          </a:p>
          <a:p>
            <a:pPr lvl="1"/>
            <a:r>
              <a:rPr lang="en-US" altLang="ko-KR" dirty="0" smtClean="0"/>
              <a:t>Devices </a:t>
            </a:r>
            <a:r>
              <a:rPr lang="en-US" altLang="ko-KR" dirty="0"/>
              <a:t>emit and receive light at the same time  </a:t>
            </a:r>
          </a:p>
          <a:p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45306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15604</TotalTime>
  <Words>1556</Words>
  <Application>Microsoft Office PowerPoint</Application>
  <PresentationFormat>화면 슬라이드 쇼(4:3)</PresentationFormat>
  <Paragraphs>227</Paragraphs>
  <Slides>24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5" baseType="lpstr">
      <vt:lpstr>Office 테마</vt:lpstr>
      <vt:lpstr>LED-to-LED Visible Light Communication Networks</vt:lpstr>
      <vt:lpstr>Introduction</vt:lpstr>
      <vt:lpstr>Introduction</vt:lpstr>
      <vt:lpstr>Contributions</vt:lpstr>
      <vt:lpstr>Software-Defined PHY-LAYER</vt:lpstr>
      <vt:lpstr>Software-Defined PHY-LAYER</vt:lpstr>
      <vt:lpstr>IDLE, TX, and RX Modes</vt:lpstr>
      <vt:lpstr>IDLE, TX, and RX Modes</vt:lpstr>
      <vt:lpstr>Receiving with an LED</vt:lpstr>
      <vt:lpstr>Receiving with an LED</vt:lpstr>
      <vt:lpstr>Synchronization</vt:lpstr>
      <vt:lpstr>Adaptive Bit Detection Threshold(THRS)</vt:lpstr>
      <vt:lpstr>Start Frame Delimiter(SFD) Preamble</vt:lpstr>
      <vt:lpstr>Carrier Sensing</vt:lpstr>
      <vt:lpstr>Low-complexity MAC-Layer</vt:lpstr>
      <vt:lpstr>Low-complexity MAC-Layer</vt:lpstr>
      <vt:lpstr>Low-complexity MAC-Layer</vt:lpstr>
      <vt:lpstr>Evaluation</vt:lpstr>
      <vt:lpstr>Single Link </vt:lpstr>
      <vt:lpstr>Single Link</vt:lpstr>
      <vt:lpstr>Network</vt:lpstr>
      <vt:lpstr>Power Consumption</vt:lpstr>
      <vt:lpstr>Conclusions</vt:lpstr>
      <vt:lpstr>Adaptive Bit Detection Threshold(THRS)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LED-to-LED Visible Light Communication Networks</dc:title>
  <dc:creator>min</dc:creator>
  <cp:lastModifiedBy>min</cp:lastModifiedBy>
  <cp:revision>47</cp:revision>
  <dcterms:created xsi:type="dcterms:W3CDTF">2013-12-23T05:24:41Z</dcterms:created>
  <dcterms:modified xsi:type="dcterms:W3CDTF">2014-01-03T01:32:18Z</dcterms:modified>
</cp:coreProperties>
</file>