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44"/>
  </p:notesMasterIdLst>
  <p:handoutMasterIdLst>
    <p:handoutMasterId r:id="rId45"/>
  </p:handoutMasterIdLst>
  <p:sldIdLst>
    <p:sldId id="948" r:id="rId2"/>
    <p:sldId id="918" r:id="rId3"/>
    <p:sldId id="917" r:id="rId4"/>
    <p:sldId id="769" r:id="rId5"/>
    <p:sldId id="951" r:id="rId6"/>
    <p:sldId id="851" r:id="rId7"/>
    <p:sldId id="852" r:id="rId8"/>
    <p:sldId id="952" r:id="rId9"/>
    <p:sldId id="953" r:id="rId10"/>
    <p:sldId id="853" r:id="rId11"/>
    <p:sldId id="949" r:id="rId12"/>
    <p:sldId id="954" r:id="rId13"/>
    <p:sldId id="854" r:id="rId14"/>
    <p:sldId id="855" r:id="rId15"/>
    <p:sldId id="955" r:id="rId16"/>
    <p:sldId id="856" r:id="rId17"/>
    <p:sldId id="859" r:id="rId18"/>
    <p:sldId id="860" r:id="rId19"/>
    <p:sldId id="862" r:id="rId20"/>
    <p:sldId id="925" r:id="rId21"/>
    <p:sldId id="863" r:id="rId22"/>
    <p:sldId id="926" r:id="rId23"/>
    <p:sldId id="956" r:id="rId24"/>
    <p:sldId id="927" r:id="rId25"/>
    <p:sldId id="864" r:id="rId26"/>
    <p:sldId id="865" r:id="rId27"/>
    <p:sldId id="957" r:id="rId28"/>
    <p:sldId id="928" r:id="rId29"/>
    <p:sldId id="866" r:id="rId30"/>
    <p:sldId id="867" r:id="rId31"/>
    <p:sldId id="868" r:id="rId32"/>
    <p:sldId id="869" r:id="rId33"/>
    <p:sldId id="950" r:id="rId34"/>
    <p:sldId id="958" r:id="rId35"/>
    <p:sldId id="870" r:id="rId36"/>
    <p:sldId id="871" r:id="rId37"/>
    <p:sldId id="959" r:id="rId38"/>
    <p:sldId id="872" r:id="rId39"/>
    <p:sldId id="914" r:id="rId40"/>
    <p:sldId id="873" r:id="rId41"/>
    <p:sldId id="874" r:id="rId42"/>
    <p:sldId id="875" r:id="rId43"/>
  </p:sldIdLst>
  <p:sldSz cx="9144000" cy="6858000" type="screen4x3"/>
  <p:notesSz cx="6858000" cy="9144000"/>
  <p:defaultTextStyle>
    <a:defPPr>
      <a:defRPr lang="en-US"/>
    </a:defPPr>
    <a:lvl1pPr algn="l" rtl="0" fontAlgn="base">
      <a:spcBef>
        <a:spcPct val="0"/>
      </a:spcBef>
      <a:spcAft>
        <a:spcPct val="0"/>
      </a:spcAft>
      <a:defRPr sz="3200" b="1" i="1" kern="1200">
        <a:solidFill>
          <a:schemeClr val="tx1"/>
        </a:solidFill>
        <a:latin typeface="Baby Kruffy"/>
        <a:ea typeface="+mn-ea"/>
        <a:cs typeface="+mn-cs"/>
      </a:defRPr>
    </a:lvl1pPr>
    <a:lvl2pPr marL="457200" algn="l" rtl="0" fontAlgn="base">
      <a:spcBef>
        <a:spcPct val="0"/>
      </a:spcBef>
      <a:spcAft>
        <a:spcPct val="0"/>
      </a:spcAft>
      <a:defRPr sz="3200" b="1" i="1" kern="1200">
        <a:solidFill>
          <a:schemeClr val="tx1"/>
        </a:solidFill>
        <a:latin typeface="Baby Kruffy"/>
        <a:ea typeface="+mn-ea"/>
        <a:cs typeface="+mn-cs"/>
      </a:defRPr>
    </a:lvl2pPr>
    <a:lvl3pPr marL="914400" algn="l" rtl="0" fontAlgn="base">
      <a:spcBef>
        <a:spcPct val="0"/>
      </a:spcBef>
      <a:spcAft>
        <a:spcPct val="0"/>
      </a:spcAft>
      <a:defRPr sz="3200" b="1" i="1" kern="1200">
        <a:solidFill>
          <a:schemeClr val="tx1"/>
        </a:solidFill>
        <a:latin typeface="Baby Kruffy"/>
        <a:ea typeface="+mn-ea"/>
        <a:cs typeface="+mn-cs"/>
      </a:defRPr>
    </a:lvl3pPr>
    <a:lvl4pPr marL="1371600" algn="l" rtl="0" fontAlgn="base">
      <a:spcBef>
        <a:spcPct val="0"/>
      </a:spcBef>
      <a:spcAft>
        <a:spcPct val="0"/>
      </a:spcAft>
      <a:defRPr sz="3200" b="1" i="1" kern="1200">
        <a:solidFill>
          <a:schemeClr val="tx1"/>
        </a:solidFill>
        <a:latin typeface="Baby Kruffy"/>
        <a:ea typeface="+mn-ea"/>
        <a:cs typeface="+mn-cs"/>
      </a:defRPr>
    </a:lvl4pPr>
    <a:lvl5pPr marL="1828800" algn="l" rtl="0" fontAlgn="base">
      <a:spcBef>
        <a:spcPct val="0"/>
      </a:spcBef>
      <a:spcAft>
        <a:spcPct val="0"/>
      </a:spcAft>
      <a:defRPr sz="3200" b="1" i="1" kern="1200">
        <a:solidFill>
          <a:schemeClr val="tx1"/>
        </a:solidFill>
        <a:latin typeface="Baby Kruffy"/>
        <a:ea typeface="+mn-ea"/>
        <a:cs typeface="+mn-cs"/>
      </a:defRPr>
    </a:lvl5pPr>
    <a:lvl6pPr marL="2286000" algn="l" defTabSz="914400" rtl="0" eaLnBrk="1" latinLnBrk="1" hangingPunct="1">
      <a:defRPr sz="3200" b="1" i="1" kern="1200">
        <a:solidFill>
          <a:schemeClr val="tx1"/>
        </a:solidFill>
        <a:latin typeface="Baby Kruffy"/>
        <a:ea typeface="+mn-ea"/>
        <a:cs typeface="+mn-cs"/>
      </a:defRPr>
    </a:lvl6pPr>
    <a:lvl7pPr marL="2743200" algn="l" defTabSz="914400" rtl="0" eaLnBrk="1" latinLnBrk="1" hangingPunct="1">
      <a:defRPr sz="3200" b="1" i="1" kern="1200">
        <a:solidFill>
          <a:schemeClr val="tx1"/>
        </a:solidFill>
        <a:latin typeface="Baby Kruffy"/>
        <a:ea typeface="+mn-ea"/>
        <a:cs typeface="+mn-cs"/>
      </a:defRPr>
    </a:lvl7pPr>
    <a:lvl8pPr marL="3200400" algn="l" defTabSz="914400" rtl="0" eaLnBrk="1" latinLnBrk="1" hangingPunct="1">
      <a:defRPr sz="3200" b="1" i="1" kern="1200">
        <a:solidFill>
          <a:schemeClr val="tx1"/>
        </a:solidFill>
        <a:latin typeface="Baby Kruffy"/>
        <a:ea typeface="+mn-ea"/>
        <a:cs typeface="+mn-cs"/>
      </a:defRPr>
    </a:lvl8pPr>
    <a:lvl9pPr marL="3657600" algn="l" defTabSz="914400" rtl="0" eaLnBrk="1" latinLnBrk="1" hangingPunct="1">
      <a:defRPr sz="3200" b="1" i="1" kern="1200">
        <a:solidFill>
          <a:schemeClr val="tx1"/>
        </a:solidFill>
        <a:latin typeface="Baby Kruffy"/>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3366FF"/>
    <a:srgbClr val="6666FF"/>
    <a:srgbClr val="996633"/>
    <a:srgbClr val="00CC00"/>
    <a:srgbClr val="660066"/>
    <a:srgbClr val="CCFF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24" autoAdjust="0"/>
  </p:normalViewPr>
  <p:slideViewPr>
    <p:cSldViewPr>
      <p:cViewPr varScale="1">
        <p:scale>
          <a:sx n="105" d="100"/>
          <a:sy n="105" d="100"/>
        </p:scale>
        <p:origin x="43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6" d="100"/>
          <a:sy n="76" d="100"/>
        </p:scale>
        <p:origin x="-262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0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i="0" dirty="0">
                <a:latin typeface="Times New Roman" pitchFamily="18" charset="0"/>
              </a:defRPr>
            </a:lvl1pPr>
          </a:lstStyle>
          <a:p>
            <a:pPr>
              <a:defRPr/>
            </a:pPr>
            <a:endParaRPr lang="en-US"/>
          </a:p>
        </p:txBody>
      </p:sp>
      <p:sp>
        <p:nvSpPr>
          <p:cNvPr id="90009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i="0" dirty="0">
                <a:latin typeface="Times New Roman" pitchFamily="18" charset="0"/>
              </a:defRPr>
            </a:lvl1pPr>
          </a:lstStyle>
          <a:p>
            <a:pPr>
              <a:defRPr/>
            </a:pPr>
            <a:endParaRPr lang="en-US"/>
          </a:p>
        </p:txBody>
      </p:sp>
      <p:sp>
        <p:nvSpPr>
          <p:cNvPr id="90010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i="0">
                <a:latin typeface="Times New Roman" panose="02020603050405020304" pitchFamily="18" charset="0"/>
                <a:ea typeface="굴림" panose="020B0600000101010101" pitchFamily="50" charset="-127"/>
              </a:defRPr>
            </a:lvl1pPr>
          </a:lstStyle>
          <a:p>
            <a:r>
              <a:rPr lang="en-US" altLang="ko-KR"/>
              <a:t>15.#</a:t>
            </a:r>
          </a:p>
        </p:txBody>
      </p:sp>
      <p:sp>
        <p:nvSpPr>
          <p:cNvPr id="90010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i="0">
                <a:latin typeface="Times New Roman" panose="02020603050405020304" pitchFamily="18" charset="0"/>
                <a:ea typeface="굴림" panose="020B0600000101010101" pitchFamily="50" charset="-127"/>
              </a:defRPr>
            </a:lvl1pPr>
          </a:lstStyle>
          <a:p>
            <a:fld id="{28157B96-56CC-40FC-90AB-0B1369F53D9D}" type="slidenum">
              <a:rPr lang="en-US" altLang="ko-KR"/>
              <a:pPr/>
              <a:t>‹#›</a:t>
            </a:fld>
            <a:endParaRPr lang="en-US" altLang="ko-KR"/>
          </a:p>
        </p:txBody>
      </p:sp>
    </p:spTree>
    <p:extLst>
      <p:ext uri="{BB962C8B-B14F-4D97-AF65-F5344CB8AC3E}">
        <p14:creationId xmlns:p14="http://schemas.microsoft.com/office/powerpoint/2010/main" val="28246952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85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i="0" dirty="0">
                <a:latin typeface="Times New Roman" pitchFamily="18" charset="0"/>
              </a:defRPr>
            </a:lvl1pPr>
          </a:lstStyle>
          <a:p>
            <a:pPr>
              <a:defRPr/>
            </a:pPr>
            <a:endParaRPr lang="en-US"/>
          </a:p>
        </p:txBody>
      </p:sp>
      <p:sp>
        <p:nvSpPr>
          <p:cNvPr id="8785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i="0" dirty="0">
                <a:latin typeface="Times New Roman" pitchFamily="18"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85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785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i="0">
                <a:latin typeface="Times New Roman" panose="02020603050405020304" pitchFamily="18" charset="0"/>
                <a:ea typeface="굴림" panose="020B0600000101010101" pitchFamily="50" charset="-127"/>
              </a:defRPr>
            </a:lvl1pPr>
          </a:lstStyle>
          <a:p>
            <a:r>
              <a:rPr lang="en-US" altLang="ko-KR"/>
              <a:t>15.#</a:t>
            </a:r>
          </a:p>
        </p:txBody>
      </p:sp>
      <p:sp>
        <p:nvSpPr>
          <p:cNvPr id="8785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i="0">
                <a:latin typeface="Times New Roman" panose="02020603050405020304" pitchFamily="18" charset="0"/>
                <a:ea typeface="굴림" panose="020B0600000101010101" pitchFamily="50" charset="-127"/>
              </a:defRPr>
            </a:lvl1pPr>
          </a:lstStyle>
          <a:p>
            <a:fld id="{B5598074-445E-4994-8290-CFEA476563B2}" type="slidenum">
              <a:rPr lang="en-US" altLang="ko-KR"/>
              <a:pPr/>
              <a:t>‹#›</a:t>
            </a:fld>
            <a:endParaRPr lang="en-US" altLang="ko-KR"/>
          </a:p>
        </p:txBody>
      </p:sp>
    </p:spTree>
    <p:extLst>
      <p:ext uri="{BB962C8B-B14F-4D97-AF65-F5344CB8AC3E}">
        <p14:creationId xmlns:p14="http://schemas.microsoft.com/office/powerpoint/2010/main" val="1431788366"/>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BDCED5B6-09B2-40EA-81D2-6206CC232A95}" type="slidenum">
              <a:rPr lang="en-US" altLang="ko-KR" sz="1200" b="0" i="0">
                <a:latin typeface="Times New Roman" panose="02020603050405020304" pitchFamily="18" charset="0"/>
              </a:rPr>
              <a:pPr eaLnBrk="1" hangingPunct="1"/>
              <a:t>1</a:t>
            </a:fld>
            <a:endParaRPr lang="en-US" altLang="ko-KR" sz="1200" b="0" i="0">
              <a:latin typeface="Times New Roman" panose="02020603050405020304" pitchFamily="18" charset="0"/>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4423760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820387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832353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82342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986722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804729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970177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011392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0091241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2698284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2394341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8966956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364044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292115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6738057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8904566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0254893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4103455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1091215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645B55FF-3B6A-444E-AB46-169B7A7498F1}" type="slidenum">
              <a:rPr lang="en-US" altLang="ko-KR" sz="1200" b="0" i="0">
                <a:solidFill>
                  <a:srgbClr val="000000"/>
                </a:solidFill>
                <a:latin typeface="Times New Roman" panose="02020603050405020304" pitchFamily="18" charset="0"/>
              </a:rPr>
              <a:pPr eaLnBrk="1" hangingPunct="1"/>
              <a:t>20</a:t>
            </a:fld>
            <a:endParaRPr lang="en-US" altLang="ko-KR" sz="1200" b="0" i="0">
              <a:solidFill>
                <a:srgbClr val="000000"/>
              </a:solidFill>
              <a:latin typeface="Times New Roman" panose="02020603050405020304" pitchFamily="18" charset="0"/>
            </a:endParaRPr>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9750170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652854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955C4C97-049E-4F10-981C-ED96527C153E}" type="slidenum">
              <a:rPr lang="en-US" altLang="ko-KR" sz="1200" b="0" i="0">
                <a:solidFill>
                  <a:srgbClr val="000000"/>
                </a:solidFill>
                <a:latin typeface="Times New Roman" panose="02020603050405020304" pitchFamily="18" charset="0"/>
              </a:rPr>
              <a:pPr eaLnBrk="1" hangingPunct="1"/>
              <a:t>22</a:t>
            </a:fld>
            <a:endParaRPr lang="en-US" altLang="ko-KR" sz="1200" b="0" i="0">
              <a:solidFill>
                <a:srgbClr val="000000"/>
              </a:solidFill>
              <a:latin typeface="Times New Roman" panose="02020603050405020304" pitchFamily="18" charset="0"/>
            </a:endParaRPr>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2909474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7142331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0E04F37C-6E37-4506-8143-0DF886D0C2AA}" type="slidenum">
              <a:rPr lang="en-US" altLang="ko-KR" sz="1200" b="0" i="0">
                <a:solidFill>
                  <a:srgbClr val="000000"/>
                </a:solidFill>
                <a:latin typeface="Times New Roman" panose="02020603050405020304" pitchFamily="18" charset="0"/>
              </a:rPr>
              <a:pPr eaLnBrk="1" hangingPunct="1"/>
              <a:t>24</a:t>
            </a:fld>
            <a:endParaRPr lang="en-US" altLang="ko-KR" sz="1200" b="0" i="0">
              <a:solidFill>
                <a:srgbClr val="000000"/>
              </a:solidFill>
              <a:latin typeface="Times New Roman" panose="02020603050405020304" pitchFamily="18" charset="0"/>
            </a:endParaRP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8876975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5850010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3128715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6569050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40DF05D1-0088-4617-8D4B-60AC5A2C2855}" type="slidenum">
              <a:rPr lang="en-US" altLang="ko-KR" sz="1200" b="0" i="0">
                <a:solidFill>
                  <a:srgbClr val="000000"/>
                </a:solidFill>
                <a:latin typeface="Times New Roman" panose="02020603050405020304" pitchFamily="18" charset="0"/>
              </a:rPr>
              <a:pPr eaLnBrk="1" hangingPunct="1"/>
              <a:t>28</a:t>
            </a:fld>
            <a:endParaRPr lang="en-US" altLang="ko-KR" sz="1200" b="0" i="0">
              <a:solidFill>
                <a:srgbClr val="000000"/>
              </a:solidFill>
              <a:latin typeface="Times New Roman" panose="02020603050405020304" pitchFamily="18" charset="0"/>
            </a:endParaRPr>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870216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7793903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1089775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0168768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1645021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281300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7744192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2509419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2350543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0630827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1713440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9573757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0514571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585116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15.#</a:t>
            </a:r>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928033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xtLst/>
            </p:spPr>
            <p:txBody>
              <a:bodyPr wrap="none" anchor="ctr"/>
              <a:lstStyle/>
              <a:p>
                <a:pPr eaLnBrk="0" hangingPunct="0">
                  <a:defRPr/>
                </a:pPr>
                <a:endParaRPr lang="en-US" dirty="0">
                  <a:latin typeface="Baby Kruffy" pitchFamily="2" charset="0"/>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xtLst/>
            </p:spPr>
            <p:txBody>
              <a:bodyPr wrap="none" anchor="ctr"/>
              <a:lstStyle/>
              <a:p>
                <a:pPr eaLnBrk="0" hangingPunct="0">
                  <a:defRPr/>
                </a:pPr>
                <a:endParaRPr lang="en-US" dirty="0">
                  <a:latin typeface="Baby Kruffy" pitchFamily="2" charset="0"/>
                </a:endParaRP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xtLst/>
          </p:spPr>
          <p:txBody>
            <a:bodyPr wrap="none" anchor="ctr"/>
            <a:lstStyle/>
            <a:p>
              <a:pPr eaLnBrk="0" hangingPunct="0">
                <a:defRPr/>
              </a:pPr>
              <a:endParaRPr lang="en-US" dirty="0">
                <a:latin typeface="Baby Kruffy" pitchFamily="2" charset="0"/>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xtLst/>
          </p:spPr>
          <p:txBody>
            <a:bodyPr wrap="none" anchor="ctr"/>
            <a:lstStyle/>
            <a:p>
              <a:pPr eaLnBrk="0" hangingPunct="0">
                <a:defRPr/>
              </a:pPr>
              <a:endParaRPr lang="en-US" dirty="0">
                <a:latin typeface="Baby Kruffy" pitchFamily="2" charset="0"/>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sp>
        <p:nvSpPr>
          <p:cNvPr id="14" name="Text Box 17"/>
          <p:cNvSpPr txBox="1">
            <a:spLocks noChangeArrowheads="1"/>
          </p:cNvSpPr>
          <p:nvPr userDrawn="1"/>
        </p:nvSpPr>
        <p:spPr bwMode="auto">
          <a:xfrm>
            <a:off x="0" y="6553200"/>
            <a:ext cx="2209800" cy="304800"/>
          </a:xfrm>
          <a:prstGeom prst="rect">
            <a:avLst/>
          </a:prstGeom>
          <a:noFill/>
          <a:ln>
            <a:noFill/>
          </a:ln>
          <a:extLst/>
        </p:spPr>
        <p:txBody>
          <a:bodyPr>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spcBef>
                <a:spcPct val="50000"/>
              </a:spcBef>
              <a:defRPr/>
            </a:pPr>
            <a:r>
              <a:rPr lang="en-US" altLang="en-US" sz="1400" b="0" i="0" dirty="0" smtClean="0">
                <a:latin typeface="McGrawHill-Italic" pitchFamily="2" charset="0"/>
              </a:rPr>
              <a:t>McGraw-Hill</a:t>
            </a:r>
            <a:endParaRPr lang="en-US" altLang="en-US" sz="2400" b="0" i="0" dirty="0" smtClean="0">
              <a:latin typeface="Times New Roman" pitchFamily="18" charset="0"/>
            </a:endParaRPr>
          </a:p>
        </p:txBody>
      </p:sp>
      <p:sp>
        <p:nvSpPr>
          <p:cNvPr id="15" name="Text Box 18"/>
          <p:cNvSpPr txBox="1">
            <a:spLocks noChangeArrowheads="1"/>
          </p:cNvSpPr>
          <p:nvPr userDrawn="1"/>
        </p:nvSpPr>
        <p:spPr bwMode="auto">
          <a:xfrm>
            <a:off x="4572000" y="6553200"/>
            <a:ext cx="4572000" cy="304800"/>
          </a:xfrm>
          <a:prstGeom prst="rect">
            <a:avLst/>
          </a:prstGeom>
          <a:noFill/>
          <a:ln>
            <a:noFill/>
          </a:ln>
          <a:extLst/>
        </p:spPr>
        <p:txBody>
          <a:bodyPr>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lgn="r">
              <a:spcBef>
                <a:spcPct val="50000"/>
              </a:spcBef>
              <a:buFontTx/>
              <a:buChar char="©"/>
              <a:defRPr/>
            </a:pPr>
            <a:r>
              <a:rPr lang="en-US" altLang="en-US" sz="1400" b="0" i="0" dirty="0" smtClean="0">
                <a:latin typeface="McGrawHill-Italic" pitchFamily="2" charset="0"/>
              </a:rPr>
              <a:t>The McGraw-Hill Companies, Inc., 2000</a:t>
            </a:r>
            <a:endParaRPr lang="en-US" altLang="en-US" sz="2400" b="0" i="0" dirty="0" smtClean="0">
              <a:latin typeface="Times New Roman" pitchFamily="18" charset="0"/>
            </a:endParaRPr>
          </a:p>
        </p:txBody>
      </p:sp>
      <p:sp>
        <p:nvSpPr>
          <p:cNvPr id="210956" name="Rectangle 12"/>
          <p:cNvSpPr>
            <a:spLocks noGrp="1" noChangeArrowheads="1"/>
          </p:cNvSpPr>
          <p:nvPr>
            <p:ph type="ctrTitle"/>
          </p:nvPr>
        </p:nvSpPr>
        <p:spPr bwMode="auto">
          <a:xfrm>
            <a:off x="990600" y="1676400"/>
            <a:ext cx="7772400" cy="1462088"/>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defRPr/>
            </a:lvl1pPr>
          </a:lstStyle>
          <a:p>
            <a:r>
              <a:rPr lang="en-US"/>
              <a:t>Click to edit Master title style</a:t>
            </a:r>
          </a:p>
        </p:txBody>
      </p:sp>
      <p:sp>
        <p:nvSpPr>
          <p:cNvPr id="210957" name="Rectangle 13"/>
          <p:cNvSpPr>
            <a:spLocks noGrp="1" noChangeArrowheads="1"/>
          </p:cNvSpPr>
          <p:nvPr>
            <p:ph type="subTitle" idx="1"/>
          </p:nvPr>
        </p:nvSpPr>
        <p:spPr bwMode="auto">
          <a:xfrm>
            <a:off x="1371600" y="3886200"/>
            <a:ext cx="6400800" cy="17526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marL="0" indent="0" algn="ctr">
              <a:buFont typeface="Wingdings" pitchFamily="2" charset="2"/>
              <a:buNone/>
              <a:defRPr/>
            </a:lvl1pPr>
          </a:lstStyle>
          <a:p>
            <a:r>
              <a:rPr lang="en-US"/>
              <a:t>Click to edit Master subtitle style</a:t>
            </a:r>
          </a:p>
        </p:txBody>
      </p:sp>
      <p:sp>
        <p:nvSpPr>
          <p:cNvPr id="16" name="Date Placeholder 15"/>
          <p:cNvSpPr>
            <a:spLocks noGrp="1" noChangeArrowheads="1"/>
          </p:cNvSpPr>
          <p:nvPr>
            <p:ph type="dt" sz="half" idx="10"/>
          </p:nvPr>
        </p:nvSpPr>
        <p:spPr bwMode="auto">
          <a:xfrm>
            <a:off x="990600" y="6248400"/>
            <a:ext cx="19050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400" b="0" i="0" dirty="0">
                <a:solidFill>
                  <a:schemeClr val="bg2"/>
                </a:solidFill>
                <a:latin typeface="+mn-lt"/>
              </a:defRPr>
            </a:lvl1pPr>
          </a:lstStyle>
          <a:p>
            <a:pPr>
              <a:defRPr/>
            </a:pPr>
            <a:endParaRPr lang="en-US"/>
          </a:p>
        </p:txBody>
      </p:sp>
      <p:sp>
        <p:nvSpPr>
          <p:cNvPr id="17" name="Footer Placeholder 16"/>
          <p:cNvSpPr>
            <a:spLocks noGrp="1" noChangeArrowheads="1"/>
          </p:cNvSpPr>
          <p:nvPr>
            <p:ph type="ftr" sz="quarter" idx="11"/>
          </p:nvPr>
        </p:nvSpPr>
        <p:spPr bwMode="auto">
          <a:xfrm>
            <a:off x="3429000" y="6248400"/>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eaLnBrk="1" hangingPunct="1">
              <a:defRPr sz="1400" b="0" i="0" dirty="0">
                <a:solidFill>
                  <a:schemeClr val="bg2"/>
                </a:solidFill>
                <a:latin typeface="+mn-lt"/>
              </a:defRPr>
            </a:lvl1pPr>
          </a:lstStyle>
          <a:p>
            <a:pPr>
              <a:defRPr/>
            </a:pPr>
            <a:endParaRPr lang="en-US"/>
          </a:p>
        </p:txBody>
      </p:sp>
      <p:sp>
        <p:nvSpPr>
          <p:cNvPr id="18" name="Rectangle 17"/>
          <p:cNvSpPr>
            <a:spLocks noGrp="1" noChangeArrowheads="1"/>
          </p:cNvSpPr>
          <p:nvPr>
            <p:ph type="sldNum" sz="quarter" idx="12"/>
          </p:nvPr>
        </p:nvSpPr>
        <p:spPr>
          <a:xfrm>
            <a:off x="6858000" y="6248400"/>
            <a:ext cx="1905000" cy="457200"/>
          </a:xfrm>
        </p:spPr>
        <p:txBody>
          <a:bodyPr/>
          <a:lstStyle>
            <a:lvl1pPr algn="r">
              <a:defRPr sz="1400" b="0">
                <a:solidFill>
                  <a:schemeClr val="bg2"/>
                </a:solidFill>
                <a:latin typeface="Tahoma" panose="020B0604030504040204" pitchFamily="34" charset="0"/>
              </a:defRPr>
            </a:lvl1pPr>
          </a:lstStyle>
          <a:p>
            <a:fld id="{9DE5823F-53E2-4D5F-B548-835212BC3364}" type="slidenum">
              <a:rPr lang="en-US" altLang="ko-KR"/>
              <a:pPr/>
              <a:t>‹#›</a:t>
            </a:fld>
            <a:endParaRPr lang="en-US" altLang="ko-KR"/>
          </a:p>
        </p:txBody>
      </p:sp>
    </p:spTree>
    <p:extLst>
      <p:ext uri="{BB962C8B-B14F-4D97-AF65-F5344CB8AC3E}">
        <p14:creationId xmlns:p14="http://schemas.microsoft.com/office/powerpoint/2010/main" val="1431568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r>
              <a:rPr lang="en-US" altLang="ko-KR"/>
              <a:t>15.</a:t>
            </a:r>
            <a:fld id="{55CF14DC-D590-4BC5-8929-27FF388ADE63}" type="slidenum">
              <a:rPr lang="en-US" altLang="ko-KR"/>
              <a:pPr/>
              <a:t>‹#›</a:t>
            </a:fld>
            <a:endParaRPr lang="en-US" altLang="ko-KR"/>
          </a:p>
        </p:txBody>
      </p:sp>
    </p:spTree>
    <p:extLst>
      <p:ext uri="{BB962C8B-B14F-4D97-AF65-F5344CB8AC3E}">
        <p14:creationId xmlns:p14="http://schemas.microsoft.com/office/powerpoint/2010/main" val="1168891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3"/>
          <p:cNvSpPr>
            <a:spLocks noGrp="1" noChangeArrowheads="1"/>
          </p:cNvSpPr>
          <p:nvPr>
            <p:ph type="sldNum" sz="quarter" idx="10"/>
          </p:nvPr>
        </p:nvSpPr>
        <p:spPr>
          <a:ln/>
        </p:spPr>
        <p:txBody>
          <a:bodyPr/>
          <a:lstStyle>
            <a:lvl1pPr>
              <a:defRPr/>
            </a:lvl1pPr>
          </a:lstStyle>
          <a:p>
            <a:r>
              <a:rPr lang="en-US" altLang="ko-KR"/>
              <a:t>15.</a:t>
            </a:r>
            <a:fld id="{2729062C-E2AF-4BAD-BB85-03B37AE38C50}" type="slidenum">
              <a:rPr lang="en-US" altLang="ko-KR"/>
              <a:pPr/>
              <a:t>‹#›</a:t>
            </a:fld>
            <a:endParaRPr lang="en-US" altLang="ko-KR"/>
          </a:p>
        </p:txBody>
      </p:sp>
    </p:spTree>
    <p:extLst>
      <p:ext uri="{BB962C8B-B14F-4D97-AF65-F5344CB8AC3E}">
        <p14:creationId xmlns:p14="http://schemas.microsoft.com/office/powerpoint/2010/main" val="3730609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3"/>
          <p:cNvSpPr>
            <a:spLocks noGrp="1" noChangeArrowheads="1"/>
          </p:cNvSpPr>
          <p:nvPr>
            <p:ph type="sldNum" sz="quarter" idx="10"/>
          </p:nvPr>
        </p:nvSpPr>
        <p:spPr>
          <a:ln/>
        </p:spPr>
        <p:txBody>
          <a:bodyPr/>
          <a:lstStyle>
            <a:lvl1pPr>
              <a:defRPr/>
            </a:lvl1pPr>
          </a:lstStyle>
          <a:p>
            <a:r>
              <a:rPr lang="en-US" altLang="ko-KR"/>
              <a:t>15.</a:t>
            </a:r>
            <a:fld id="{EE481EE6-6CB3-44DD-8524-6ADF620447EB}" type="slidenum">
              <a:rPr lang="en-US" altLang="ko-KR"/>
              <a:pPr/>
              <a:t>‹#›</a:t>
            </a:fld>
            <a:endParaRPr lang="en-US" altLang="ko-KR"/>
          </a:p>
        </p:txBody>
      </p:sp>
    </p:spTree>
    <p:extLst>
      <p:ext uri="{BB962C8B-B14F-4D97-AF65-F5344CB8AC3E}">
        <p14:creationId xmlns:p14="http://schemas.microsoft.com/office/powerpoint/2010/main" val="2657846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3"/>
          <p:cNvSpPr>
            <a:spLocks noGrp="1" noChangeArrowheads="1"/>
          </p:cNvSpPr>
          <p:nvPr>
            <p:ph type="sldNum" sz="quarter" idx="10"/>
          </p:nvPr>
        </p:nvSpPr>
        <p:spPr>
          <a:ln/>
        </p:spPr>
        <p:txBody>
          <a:bodyPr/>
          <a:lstStyle>
            <a:lvl1pPr>
              <a:defRPr/>
            </a:lvl1pPr>
          </a:lstStyle>
          <a:p>
            <a:r>
              <a:rPr lang="en-US" altLang="ko-KR"/>
              <a:t>15.</a:t>
            </a:r>
            <a:fld id="{C7674F77-6BC2-49E4-BF0C-72F5CA9DD861}" type="slidenum">
              <a:rPr lang="en-US" altLang="ko-KR"/>
              <a:pPr/>
              <a:t>‹#›</a:t>
            </a:fld>
            <a:endParaRPr lang="en-US" altLang="ko-KR"/>
          </a:p>
        </p:txBody>
      </p:sp>
    </p:spTree>
    <p:extLst>
      <p:ext uri="{BB962C8B-B14F-4D97-AF65-F5344CB8AC3E}">
        <p14:creationId xmlns:p14="http://schemas.microsoft.com/office/powerpoint/2010/main" val="2940294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Rectangle 13"/>
          <p:cNvSpPr>
            <a:spLocks noGrp="1" noChangeArrowheads="1"/>
          </p:cNvSpPr>
          <p:nvPr>
            <p:ph type="sldNum" sz="quarter" idx="10"/>
          </p:nvPr>
        </p:nvSpPr>
        <p:spPr>
          <a:ln/>
        </p:spPr>
        <p:txBody>
          <a:bodyPr/>
          <a:lstStyle>
            <a:lvl1pPr>
              <a:defRPr/>
            </a:lvl1pPr>
          </a:lstStyle>
          <a:p>
            <a:r>
              <a:rPr lang="en-US" altLang="ko-KR"/>
              <a:t>15.</a:t>
            </a:r>
            <a:fld id="{C5F66434-50E3-445E-9CCF-D4B37B67F402}" type="slidenum">
              <a:rPr lang="en-US" altLang="ko-KR"/>
              <a:pPr/>
              <a:t>‹#›</a:t>
            </a:fld>
            <a:endParaRPr lang="en-US" altLang="ko-KR"/>
          </a:p>
        </p:txBody>
      </p:sp>
    </p:spTree>
    <p:extLst>
      <p:ext uri="{BB962C8B-B14F-4D97-AF65-F5344CB8AC3E}">
        <p14:creationId xmlns:p14="http://schemas.microsoft.com/office/powerpoint/2010/main" val="964606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a:ln/>
        </p:spPr>
        <p:txBody>
          <a:bodyPr/>
          <a:lstStyle>
            <a:lvl1pPr>
              <a:defRPr/>
            </a:lvl1pPr>
          </a:lstStyle>
          <a:p>
            <a:r>
              <a:rPr lang="en-US" altLang="ko-KR"/>
              <a:t>15.</a:t>
            </a:r>
            <a:fld id="{E3DCB3D1-B8E1-446D-8B7B-041751D9227F}" type="slidenum">
              <a:rPr lang="en-US" altLang="ko-KR"/>
              <a:pPr/>
              <a:t>‹#›</a:t>
            </a:fld>
            <a:endParaRPr lang="en-US" altLang="ko-KR"/>
          </a:p>
        </p:txBody>
      </p:sp>
    </p:spTree>
    <p:extLst>
      <p:ext uri="{BB962C8B-B14F-4D97-AF65-F5344CB8AC3E}">
        <p14:creationId xmlns:p14="http://schemas.microsoft.com/office/powerpoint/2010/main" val="3639482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r>
              <a:rPr lang="en-US" altLang="ko-KR"/>
              <a:t>15.</a:t>
            </a:r>
            <a:fld id="{BBF1D668-68CA-4035-9E3E-B9FB34371478}" type="slidenum">
              <a:rPr lang="en-US" altLang="ko-KR"/>
              <a:pPr/>
              <a:t>‹#›</a:t>
            </a:fld>
            <a:endParaRPr lang="en-US" altLang="ko-KR"/>
          </a:p>
        </p:txBody>
      </p:sp>
    </p:spTree>
    <p:extLst>
      <p:ext uri="{BB962C8B-B14F-4D97-AF65-F5344CB8AC3E}">
        <p14:creationId xmlns:p14="http://schemas.microsoft.com/office/powerpoint/2010/main" val="3267880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r>
              <a:rPr lang="en-US" altLang="ko-KR"/>
              <a:t>15.</a:t>
            </a:r>
            <a:fld id="{6F476631-0C19-440A-A97F-7336BA9E36C7}" type="slidenum">
              <a:rPr lang="en-US" altLang="ko-KR"/>
              <a:pPr/>
              <a:t>‹#›</a:t>
            </a:fld>
            <a:endParaRPr lang="en-US" altLang="ko-KR"/>
          </a:p>
        </p:txBody>
      </p:sp>
    </p:spTree>
    <p:extLst>
      <p:ext uri="{BB962C8B-B14F-4D97-AF65-F5344CB8AC3E}">
        <p14:creationId xmlns:p14="http://schemas.microsoft.com/office/powerpoint/2010/main" val="3409320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r>
              <a:rPr lang="en-US" altLang="ko-KR"/>
              <a:t>15.</a:t>
            </a:r>
            <a:fld id="{35645654-6219-4776-93B7-3807585A0CA6}" type="slidenum">
              <a:rPr lang="en-US" altLang="ko-KR"/>
              <a:pPr/>
              <a:t>‹#›</a:t>
            </a:fld>
            <a:endParaRPr lang="en-US" altLang="ko-KR"/>
          </a:p>
        </p:txBody>
      </p:sp>
    </p:spTree>
    <p:extLst>
      <p:ext uri="{BB962C8B-B14F-4D97-AF65-F5344CB8AC3E}">
        <p14:creationId xmlns:p14="http://schemas.microsoft.com/office/powerpoint/2010/main" val="3420756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r>
              <a:rPr lang="en-US" altLang="ko-KR"/>
              <a:t>15.</a:t>
            </a:r>
            <a:fld id="{F520E22A-E49D-4470-92D2-86153338198A}" type="slidenum">
              <a:rPr lang="en-US" altLang="ko-KR"/>
              <a:pPr/>
              <a:t>‹#›</a:t>
            </a:fld>
            <a:endParaRPr lang="en-US" altLang="ko-KR"/>
          </a:p>
        </p:txBody>
      </p:sp>
    </p:spTree>
    <p:extLst>
      <p:ext uri="{BB962C8B-B14F-4D97-AF65-F5344CB8AC3E}">
        <p14:creationId xmlns:p14="http://schemas.microsoft.com/office/powerpoint/2010/main" val="1191147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33" name="Rectangle 13"/>
          <p:cNvSpPr>
            <a:spLocks noGrp="1" noChangeArrowheads="1"/>
          </p:cNvSpPr>
          <p:nvPr>
            <p:ph type="sldNum" sz="quarter" idx="4"/>
          </p:nvPr>
        </p:nvSpPr>
        <p:spPr bwMode="auto">
          <a:xfrm>
            <a:off x="0" y="64008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i="0">
                <a:latin typeface="Arial" panose="020B0604020202020204" pitchFamily="34" charset="0"/>
                <a:ea typeface="굴림" panose="020B0600000101010101" pitchFamily="50" charset="-127"/>
              </a:defRPr>
            </a:lvl1pPr>
          </a:lstStyle>
          <a:p>
            <a:r>
              <a:rPr lang="en-US" altLang="ko-KR"/>
              <a:t>15.</a:t>
            </a:r>
            <a:fld id="{EFDE8D90-7DF2-42C0-B58D-C32F6D4CEF52}" type="slidenum">
              <a:rPr lang="en-US" altLang="ko-KR"/>
              <a:pPr/>
              <a:t>‹#›</a:t>
            </a:fld>
            <a:endParaRPr lang="en-US" altLang="ko-KR"/>
          </a:p>
        </p:txBody>
      </p:sp>
    </p:spTree>
  </p:cSld>
  <p:clrMap bg1="lt1" tx1="dk1" bg2="lt2" tx2="dk2" accent1="accent1" accent2="accent2" accent3="accent3" accent4="accent4" accent5="accent5" accent6="accent6" hlink="hlink" folHlink="folHlink"/>
  <p:sldLayoutIdLst>
    <p:sldLayoutId id="2147483661"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emf"/><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9.emf"/><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58.emf"/><Relationship Id="rId5" Type="http://schemas.openxmlformats.org/officeDocument/2006/relationships/image" Target="../media/image57.emf"/><Relationship Id="rId4" Type="http://schemas.openxmlformats.org/officeDocument/2006/relationships/image" Target="../media/image56.emf"/></Relationships>
</file>

<file path=ppt/slides/_rels/slide41.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64.emf"/><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63.emf"/><Relationship Id="rId5" Type="http://schemas.openxmlformats.org/officeDocument/2006/relationships/image" Target="../media/image62.emf"/><Relationship Id="rId4" Type="http://schemas.openxmlformats.org/officeDocument/2006/relationships/image" Target="../media/image61.emf"/></Relationships>
</file>

<file path=ppt/slides/_rels/slide4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descr="branding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Text Box 4"/>
          <p:cNvSpPr txBox="1">
            <a:spLocks noChangeArrowheads="1"/>
          </p:cNvSpPr>
          <p:nvPr/>
        </p:nvSpPr>
        <p:spPr bwMode="auto">
          <a:xfrm>
            <a:off x="187325" y="1524000"/>
            <a:ext cx="415607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r>
              <a:rPr lang="en-US" altLang="ko-KR" sz="4800">
                <a:solidFill>
                  <a:srgbClr val="FF0000"/>
                </a:solidFill>
                <a:latin typeface="Times" panose="02020603050405020304" pitchFamily="18" charset="0"/>
                <a:ea typeface="굴림" panose="020B0600000101010101" pitchFamily="50" charset="-127"/>
                <a:cs typeface="Arial" panose="020B0604020202020204" pitchFamily="34" charset="0"/>
              </a:rPr>
              <a:t>Chapter 15</a:t>
            </a:r>
          </a:p>
        </p:txBody>
      </p:sp>
      <p:pic>
        <p:nvPicPr>
          <p:cNvPr id="15364"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9600" y="762000"/>
            <a:ext cx="4470400" cy="576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Text Box 6"/>
          <p:cNvSpPr txBox="1">
            <a:spLocks noChangeArrowheads="1"/>
          </p:cNvSpPr>
          <p:nvPr/>
        </p:nvSpPr>
        <p:spPr bwMode="auto">
          <a:xfrm>
            <a:off x="152400" y="2601913"/>
            <a:ext cx="415607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r>
              <a:rPr lang="en-US" altLang="ko-KR" sz="4800">
                <a:solidFill>
                  <a:srgbClr val="002060"/>
                </a:solidFill>
                <a:latin typeface="Times" panose="02020603050405020304" pitchFamily="18" charset="0"/>
                <a:ea typeface="굴림" panose="020B0600000101010101" pitchFamily="50" charset="-127"/>
                <a:cs typeface="Arial" panose="020B0604020202020204" pitchFamily="34" charset="0"/>
              </a:rPr>
              <a:t>Wireless </a:t>
            </a:r>
            <a:br>
              <a:rPr lang="en-US" altLang="ko-KR" sz="4800">
                <a:solidFill>
                  <a:srgbClr val="002060"/>
                </a:solidFill>
                <a:latin typeface="Times" panose="02020603050405020304" pitchFamily="18" charset="0"/>
                <a:ea typeface="굴림" panose="020B0600000101010101" pitchFamily="50" charset="-127"/>
                <a:cs typeface="Arial" panose="020B0604020202020204" pitchFamily="34" charset="0"/>
              </a:rPr>
            </a:br>
            <a:r>
              <a:rPr lang="en-US" altLang="ko-KR" sz="4800">
                <a:solidFill>
                  <a:srgbClr val="002060"/>
                </a:solidFill>
                <a:latin typeface="Times" panose="02020603050405020304" pitchFamily="18" charset="0"/>
                <a:ea typeface="굴림" panose="020B0600000101010101" pitchFamily="50" charset="-127"/>
                <a:cs typeface="Arial" panose="020B0604020202020204" pitchFamily="34" charset="0"/>
              </a:rPr>
              <a:t>LANs</a:t>
            </a:r>
          </a:p>
        </p:txBody>
      </p:sp>
      <p:sp>
        <p:nvSpPr>
          <p:cNvPr id="15367" name="Text Box 2"/>
          <p:cNvSpPr txBox="1">
            <a:spLocks noChangeArrowheads="1"/>
          </p:cNvSpPr>
          <p:nvPr/>
        </p:nvSpPr>
        <p:spPr bwMode="auto">
          <a:xfrm>
            <a:off x="0" y="6604000"/>
            <a:ext cx="9144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833" tIns="51417" rIns="102833" bIns="51417">
            <a:spAutoFit/>
          </a:bodyPr>
          <a:lstStyle>
            <a:lvl1pPr defTabSz="1028700" eaLnBrk="0" hangingPunct="0">
              <a:defRPr sz="3200" b="1" i="1">
                <a:solidFill>
                  <a:schemeClr val="tx1"/>
                </a:solidFill>
                <a:latin typeface="Baby Kruffy"/>
              </a:defRPr>
            </a:lvl1pPr>
            <a:lvl2pPr marL="742950" indent="-285750" defTabSz="1028700" eaLnBrk="0" hangingPunct="0">
              <a:defRPr sz="3200" b="1" i="1">
                <a:solidFill>
                  <a:schemeClr val="tx1"/>
                </a:solidFill>
                <a:latin typeface="Baby Kruffy"/>
              </a:defRPr>
            </a:lvl2pPr>
            <a:lvl3pPr marL="1143000" indent="-228600" defTabSz="1028700" eaLnBrk="0" hangingPunct="0">
              <a:defRPr sz="3200" b="1" i="1">
                <a:solidFill>
                  <a:schemeClr val="tx1"/>
                </a:solidFill>
                <a:latin typeface="Baby Kruffy"/>
              </a:defRPr>
            </a:lvl3pPr>
            <a:lvl4pPr marL="1600200" indent="-228600" defTabSz="1028700" eaLnBrk="0" hangingPunct="0">
              <a:defRPr sz="3200" b="1" i="1">
                <a:solidFill>
                  <a:schemeClr val="tx1"/>
                </a:solidFill>
                <a:latin typeface="Baby Kruffy"/>
              </a:defRPr>
            </a:lvl4pPr>
            <a:lvl5pPr marL="2057400" indent="-228600" defTabSz="1028700" eaLnBrk="0" hangingPunct="0">
              <a:defRPr sz="3200" b="1" i="1">
                <a:solidFill>
                  <a:schemeClr val="tx1"/>
                </a:solidFill>
                <a:latin typeface="Baby Kruffy"/>
              </a:defRPr>
            </a:lvl5pPr>
            <a:lvl6pPr marL="2514600" indent="-228600" defTabSz="1028700" eaLnBrk="0" fontAlgn="base" hangingPunct="0">
              <a:spcBef>
                <a:spcPct val="0"/>
              </a:spcBef>
              <a:spcAft>
                <a:spcPct val="0"/>
              </a:spcAft>
              <a:defRPr sz="3200" b="1" i="1">
                <a:solidFill>
                  <a:schemeClr val="tx1"/>
                </a:solidFill>
                <a:latin typeface="Baby Kruffy"/>
              </a:defRPr>
            </a:lvl6pPr>
            <a:lvl7pPr marL="2971800" indent="-228600" defTabSz="1028700" eaLnBrk="0" fontAlgn="base" hangingPunct="0">
              <a:spcBef>
                <a:spcPct val="0"/>
              </a:spcBef>
              <a:spcAft>
                <a:spcPct val="0"/>
              </a:spcAft>
              <a:defRPr sz="3200" b="1" i="1">
                <a:solidFill>
                  <a:schemeClr val="tx1"/>
                </a:solidFill>
                <a:latin typeface="Baby Kruffy"/>
              </a:defRPr>
            </a:lvl7pPr>
            <a:lvl8pPr marL="3429000" indent="-228600" defTabSz="1028700" eaLnBrk="0" fontAlgn="base" hangingPunct="0">
              <a:spcBef>
                <a:spcPct val="0"/>
              </a:spcBef>
              <a:spcAft>
                <a:spcPct val="0"/>
              </a:spcAft>
              <a:defRPr sz="3200" b="1" i="1">
                <a:solidFill>
                  <a:schemeClr val="tx1"/>
                </a:solidFill>
                <a:latin typeface="Baby Kruffy"/>
              </a:defRPr>
            </a:lvl8pPr>
            <a:lvl9pPr marL="3886200" indent="-228600" defTabSz="1028700" eaLnBrk="0" fontAlgn="base" hangingPunct="0">
              <a:spcBef>
                <a:spcPct val="0"/>
              </a:spcBef>
              <a:spcAft>
                <a:spcPct val="0"/>
              </a:spcAft>
              <a:defRPr sz="3200" b="1" i="1">
                <a:solidFill>
                  <a:schemeClr val="tx1"/>
                </a:solidFill>
                <a:latin typeface="Baby Kruffy"/>
              </a:defRPr>
            </a:lvl9pPr>
          </a:lstStyle>
          <a:p>
            <a:pPr algn="ctr" eaLnBrk="1" hangingPunct="1">
              <a:spcBef>
                <a:spcPct val="50000"/>
              </a:spcBef>
            </a:pPr>
            <a:r>
              <a:rPr lang="en-US" altLang="ko-KR" sz="1000" b="0" i="0">
                <a:latin typeface="Arial" panose="020B0604020202020204" pitchFamily="34" charset="0"/>
                <a:ea typeface="굴림" panose="020B0600000101010101" pitchFamily="50" charset="-127"/>
                <a:cs typeface="Arial" panose="020B0604020202020204" pitchFamily="34" charset="0"/>
              </a:rPr>
              <a:t>Copyright </a:t>
            </a:r>
            <a:r>
              <a:rPr lang="en-US" altLang="ko-KR" sz="1000" b="0" i="0">
                <a:latin typeface="Arial" panose="020B0604020202020204" pitchFamily="34" charset="0"/>
                <a:ea typeface="굴림" panose="020B0600000101010101" pitchFamily="50" charset="-127"/>
                <a:cs typeface="Times New Roman" panose="02020603050405020304" pitchFamily="18" charset="0"/>
              </a:rPr>
              <a:t>© </a:t>
            </a:r>
            <a:r>
              <a:rPr lang="en-US" altLang="ko-KR" sz="1000" b="0" i="0">
                <a:latin typeface="Arial" panose="020B0604020202020204" pitchFamily="34" charset="0"/>
                <a:ea typeface="굴림" panose="020B0600000101010101" pitchFamily="50" charset="-127"/>
                <a:cs typeface="Arial" panose="020B0604020202020204" pitchFamily="34" charset="0"/>
              </a:rPr>
              <a:t>The McGraw-Hill Companies, Inc. Permission required for reproduction or display.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0" name="Rectangle 1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1" name="Rectangle 1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2" name="Rectangle 1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3" name="Rectangle 1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4" name="Rectangle 1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5" name="Rectangle 1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6" name="Rectangle 21"/>
          <p:cNvSpPr>
            <a:spLocks noChangeArrowheads="1"/>
          </p:cNvSpPr>
          <p:nvPr/>
        </p:nvSpPr>
        <p:spPr bwMode="auto">
          <a:xfrm>
            <a:off x="1066800" y="-76200"/>
            <a:ext cx="41862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en-US" sz="3600" i="0">
                <a:solidFill>
                  <a:srgbClr val="FF0000"/>
                </a:solidFill>
                <a:latin typeface="Arial" panose="020B0604020202020204" pitchFamily="34" charset="0"/>
              </a:rPr>
              <a:t>Chapter6:  Outline</a:t>
            </a:r>
            <a:endParaRPr lang="en-US" altLang="ko-KR" sz="3600" i="0">
              <a:solidFill>
                <a:srgbClr val="FF0000"/>
              </a:solidFill>
              <a:latin typeface="Arial" panose="020B0604020202020204" pitchFamily="34" charset="0"/>
              <a:ea typeface="굴림" panose="020B0600000101010101" pitchFamily="50" charset="-127"/>
            </a:endParaRPr>
          </a:p>
        </p:txBody>
      </p:sp>
      <p:sp>
        <p:nvSpPr>
          <p:cNvPr id="861215" name="Rectangle 31"/>
          <p:cNvSpPr>
            <a:spLocks noChangeArrowheads="1"/>
          </p:cNvSpPr>
          <p:nvPr/>
        </p:nvSpPr>
        <p:spPr bwMode="auto">
          <a:xfrm>
            <a:off x="152400" y="1981200"/>
            <a:ext cx="8458200" cy="990600"/>
          </a:xfrm>
          <a:prstGeom prst="rect">
            <a:avLst/>
          </a:prstGeom>
          <a:noFill/>
          <a:ln w="9525">
            <a:noFill/>
            <a:miter lim="800000"/>
            <a:headEnd/>
            <a:tailEnd/>
          </a:ln>
          <a:effectLst/>
        </p:spPr>
        <p:txBody>
          <a:bodyPr/>
          <a:lstStyle/>
          <a:p>
            <a:pPr algn="just" eaLnBrk="0" hangingPunct="0">
              <a:lnSpc>
                <a:spcPct val="200000"/>
              </a:lnSpc>
              <a:defRPr/>
            </a:pPr>
            <a:r>
              <a:rPr lang="en-US" dirty="0">
                <a:solidFill>
                  <a:srgbClr val="C00000"/>
                </a:solidFill>
                <a:effectLst>
                  <a:outerShdw blurRad="38100" dist="38100" dir="2700000" algn="tl">
                    <a:srgbClr val="000000">
                      <a:alpha val="43137"/>
                    </a:srgbClr>
                  </a:outerShdw>
                </a:effectLst>
                <a:latin typeface="Times"/>
                <a:cs typeface="Times New Roman" pitchFamily="18" charset="0"/>
              </a:rPr>
              <a:t>15.1   </a:t>
            </a:r>
            <a:r>
              <a:rPr lang="en-US" dirty="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INTRODUCTION</a:t>
            </a:r>
            <a:endParaRPr lang="en-US" sz="2400" dirty="0">
              <a:solidFill>
                <a:srgbClr val="C00000"/>
              </a:solidFill>
              <a:effectLst>
                <a:outerShdw blurRad="38100" dist="38100" dir="2700000" algn="tl">
                  <a:srgbClr val="000000">
                    <a:alpha val="43137"/>
                  </a:srgbClr>
                </a:outerShdw>
              </a:effectLst>
              <a:latin typeface="Times"/>
            </a:endParaRPr>
          </a:p>
        </p:txBody>
      </p:sp>
      <p:sp>
        <p:nvSpPr>
          <p:cNvPr id="11" name="Rectangle 31"/>
          <p:cNvSpPr>
            <a:spLocks noChangeArrowheads="1"/>
          </p:cNvSpPr>
          <p:nvPr/>
        </p:nvSpPr>
        <p:spPr bwMode="auto">
          <a:xfrm>
            <a:off x="152400" y="3352800"/>
            <a:ext cx="8458200" cy="990600"/>
          </a:xfrm>
          <a:prstGeom prst="rect">
            <a:avLst/>
          </a:prstGeom>
          <a:noFill/>
          <a:ln w="9525">
            <a:noFill/>
            <a:miter lim="800000"/>
            <a:headEnd/>
            <a:tailEnd/>
          </a:ln>
          <a:effectLst/>
        </p:spPr>
        <p:txBody>
          <a:bodyPr/>
          <a:lstStyle/>
          <a:p>
            <a:pPr algn="just" eaLnBrk="0" hangingPunct="0">
              <a:lnSpc>
                <a:spcPct val="200000"/>
              </a:lnSpc>
              <a:defRPr/>
            </a:pPr>
            <a:r>
              <a:rPr lang="en-US" dirty="0">
                <a:solidFill>
                  <a:srgbClr val="C00000"/>
                </a:solidFill>
                <a:effectLst>
                  <a:outerShdw blurRad="38100" dist="38100" dir="2700000" algn="tl">
                    <a:srgbClr val="000000">
                      <a:alpha val="43137"/>
                    </a:srgbClr>
                  </a:outerShdw>
                </a:effectLst>
                <a:latin typeface="Times"/>
                <a:cs typeface="Times New Roman" pitchFamily="18" charset="0"/>
              </a:rPr>
              <a:t>15.2   </a:t>
            </a:r>
            <a:r>
              <a:rPr lang="en-US" dirty="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IEEE 802.11 PROJECT</a:t>
            </a:r>
            <a:endParaRPr lang="en-US" sz="2400" dirty="0">
              <a:solidFill>
                <a:srgbClr val="C00000"/>
              </a:solidFill>
              <a:effectLst>
                <a:outerShdw blurRad="38100" dist="38100" dir="2700000" algn="tl">
                  <a:srgbClr val="000000">
                    <a:alpha val="43137"/>
                  </a:srgbClr>
                </a:outerShdw>
              </a:effectLst>
              <a:latin typeface="Times"/>
            </a:endParaRPr>
          </a:p>
        </p:txBody>
      </p:sp>
      <p:sp>
        <p:nvSpPr>
          <p:cNvPr id="12" name="Rectangle 31"/>
          <p:cNvSpPr>
            <a:spLocks noChangeArrowheads="1"/>
          </p:cNvSpPr>
          <p:nvPr/>
        </p:nvSpPr>
        <p:spPr bwMode="auto">
          <a:xfrm>
            <a:off x="152400" y="4724400"/>
            <a:ext cx="8458200" cy="990600"/>
          </a:xfrm>
          <a:prstGeom prst="rect">
            <a:avLst/>
          </a:prstGeom>
          <a:noFill/>
          <a:ln w="9525">
            <a:noFill/>
            <a:miter lim="800000"/>
            <a:headEnd/>
            <a:tailEnd/>
          </a:ln>
          <a:effectLst/>
        </p:spPr>
        <p:txBody>
          <a:bodyPr/>
          <a:lstStyle/>
          <a:p>
            <a:pPr algn="just" eaLnBrk="0" hangingPunct="0">
              <a:lnSpc>
                <a:spcPct val="200000"/>
              </a:lnSpc>
              <a:defRPr/>
            </a:pPr>
            <a:r>
              <a:rPr lang="en-US" dirty="0">
                <a:solidFill>
                  <a:srgbClr val="C00000"/>
                </a:solidFill>
                <a:effectLst>
                  <a:outerShdw blurRad="38100" dist="38100" dir="2700000" algn="tl">
                    <a:srgbClr val="000000">
                      <a:alpha val="43137"/>
                    </a:srgbClr>
                  </a:outerShdw>
                </a:effectLst>
                <a:latin typeface="Times"/>
                <a:cs typeface="Times New Roman" pitchFamily="18" charset="0"/>
              </a:rPr>
              <a:t>15.3   </a:t>
            </a:r>
            <a:r>
              <a:rPr lang="en-US" dirty="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BLUETOOTH</a:t>
            </a:r>
            <a:endParaRPr lang="en-US" sz="2400" dirty="0">
              <a:solidFill>
                <a:srgbClr val="C00000"/>
              </a:solidFill>
              <a:effectLst>
                <a:outerShdw blurRad="38100" dist="38100" dir="2700000" algn="tl">
                  <a:srgbClr val="000000">
                    <a:alpha val="43137"/>
                  </a:srgbClr>
                </a:outerShdw>
              </a:effectLst>
              <a:latin typeface="Times"/>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61215">
                                            <p:txEl>
                                              <p:pRg st="0" end="0"/>
                                            </p:txEl>
                                          </p:spTgt>
                                        </p:tgtEl>
                                        <p:attrNameLst>
                                          <p:attrName>style.visibility</p:attrName>
                                        </p:attrNameLst>
                                      </p:cBhvr>
                                      <p:to>
                                        <p:strVal val="visible"/>
                                      </p:to>
                                    </p:set>
                                    <p:animEffect transition="in" filter="wipe(left)">
                                      <p:cBhvr>
                                        <p:cTn id="7" dur="500"/>
                                        <p:tgtEl>
                                          <p:spTgt spid="8612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wipe(left)">
                                      <p:cBhvr>
                                        <p:cTn id="12" dur="500"/>
                                        <p:tgtEl>
                                          <p:spTgt spid="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wipe(left)">
                                      <p:cBhvr>
                                        <p:cTn id="17"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9458" name="Rectangle 1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59" name="Rectangle 1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0" name="Rectangle 1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1" name="Rectangle 1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2" name="Rectangle 1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3" name="Rectangle 1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4" name="Rectangle 1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5" name="Rectangle 21"/>
          <p:cNvSpPr>
            <a:spLocks noChangeArrowheads="1"/>
          </p:cNvSpPr>
          <p:nvPr/>
        </p:nvSpPr>
        <p:spPr bwMode="auto">
          <a:xfrm>
            <a:off x="1066800" y="-76200"/>
            <a:ext cx="49291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en-US" sz="3600" i="0">
                <a:solidFill>
                  <a:srgbClr val="FF0000"/>
                </a:solidFill>
                <a:latin typeface="Arial" panose="020B0604020202020204" pitchFamily="34" charset="0"/>
              </a:rPr>
              <a:t>Chapter 15: Objective</a:t>
            </a:r>
            <a:endParaRPr lang="en-US" altLang="ko-KR" sz="3600" i="0">
              <a:solidFill>
                <a:srgbClr val="FF0000"/>
              </a:solidFill>
              <a:latin typeface="Arial" panose="020B0604020202020204" pitchFamily="34" charset="0"/>
              <a:ea typeface="굴림" panose="020B0600000101010101" pitchFamily="50" charset="-127"/>
            </a:endParaRPr>
          </a:p>
        </p:txBody>
      </p:sp>
      <p:sp>
        <p:nvSpPr>
          <p:cNvPr id="14" name="Rectangle 7"/>
          <p:cNvSpPr>
            <a:spLocks noChangeArrowheads="1"/>
          </p:cNvSpPr>
          <p:nvPr/>
        </p:nvSpPr>
        <p:spPr bwMode="auto">
          <a:xfrm>
            <a:off x="98425" y="1143000"/>
            <a:ext cx="8686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The first section introduces the general issues behind wireless LANs and compares wired and wireless networks. The section describes the characteristics of the wireless networks and the way access is controlled in these types of networks.</a:t>
            </a:r>
          </a:p>
        </p:txBody>
      </p:sp>
      <p:sp>
        <p:nvSpPr>
          <p:cNvPr id="12" name="Rectangle 7"/>
          <p:cNvSpPr>
            <a:spLocks noChangeArrowheads="1"/>
          </p:cNvSpPr>
          <p:nvPr/>
        </p:nvSpPr>
        <p:spPr bwMode="auto">
          <a:xfrm>
            <a:off x="250825" y="2705100"/>
            <a:ext cx="868680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The second section discusses a wireless LAN defined by the IEEE 802.11 Project. This section defines the architecture of this type of LAN and describes the MAC sublayer. </a:t>
            </a:r>
          </a:p>
        </p:txBody>
      </p:sp>
      <p:sp>
        <p:nvSpPr>
          <p:cNvPr id="13" name="Rectangle 7"/>
          <p:cNvSpPr>
            <a:spLocks noChangeArrowheads="1"/>
          </p:cNvSpPr>
          <p:nvPr/>
        </p:nvSpPr>
        <p:spPr bwMode="auto">
          <a:xfrm>
            <a:off x="250825" y="4114800"/>
            <a:ext cx="8686800"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The third section discusses the Bluetooth technology as a personal area network (PAN). The section describes the architecture of the network, the addressing mechanism, and the packet format. Different layers used in this protocol are also briefly described and compared with the ones in the other wired and wireless LANs.</a:t>
            </a:r>
          </a:p>
        </p:txBody>
      </p:sp>
    </p:spTree>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 calcmode="lin" valueType="num">
                                      <p:cBhvr>
                                        <p:cTn id="14" dur="10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16" dur="1000"/>
                                        <p:tgtEl>
                                          <p:spTgt spid="12">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nodeType="clickEffect">
                                  <p:stCondLst>
                                    <p:cond delay="0"/>
                                  </p:stCondLst>
                                  <p:childTnLst>
                                    <p:set>
                                      <p:cBhvr>
                                        <p:cTn id="20" dur="1" fill="hold">
                                          <p:stCondLst>
                                            <p:cond delay="0"/>
                                          </p:stCondLst>
                                        </p:cTn>
                                        <p:tgtEl>
                                          <p:spTgt spid="13">
                                            <p:txEl>
                                              <p:pRg st="0" end="0"/>
                                            </p:txEl>
                                          </p:spTgt>
                                        </p:tgtEl>
                                        <p:attrNameLst>
                                          <p:attrName>style.visibility</p:attrName>
                                        </p:attrNameLst>
                                      </p:cBhvr>
                                      <p:to>
                                        <p:strVal val="visible"/>
                                      </p:to>
                                    </p:set>
                                    <p:anim calcmode="lin" valueType="num">
                                      <p:cBhvr>
                                        <p:cTn id="21" dur="10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22" dur="10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23" dur="1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853C1AC2-D393-4565-B7CC-8556E71A1628}" type="slidenum">
              <a:rPr lang="en-US" altLang="ko-KR" sz="1200" i="0">
                <a:latin typeface="Arial" panose="020B0604020202020204" pitchFamily="34" charset="0"/>
              </a:rPr>
              <a:pPr eaLnBrk="1" hangingPunct="1"/>
              <a:t>4</a:t>
            </a:fld>
            <a:endParaRPr lang="en-US" altLang="ko-KR" sz="1200" i="0">
              <a:latin typeface="Arial" panose="020B0604020202020204" pitchFamily="34" charset="0"/>
            </a:endParaRPr>
          </a:p>
        </p:txBody>
      </p:sp>
      <p:sp>
        <p:nvSpPr>
          <p:cNvPr id="911362"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1363" name="Text Box 3"/>
          <p:cNvSpPr txBox="1">
            <a:spLocks noChangeArrowheads="1"/>
          </p:cNvSpPr>
          <p:nvPr/>
        </p:nvSpPr>
        <p:spPr bwMode="auto">
          <a:xfrm>
            <a:off x="228600" y="406400"/>
            <a:ext cx="4530725" cy="1077913"/>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15-1   INTRODUCTION</a:t>
            </a:r>
            <a:endParaRPr lang="en-US" i="0" dirty="0">
              <a:effectLst>
                <a:outerShdw blurRad="38100" dist="38100" dir="2700000" algn="tl">
                  <a:srgbClr val="C0C0C0"/>
                </a:outerShdw>
              </a:effectLst>
              <a:latin typeface="Times" pitchFamily="18" charset="0"/>
            </a:endParaRPr>
          </a:p>
          <a:p>
            <a:pPr marL="0" lvl="2" eaLnBrk="0" hangingPunct="0">
              <a:defRPr/>
            </a:pPr>
            <a:endParaRPr lang="en-US" i="0" dirty="0">
              <a:effectLst>
                <a:outerShdw blurRad="38100" dist="38100" dir="2700000" algn="tl">
                  <a:srgbClr val="C0C0C0"/>
                </a:outerShdw>
              </a:effectLst>
              <a:latin typeface="Times" pitchFamily="18" charset="0"/>
            </a:endParaRPr>
          </a:p>
        </p:txBody>
      </p:sp>
      <p:sp>
        <p:nvSpPr>
          <p:cNvPr id="21508"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21509" name="Rectangle 8"/>
          <p:cNvSpPr>
            <a:spLocks noChangeArrowheads="1"/>
          </p:cNvSpPr>
          <p:nvPr/>
        </p:nvSpPr>
        <p:spPr bwMode="auto">
          <a:xfrm>
            <a:off x="381000" y="1658938"/>
            <a:ext cx="807720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Wireless communication is one of the fastest-growing technologies. The demand for connecting devices without the use of cables is increasing everywhere. Wireless LANs can be found on college campuses, in office buildings, and in many public areas. Before we discuss a specific protocol related to wireless LANs, let us talk about them in general.</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AAD89C26-4D57-4C7C-8EA4-00EF23BFDCB6}" type="slidenum">
              <a:rPr lang="en-US" altLang="ko-KR" sz="1200" i="0">
                <a:latin typeface="Arial" panose="020B0604020202020204" pitchFamily="34" charset="0"/>
              </a:rPr>
              <a:pPr eaLnBrk="1" hangingPunct="1"/>
              <a:t>5</a:t>
            </a:fld>
            <a:endParaRPr lang="en-US" altLang="ko-KR" sz="1200" i="0">
              <a:latin typeface="Arial" panose="020B0604020202020204" pitchFamily="34" charset="0"/>
            </a:endParaRPr>
          </a:p>
        </p:txBody>
      </p:sp>
      <p:sp>
        <p:nvSpPr>
          <p:cNvPr id="23554"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3555"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3556"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3557"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3558"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3559"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3560"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06488" y="0"/>
            <a:ext cx="6724650" cy="641350"/>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15.15.1  Architectural Comparison</a:t>
            </a:r>
          </a:p>
        </p:txBody>
      </p:sp>
      <p:sp>
        <p:nvSpPr>
          <p:cNvPr id="23562" name="Rectangle 10"/>
          <p:cNvSpPr>
            <a:spLocks noChangeArrowheads="1"/>
          </p:cNvSpPr>
          <p:nvPr/>
        </p:nvSpPr>
        <p:spPr bwMode="auto">
          <a:xfrm>
            <a:off x="381000" y="1293813"/>
            <a:ext cx="7924800" cy="1384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Let us first compare the architecture of wired and wireless LANs to give some idea of what we need to look for when we study wireless LANs.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A6AF7727-096A-4853-8979-2C393619C4B1}" type="slidenum">
              <a:rPr lang="en-US" altLang="ko-KR" sz="1200" i="0">
                <a:latin typeface="Arial" panose="020B0604020202020204" pitchFamily="34" charset="0"/>
              </a:rPr>
              <a:pPr eaLnBrk="1" hangingPunct="1"/>
              <a:t>6</a:t>
            </a:fld>
            <a:endParaRPr lang="en-US" altLang="ko-KR" sz="1200" i="0">
              <a:latin typeface="Arial" panose="020B0604020202020204" pitchFamily="34" charset="0"/>
            </a:endParaRPr>
          </a:p>
        </p:txBody>
      </p:sp>
      <p:sp>
        <p:nvSpPr>
          <p:cNvPr id="2560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15.1:  </a:t>
            </a:r>
            <a:r>
              <a:rPr lang="en-US" altLang="ko-KR" sz="2000">
                <a:latin typeface="Times-BoldItalic"/>
                <a:ea typeface="굴림" panose="020B0600000101010101" pitchFamily="50" charset="-127"/>
              </a:rPr>
              <a:t>Isolated LANs: wired versus wireless</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538" y="838200"/>
            <a:ext cx="3671887" cy="303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6613" y="3352800"/>
            <a:ext cx="3671887" cy="303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circle(out)">
                                      <p:cBhvr>
                                        <p:cTn id="7" dur="2000"/>
                                        <p:tgtEl>
                                          <p:spTgt spid="10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circle(in)">
                                      <p:cBhvr>
                                        <p:cTn id="12"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BA250483-632A-4445-B4C1-6541D363E67F}" type="slidenum">
              <a:rPr lang="en-US" altLang="ko-KR" sz="1200" i="0">
                <a:latin typeface="Arial" panose="020B0604020202020204" pitchFamily="34" charset="0"/>
              </a:rPr>
              <a:pPr eaLnBrk="1" hangingPunct="1"/>
              <a:t>7</a:t>
            </a:fld>
            <a:endParaRPr lang="en-US" altLang="ko-KR" sz="1200" i="0">
              <a:latin typeface="Arial" panose="020B0604020202020204" pitchFamily="34" charset="0"/>
            </a:endParaRPr>
          </a:p>
        </p:txBody>
      </p:sp>
      <p:sp>
        <p:nvSpPr>
          <p:cNvPr id="27650" name="Rectangle 14"/>
          <p:cNvSpPr>
            <a:spLocks noChangeArrowheads="1"/>
          </p:cNvSpPr>
          <p:nvPr/>
        </p:nvSpPr>
        <p:spPr bwMode="auto">
          <a:xfrm>
            <a:off x="152400" y="-20638"/>
            <a:ext cx="8991600" cy="7080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15.2:  </a:t>
            </a:r>
            <a:r>
              <a:rPr lang="en-US" altLang="ko-KR" sz="2000">
                <a:latin typeface="Times-BoldItalic"/>
                <a:ea typeface="굴림" panose="020B0600000101010101" pitchFamily="50" charset="-127"/>
              </a:rPr>
              <a:t>Connection of a wired LAN and a wireless LAN to other         </a:t>
            </a:r>
          </a:p>
          <a:p>
            <a:r>
              <a:rPr lang="en-US" altLang="ko-KR" sz="2000">
                <a:latin typeface="Times-BoldItalic"/>
                <a:ea typeface="굴림" panose="020B0600000101010101" pitchFamily="50" charset="-127"/>
              </a:rPr>
              <a:t>                     networks</a:t>
            </a:r>
          </a:p>
        </p:txBody>
      </p:sp>
      <p:pic>
        <p:nvPicPr>
          <p:cNvPr id="1024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016000"/>
            <a:ext cx="5243513"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8488" y="3917950"/>
            <a:ext cx="5243512" cy="240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10244"/>
                                        </p:tgtEl>
                                        <p:attrNameLst>
                                          <p:attrName>style.visibility</p:attrName>
                                        </p:attrNameLst>
                                      </p:cBhvr>
                                      <p:to>
                                        <p:strVal val="visible"/>
                                      </p:to>
                                    </p:set>
                                    <p:anim calcmode="lin" valueType="num">
                                      <p:cBhvr>
                                        <p:cTn id="7" dur="1000" fill="hold"/>
                                        <p:tgtEl>
                                          <p:spTgt spid="10244"/>
                                        </p:tgtEl>
                                        <p:attrNameLst>
                                          <p:attrName>ppt_w</p:attrName>
                                        </p:attrNameLst>
                                      </p:cBhvr>
                                      <p:tavLst>
                                        <p:tav tm="0">
                                          <p:val>
                                            <p:fltVal val="0"/>
                                          </p:val>
                                        </p:tav>
                                        <p:tav tm="100000">
                                          <p:val>
                                            <p:strVal val="#ppt_w"/>
                                          </p:val>
                                        </p:tav>
                                      </p:tavLst>
                                    </p:anim>
                                    <p:anim calcmode="lin" valueType="num">
                                      <p:cBhvr>
                                        <p:cTn id="8" dur="1000" fill="hold"/>
                                        <p:tgtEl>
                                          <p:spTgt spid="10244"/>
                                        </p:tgtEl>
                                        <p:attrNameLst>
                                          <p:attrName>ppt_h</p:attrName>
                                        </p:attrNameLst>
                                      </p:cBhvr>
                                      <p:tavLst>
                                        <p:tav tm="0">
                                          <p:val>
                                            <p:fltVal val="0"/>
                                          </p:val>
                                        </p:tav>
                                        <p:tav tm="100000">
                                          <p:val>
                                            <p:strVal val="#ppt_h"/>
                                          </p:val>
                                        </p:tav>
                                      </p:tavLst>
                                    </p:anim>
                                    <p:anim calcmode="lin" valueType="num">
                                      <p:cBhvr>
                                        <p:cTn id="9" dur="1000" fill="hold"/>
                                        <p:tgtEl>
                                          <p:spTgt spid="10244"/>
                                        </p:tgtEl>
                                        <p:attrNameLst>
                                          <p:attrName>style.rotation</p:attrName>
                                        </p:attrNameLst>
                                      </p:cBhvr>
                                      <p:tavLst>
                                        <p:tav tm="0">
                                          <p:val>
                                            <p:fltVal val="90"/>
                                          </p:val>
                                        </p:tav>
                                        <p:tav tm="100000">
                                          <p:val>
                                            <p:fltVal val="0"/>
                                          </p:val>
                                        </p:tav>
                                      </p:tavLst>
                                    </p:anim>
                                    <p:animEffect transition="in" filter="fade">
                                      <p:cBhvr>
                                        <p:cTn id="10" dur="1000"/>
                                        <p:tgtEl>
                                          <p:spTgt spid="1024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10245"/>
                                        </p:tgtEl>
                                        <p:attrNameLst>
                                          <p:attrName>style.visibility</p:attrName>
                                        </p:attrNameLst>
                                      </p:cBhvr>
                                      <p:to>
                                        <p:strVal val="visible"/>
                                      </p:to>
                                    </p:set>
                                    <p:anim calcmode="lin" valueType="num">
                                      <p:cBhvr>
                                        <p:cTn id="15" dur="1000" fill="hold"/>
                                        <p:tgtEl>
                                          <p:spTgt spid="10245"/>
                                        </p:tgtEl>
                                        <p:attrNameLst>
                                          <p:attrName>ppt_w</p:attrName>
                                        </p:attrNameLst>
                                      </p:cBhvr>
                                      <p:tavLst>
                                        <p:tav tm="0">
                                          <p:val>
                                            <p:fltVal val="0"/>
                                          </p:val>
                                        </p:tav>
                                        <p:tav tm="100000">
                                          <p:val>
                                            <p:strVal val="#ppt_w"/>
                                          </p:val>
                                        </p:tav>
                                      </p:tavLst>
                                    </p:anim>
                                    <p:anim calcmode="lin" valueType="num">
                                      <p:cBhvr>
                                        <p:cTn id="16" dur="1000" fill="hold"/>
                                        <p:tgtEl>
                                          <p:spTgt spid="10245"/>
                                        </p:tgtEl>
                                        <p:attrNameLst>
                                          <p:attrName>ppt_h</p:attrName>
                                        </p:attrNameLst>
                                      </p:cBhvr>
                                      <p:tavLst>
                                        <p:tav tm="0">
                                          <p:val>
                                            <p:fltVal val="0"/>
                                          </p:val>
                                        </p:tav>
                                        <p:tav tm="100000">
                                          <p:val>
                                            <p:strVal val="#ppt_h"/>
                                          </p:val>
                                        </p:tav>
                                      </p:tavLst>
                                    </p:anim>
                                    <p:anim calcmode="lin" valueType="num">
                                      <p:cBhvr>
                                        <p:cTn id="17" dur="1000" fill="hold"/>
                                        <p:tgtEl>
                                          <p:spTgt spid="10245"/>
                                        </p:tgtEl>
                                        <p:attrNameLst>
                                          <p:attrName>style.rotation</p:attrName>
                                        </p:attrNameLst>
                                      </p:cBhvr>
                                      <p:tavLst>
                                        <p:tav tm="0">
                                          <p:val>
                                            <p:fltVal val="90"/>
                                          </p:val>
                                        </p:tav>
                                        <p:tav tm="100000">
                                          <p:val>
                                            <p:fltVal val="0"/>
                                          </p:val>
                                        </p:tav>
                                      </p:tavLst>
                                    </p:anim>
                                    <p:animEffect transition="in" filter="fade">
                                      <p:cBhvr>
                                        <p:cTn id="18" dur="1000"/>
                                        <p:tgtEl>
                                          <p:spTgt spid="10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1A70A536-57F0-4B2F-B000-5C38C3C2D503}" type="slidenum">
              <a:rPr lang="en-US" altLang="ko-KR" sz="1200" i="0">
                <a:latin typeface="Arial" panose="020B0604020202020204" pitchFamily="34" charset="0"/>
              </a:rPr>
              <a:pPr eaLnBrk="1" hangingPunct="1"/>
              <a:t>8</a:t>
            </a:fld>
            <a:endParaRPr lang="en-US" altLang="ko-KR" sz="1200" i="0">
              <a:latin typeface="Arial" panose="020B0604020202020204" pitchFamily="34" charset="0"/>
            </a:endParaRPr>
          </a:p>
        </p:txBody>
      </p:sp>
      <p:sp>
        <p:nvSpPr>
          <p:cNvPr id="29698"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699"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0"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1"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2"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3"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4"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06488" y="0"/>
            <a:ext cx="4629150" cy="641350"/>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15.15.2  Characteristics</a:t>
            </a:r>
          </a:p>
        </p:txBody>
      </p:sp>
      <p:sp>
        <p:nvSpPr>
          <p:cNvPr id="29706" name="Rectangle 10"/>
          <p:cNvSpPr>
            <a:spLocks noChangeArrowheads="1"/>
          </p:cNvSpPr>
          <p:nvPr/>
        </p:nvSpPr>
        <p:spPr bwMode="auto">
          <a:xfrm>
            <a:off x="381000" y="1293813"/>
            <a:ext cx="7924800" cy="22463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There are several characteristics of wireless LANs that either do not apply to wired LANs or the existence of which is negligible and can be ignored. We discuss some of these characteristics here to pave the way for discussing wireless LAN protocols.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7D35D7A0-0B96-487D-AD3E-4961271176E3}" type="slidenum">
              <a:rPr lang="en-US" altLang="ko-KR" sz="1200" i="0">
                <a:latin typeface="Arial" panose="020B0604020202020204" pitchFamily="34" charset="0"/>
              </a:rPr>
              <a:pPr eaLnBrk="1" hangingPunct="1"/>
              <a:t>9</a:t>
            </a:fld>
            <a:endParaRPr lang="en-US" altLang="ko-KR" sz="1200" i="0">
              <a:latin typeface="Arial" panose="020B0604020202020204" pitchFamily="34" charset="0"/>
            </a:endParaRPr>
          </a:p>
        </p:txBody>
      </p:sp>
      <p:sp>
        <p:nvSpPr>
          <p:cNvPr id="31746"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1747"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1748"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1749"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1750"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1751"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1752"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06488" y="0"/>
            <a:ext cx="4616450" cy="641350"/>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15.15.3  Access Control</a:t>
            </a:r>
          </a:p>
        </p:txBody>
      </p:sp>
      <p:sp>
        <p:nvSpPr>
          <p:cNvPr id="6155" name="Rectangle 10"/>
          <p:cNvSpPr>
            <a:spLocks noChangeArrowheads="1"/>
          </p:cNvSpPr>
          <p:nvPr/>
        </p:nvSpPr>
        <p:spPr bwMode="auto">
          <a:xfrm>
            <a:off x="381000" y="1293813"/>
            <a:ext cx="7924800" cy="4789487"/>
          </a:xfrm>
          <a:prstGeom prst="rect">
            <a:avLst/>
          </a:prstGeom>
          <a:solidFill>
            <a:schemeClr val="bg1"/>
          </a:solidFill>
          <a:ln w="9525">
            <a:noFill/>
            <a:miter lim="800000"/>
            <a:headEnd/>
            <a:tailEnd/>
          </a:ln>
        </p:spPr>
        <p:txBody>
          <a:bodyPr>
            <a:spAutoFit/>
          </a:bodyPr>
          <a:lstStyle/>
          <a:p>
            <a:pPr algn="just" eaLnBrk="0" hangingPunct="0">
              <a:defRPr/>
            </a:pPr>
            <a:r>
              <a:rPr lang="en-US" sz="2800" dirty="0">
                <a:latin typeface="Times New Roman" pitchFamily="18" charset="0"/>
              </a:rPr>
              <a:t>Maybe the most important issue we need to discuss in a wireless LAN is </a:t>
            </a:r>
            <a:r>
              <a:rPr lang="en-US" sz="2800" dirty="0">
                <a:latin typeface="Times New Roman" pitchFamily="18" charset="0"/>
              </a:rPr>
              <a:t>access control—how </a:t>
            </a:r>
            <a:r>
              <a:rPr lang="en-US" sz="2800" dirty="0">
                <a:latin typeface="Times New Roman" pitchFamily="18" charset="0"/>
              </a:rPr>
              <a:t>a wireless host can get access to the shared medium (air). </a:t>
            </a:r>
            <a:r>
              <a:rPr lang="en-US" sz="2800" dirty="0">
                <a:latin typeface="Times New Roman" pitchFamily="18" charset="0"/>
              </a:rPr>
              <a:t>The </a:t>
            </a:r>
            <a:r>
              <a:rPr lang="en-US" sz="2800" dirty="0">
                <a:latin typeface="Times New Roman" pitchFamily="18" charset="0"/>
              </a:rPr>
              <a:t>CSMA/CD algorithm does not </a:t>
            </a:r>
            <a:r>
              <a:rPr lang="en-US" sz="2800" dirty="0">
                <a:latin typeface="Times New Roman" pitchFamily="18" charset="0"/>
              </a:rPr>
              <a:t>work in </a:t>
            </a:r>
            <a:r>
              <a:rPr lang="en-US" sz="2800" dirty="0">
                <a:latin typeface="Times New Roman" pitchFamily="18" charset="0"/>
              </a:rPr>
              <a:t>wireless LANs for three reasons</a:t>
            </a:r>
            <a:r>
              <a:rPr lang="en-US" sz="2800" dirty="0">
                <a:latin typeface="Times New Roman" pitchFamily="18" charset="0"/>
              </a:rPr>
              <a:t>:</a:t>
            </a:r>
          </a:p>
          <a:p>
            <a:pPr algn="just" eaLnBrk="0" hangingPunct="0">
              <a:defRPr/>
            </a:pPr>
            <a:endParaRPr lang="en-US" sz="2800" dirty="0">
              <a:latin typeface="Times New Roman" pitchFamily="18" charset="0"/>
            </a:endParaRPr>
          </a:p>
          <a:p>
            <a:pPr marL="514350" indent="-514350" algn="just" eaLnBrk="0" hangingPunct="0">
              <a:buFontTx/>
              <a:buAutoNum type="arabicPeriod"/>
              <a:defRPr/>
            </a:pPr>
            <a:r>
              <a:rPr lang="en-US" sz="2800" dirty="0">
                <a:latin typeface="Times New Roman" pitchFamily="18" charset="0"/>
              </a:rPr>
              <a:t>Wireless </a:t>
            </a:r>
            <a:r>
              <a:rPr lang="en-US" sz="2800" dirty="0">
                <a:latin typeface="Times New Roman" pitchFamily="18" charset="0"/>
              </a:rPr>
              <a:t>hosts do not have enough power to </a:t>
            </a:r>
            <a:r>
              <a:rPr lang="en-US" sz="2800" dirty="0">
                <a:latin typeface="Times New Roman" pitchFamily="18" charset="0"/>
              </a:rPr>
              <a:t>send and receive at the same time. </a:t>
            </a:r>
          </a:p>
          <a:p>
            <a:pPr marL="514350" indent="-514350" algn="just" eaLnBrk="0" hangingPunct="0">
              <a:buFontTx/>
              <a:buAutoNum type="arabicPeriod"/>
              <a:defRPr/>
            </a:pPr>
            <a:r>
              <a:rPr lang="en-US" sz="2800" dirty="0">
                <a:latin typeface="Times New Roman" pitchFamily="18" charset="0"/>
              </a:rPr>
              <a:t>The  </a:t>
            </a:r>
            <a:r>
              <a:rPr lang="en-US" sz="2800" dirty="0">
                <a:latin typeface="Times New Roman" pitchFamily="18" charset="0"/>
              </a:rPr>
              <a:t>hidden station </a:t>
            </a:r>
            <a:r>
              <a:rPr lang="en-US" sz="2800" dirty="0">
                <a:latin typeface="Times New Roman" pitchFamily="18" charset="0"/>
              </a:rPr>
              <a:t>problem</a:t>
            </a:r>
            <a:r>
              <a:rPr lang="en-US" sz="2800" dirty="0">
                <a:latin typeface="Times New Roman" pitchFamily="18" charset="0"/>
              </a:rPr>
              <a:t> </a:t>
            </a:r>
            <a:r>
              <a:rPr lang="en-US" sz="2800" dirty="0">
                <a:latin typeface="Times New Roman" pitchFamily="18" charset="0"/>
              </a:rPr>
              <a:t>prevents collision detection</a:t>
            </a:r>
          </a:p>
          <a:p>
            <a:pPr marL="514350" indent="-514350" algn="just" eaLnBrk="0" hangingPunct="0">
              <a:buFontTx/>
              <a:buAutoNum type="arabicPeriod"/>
              <a:defRPr/>
            </a:pPr>
            <a:r>
              <a:rPr lang="en-US" sz="2800" dirty="0">
                <a:latin typeface="Times New Roman" pitchFamily="18" charset="0"/>
              </a:rPr>
              <a:t>The </a:t>
            </a:r>
            <a:r>
              <a:rPr lang="en-US" sz="2800" dirty="0">
                <a:latin typeface="Times New Roman" pitchFamily="18" charset="0"/>
              </a:rPr>
              <a:t>distance between stations can be great.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77EA0A04-EB4D-4852-B5C5-E59B20107362}" type="slidenum">
              <a:rPr lang="en-US" altLang="ko-KR" sz="1200" i="0">
                <a:latin typeface="Arial" panose="020B0604020202020204" pitchFamily="34" charset="0"/>
              </a:rPr>
              <a:pPr eaLnBrk="1" hangingPunct="1"/>
              <a:t>10</a:t>
            </a:fld>
            <a:endParaRPr lang="en-US" altLang="ko-KR" sz="1200" i="0">
              <a:latin typeface="Arial" panose="020B0604020202020204" pitchFamily="34" charset="0"/>
            </a:endParaRPr>
          </a:p>
        </p:txBody>
      </p:sp>
      <p:sp>
        <p:nvSpPr>
          <p:cNvPr id="3379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15.3:  </a:t>
            </a:r>
            <a:r>
              <a:rPr lang="en-US" altLang="ko-KR" sz="2000">
                <a:latin typeface="Times-BoldItalic"/>
                <a:ea typeface="굴림" panose="020B0600000101010101" pitchFamily="50" charset="-127"/>
              </a:rPr>
              <a:t>Hidden station problem</a:t>
            </a:r>
          </a:p>
        </p:txBody>
      </p:sp>
      <p:pic>
        <p:nvPicPr>
          <p:cNvPr id="112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974725"/>
            <a:ext cx="5022850" cy="231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3613" y="3803650"/>
            <a:ext cx="3455987" cy="259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11268"/>
                                        </p:tgtEl>
                                        <p:attrNameLst>
                                          <p:attrName>style.visibility</p:attrName>
                                        </p:attrNameLst>
                                      </p:cBhvr>
                                      <p:to>
                                        <p:strVal val="visible"/>
                                      </p:to>
                                    </p:set>
                                    <p:anim calcmode="lin" valueType="num">
                                      <p:cBhvr>
                                        <p:cTn id="7" dur="500" fill="hold"/>
                                        <p:tgtEl>
                                          <p:spTgt spid="11268"/>
                                        </p:tgtEl>
                                        <p:attrNameLst>
                                          <p:attrName>ppt_w</p:attrName>
                                        </p:attrNameLst>
                                      </p:cBhvr>
                                      <p:tavLst>
                                        <p:tav tm="0">
                                          <p:val>
                                            <p:fltVal val="0"/>
                                          </p:val>
                                        </p:tav>
                                        <p:tav tm="100000">
                                          <p:val>
                                            <p:strVal val="#ppt_w"/>
                                          </p:val>
                                        </p:tav>
                                      </p:tavLst>
                                    </p:anim>
                                    <p:anim calcmode="lin" valueType="num">
                                      <p:cBhvr>
                                        <p:cTn id="8" dur="500" fill="hold"/>
                                        <p:tgtEl>
                                          <p:spTgt spid="11268"/>
                                        </p:tgtEl>
                                        <p:attrNameLst>
                                          <p:attrName>ppt_h</p:attrName>
                                        </p:attrNameLst>
                                      </p:cBhvr>
                                      <p:tavLst>
                                        <p:tav tm="0">
                                          <p:val>
                                            <p:fltVal val="0"/>
                                          </p:val>
                                        </p:tav>
                                        <p:tav tm="100000">
                                          <p:val>
                                            <p:strVal val="#ppt_h"/>
                                          </p:val>
                                        </p:tav>
                                      </p:tavLst>
                                    </p:anim>
                                    <p:animEffect transition="in" filter="fade">
                                      <p:cBhvr>
                                        <p:cTn id="9" dur="500"/>
                                        <p:tgtEl>
                                          <p:spTgt spid="1126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11269"/>
                                        </p:tgtEl>
                                        <p:attrNameLst>
                                          <p:attrName>style.visibility</p:attrName>
                                        </p:attrNameLst>
                                      </p:cBhvr>
                                      <p:to>
                                        <p:strVal val="visible"/>
                                      </p:to>
                                    </p:set>
                                    <p:anim calcmode="lin" valueType="num">
                                      <p:cBhvr>
                                        <p:cTn id="14" dur="500" fill="hold"/>
                                        <p:tgtEl>
                                          <p:spTgt spid="11269"/>
                                        </p:tgtEl>
                                        <p:attrNameLst>
                                          <p:attrName>ppt_w</p:attrName>
                                        </p:attrNameLst>
                                      </p:cBhvr>
                                      <p:tavLst>
                                        <p:tav tm="0">
                                          <p:val>
                                            <p:fltVal val="0"/>
                                          </p:val>
                                        </p:tav>
                                        <p:tav tm="100000">
                                          <p:val>
                                            <p:strVal val="#ppt_w"/>
                                          </p:val>
                                        </p:tav>
                                      </p:tavLst>
                                    </p:anim>
                                    <p:anim calcmode="lin" valueType="num">
                                      <p:cBhvr>
                                        <p:cTn id="15" dur="500" fill="hold"/>
                                        <p:tgtEl>
                                          <p:spTgt spid="11269"/>
                                        </p:tgtEl>
                                        <p:attrNameLst>
                                          <p:attrName>ppt_h</p:attrName>
                                        </p:attrNameLst>
                                      </p:cBhvr>
                                      <p:tavLst>
                                        <p:tav tm="0">
                                          <p:val>
                                            <p:fltVal val="0"/>
                                          </p:val>
                                        </p:tav>
                                        <p:tav tm="100000">
                                          <p:val>
                                            <p:strVal val="#ppt_h"/>
                                          </p:val>
                                        </p:tav>
                                      </p:tavLst>
                                    </p:anim>
                                    <p:animEffect transition="in" filter="fade">
                                      <p:cBhvr>
                                        <p:cTn id="16" dur="500"/>
                                        <p:tgtEl>
                                          <p:spTgt spid="11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263D308A-CE04-458B-9539-BE5A72113803}" type="slidenum">
              <a:rPr lang="en-US" altLang="ko-KR" sz="1200" i="0">
                <a:latin typeface="Arial" panose="020B0604020202020204" pitchFamily="34" charset="0"/>
              </a:rPr>
              <a:pPr eaLnBrk="1" hangingPunct="1"/>
              <a:t>11</a:t>
            </a:fld>
            <a:endParaRPr lang="en-US" altLang="ko-KR" sz="1200" i="0">
              <a:latin typeface="Arial" panose="020B0604020202020204" pitchFamily="34" charset="0"/>
            </a:endParaRPr>
          </a:p>
        </p:txBody>
      </p:sp>
      <p:sp>
        <p:nvSpPr>
          <p:cNvPr id="911362"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1363" name="Text Box 3"/>
          <p:cNvSpPr txBox="1">
            <a:spLocks noChangeArrowheads="1"/>
          </p:cNvSpPr>
          <p:nvPr/>
        </p:nvSpPr>
        <p:spPr bwMode="auto">
          <a:xfrm>
            <a:off x="228600" y="406400"/>
            <a:ext cx="5424488" cy="1066800"/>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15-2   IEEE 802.11 PROJECT</a:t>
            </a:r>
            <a:endParaRPr lang="en-US" i="0" dirty="0">
              <a:effectLst>
                <a:outerShdw blurRad="38100" dist="38100" dir="2700000" algn="tl">
                  <a:srgbClr val="C0C0C0"/>
                </a:outerShdw>
              </a:effectLst>
              <a:latin typeface="Times" pitchFamily="18" charset="0"/>
            </a:endParaRPr>
          </a:p>
          <a:p>
            <a:pPr marL="0" lvl="2" eaLnBrk="0" hangingPunct="0">
              <a:defRPr/>
            </a:pPr>
            <a:endParaRPr lang="en-US" i="0" dirty="0">
              <a:effectLst>
                <a:outerShdw blurRad="38100" dist="38100" dir="2700000" algn="tl">
                  <a:srgbClr val="C0C0C0"/>
                </a:outerShdw>
              </a:effectLst>
              <a:latin typeface="Times" pitchFamily="18" charset="0"/>
            </a:endParaRPr>
          </a:p>
        </p:txBody>
      </p:sp>
      <p:sp>
        <p:nvSpPr>
          <p:cNvPr id="35844"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35845" name="Rectangle 8"/>
          <p:cNvSpPr>
            <a:spLocks noChangeArrowheads="1"/>
          </p:cNvSpPr>
          <p:nvPr/>
        </p:nvSpPr>
        <p:spPr bwMode="auto">
          <a:xfrm>
            <a:off x="381000" y="1658938"/>
            <a:ext cx="80772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IEEE has defined the specifications for a wireless LAN, called IEEE 802.11, which</a:t>
            </a:r>
          </a:p>
          <a:p>
            <a:pPr algn="just"/>
            <a:r>
              <a:rPr lang="en-US" altLang="ko-KR">
                <a:latin typeface="Times-Roman"/>
                <a:ea typeface="굴림" panose="020B0600000101010101" pitchFamily="50" charset="-127"/>
              </a:rPr>
              <a:t>covers the physical and data-link layers. It is sometimes called wireless Ethernet. In some countries, including the United States, the public uses the term WiFi (short for wireless fidelity) as a synonym for wireless LAN. WiFi, however, is a wireless LAN that is certified by the WiFi Alliance.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C9DE9939-155B-4921-82E8-AE7644CA829D}" type="slidenum">
              <a:rPr lang="en-US" altLang="ko-KR" sz="1200" i="0">
                <a:latin typeface="Arial" panose="020B0604020202020204" pitchFamily="34" charset="0"/>
              </a:rPr>
              <a:pPr eaLnBrk="1" hangingPunct="1"/>
              <a:t>12</a:t>
            </a:fld>
            <a:endParaRPr lang="en-US" altLang="ko-KR" sz="1200" i="0">
              <a:latin typeface="Arial" panose="020B0604020202020204" pitchFamily="34" charset="0"/>
            </a:endParaRPr>
          </a:p>
        </p:txBody>
      </p:sp>
      <p:sp>
        <p:nvSpPr>
          <p:cNvPr id="37890"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7891"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7892"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7893"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7894"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7895"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7896"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06488" y="0"/>
            <a:ext cx="39179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15.2.1  Architecture</a:t>
            </a:r>
          </a:p>
        </p:txBody>
      </p:sp>
      <p:sp>
        <p:nvSpPr>
          <p:cNvPr id="37898" name="Rectangle 10"/>
          <p:cNvSpPr>
            <a:spLocks noChangeArrowheads="1"/>
          </p:cNvSpPr>
          <p:nvPr/>
        </p:nvSpPr>
        <p:spPr bwMode="auto">
          <a:xfrm>
            <a:off x="381000" y="1293813"/>
            <a:ext cx="7924800" cy="946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The standard defines two kinds of services: the basic service set (BSS) and the extended service set (ESS).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C7AE73D5-E9A9-4ADB-B642-A6F736EAF9A1}" type="slidenum">
              <a:rPr lang="en-US" altLang="ko-KR" sz="1200" i="0">
                <a:latin typeface="Arial" panose="020B0604020202020204" pitchFamily="34" charset="0"/>
              </a:rPr>
              <a:pPr eaLnBrk="1" hangingPunct="1"/>
              <a:t>13</a:t>
            </a:fld>
            <a:endParaRPr lang="en-US" altLang="ko-KR" sz="1200" i="0">
              <a:latin typeface="Arial" panose="020B0604020202020204" pitchFamily="34" charset="0"/>
            </a:endParaRPr>
          </a:p>
        </p:txBody>
      </p:sp>
      <p:sp>
        <p:nvSpPr>
          <p:cNvPr id="3993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15.4:  </a:t>
            </a:r>
            <a:r>
              <a:rPr lang="en-US" altLang="ko-KR" sz="2000">
                <a:latin typeface="Times-BoldItalic"/>
                <a:ea typeface="굴림" panose="020B0600000101010101" pitchFamily="50" charset="-127"/>
              </a:rPr>
              <a:t>Basic service sets (BSSs)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3048000"/>
            <a:ext cx="3482975" cy="290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914400"/>
            <a:ext cx="3482975" cy="290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 calcmode="lin" valueType="num">
                                      <p:cBhvr>
                                        <p:cTn id="7" dur="500" fill="hold"/>
                                        <p:tgtEl>
                                          <p:spTgt spid="2051"/>
                                        </p:tgtEl>
                                        <p:attrNameLst>
                                          <p:attrName>ppt_w</p:attrName>
                                        </p:attrNameLst>
                                      </p:cBhvr>
                                      <p:tavLst>
                                        <p:tav tm="0">
                                          <p:val>
                                            <p:fltVal val="0"/>
                                          </p:val>
                                        </p:tav>
                                        <p:tav tm="100000">
                                          <p:val>
                                            <p:strVal val="#ppt_w"/>
                                          </p:val>
                                        </p:tav>
                                      </p:tavLst>
                                    </p:anim>
                                    <p:anim calcmode="lin" valueType="num">
                                      <p:cBhvr>
                                        <p:cTn id="8" dur="500" fill="hold"/>
                                        <p:tgtEl>
                                          <p:spTgt spid="2051"/>
                                        </p:tgtEl>
                                        <p:attrNameLst>
                                          <p:attrName>ppt_h</p:attrName>
                                        </p:attrNameLst>
                                      </p:cBhvr>
                                      <p:tavLst>
                                        <p:tav tm="0">
                                          <p:val>
                                            <p:fltVal val="0"/>
                                          </p:val>
                                        </p:tav>
                                        <p:tav tm="100000">
                                          <p:val>
                                            <p:strVal val="#ppt_h"/>
                                          </p:val>
                                        </p:tav>
                                      </p:tavLst>
                                    </p:anim>
                                    <p:animEffect transition="in" filter="fade">
                                      <p:cBhvr>
                                        <p:cTn id="9" dur="500"/>
                                        <p:tgtEl>
                                          <p:spTgt spid="2051"/>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2050"/>
                                        </p:tgtEl>
                                        <p:attrNameLst>
                                          <p:attrName>style.visibility</p:attrName>
                                        </p:attrNameLst>
                                      </p:cBhvr>
                                      <p:to>
                                        <p:strVal val="visible"/>
                                      </p:to>
                                    </p:set>
                                    <p:anim calcmode="lin" valueType="num">
                                      <p:cBhvr>
                                        <p:cTn id="14" dur="500" fill="hold"/>
                                        <p:tgtEl>
                                          <p:spTgt spid="2050"/>
                                        </p:tgtEl>
                                        <p:attrNameLst>
                                          <p:attrName>ppt_w</p:attrName>
                                        </p:attrNameLst>
                                      </p:cBhvr>
                                      <p:tavLst>
                                        <p:tav tm="0">
                                          <p:val>
                                            <p:fltVal val="0"/>
                                          </p:val>
                                        </p:tav>
                                        <p:tav tm="100000">
                                          <p:val>
                                            <p:strVal val="#ppt_w"/>
                                          </p:val>
                                        </p:tav>
                                      </p:tavLst>
                                    </p:anim>
                                    <p:anim calcmode="lin" valueType="num">
                                      <p:cBhvr>
                                        <p:cTn id="15" dur="500" fill="hold"/>
                                        <p:tgtEl>
                                          <p:spTgt spid="2050"/>
                                        </p:tgtEl>
                                        <p:attrNameLst>
                                          <p:attrName>ppt_h</p:attrName>
                                        </p:attrNameLst>
                                      </p:cBhvr>
                                      <p:tavLst>
                                        <p:tav tm="0">
                                          <p:val>
                                            <p:fltVal val="0"/>
                                          </p:val>
                                        </p:tav>
                                        <p:tav tm="100000">
                                          <p:val>
                                            <p:strVal val="#ppt_h"/>
                                          </p:val>
                                        </p:tav>
                                      </p:tavLst>
                                    </p:anim>
                                    <p:animEffect transition="in" filter="fade">
                                      <p:cBhvr>
                                        <p:cTn id="16"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A76AB72B-63A7-4E6F-88A4-D597E9E6B44C}" type="slidenum">
              <a:rPr lang="en-US" altLang="ko-KR" sz="1200" i="0">
                <a:latin typeface="Arial" panose="020B0604020202020204" pitchFamily="34" charset="0"/>
              </a:rPr>
              <a:pPr eaLnBrk="1" hangingPunct="1"/>
              <a:t>14</a:t>
            </a:fld>
            <a:endParaRPr lang="en-US" altLang="ko-KR" sz="1200" i="0">
              <a:latin typeface="Arial" panose="020B0604020202020204" pitchFamily="34" charset="0"/>
            </a:endParaRPr>
          </a:p>
        </p:txBody>
      </p:sp>
      <p:sp>
        <p:nvSpPr>
          <p:cNvPr id="4198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15.6:  </a:t>
            </a:r>
            <a:r>
              <a:rPr lang="en-US" altLang="ko-KR" sz="2000">
                <a:latin typeface="Times-BoldItalic"/>
                <a:ea typeface="굴림" panose="020B0600000101010101" pitchFamily="50" charset="-127"/>
              </a:rPr>
              <a:t>Extended service set (ESS)</a:t>
            </a:r>
          </a:p>
        </p:txBody>
      </p:sp>
      <p:pic>
        <p:nvPicPr>
          <p:cNvPr id="143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295400"/>
            <a:ext cx="8062913" cy="410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wipe(up)">
                                      <p:cBhvr>
                                        <p:cTn id="7" dur="500"/>
                                        <p:tgtEl>
                                          <p:spTgt spid="14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D29EA91A-A69F-411E-A130-E363330325DB}" type="slidenum">
              <a:rPr lang="en-US" altLang="ko-KR" sz="1200" i="0">
                <a:latin typeface="Arial" panose="020B0604020202020204" pitchFamily="34" charset="0"/>
              </a:rPr>
              <a:pPr eaLnBrk="1" hangingPunct="1"/>
              <a:t>15</a:t>
            </a:fld>
            <a:endParaRPr lang="en-US" altLang="ko-KR" sz="1200" i="0">
              <a:latin typeface="Arial" panose="020B0604020202020204" pitchFamily="34" charset="0"/>
            </a:endParaRPr>
          </a:p>
        </p:txBody>
      </p:sp>
      <p:sp>
        <p:nvSpPr>
          <p:cNvPr id="44034"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4035"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4036"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4037"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4038"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4039"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4040"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06488" y="0"/>
            <a:ext cx="43624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15.2.2  MAC Sublayer</a:t>
            </a:r>
          </a:p>
        </p:txBody>
      </p:sp>
      <p:sp>
        <p:nvSpPr>
          <p:cNvPr id="44042" name="Rectangle 10"/>
          <p:cNvSpPr>
            <a:spLocks noChangeArrowheads="1"/>
          </p:cNvSpPr>
          <p:nvPr/>
        </p:nvSpPr>
        <p:spPr bwMode="auto">
          <a:xfrm>
            <a:off x="381000" y="1293813"/>
            <a:ext cx="7924800" cy="30813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IEEE 802.11 defines two MAC sublayers: the distributed coordination function (DCF) and point coordination function (PCF). Figure 15.6 shows the relationship between the two MAC sublayers, the LLC sublayer, and the physical layer. We discuss the physical layer implementations later in the chapter and will now concentrate on the MAC sublayer.</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38A521EB-003F-429A-8A3B-723A26F8CE1B}" type="slidenum">
              <a:rPr lang="en-US" altLang="ko-KR" sz="1200" i="0">
                <a:latin typeface="Arial" panose="020B0604020202020204" pitchFamily="34" charset="0"/>
              </a:rPr>
              <a:pPr eaLnBrk="1" hangingPunct="1"/>
              <a:t>16</a:t>
            </a:fld>
            <a:endParaRPr lang="en-US" altLang="ko-KR" sz="1200" i="0">
              <a:latin typeface="Arial" panose="020B0604020202020204" pitchFamily="34" charset="0"/>
            </a:endParaRPr>
          </a:p>
        </p:txBody>
      </p:sp>
      <p:sp>
        <p:nvSpPr>
          <p:cNvPr id="4608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15.6:  </a:t>
            </a:r>
            <a:r>
              <a:rPr lang="en-US" altLang="ko-KR" sz="2000">
                <a:latin typeface="Times-BoldItalic"/>
                <a:ea typeface="굴림" panose="020B0600000101010101" pitchFamily="50" charset="-127"/>
              </a:rPr>
              <a:t>MAC layers in IEEE 802.11 standard</a:t>
            </a:r>
          </a:p>
        </p:txBody>
      </p:sp>
      <p:pic>
        <p:nvPicPr>
          <p:cNvPr id="1536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981200"/>
            <a:ext cx="8370888" cy="334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5364"/>
                                        </p:tgtEl>
                                        <p:attrNameLst>
                                          <p:attrName>style.visibility</p:attrName>
                                        </p:attrNameLst>
                                      </p:cBhvr>
                                      <p:to>
                                        <p:strVal val="visible"/>
                                      </p:to>
                                    </p:set>
                                    <p:animEffect transition="in" filter="wipe(up)">
                                      <p:cBhvr>
                                        <p:cTn id="7" dur="3750"/>
                                        <p:tgtEl>
                                          <p:spTgt spid="15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D008464D-73A4-4241-8669-4023181CC256}" type="slidenum">
              <a:rPr lang="en-US" altLang="ko-KR" sz="1200" i="0">
                <a:latin typeface="Arial" panose="020B0604020202020204" pitchFamily="34" charset="0"/>
              </a:rPr>
              <a:pPr eaLnBrk="1" hangingPunct="1"/>
              <a:t>17</a:t>
            </a:fld>
            <a:endParaRPr lang="en-US" altLang="ko-KR" sz="1200" i="0">
              <a:latin typeface="Arial" panose="020B0604020202020204" pitchFamily="34" charset="0"/>
            </a:endParaRPr>
          </a:p>
        </p:txBody>
      </p:sp>
      <p:sp>
        <p:nvSpPr>
          <p:cNvPr id="4813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15.7:  </a:t>
            </a:r>
            <a:r>
              <a:rPr lang="en-US" altLang="ko-KR" sz="2000">
                <a:latin typeface="Times-BoldItalic"/>
                <a:ea typeface="굴림" panose="020B0600000101010101" pitchFamily="50" charset="-127"/>
              </a:rPr>
              <a:t>CSMA/CA and NAV</a:t>
            </a:r>
          </a:p>
        </p:txBody>
      </p:sp>
      <p:grpSp>
        <p:nvGrpSpPr>
          <p:cNvPr id="3" name="Group 2"/>
          <p:cNvGrpSpPr>
            <a:grpSpLocks/>
          </p:cNvGrpSpPr>
          <p:nvPr/>
        </p:nvGrpSpPr>
        <p:grpSpPr bwMode="auto">
          <a:xfrm>
            <a:off x="533400" y="985838"/>
            <a:ext cx="7235825" cy="5653087"/>
            <a:chOff x="533400" y="985413"/>
            <a:chExt cx="7235568" cy="5653155"/>
          </a:xfrm>
        </p:grpSpPr>
        <p:pic>
          <p:nvPicPr>
            <p:cNvPr id="4814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985413"/>
              <a:ext cx="800848" cy="5653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0873" y="985413"/>
              <a:ext cx="1328390" cy="5653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7"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23761" y="1334373"/>
              <a:ext cx="737288" cy="530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8"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1680" y="1334373"/>
              <a:ext cx="737288" cy="530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07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3625" y="2390775"/>
            <a:ext cx="274637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3625" y="3152775"/>
            <a:ext cx="274637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1"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63625" y="3973513"/>
            <a:ext cx="274637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2" name="Picture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25525" y="5362575"/>
            <a:ext cx="27400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38588" y="3152775"/>
            <a:ext cx="344487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3" name="Picture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62400" y="5362575"/>
            <a:ext cx="34385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p:cNvGrpSpPr>
            <a:grpSpLocks/>
          </p:cNvGrpSpPr>
          <p:nvPr/>
        </p:nvGrpSpPr>
        <p:grpSpPr bwMode="auto">
          <a:xfrm>
            <a:off x="5292725" y="3581400"/>
            <a:ext cx="2108200" cy="1781175"/>
            <a:chOff x="5292405" y="3124200"/>
            <a:chExt cx="2107919" cy="1371600"/>
          </a:xfrm>
        </p:grpSpPr>
        <p:pic>
          <p:nvPicPr>
            <p:cNvPr id="48143" name="Picture 1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292405" y="3124200"/>
              <a:ext cx="210791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4" name="Picture 1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47300" y="3631650"/>
              <a:ext cx="634500" cy="33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090" name="Picture 1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44488" y="2057400"/>
            <a:ext cx="531812"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1" name="Picture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025900" y="2819400"/>
            <a:ext cx="49212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44488" y="3632200"/>
            <a:ext cx="531812"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983038" y="5083175"/>
            <a:ext cx="49212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3077"/>
                                        </p:tgtEl>
                                        <p:attrNameLst>
                                          <p:attrName>style.visibility</p:attrName>
                                        </p:attrNameLst>
                                      </p:cBhvr>
                                      <p:to>
                                        <p:strVal val="visible"/>
                                      </p:to>
                                    </p:set>
                                    <p:animEffect transition="in" filter="wipe(left)">
                                      <p:cBhvr>
                                        <p:cTn id="11" dur="500"/>
                                        <p:tgtEl>
                                          <p:spTgt spid="307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6" presetClass="entr" presetSubtype="37" fill="hold" nodeType="clickEffect">
                                  <p:stCondLst>
                                    <p:cond delay="0"/>
                                  </p:stCondLst>
                                  <p:childTnLst>
                                    <p:set>
                                      <p:cBhvr>
                                        <p:cTn id="15" dur="1" fill="hold">
                                          <p:stCondLst>
                                            <p:cond delay="0"/>
                                          </p:stCondLst>
                                        </p:cTn>
                                        <p:tgtEl>
                                          <p:spTgt spid="3078"/>
                                        </p:tgtEl>
                                        <p:attrNameLst>
                                          <p:attrName>style.visibility</p:attrName>
                                        </p:attrNameLst>
                                      </p:cBhvr>
                                      <p:to>
                                        <p:strVal val="visible"/>
                                      </p:to>
                                    </p:set>
                                    <p:animEffect transition="in" filter="barn(outVertical)">
                                      <p:cBhvr>
                                        <p:cTn id="16" dur="500"/>
                                        <p:tgtEl>
                                          <p:spTgt spid="3078"/>
                                        </p:tgtEl>
                                      </p:cBhvr>
                                    </p:animEffect>
                                  </p:childTnLst>
                                </p:cTn>
                              </p:par>
                              <p:par>
                                <p:cTn id="17" presetID="16" presetClass="entr" presetSubtype="37" fill="hold" nodeType="withEffect">
                                  <p:stCondLst>
                                    <p:cond delay="0"/>
                                  </p:stCondLst>
                                  <p:childTnLst>
                                    <p:set>
                                      <p:cBhvr>
                                        <p:cTn id="18" dur="1" fill="hold">
                                          <p:stCondLst>
                                            <p:cond delay="0"/>
                                          </p:stCondLst>
                                        </p:cTn>
                                        <p:tgtEl>
                                          <p:spTgt spid="3079"/>
                                        </p:tgtEl>
                                        <p:attrNameLst>
                                          <p:attrName>style.visibility</p:attrName>
                                        </p:attrNameLst>
                                      </p:cBhvr>
                                      <p:to>
                                        <p:strVal val="visible"/>
                                      </p:to>
                                    </p:set>
                                    <p:animEffect transition="in" filter="barn(outVertical)">
                                      <p:cBhvr>
                                        <p:cTn id="19" dur="500"/>
                                        <p:tgtEl>
                                          <p:spTgt spid="3079"/>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nodeType="clickEffect">
                                  <p:stCondLst>
                                    <p:cond delay="0"/>
                                  </p:stCondLst>
                                  <p:childTnLst>
                                    <p:set>
                                      <p:cBhvr>
                                        <p:cTn id="27" dur="1" fill="hold">
                                          <p:stCondLst>
                                            <p:cond delay="0"/>
                                          </p:stCondLst>
                                        </p:cTn>
                                        <p:tgtEl>
                                          <p:spTgt spid="3081"/>
                                        </p:tgtEl>
                                        <p:attrNameLst>
                                          <p:attrName>style.visibility</p:attrName>
                                        </p:attrNameLst>
                                      </p:cBhvr>
                                      <p:to>
                                        <p:strVal val="visible"/>
                                      </p:to>
                                    </p:set>
                                    <p:animEffect transition="in" filter="wipe(left)">
                                      <p:cBhvr>
                                        <p:cTn id="28" dur="500"/>
                                        <p:tgtEl>
                                          <p:spTgt spid="3081"/>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6" presetClass="entr" presetSubtype="37" fill="hold" nodeType="clickEffect">
                                  <p:stCondLst>
                                    <p:cond delay="0"/>
                                  </p:stCondLst>
                                  <p:childTnLst>
                                    <p:set>
                                      <p:cBhvr>
                                        <p:cTn id="32" dur="1" fill="hold">
                                          <p:stCondLst>
                                            <p:cond delay="0"/>
                                          </p:stCondLst>
                                        </p:cTn>
                                        <p:tgtEl>
                                          <p:spTgt spid="3082"/>
                                        </p:tgtEl>
                                        <p:attrNameLst>
                                          <p:attrName>style.visibility</p:attrName>
                                        </p:attrNameLst>
                                      </p:cBhvr>
                                      <p:to>
                                        <p:strVal val="visible"/>
                                      </p:to>
                                    </p:set>
                                    <p:animEffect transition="in" filter="barn(outVertical)">
                                      <p:cBhvr>
                                        <p:cTn id="33" dur="500"/>
                                        <p:tgtEl>
                                          <p:spTgt spid="3082"/>
                                        </p:tgtEl>
                                      </p:cBhvr>
                                    </p:animEffect>
                                  </p:childTnLst>
                                </p:cTn>
                              </p:par>
                              <p:par>
                                <p:cTn id="34" presetID="16" presetClass="entr" presetSubtype="37" fill="hold" nodeType="withEffect">
                                  <p:stCondLst>
                                    <p:cond delay="0"/>
                                  </p:stCondLst>
                                  <p:childTnLst>
                                    <p:set>
                                      <p:cBhvr>
                                        <p:cTn id="35" dur="1" fill="hold">
                                          <p:stCondLst>
                                            <p:cond delay="0"/>
                                          </p:stCondLst>
                                        </p:cTn>
                                        <p:tgtEl>
                                          <p:spTgt spid="3083"/>
                                        </p:tgtEl>
                                        <p:attrNameLst>
                                          <p:attrName>style.visibility</p:attrName>
                                        </p:attrNameLst>
                                      </p:cBhvr>
                                      <p:to>
                                        <p:strVal val="visible"/>
                                      </p:to>
                                    </p:set>
                                    <p:animEffect transition="in" filter="barn(outVertical)">
                                      <p:cBhvr>
                                        <p:cTn id="36" dur="500"/>
                                        <p:tgtEl>
                                          <p:spTgt spid="3083"/>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309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09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3EB68703-1998-450E-BB9A-B6769026B64A}" type="slidenum">
              <a:rPr lang="en-US" altLang="ko-KR" sz="1200" i="0">
                <a:latin typeface="Arial" panose="020B0604020202020204" pitchFamily="34" charset="0"/>
              </a:rPr>
              <a:pPr eaLnBrk="1" hangingPunct="1"/>
              <a:t>18</a:t>
            </a:fld>
            <a:endParaRPr lang="en-US" altLang="ko-KR" sz="1200" i="0">
              <a:latin typeface="Arial" panose="020B0604020202020204" pitchFamily="34" charset="0"/>
            </a:endParaRPr>
          </a:p>
        </p:txBody>
      </p:sp>
      <p:sp>
        <p:nvSpPr>
          <p:cNvPr id="5017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15.8:  </a:t>
            </a:r>
            <a:r>
              <a:rPr lang="en-US" altLang="ko-KR" sz="2000">
                <a:latin typeface="Times-BoldItalic"/>
                <a:ea typeface="굴림" panose="020B0600000101010101" pitchFamily="50" charset="-127"/>
              </a:rPr>
              <a:t>Example of repetition interval</a:t>
            </a:r>
          </a:p>
        </p:txBody>
      </p:sp>
      <p:pic>
        <p:nvPicPr>
          <p:cNvPr id="1946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438" y="1208088"/>
            <a:ext cx="8513762" cy="419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9460"/>
                                        </p:tgtEl>
                                        <p:attrNameLst>
                                          <p:attrName>style.visibility</p:attrName>
                                        </p:attrNameLst>
                                      </p:cBhvr>
                                      <p:to>
                                        <p:strVal val="visible"/>
                                      </p:to>
                                    </p:set>
                                    <p:animEffect transition="in" filter="wipe(left)">
                                      <p:cBhvr>
                                        <p:cTn id="7" dur="2000"/>
                                        <p:tgtEl>
                                          <p:spTgt spid="19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88F2479D-FB48-4383-A427-E12787971C07}" type="slidenum">
              <a:rPr lang="en-US" altLang="ko-KR" sz="1200" i="0">
                <a:latin typeface="Arial" panose="020B0604020202020204" pitchFamily="34" charset="0"/>
              </a:rPr>
              <a:pPr eaLnBrk="1" hangingPunct="1"/>
              <a:t>19</a:t>
            </a:fld>
            <a:endParaRPr lang="en-US" altLang="ko-KR" sz="1200" i="0">
              <a:latin typeface="Arial" panose="020B0604020202020204" pitchFamily="34" charset="0"/>
            </a:endParaRPr>
          </a:p>
        </p:txBody>
      </p:sp>
      <p:sp>
        <p:nvSpPr>
          <p:cNvPr id="5222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15.9:  </a:t>
            </a:r>
            <a:r>
              <a:rPr lang="en-US" altLang="ko-KR" sz="2000">
                <a:latin typeface="Times-BoldItalic"/>
                <a:ea typeface="굴림" panose="020B0600000101010101" pitchFamily="50" charset="-127"/>
              </a:rPr>
              <a:t>Frame format</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524000"/>
            <a:ext cx="8270875"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286000"/>
            <a:ext cx="7088188"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525" y="3352800"/>
            <a:ext cx="71278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4099"/>
                                        </p:tgtEl>
                                        <p:attrNameLst>
                                          <p:attrName>style.visibility</p:attrName>
                                        </p:attrNameLst>
                                      </p:cBhvr>
                                      <p:to>
                                        <p:strVal val="visible"/>
                                      </p:to>
                                    </p:set>
                                    <p:animEffect transition="in" filter="wipe(up)">
                                      <p:cBhvr>
                                        <p:cTn id="11" dur="1500"/>
                                        <p:tgtEl>
                                          <p:spTgt spid="409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4100"/>
                                        </p:tgtEl>
                                        <p:attrNameLst>
                                          <p:attrName>style.visibility</p:attrName>
                                        </p:attrNameLst>
                                      </p:cBhvr>
                                      <p:to>
                                        <p:strVal val="visible"/>
                                      </p:to>
                                    </p:set>
                                    <p:animEffect transition="in" filter="wipe(left)">
                                      <p:cBhvr>
                                        <p:cTn id="16" dur="20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14"/>
          <p:cNvSpPr>
            <a:spLocks noChangeArrowheads="1"/>
          </p:cNvSpPr>
          <p:nvPr/>
        </p:nvSpPr>
        <p:spPr bwMode="auto">
          <a:xfrm>
            <a:off x="838200" y="71438"/>
            <a:ext cx="8153400" cy="457200"/>
          </a:xfrm>
          <a:prstGeom prst="rect">
            <a:avLst/>
          </a:prstGeom>
          <a:solidFill>
            <a:sysClr val="window" lastClr="FFFFFF"/>
          </a:solidFill>
          <a:ln>
            <a:noFill/>
          </a:ln>
          <a:extLst/>
        </p:spPr>
        <p:txBody>
          <a:bodyPr>
            <a:spAutoFit/>
          </a:bodyPr>
          <a:lstStyle/>
          <a:p>
            <a:pPr eaLnBrk="0" fontAlgn="auto" hangingPunct="0">
              <a:spcBef>
                <a:spcPts val="0"/>
              </a:spcBef>
              <a:spcAft>
                <a:spcPts val="0"/>
              </a:spcAft>
              <a:defRPr/>
            </a:pPr>
            <a:r>
              <a:rPr lang="en-US" sz="2400" i="0" kern="0" dirty="0">
                <a:solidFill>
                  <a:srgbClr val="FF0000"/>
                </a:solidFill>
                <a:latin typeface="Times-BoldItalic"/>
              </a:rPr>
              <a:t>Table </a:t>
            </a:r>
            <a:r>
              <a:rPr lang="en-US" sz="2400" i="0" kern="0" dirty="0">
                <a:solidFill>
                  <a:srgbClr val="FF0000"/>
                </a:solidFill>
                <a:latin typeface="Times-BoldItalic"/>
              </a:rPr>
              <a:t>15.1</a:t>
            </a:r>
            <a:r>
              <a:rPr lang="en-US" sz="2000" b="0" i="0" kern="0" dirty="0">
                <a:solidFill>
                  <a:srgbClr val="FF0000"/>
                </a:solidFill>
                <a:latin typeface="Times-BoldItalic"/>
              </a:rPr>
              <a:t>:  </a:t>
            </a:r>
            <a:r>
              <a:rPr lang="en-US" sz="2000" i="0" kern="0" dirty="0">
                <a:solidFill>
                  <a:srgbClr val="002060"/>
                </a:solidFill>
                <a:latin typeface="Times-BoldItalic"/>
              </a:rPr>
              <a:t>Subfields in FC field</a:t>
            </a:r>
          </a:p>
        </p:txBody>
      </p:sp>
      <p:grpSp>
        <p:nvGrpSpPr>
          <p:cNvPr id="28" name="Group 11"/>
          <p:cNvGrpSpPr>
            <a:grpSpLocks/>
          </p:cNvGrpSpPr>
          <p:nvPr/>
        </p:nvGrpSpPr>
        <p:grpSpPr bwMode="auto">
          <a:xfrm>
            <a:off x="3941" y="0"/>
            <a:ext cx="685800" cy="533400"/>
            <a:chOff x="144" y="144"/>
            <a:chExt cx="432" cy="336"/>
          </a:xfrm>
          <a:solidFill>
            <a:srgbClr val="3366FF"/>
          </a:solidFill>
        </p:grpSpPr>
        <p:grpSp>
          <p:nvGrpSpPr>
            <p:cNvPr id="29" name="Group 12"/>
            <p:cNvGrpSpPr>
              <a:grpSpLocks/>
            </p:cNvGrpSpPr>
            <p:nvPr/>
          </p:nvGrpSpPr>
          <p:grpSpPr bwMode="auto">
            <a:xfrm>
              <a:off x="144" y="256"/>
              <a:ext cx="432" cy="112"/>
              <a:chOff x="288" y="256"/>
              <a:chExt cx="432" cy="112"/>
            </a:xfrm>
            <a:grpFill/>
          </p:grpSpPr>
          <p:sp>
            <p:nvSpPr>
              <p:cNvPr id="39" name="Rectangle 13"/>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40" name="Rectangle 14"/>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41" name="Rectangle 15"/>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30" name="Group 16"/>
            <p:cNvGrpSpPr>
              <a:grpSpLocks/>
            </p:cNvGrpSpPr>
            <p:nvPr/>
          </p:nvGrpSpPr>
          <p:grpSpPr bwMode="auto">
            <a:xfrm>
              <a:off x="144" y="144"/>
              <a:ext cx="432" cy="336"/>
              <a:chOff x="144" y="144"/>
              <a:chExt cx="432" cy="336"/>
            </a:xfrm>
            <a:grpFill/>
          </p:grpSpPr>
          <p:grpSp>
            <p:nvGrpSpPr>
              <p:cNvPr id="31" name="Group 17"/>
              <p:cNvGrpSpPr>
                <a:grpSpLocks/>
              </p:cNvGrpSpPr>
              <p:nvPr/>
            </p:nvGrpSpPr>
            <p:grpSpPr bwMode="auto">
              <a:xfrm>
                <a:off x="144" y="144"/>
                <a:ext cx="432" cy="112"/>
                <a:chOff x="288" y="256"/>
                <a:chExt cx="432" cy="112"/>
              </a:xfrm>
              <a:grpFill/>
            </p:grpSpPr>
            <p:sp>
              <p:nvSpPr>
                <p:cNvPr id="36" name="Rectangle 18"/>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7" name="Rectangle 19"/>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8" name="Rectangle 20"/>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32" name="Group 21"/>
              <p:cNvGrpSpPr>
                <a:grpSpLocks/>
              </p:cNvGrpSpPr>
              <p:nvPr/>
            </p:nvGrpSpPr>
            <p:grpSpPr bwMode="auto">
              <a:xfrm>
                <a:off x="144" y="368"/>
                <a:ext cx="432" cy="112"/>
                <a:chOff x="288" y="256"/>
                <a:chExt cx="432" cy="112"/>
              </a:xfrm>
              <a:grpFill/>
            </p:grpSpPr>
            <p:sp>
              <p:nvSpPr>
                <p:cNvPr id="33" name="Rectangle 22"/>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4" name="Rectangle 23"/>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5" name="Rectangle 24"/>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grpSp>
      <p:grpSp>
        <p:nvGrpSpPr>
          <p:cNvPr id="54275" name="Group 4"/>
          <p:cNvGrpSpPr>
            <a:grpSpLocks/>
          </p:cNvGrpSpPr>
          <p:nvPr/>
        </p:nvGrpSpPr>
        <p:grpSpPr bwMode="auto">
          <a:xfrm>
            <a:off x="381000" y="1524000"/>
            <a:ext cx="8048625" cy="3840163"/>
            <a:chOff x="381000" y="1524000"/>
            <a:chExt cx="8048426" cy="3840480"/>
          </a:xfrm>
        </p:grpSpPr>
        <p:pic>
          <p:nvPicPr>
            <p:cNvPr id="5427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1524000"/>
              <a:ext cx="8048426" cy="3840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7" name="Rectangle 2"/>
            <p:cNvSpPr>
              <a:spLocks noChangeArrowheads="1"/>
            </p:cNvSpPr>
            <p:nvPr/>
          </p:nvSpPr>
          <p:spPr bwMode="auto">
            <a:xfrm>
              <a:off x="381000" y="1524000"/>
              <a:ext cx="7955280" cy="3764280"/>
            </a:xfrm>
            <a:prstGeom prst="rect">
              <a:avLst/>
            </a:prstGeom>
            <a:noFill/>
            <a:ln w="101600" algn="ctr">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grpSp>
      <p:sp>
        <p:nvSpPr>
          <p:cNvPr id="54279"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15.</a:t>
            </a:r>
            <a:fld id="{1B399B54-984B-4E76-BA1D-90A1C496F6D2}" type="slidenum">
              <a:rPr lang="en-US" altLang="ko-KR" sz="1200" i="0">
                <a:latin typeface="Arial" panose="020B0604020202020204" pitchFamily="34" charset="0"/>
                <a:ea typeface="굴림" panose="020B0600000101010101" pitchFamily="50" charset="-127"/>
              </a:rPr>
              <a:pPr eaLnBrk="1" hangingPunct="1"/>
              <a:t>20</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1F39E765-D54C-4FB3-9825-69D1E54F4AC1}" type="slidenum">
              <a:rPr lang="en-US" altLang="ko-KR" sz="1200" i="0">
                <a:latin typeface="Arial" panose="020B0604020202020204" pitchFamily="34" charset="0"/>
              </a:rPr>
              <a:pPr eaLnBrk="1" hangingPunct="1"/>
              <a:t>21</a:t>
            </a:fld>
            <a:endParaRPr lang="en-US" altLang="ko-KR" sz="1200" i="0">
              <a:latin typeface="Arial" panose="020B0604020202020204" pitchFamily="34" charset="0"/>
            </a:endParaRPr>
          </a:p>
        </p:txBody>
      </p:sp>
      <p:sp>
        <p:nvSpPr>
          <p:cNvPr id="5632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15.10:  </a:t>
            </a:r>
            <a:r>
              <a:rPr lang="en-US" altLang="ko-KR" sz="2000">
                <a:latin typeface="Times-BoldItalic"/>
                <a:ea typeface="굴림" panose="020B0600000101010101" pitchFamily="50" charset="-127"/>
              </a:rPr>
              <a:t>Control frames</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75" y="1371600"/>
            <a:ext cx="7413625" cy="169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3075" y="3978275"/>
            <a:ext cx="5711825"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circle(out)">
                                      <p:cBhvr>
                                        <p:cTn id="7" dur="2000"/>
                                        <p:tgtEl>
                                          <p:spTgt spid="51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32" fill="hold" nodeType="clickEffect">
                                  <p:stCondLst>
                                    <p:cond delay="0"/>
                                  </p:stCondLst>
                                  <p:childTnLst>
                                    <p:set>
                                      <p:cBhvr>
                                        <p:cTn id="11" dur="1" fill="hold">
                                          <p:stCondLst>
                                            <p:cond delay="0"/>
                                          </p:stCondLst>
                                        </p:cTn>
                                        <p:tgtEl>
                                          <p:spTgt spid="5123"/>
                                        </p:tgtEl>
                                        <p:attrNameLst>
                                          <p:attrName>style.visibility</p:attrName>
                                        </p:attrNameLst>
                                      </p:cBhvr>
                                      <p:to>
                                        <p:strVal val="visible"/>
                                      </p:to>
                                    </p:set>
                                    <p:animEffect transition="in" filter="circle(out)">
                                      <p:cBhvr>
                                        <p:cTn id="12" dur="20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14"/>
          <p:cNvSpPr>
            <a:spLocks noChangeArrowheads="1"/>
          </p:cNvSpPr>
          <p:nvPr/>
        </p:nvSpPr>
        <p:spPr bwMode="auto">
          <a:xfrm>
            <a:off x="838200" y="71438"/>
            <a:ext cx="8153400" cy="457200"/>
          </a:xfrm>
          <a:prstGeom prst="rect">
            <a:avLst/>
          </a:prstGeom>
          <a:solidFill>
            <a:sysClr val="window" lastClr="FFFFFF"/>
          </a:solidFill>
          <a:ln>
            <a:noFill/>
          </a:ln>
          <a:extLst/>
        </p:spPr>
        <p:txBody>
          <a:bodyPr>
            <a:spAutoFit/>
          </a:bodyPr>
          <a:lstStyle/>
          <a:p>
            <a:pPr eaLnBrk="0" fontAlgn="auto" hangingPunct="0">
              <a:spcBef>
                <a:spcPts val="0"/>
              </a:spcBef>
              <a:spcAft>
                <a:spcPts val="0"/>
              </a:spcAft>
              <a:defRPr/>
            </a:pPr>
            <a:r>
              <a:rPr lang="en-US" sz="2400" i="0" kern="0" dirty="0">
                <a:solidFill>
                  <a:srgbClr val="FF0000"/>
                </a:solidFill>
                <a:latin typeface="Times-BoldItalic"/>
              </a:rPr>
              <a:t>Table </a:t>
            </a:r>
            <a:r>
              <a:rPr lang="en-US" sz="2400" i="0" kern="0" dirty="0">
                <a:solidFill>
                  <a:srgbClr val="FF0000"/>
                </a:solidFill>
                <a:latin typeface="Times-BoldItalic"/>
              </a:rPr>
              <a:t>15.2</a:t>
            </a:r>
            <a:r>
              <a:rPr lang="en-US" sz="2000" b="0" i="0" kern="0" dirty="0">
                <a:solidFill>
                  <a:srgbClr val="FF0000"/>
                </a:solidFill>
                <a:latin typeface="Times-BoldItalic"/>
              </a:rPr>
              <a:t>:  </a:t>
            </a:r>
            <a:r>
              <a:rPr lang="en-US" sz="2000" i="0" kern="0" dirty="0">
                <a:solidFill>
                  <a:srgbClr val="002060"/>
                </a:solidFill>
                <a:latin typeface="Times-BoldItalic"/>
              </a:rPr>
              <a:t>Values of subfields in control frames</a:t>
            </a:r>
          </a:p>
        </p:txBody>
      </p:sp>
      <p:grpSp>
        <p:nvGrpSpPr>
          <p:cNvPr id="28" name="Group 11"/>
          <p:cNvGrpSpPr>
            <a:grpSpLocks/>
          </p:cNvGrpSpPr>
          <p:nvPr/>
        </p:nvGrpSpPr>
        <p:grpSpPr bwMode="auto">
          <a:xfrm>
            <a:off x="3941" y="0"/>
            <a:ext cx="685800" cy="533400"/>
            <a:chOff x="144" y="144"/>
            <a:chExt cx="432" cy="336"/>
          </a:xfrm>
          <a:solidFill>
            <a:srgbClr val="3366FF"/>
          </a:solidFill>
        </p:grpSpPr>
        <p:grpSp>
          <p:nvGrpSpPr>
            <p:cNvPr id="29" name="Group 12"/>
            <p:cNvGrpSpPr>
              <a:grpSpLocks/>
            </p:cNvGrpSpPr>
            <p:nvPr/>
          </p:nvGrpSpPr>
          <p:grpSpPr bwMode="auto">
            <a:xfrm>
              <a:off x="144" y="256"/>
              <a:ext cx="432" cy="112"/>
              <a:chOff x="288" y="256"/>
              <a:chExt cx="432" cy="112"/>
            </a:xfrm>
            <a:grpFill/>
          </p:grpSpPr>
          <p:sp>
            <p:nvSpPr>
              <p:cNvPr id="39" name="Rectangle 13"/>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40" name="Rectangle 14"/>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41" name="Rectangle 15"/>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30" name="Group 16"/>
            <p:cNvGrpSpPr>
              <a:grpSpLocks/>
            </p:cNvGrpSpPr>
            <p:nvPr/>
          </p:nvGrpSpPr>
          <p:grpSpPr bwMode="auto">
            <a:xfrm>
              <a:off x="144" y="144"/>
              <a:ext cx="432" cy="336"/>
              <a:chOff x="144" y="144"/>
              <a:chExt cx="432" cy="336"/>
            </a:xfrm>
            <a:grpFill/>
          </p:grpSpPr>
          <p:grpSp>
            <p:nvGrpSpPr>
              <p:cNvPr id="31" name="Group 17"/>
              <p:cNvGrpSpPr>
                <a:grpSpLocks/>
              </p:cNvGrpSpPr>
              <p:nvPr/>
            </p:nvGrpSpPr>
            <p:grpSpPr bwMode="auto">
              <a:xfrm>
                <a:off x="144" y="144"/>
                <a:ext cx="432" cy="112"/>
                <a:chOff x="288" y="256"/>
                <a:chExt cx="432" cy="112"/>
              </a:xfrm>
              <a:grpFill/>
            </p:grpSpPr>
            <p:sp>
              <p:nvSpPr>
                <p:cNvPr id="36" name="Rectangle 18"/>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7" name="Rectangle 19"/>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8" name="Rectangle 20"/>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32" name="Group 21"/>
              <p:cNvGrpSpPr>
                <a:grpSpLocks/>
              </p:cNvGrpSpPr>
              <p:nvPr/>
            </p:nvGrpSpPr>
            <p:grpSpPr bwMode="auto">
              <a:xfrm>
                <a:off x="144" y="368"/>
                <a:ext cx="432" cy="112"/>
                <a:chOff x="288" y="256"/>
                <a:chExt cx="432" cy="112"/>
              </a:xfrm>
              <a:grpFill/>
            </p:grpSpPr>
            <p:sp>
              <p:nvSpPr>
                <p:cNvPr id="33" name="Rectangle 22"/>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4" name="Rectangle 23"/>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5" name="Rectangle 24"/>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grpSp>
      <p:grpSp>
        <p:nvGrpSpPr>
          <p:cNvPr id="58371" name="Group 1"/>
          <p:cNvGrpSpPr>
            <a:grpSpLocks/>
          </p:cNvGrpSpPr>
          <p:nvPr/>
        </p:nvGrpSpPr>
        <p:grpSpPr bwMode="auto">
          <a:xfrm>
            <a:off x="304800" y="2249488"/>
            <a:ext cx="8666163" cy="1936750"/>
            <a:chOff x="304800" y="2250264"/>
            <a:chExt cx="8665914" cy="1936028"/>
          </a:xfrm>
        </p:grpSpPr>
        <p:pic>
          <p:nvPicPr>
            <p:cNvPr id="583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50264"/>
              <a:ext cx="8665914" cy="1936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3" name="Rectangle 18"/>
            <p:cNvSpPr>
              <a:spLocks noChangeArrowheads="1"/>
            </p:cNvSpPr>
            <p:nvPr/>
          </p:nvSpPr>
          <p:spPr bwMode="auto">
            <a:xfrm>
              <a:off x="381000" y="2250264"/>
              <a:ext cx="8382000" cy="1788336"/>
            </a:xfrm>
            <a:prstGeom prst="rect">
              <a:avLst/>
            </a:prstGeom>
            <a:noFill/>
            <a:ln w="101600" algn="ctr">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grpSp>
      <p:sp>
        <p:nvSpPr>
          <p:cNvPr id="58375"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15.</a:t>
            </a:r>
            <a:fld id="{02A45CFD-760E-4C14-931E-DD593D838EE9}" type="slidenum">
              <a:rPr lang="en-US" altLang="ko-KR" sz="1200" i="0">
                <a:latin typeface="Arial" panose="020B0604020202020204" pitchFamily="34" charset="0"/>
                <a:ea typeface="굴림" panose="020B0600000101010101" pitchFamily="50" charset="-127"/>
              </a:rPr>
              <a:pPr eaLnBrk="1" hangingPunct="1"/>
              <a:t>22</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50CA7C98-7DD8-42F3-9EE5-988CFC1BE67A}" type="slidenum">
              <a:rPr lang="en-US" altLang="ko-KR" sz="1200" i="0">
                <a:latin typeface="Arial" panose="020B0604020202020204" pitchFamily="34" charset="0"/>
              </a:rPr>
              <a:pPr eaLnBrk="1" hangingPunct="1"/>
              <a:t>23</a:t>
            </a:fld>
            <a:endParaRPr lang="en-US" altLang="ko-KR" sz="1200" i="0">
              <a:latin typeface="Arial" panose="020B0604020202020204" pitchFamily="34" charset="0"/>
            </a:endParaRPr>
          </a:p>
        </p:txBody>
      </p:sp>
      <p:sp>
        <p:nvSpPr>
          <p:cNvPr id="60418"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0419"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0420"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0421"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0422"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0423"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0424"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06488" y="0"/>
            <a:ext cx="59880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15.2.3  Addressing Mechanism</a:t>
            </a:r>
          </a:p>
        </p:txBody>
      </p:sp>
      <p:sp>
        <p:nvSpPr>
          <p:cNvPr id="60426" name="Rectangle 10"/>
          <p:cNvSpPr>
            <a:spLocks noChangeArrowheads="1"/>
          </p:cNvSpPr>
          <p:nvPr/>
        </p:nvSpPr>
        <p:spPr bwMode="auto">
          <a:xfrm>
            <a:off x="381000" y="1293813"/>
            <a:ext cx="7924800" cy="30813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The IEEE 802.11 addressing mechanism specifies four cases, defined by the value of the two flags in the FC field, To DS and From DS. Each flag can be either 0 or 1, resulting in four different situations. The interpretation of the four addresses (address 1 to address 4) in the MAC frame depends on the value of these flags, as shown in Table 15.3.</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14"/>
          <p:cNvSpPr>
            <a:spLocks noChangeArrowheads="1"/>
          </p:cNvSpPr>
          <p:nvPr/>
        </p:nvSpPr>
        <p:spPr bwMode="auto">
          <a:xfrm>
            <a:off x="838200" y="71438"/>
            <a:ext cx="8153400" cy="457200"/>
          </a:xfrm>
          <a:prstGeom prst="rect">
            <a:avLst/>
          </a:prstGeom>
          <a:solidFill>
            <a:sysClr val="window" lastClr="FFFFFF"/>
          </a:solidFill>
          <a:ln>
            <a:noFill/>
          </a:ln>
          <a:extLst/>
        </p:spPr>
        <p:txBody>
          <a:bodyPr>
            <a:spAutoFit/>
          </a:bodyPr>
          <a:lstStyle/>
          <a:p>
            <a:pPr eaLnBrk="0" fontAlgn="auto" hangingPunct="0">
              <a:spcBef>
                <a:spcPts val="0"/>
              </a:spcBef>
              <a:spcAft>
                <a:spcPts val="0"/>
              </a:spcAft>
              <a:defRPr/>
            </a:pPr>
            <a:r>
              <a:rPr lang="en-US" sz="2400" i="0" kern="0" dirty="0">
                <a:solidFill>
                  <a:srgbClr val="FF0000"/>
                </a:solidFill>
                <a:latin typeface="Times-BoldItalic"/>
              </a:rPr>
              <a:t>Table </a:t>
            </a:r>
            <a:r>
              <a:rPr lang="en-US" sz="2400" i="0" kern="0" dirty="0">
                <a:solidFill>
                  <a:srgbClr val="FF0000"/>
                </a:solidFill>
                <a:latin typeface="Times-BoldItalic"/>
              </a:rPr>
              <a:t>15.3</a:t>
            </a:r>
            <a:r>
              <a:rPr lang="en-US" sz="2000" b="0" i="0" kern="0" dirty="0">
                <a:solidFill>
                  <a:srgbClr val="FF0000"/>
                </a:solidFill>
                <a:latin typeface="Times-BoldItalic"/>
              </a:rPr>
              <a:t>:  </a:t>
            </a:r>
            <a:r>
              <a:rPr lang="en-US" sz="2000" i="0" kern="0" dirty="0">
                <a:solidFill>
                  <a:srgbClr val="002060"/>
                </a:solidFill>
                <a:latin typeface="Times-BoldItalic"/>
              </a:rPr>
              <a:t>Addresses</a:t>
            </a:r>
          </a:p>
        </p:txBody>
      </p:sp>
      <p:grpSp>
        <p:nvGrpSpPr>
          <p:cNvPr id="28" name="Group 11"/>
          <p:cNvGrpSpPr>
            <a:grpSpLocks/>
          </p:cNvGrpSpPr>
          <p:nvPr/>
        </p:nvGrpSpPr>
        <p:grpSpPr bwMode="auto">
          <a:xfrm>
            <a:off x="3941" y="0"/>
            <a:ext cx="685800" cy="533400"/>
            <a:chOff x="144" y="144"/>
            <a:chExt cx="432" cy="336"/>
          </a:xfrm>
          <a:solidFill>
            <a:srgbClr val="3366FF"/>
          </a:solidFill>
        </p:grpSpPr>
        <p:grpSp>
          <p:nvGrpSpPr>
            <p:cNvPr id="29" name="Group 12"/>
            <p:cNvGrpSpPr>
              <a:grpSpLocks/>
            </p:cNvGrpSpPr>
            <p:nvPr/>
          </p:nvGrpSpPr>
          <p:grpSpPr bwMode="auto">
            <a:xfrm>
              <a:off x="144" y="256"/>
              <a:ext cx="432" cy="112"/>
              <a:chOff x="288" y="256"/>
              <a:chExt cx="432" cy="112"/>
            </a:xfrm>
            <a:grpFill/>
          </p:grpSpPr>
          <p:sp>
            <p:nvSpPr>
              <p:cNvPr id="39" name="Rectangle 13"/>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40" name="Rectangle 14"/>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41" name="Rectangle 15"/>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30" name="Group 16"/>
            <p:cNvGrpSpPr>
              <a:grpSpLocks/>
            </p:cNvGrpSpPr>
            <p:nvPr/>
          </p:nvGrpSpPr>
          <p:grpSpPr bwMode="auto">
            <a:xfrm>
              <a:off x="144" y="144"/>
              <a:ext cx="432" cy="336"/>
              <a:chOff x="144" y="144"/>
              <a:chExt cx="432" cy="336"/>
            </a:xfrm>
            <a:grpFill/>
          </p:grpSpPr>
          <p:grpSp>
            <p:nvGrpSpPr>
              <p:cNvPr id="31" name="Group 17"/>
              <p:cNvGrpSpPr>
                <a:grpSpLocks/>
              </p:cNvGrpSpPr>
              <p:nvPr/>
            </p:nvGrpSpPr>
            <p:grpSpPr bwMode="auto">
              <a:xfrm>
                <a:off x="144" y="144"/>
                <a:ext cx="432" cy="112"/>
                <a:chOff x="288" y="256"/>
                <a:chExt cx="432" cy="112"/>
              </a:xfrm>
              <a:grpFill/>
            </p:grpSpPr>
            <p:sp>
              <p:nvSpPr>
                <p:cNvPr id="36" name="Rectangle 18"/>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7" name="Rectangle 19"/>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8" name="Rectangle 20"/>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32" name="Group 21"/>
              <p:cNvGrpSpPr>
                <a:grpSpLocks/>
              </p:cNvGrpSpPr>
              <p:nvPr/>
            </p:nvGrpSpPr>
            <p:grpSpPr bwMode="auto">
              <a:xfrm>
                <a:off x="144" y="368"/>
                <a:ext cx="432" cy="112"/>
                <a:chOff x="288" y="256"/>
                <a:chExt cx="432" cy="112"/>
              </a:xfrm>
              <a:grpFill/>
            </p:grpSpPr>
            <p:sp>
              <p:nvSpPr>
                <p:cNvPr id="33" name="Rectangle 22"/>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4" name="Rectangle 23"/>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5" name="Rectangle 24"/>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grpSp>
      <p:grpSp>
        <p:nvGrpSpPr>
          <p:cNvPr id="62467" name="Group 1"/>
          <p:cNvGrpSpPr>
            <a:grpSpLocks/>
          </p:cNvGrpSpPr>
          <p:nvPr/>
        </p:nvGrpSpPr>
        <p:grpSpPr bwMode="auto">
          <a:xfrm>
            <a:off x="304800" y="2590800"/>
            <a:ext cx="8280400" cy="1747838"/>
            <a:chOff x="304800" y="2590800"/>
            <a:chExt cx="8280127" cy="1747450"/>
          </a:xfrm>
        </p:grpSpPr>
        <p:pic>
          <p:nvPicPr>
            <p:cNvPr id="6246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2590800"/>
              <a:ext cx="8280127" cy="174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9" name="Rectangle 17"/>
            <p:cNvSpPr>
              <a:spLocks noChangeArrowheads="1"/>
            </p:cNvSpPr>
            <p:nvPr/>
          </p:nvSpPr>
          <p:spPr bwMode="auto">
            <a:xfrm>
              <a:off x="381000" y="2590800"/>
              <a:ext cx="8077200" cy="1747450"/>
            </a:xfrm>
            <a:prstGeom prst="rect">
              <a:avLst/>
            </a:prstGeom>
            <a:noFill/>
            <a:ln w="101600" algn="ctr">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grpSp>
      <p:sp>
        <p:nvSpPr>
          <p:cNvPr id="62471"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15.</a:t>
            </a:r>
            <a:fld id="{A50E3A4B-1E98-4683-8073-6124957416D5}" type="slidenum">
              <a:rPr lang="en-US" altLang="ko-KR" sz="1200" i="0">
                <a:latin typeface="Arial" panose="020B0604020202020204" pitchFamily="34" charset="0"/>
                <a:ea typeface="굴림" panose="020B0600000101010101" pitchFamily="50" charset="-127"/>
              </a:rPr>
              <a:pPr eaLnBrk="1" hangingPunct="1"/>
              <a:t>24</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8273C178-68E9-4332-A2D2-214BF3A92249}" type="slidenum">
              <a:rPr lang="en-US" altLang="ko-KR" sz="1200" i="0">
                <a:latin typeface="Arial" panose="020B0604020202020204" pitchFamily="34" charset="0"/>
              </a:rPr>
              <a:pPr eaLnBrk="1" hangingPunct="1"/>
              <a:t>25</a:t>
            </a:fld>
            <a:endParaRPr lang="en-US" altLang="ko-KR" sz="1200" i="0">
              <a:latin typeface="Arial" panose="020B0604020202020204" pitchFamily="34" charset="0"/>
            </a:endParaRPr>
          </a:p>
        </p:txBody>
      </p:sp>
      <p:sp>
        <p:nvSpPr>
          <p:cNvPr id="6451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15.11:  </a:t>
            </a:r>
            <a:r>
              <a:rPr lang="en-US" altLang="ko-KR" sz="2000">
                <a:latin typeface="Times-BoldItalic"/>
                <a:ea typeface="굴림" panose="020B0600000101010101" pitchFamily="50" charset="-127"/>
              </a:rPr>
              <a:t>Addressing mechanisms</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563" y="993775"/>
            <a:ext cx="3657600" cy="121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685925"/>
            <a:ext cx="3736975" cy="165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563" y="3448050"/>
            <a:ext cx="3678237"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29175" y="4438650"/>
            <a:ext cx="3749675"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wipe(right)">
                                      <p:cBhvr>
                                        <p:cTn id="7" dur="2000"/>
                                        <p:tgtEl>
                                          <p:spTgt spid="61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6147"/>
                                        </p:tgtEl>
                                        <p:attrNameLst>
                                          <p:attrName>style.visibility</p:attrName>
                                        </p:attrNameLst>
                                      </p:cBhvr>
                                      <p:to>
                                        <p:strVal val="visible"/>
                                      </p:to>
                                    </p:set>
                                    <p:animEffect transition="in" filter="wipe(right)">
                                      <p:cBhvr>
                                        <p:cTn id="12" dur="2000"/>
                                        <p:tgtEl>
                                          <p:spTgt spid="614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2" fill="hold" nodeType="clickEffect">
                                  <p:stCondLst>
                                    <p:cond delay="0"/>
                                  </p:stCondLst>
                                  <p:childTnLst>
                                    <p:set>
                                      <p:cBhvr>
                                        <p:cTn id="16" dur="1" fill="hold">
                                          <p:stCondLst>
                                            <p:cond delay="0"/>
                                          </p:stCondLst>
                                        </p:cTn>
                                        <p:tgtEl>
                                          <p:spTgt spid="6148"/>
                                        </p:tgtEl>
                                        <p:attrNameLst>
                                          <p:attrName>style.visibility</p:attrName>
                                        </p:attrNameLst>
                                      </p:cBhvr>
                                      <p:to>
                                        <p:strVal val="visible"/>
                                      </p:to>
                                    </p:set>
                                    <p:animEffect transition="in" filter="wipe(right)">
                                      <p:cBhvr>
                                        <p:cTn id="17" dur="2000"/>
                                        <p:tgtEl>
                                          <p:spTgt spid="614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2" fill="hold" nodeType="clickEffect">
                                  <p:stCondLst>
                                    <p:cond delay="0"/>
                                  </p:stCondLst>
                                  <p:childTnLst>
                                    <p:set>
                                      <p:cBhvr>
                                        <p:cTn id="21" dur="1" fill="hold">
                                          <p:stCondLst>
                                            <p:cond delay="0"/>
                                          </p:stCondLst>
                                        </p:cTn>
                                        <p:tgtEl>
                                          <p:spTgt spid="6149"/>
                                        </p:tgtEl>
                                        <p:attrNameLst>
                                          <p:attrName>style.visibility</p:attrName>
                                        </p:attrNameLst>
                                      </p:cBhvr>
                                      <p:to>
                                        <p:strVal val="visible"/>
                                      </p:to>
                                    </p:set>
                                    <p:animEffect transition="in" filter="wipe(right)">
                                      <p:cBhvr>
                                        <p:cTn id="22" dur="2000"/>
                                        <p:tgtEl>
                                          <p:spTgt spid="6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00EB8DC2-D8F6-4EDF-B156-11361D230335}" type="slidenum">
              <a:rPr lang="en-US" altLang="ko-KR" sz="1200" i="0">
                <a:latin typeface="Arial" panose="020B0604020202020204" pitchFamily="34" charset="0"/>
              </a:rPr>
              <a:pPr eaLnBrk="1" hangingPunct="1"/>
              <a:t>26</a:t>
            </a:fld>
            <a:endParaRPr lang="en-US" altLang="ko-KR" sz="1200" i="0">
              <a:latin typeface="Arial" panose="020B0604020202020204" pitchFamily="34" charset="0"/>
            </a:endParaRPr>
          </a:p>
        </p:txBody>
      </p:sp>
      <p:sp>
        <p:nvSpPr>
          <p:cNvPr id="6656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15.12:  </a:t>
            </a:r>
            <a:r>
              <a:rPr lang="en-US" altLang="ko-KR" sz="2000">
                <a:latin typeface="Times-BoldItalic"/>
                <a:ea typeface="굴림" panose="020B0600000101010101" pitchFamily="50" charset="-127"/>
              </a:rPr>
              <a:t>Exposed station problem</a:t>
            </a: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057400"/>
            <a:ext cx="8201025"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3200400"/>
            <a:ext cx="4856163"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3581400"/>
            <a:ext cx="24352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6"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5200" y="4765675"/>
            <a:ext cx="1657350"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7"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67400" y="3379788"/>
            <a:ext cx="22225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8"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3738" y="3938588"/>
            <a:ext cx="4856162"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17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6" presetClass="entr" presetSubtype="37" fill="hold" nodeType="clickEffect">
                                  <p:stCondLst>
                                    <p:cond delay="0"/>
                                  </p:stCondLst>
                                  <p:childTnLst>
                                    <p:set>
                                      <p:cBhvr>
                                        <p:cTn id="10" dur="1" fill="hold">
                                          <p:stCondLst>
                                            <p:cond delay="0"/>
                                          </p:stCondLst>
                                        </p:cTn>
                                        <p:tgtEl>
                                          <p:spTgt spid="7172"/>
                                        </p:tgtEl>
                                        <p:attrNameLst>
                                          <p:attrName>style.visibility</p:attrName>
                                        </p:attrNameLst>
                                      </p:cBhvr>
                                      <p:to>
                                        <p:strVal val="visible"/>
                                      </p:to>
                                    </p:set>
                                    <p:animEffect transition="in" filter="barn(outVertical)">
                                      <p:cBhvr>
                                        <p:cTn id="11" dur="2250"/>
                                        <p:tgtEl>
                                          <p:spTgt spid="717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7173"/>
                                        </p:tgtEl>
                                        <p:attrNameLst>
                                          <p:attrName>style.visibility</p:attrName>
                                        </p:attrNameLst>
                                      </p:cBhvr>
                                      <p:to>
                                        <p:strVal val="visible"/>
                                      </p:to>
                                    </p:set>
                                    <p:animEffect transition="in" filter="wipe(left)">
                                      <p:cBhvr>
                                        <p:cTn id="16" dur="500"/>
                                        <p:tgtEl>
                                          <p:spTgt spid="717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6" presetClass="entr" presetSubtype="37" fill="hold" nodeType="clickEffect">
                                  <p:stCondLst>
                                    <p:cond delay="0"/>
                                  </p:stCondLst>
                                  <p:childTnLst>
                                    <p:set>
                                      <p:cBhvr>
                                        <p:cTn id="20" dur="1" fill="hold">
                                          <p:stCondLst>
                                            <p:cond delay="0"/>
                                          </p:stCondLst>
                                        </p:cTn>
                                        <p:tgtEl>
                                          <p:spTgt spid="7178"/>
                                        </p:tgtEl>
                                        <p:attrNameLst>
                                          <p:attrName>style.visibility</p:attrName>
                                        </p:attrNameLst>
                                      </p:cBhvr>
                                      <p:to>
                                        <p:strVal val="visible"/>
                                      </p:to>
                                    </p:set>
                                    <p:animEffect transition="in" filter="barn(outVertical)">
                                      <p:cBhvr>
                                        <p:cTn id="21" dur="2500"/>
                                        <p:tgtEl>
                                          <p:spTgt spid="717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6" presetClass="entr" presetSubtype="0" fill="hold" nodeType="clickEffect">
                                  <p:stCondLst>
                                    <p:cond delay="0"/>
                                  </p:stCondLst>
                                  <p:childTnLst>
                                    <p:set>
                                      <p:cBhvr>
                                        <p:cTn id="25" dur="1" fill="hold">
                                          <p:stCondLst>
                                            <p:cond delay="0"/>
                                          </p:stCondLst>
                                        </p:cTn>
                                        <p:tgtEl>
                                          <p:spTgt spid="7176"/>
                                        </p:tgtEl>
                                        <p:attrNameLst>
                                          <p:attrName>style.visibility</p:attrName>
                                        </p:attrNameLst>
                                      </p:cBhvr>
                                      <p:to>
                                        <p:strVal val="visible"/>
                                      </p:to>
                                    </p:set>
                                    <p:animEffect transition="in" filter="wipe(down)">
                                      <p:cBhvr>
                                        <p:cTn id="26" dur="580">
                                          <p:stCondLst>
                                            <p:cond delay="0"/>
                                          </p:stCondLst>
                                        </p:cTn>
                                        <p:tgtEl>
                                          <p:spTgt spid="7176"/>
                                        </p:tgtEl>
                                      </p:cBhvr>
                                    </p:animEffect>
                                    <p:anim calcmode="lin" valueType="num">
                                      <p:cBhvr>
                                        <p:cTn id="27" dur="1822" tmFilter="0,0; 0.14,0.36; 0.43,0.73; 0.71,0.91; 1.0,1.0">
                                          <p:stCondLst>
                                            <p:cond delay="0"/>
                                          </p:stCondLst>
                                        </p:cTn>
                                        <p:tgtEl>
                                          <p:spTgt spid="7176"/>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7176"/>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7176"/>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7176"/>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7176"/>
                                        </p:tgtEl>
                                        <p:attrNameLst>
                                          <p:attrName>ppt_y</p:attrName>
                                        </p:attrNameLst>
                                      </p:cBhvr>
                                      <p:tavLst>
                                        <p:tav tm="0" fmla="#ppt_y-sin(pi*$)/81">
                                          <p:val>
                                            <p:fltVal val="0"/>
                                          </p:val>
                                        </p:tav>
                                        <p:tav tm="100000">
                                          <p:val>
                                            <p:fltVal val="1"/>
                                          </p:val>
                                        </p:tav>
                                      </p:tavLst>
                                    </p:anim>
                                    <p:animScale>
                                      <p:cBhvr>
                                        <p:cTn id="32" dur="26">
                                          <p:stCondLst>
                                            <p:cond delay="650"/>
                                          </p:stCondLst>
                                        </p:cTn>
                                        <p:tgtEl>
                                          <p:spTgt spid="7176"/>
                                        </p:tgtEl>
                                      </p:cBhvr>
                                      <p:to x="100000" y="60000"/>
                                    </p:animScale>
                                    <p:animScale>
                                      <p:cBhvr>
                                        <p:cTn id="33" dur="166" decel="50000">
                                          <p:stCondLst>
                                            <p:cond delay="676"/>
                                          </p:stCondLst>
                                        </p:cTn>
                                        <p:tgtEl>
                                          <p:spTgt spid="7176"/>
                                        </p:tgtEl>
                                      </p:cBhvr>
                                      <p:to x="100000" y="100000"/>
                                    </p:animScale>
                                    <p:animScale>
                                      <p:cBhvr>
                                        <p:cTn id="34" dur="26">
                                          <p:stCondLst>
                                            <p:cond delay="1312"/>
                                          </p:stCondLst>
                                        </p:cTn>
                                        <p:tgtEl>
                                          <p:spTgt spid="7176"/>
                                        </p:tgtEl>
                                      </p:cBhvr>
                                      <p:to x="100000" y="80000"/>
                                    </p:animScale>
                                    <p:animScale>
                                      <p:cBhvr>
                                        <p:cTn id="35" dur="166" decel="50000">
                                          <p:stCondLst>
                                            <p:cond delay="1338"/>
                                          </p:stCondLst>
                                        </p:cTn>
                                        <p:tgtEl>
                                          <p:spTgt spid="7176"/>
                                        </p:tgtEl>
                                      </p:cBhvr>
                                      <p:to x="100000" y="100000"/>
                                    </p:animScale>
                                    <p:animScale>
                                      <p:cBhvr>
                                        <p:cTn id="36" dur="26">
                                          <p:stCondLst>
                                            <p:cond delay="1642"/>
                                          </p:stCondLst>
                                        </p:cTn>
                                        <p:tgtEl>
                                          <p:spTgt spid="7176"/>
                                        </p:tgtEl>
                                      </p:cBhvr>
                                      <p:to x="100000" y="90000"/>
                                    </p:animScale>
                                    <p:animScale>
                                      <p:cBhvr>
                                        <p:cTn id="37" dur="166" decel="50000">
                                          <p:stCondLst>
                                            <p:cond delay="1668"/>
                                          </p:stCondLst>
                                        </p:cTn>
                                        <p:tgtEl>
                                          <p:spTgt spid="7176"/>
                                        </p:tgtEl>
                                      </p:cBhvr>
                                      <p:to x="100000" y="100000"/>
                                    </p:animScale>
                                    <p:animScale>
                                      <p:cBhvr>
                                        <p:cTn id="38" dur="26">
                                          <p:stCondLst>
                                            <p:cond delay="1808"/>
                                          </p:stCondLst>
                                        </p:cTn>
                                        <p:tgtEl>
                                          <p:spTgt spid="7176"/>
                                        </p:tgtEl>
                                      </p:cBhvr>
                                      <p:to x="100000" y="95000"/>
                                    </p:animScale>
                                    <p:animScale>
                                      <p:cBhvr>
                                        <p:cTn id="39" dur="166" decel="50000">
                                          <p:stCondLst>
                                            <p:cond delay="1834"/>
                                          </p:stCondLst>
                                        </p:cTn>
                                        <p:tgtEl>
                                          <p:spTgt spid="7176"/>
                                        </p:tgtEl>
                                      </p:cBhvr>
                                      <p:to x="100000" y="100000"/>
                                    </p:animScale>
                                  </p:childTnLst>
                                </p:cTn>
                              </p:par>
                            </p:childTnLst>
                          </p:cTn>
                        </p:par>
                      </p:childTnLst>
                    </p:cTn>
                  </p:par>
                  <p:par>
                    <p:cTn id="40" fill="hold" nodeType="clickPar">
                      <p:stCondLst>
                        <p:cond delay="indefinite"/>
                      </p:stCondLst>
                      <p:childTnLst>
                        <p:par>
                          <p:cTn id="41" fill="hold" nodeType="withGroup">
                            <p:stCondLst>
                              <p:cond delay="0"/>
                            </p:stCondLst>
                            <p:childTnLst>
                              <p:par>
                                <p:cTn id="42" presetID="26" presetClass="entr" presetSubtype="0" fill="hold" nodeType="clickEffect">
                                  <p:stCondLst>
                                    <p:cond delay="0"/>
                                  </p:stCondLst>
                                  <p:childTnLst>
                                    <p:set>
                                      <p:cBhvr>
                                        <p:cTn id="43" dur="1" fill="hold">
                                          <p:stCondLst>
                                            <p:cond delay="0"/>
                                          </p:stCondLst>
                                        </p:cTn>
                                        <p:tgtEl>
                                          <p:spTgt spid="7177"/>
                                        </p:tgtEl>
                                        <p:attrNameLst>
                                          <p:attrName>style.visibility</p:attrName>
                                        </p:attrNameLst>
                                      </p:cBhvr>
                                      <p:to>
                                        <p:strVal val="visible"/>
                                      </p:to>
                                    </p:set>
                                    <p:animEffect transition="in" filter="wipe(down)">
                                      <p:cBhvr>
                                        <p:cTn id="44" dur="580">
                                          <p:stCondLst>
                                            <p:cond delay="0"/>
                                          </p:stCondLst>
                                        </p:cTn>
                                        <p:tgtEl>
                                          <p:spTgt spid="7177"/>
                                        </p:tgtEl>
                                      </p:cBhvr>
                                    </p:animEffect>
                                    <p:anim calcmode="lin" valueType="num">
                                      <p:cBhvr>
                                        <p:cTn id="45" dur="1822" tmFilter="0,0; 0.14,0.36; 0.43,0.73; 0.71,0.91; 1.0,1.0">
                                          <p:stCondLst>
                                            <p:cond delay="0"/>
                                          </p:stCondLst>
                                        </p:cTn>
                                        <p:tgtEl>
                                          <p:spTgt spid="7177"/>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7177"/>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7177"/>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7177"/>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7177"/>
                                        </p:tgtEl>
                                        <p:attrNameLst>
                                          <p:attrName>ppt_y</p:attrName>
                                        </p:attrNameLst>
                                      </p:cBhvr>
                                      <p:tavLst>
                                        <p:tav tm="0" fmla="#ppt_y-sin(pi*$)/81">
                                          <p:val>
                                            <p:fltVal val="0"/>
                                          </p:val>
                                        </p:tav>
                                        <p:tav tm="100000">
                                          <p:val>
                                            <p:fltVal val="1"/>
                                          </p:val>
                                        </p:tav>
                                      </p:tavLst>
                                    </p:anim>
                                    <p:animScale>
                                      <p:cBhvr>
                                        <p:cTn id="50" dur="26">
                                          <p:stCondLst>
                                            <p:cond delay="650"/>
                                          </p:stCondLst>
                                        </p:cTn>
                                        <p:tgtEl>
                                          <p:spTgt spid="7177"/>
                                        </p:tgtEl>
                                      </p:cBhvr>
                                      <p:to x="100000" y="60000"/>
                                    </p:animScale>
                                    <p:animScale>
                                      <p:cBhvr>
                                        <p:cTn id="51" dur="166" decel="50000">
                                          <p:stCondLst>
                                            <p:cond delay="676"/>
                                          </p:stCondLst>
                                        </p:cTn>
                                        <p:tgtEl>
                                          <p:spTgt spid="7177"/>
                                        </p:tgtEl>
                                      </p:cBhvr>
                                      <p:to x="100000" y="100000"/>
                                    </p:animScale>
                                    <p:animScale>
                                      <p:cBhvr>
                                        <p:cTn id="52" dur="26">
                                          <p:stCondLst>
                                            <p:cond delay="1312"/>
                                          </p:stCondLst>
                                        </p:cTn>
                                        <p:tgtEl>
                                          <p:spTgt spid="7177"/>
                                        </p:tgtEl>
                                      </p:cBhvr>
                                      <p:to x="100000" y="80000"/>
                                    </p:animScale>
                                    <p:animScale>
                                      <p:cBhvr>
                                        <p:cTn id="53" dur="166" decel="50000">
                                          <p:stCondLst>
                                            <p:cond delay="1338"/>
                                          </p:stCondLst>
                                        </p:cTn>
                                        <p:tgtEl>
                                          <p:spTgt spid="7177"/>
                                        </p:tgtEl>
                                      </p:cBhvr>
                                      <p:to x="100000" y="100000"/>
                                    </p:animScale>
                                    <p:animScale>
                                      <p:cBhvr>
                                        <p:cTn id="54" dur="26">
                                          <p:stCondLst>
                                            <p:cond delay="1642"/>
                                          </p:stCondLst>
                                        </p:cTn>
                                        <p:tgtEl>
                                          <p:spTgt spid="7177"/>
                                        </p:tgtEl>
                                      </p:cBhvr>
                                      <p:to x="100000" y="90000"/>
                                    </p:animScale>
                                    <p:animScale>
                                      <p:cBhvr>
                                        <p:cTn id="55" dur="166" decel="50000">
                                          <p:stCondLst>
                                            <p:cond delay="1668"/>
                                          </p:stCondLst>
                                        </p:cTn>
                                        <p:tgtEl>
                                          <p:spTgt spid="7177"/>
                                        </p:tgtEl>
                                      </p:cBhvr>
                                      <p:to x="100000" y="100000"/>
                                    </p:animScale>
                                    <p:animScale>
                                      <p:cBhvr>
                                        <p:cTn id="56" dur="26">
                                          <p:stCondLst>
                                            <p:cond delay="1808"/>
                                          </p:stCondLst>
                                        </p:cTn>
                                        <p:tgtEl>
                                          <p:spTgt spid="7177"/>
                                        </p:tgtEl>
                                      </p:cBhvr>
                                      <p:to x="100000" y="95000"/>
                                    </p:animScale>
                                    <p:animScale>
                                      <p:cBhvr>
                                        <p:cTn id="57" dur="166" decel="50000">
                                          <p:stCondLst>
                                            <p:cond delay="1834"/>
                                          </p:stCondLst>
                                        </p:cTn>
                                        <p:tgtEl>
                                          <p:spTgt spid="717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59A3A7D0-4782-4475-8E82-274369CAA88E}" type="slidenum">
              <a:rPr lang="en-US" altLang="ko-KR" sz="1200" i="0">
                <a:latin typeface="Arial" panose="020B0604020202020204" pitchFamily="34" charset="0"/>
              </a:rPr>
              <a:pPr eaLnBrk="1" hangingPunct="1"/>
              <a:t>27</a:t>
            </a:fld>
            <a:endParaRPr lang="en-US" altLang="ko-KR" sz="1200" i="0">
              <a:latin typeface="Arial" panose="020B0604020202020204" pitchFamily="34" charset="0"/>
            </a:endParaRPr>
          </a:p>
        </p:txBody>
      </p:sp>
      <p:sp>
        <p:nvSpPr>
          <p:cNvPr id="68610"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8611"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8612"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8613"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8614"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8615"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8616"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06488" y="0"/>
            <a:ext cx="43624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15.2.4  Physical Layer</a:t>
            </a:r>
          </a:p>
        </p:txBody>
      </p:sp>
      <p:sp>
        <p:nvSpPr>
          <p:cNvPr id="68618" name="Rectangle 10"/>
          <p:cNvSpPr>
            <a:spLocks noChangeArrowheads="1"/>
          </p:cNvSpPr>
          <p:nvPr/>
        </p:nvSpPr>
        <p:spPr bwMode="auto">
          <a:xfrm>
            <a:off x="381000" y="1293813"/>
            <a:ext cx="7924800" cy="2654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We discuss six specifications, as shown in Table 15.4. All implementations, except the infrared, operate in the industrial, scientific, and medical (ISM) band, which defines three unlicensed bands in the three ranges 902–928 MHz, 2.400–4.835 GHz, and 5.725–5.850 GHz.</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14"/>
          <p:cNvSpPr>
            <a:spLocks noChangeArrowheads="1"/>
          </p:cNvSpPr>
          <p:nvPr/>
        </p:nvSpPr>
        <p:spPr bwMode="auto">
          <a:xfrm>
            <a:off x="838200" y="71438"/>
            <a:ext cx="8153400" cy="457200"/>
          </a:xfrm>
          <a:prstGeom prst="rect">
            <a:avLst/>
          </a:prstGeom>
          <a:solidFill>
            <a:sysClr val="window" lastClr="FFFFFF"/>
          </a:solidFill>
          <a:ln>
            <a:noFill/>
          </a:ln>
          <a:extLst/>
        </p:spPr>
        <p:txBody>
          <a:bodyPr>
            <a:spAutoFit/>
          </a:bodyPr>
          <a:lstStyle/>
          <a:p>
            <a:pPr eaLnBrk="0" fontAlgn="auto" hangingPunct="0">
              <a:spcBef>
                <a:spcPts val="0"/>
              </a:spcBef>
              <a:spcAft>
                <a:spcPts val="0"/>
              </a:spcAft>
              <a:defRPr/>
            </a:pPr>
            <a:r>
              <a:rPr lang="en-US" sz="2400" i="0" kern="0" dirty="0">
                <a:solidFill>
                  <a:srgbClr val="FF0000"/>
                </a:solidFill>
                <a:latin typeface="Times-BoldItalic"/>
              </a:rPr>
              <a:t>Table </a:t>
            </a:r>
            <a:r>
              <a:rPr lang="en-US" sz="2400" i="0" kern="0" dirty="0">
                <a:solidFill>
                  <a:srgbClr val="FF0000"/>
                </a:solidFill>
                <a:latin typeface="Times-BoldItalic"/>
              </a:rPr>
              <a:t>15.4</a:t>
            </a:r>
            <a:r>
              <a:rPr lang="en-US" sz="2000" b="0" i="0" kern="0" dirty="0">
                <a:solidFill>
                  <a:srgbClr val="FF0000"/>
                </a:solidFill>
                <a:latin typeface="Times-BoldItalic"/>
              </a:rPr>
              <a:t>:  </a:t>
            </a:r>
            <a:r>
              <a:rPr lang="en-US" sz="2000" i="0" kern="0" dirty="0">
                <a:solidFill>
                  <a:srgbClr val="002060"/>
                </a:solidFill>
                <a:latin typeface="Times-BoldItalic"/>
              </a:rPr>
              <a:t>Specifications</a:t>
            </a:r>
          </a:p>
        </p:txBody>
      </p:sp>
      <p:grpSp>
        <p:nvGrpSpPr>
          <p:cNvPr id="28" name="Group 11"/>
          <p:cNvGrpSpPr>
            <a:grpSpLocks/>
          </p:cNvGrpSpPr>
          <p:nvPr/>
        </p:nvGrpSpPr>
        <p:grpSpPr bwMode="auto">
          <a:xfrm>
            <a:off x="3941" y="0"/>
            <a:ext cx="685800" cy="533400"/>
            <a:chOff x="144" y="144"/>
            <a:chExt cx="432" cy="336"/>
          </a:xfrm>
          <a:solidFill>
            <a:srgbClr val="3366FF"/>
          </a:solidFill>
        </p:grpSpPr>
        <p:grpSp>
          <p:nvGrpSpPr>
            <p:cNvPr id="29" name="Group 12"/>
            <p:cNvGrpSpPr>
              <a:grpSpLocks/>
            </p:cNvGrpSpPr>
            <p:nvPr/>
          </p:nvGrpSpPr>
          <p:grpSpPr bwMode="auto">
            <a:xfrm>
              <a:off x="144" y="256"/>
              <a:ext cx="432" cy="112"/>
              <a:chOff x="288" y="256"/>
              <a:chExt cx="432" cy="112"/>
            </a:xfrm>
            <a:grpFill/>
          </p:grpSpPr>
          <p:sp>
            <p:nvSpPr>
              <p:cNvPr id="39" name="Rectangle 13"/>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40" name="Rectangle 14"/>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41" name="Rectangle 15"/>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30" name="Group 16"/>
            <p:cNvGrpSpPr>
              <a:grpSpLocks/>
            </p:cNvGrpSpPr>
            <p:nvPr/>
          </p:nvGrpSpPr>
          <p:grpSpPr bwMode="auto">
            <a:xfrm>
              <a:off x="144" y="144"/>
              <a:ext cx="432" cy="336"/>
              <a:chOff x="144" y="144"/>
              <a:chExt cx="432" cy="336"/>
            </a:xfrm>
            <a:grpFill/>
          </p:grpSpPr>
          <p:grpSp>
            <p:nvGrpSpPr>
              <p:cNvPr id="31" name="Group 17"/>
              <p:cNvGrpSpPr>
                <a:grpSpLocks/>
              </p:cNvGrpSpPr>
              <p:nvPr/>
            </p:nvGrpSpPr>
            <p:grpSpPr bwMode="auto">
              <a:xfrm>
                <a:off x="144" y="144"/>
                <a:ext cx="432" cy="112"/>
                <a:chOff x="288" y="256"/>
                <a:chExt cx="432" cy="112"/>
              </a:xfrm>
              <a:grpFill/>
            </p:grpSpPr>
            <p:sp>
              <p:nvSpPr>
                <p:cNvPr id="36" name="Rectangle 18"/>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7" name="Rectangle 19"/>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8" name="Rectangle 20"/>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32" name="Group 21"/>
              <p:cNvGrpSpPr>
                <a:grpSpLocks/>
              </p:cNvGrpSpPr>
              <p:nvPr/>
            </p:nvGrpSpPr>
            <p:grpSpPr bwMode="auto">
              <a:xfrm>
                <a:off x="144" y="368"/>
                <a:ext cx="432" cy="112"/>
                <a:chOff x="288" y="256"/>
                <a:chExt cx="432" cy="112"/>
              </a:xfrm>
              <a:grpFill/>
            </p:grpSpPr>
            <p:sp>
              <p:nvSpPr>
                <p:cNvPr id="33" name="Rectangle 22"/>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4" name="Rectangle 23"/>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5" name="Rectangle 24"/>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grpSp>
      <p:grpSp>
        <p:nvGrpSpPr>
          <p:cNvPr id="70659" name="Group 1"/>
          <p:cNvGrpSpPr>
            <a:grpSpLocks/>
          </p:cNvGrpSpPr>
          <p:nvPr/>
        </p:nvGrpSpPr>
        <p:grpSpPr bwMode="auto">
          <a:xfrm>
            <a:off x="173038" y="2362200"/>
            <a:ext cx="8894762" cy="2692400"/>
            <a:chOff x="35786" y="2362200"/>
            <a:chExt cx="9007498" cy="2692967"/>
          </a:xfrm>
        </p:grpSpPr>
        <p:pic>
          <p:nvPicPr>
            <p:cNvPr id="706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86" y="2362200"/>
              <a:ext cx="9007498" cy="2692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1" name="Rectangle 17"/>
            <p:cNvSpPr>
              <a:spLocks noChangeArrowheads="1"/>
            </p:cNvSpPr>
            <p:nvPr/>
          </p:nvSpPr>
          <p:spPr bwMode="auto">
            <a:xfrm>
              <a:off x="152400" y="2438400"/>
              <a:ext cx="8778240" cy="2560320"/>
            </a:xfrm>
            <a:prstGeom prst="rect">
              <a:avLst/>
            </a:prstGeom>
            <a:noFill/>
            <a:ln w="101600" algn="ctr">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grpSp>
      <p:sp>
        <p:nvSpPr>
          <p:cNvPr id="70663"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15.</a:t>
            </a:r>
            <a:fld id="{FB09C17D-FDFE-4B7B-B7B8-52BBE18359B7}" type="slidenum">
              <a:rPr lang="en-US" altLang="ko-KR" sz="1200" i="0">
                <a:latin typeface="Arial" panose="020B0604020202020204" pitchFamily="34" charset="0"/>
                <a:ea typeface="굴림" panose="020B0600000101010101" pitchFamily="50" charset="-127"/>
              </a:rPr>
              <a:pPr eaLnBrk="1" hangingPunct="1"/>
              <a:t>28</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EA014C28-E4EC-4438-BE68-859EE216EF43}" type="slidenum">
              <a:rPr lang="en-US" altLang="ko-KR" sz="1200" i="0">
                <a:latin typeface="Arial" panose="020B0604020202020204" pitchFamily="34" charset="0"/>
              </a:rPr>
              <a:pPr eaLnBrk="1" hangingPunct="1"/>
              <a:t>29</a:t>
            </a:fld>
            <a:endParaRPr lang="en-US" altLang="ko-KR" sz="1200" i="0">
              <a:latin typeface="Arial" panose="020B0604020202020204" pitchFamily="34" charset="0"/>
            </a:endParaRPr>
          </a:p>
        </p:txBody>
      </p:sp>
      <p:sp>
        <p:nvSpPr>
          <p:cNvPr id="7270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15.13:  </a:t>
            </a:r>
            <a:r>
              <a:rPr lang="en-US" altLang="ko-KR" sz="2000">
                <a:latin typeface="Times-BoldItalic"/>
                <a:ea typeface="굴림" panose="020B0600000101010101" pitchFamily="50" charset="-127"/>
              </a:rPr>
              <a:t>Physical layer of IEEE 802.11 FHSS</a:t>
            </a:r>
          </a:p>
        </p:txBody>
      </p:sp>
      <p:pic>
        <p:nvPicPr>
          <p:cNvPr id="7270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905000"/>
            <a:ext cx="7078663" cy="336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E9B33D24-37F1-469B-95E0-8DA8A419AFD8}" type="slidenum">
              <a:rPr lang="en-US" altLang="ko-KR" sz="1200" i="0">
                <a:latin typeface="Arial" panose="020B0604020202020204" pitchFamily="34" charset="0"/>
              </a:rPr>
              <a:pPr eaLnBrk="1" hangingPunct="1"/>
              <a:t>30</a:t>
            </a:fld>
            <a:endParaRPr lang="en-US" altLang="ko-KR" sz="1200" i="0">
              <a:latin typeface="Arial" panose="020B0604020202020204" pitchFamily="34" charset="0"/>
            </a:endParaRPr>
          </a:p>
        </p:txBody>
      </p:sp>
      <p:sp>
        <p:nvSpPr>
          <p:cNvPr id="7475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15.14:  </a:t>
            </a:r>
            <a:r>
              <a:rPr lang="en-US" altLang="ko-KR" sz="2000">
                <a:latin typeface="Times-BoldItalic"/>
                <a:ea typeface="굴림" panose="020B0600000101010101" pitchFamily="50" charset="-127"/>
              </a:rPr>
              <a:t>Physical layer of IEEE 802.11 DSSS</a:t>
            </a:r>
          </a:p>
        </p:txBody>
      </p:sp>
      <p:pic>
        <p:nvPicPr>
          <p:cNvPr id="2560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743200"/>
            <a:ext cx="8305800" cy="148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5604"/>
                                        </p:tgtEl>
                                        <p:attrNameLst>
                                          <p:attrName>style.visibility</p:attrName>
                                        </p:attrNameLst>
                                      </p:cBhvr>
                                      <p:to>
                                        <p:strVal val="visible"/>
                                      </p:to>
                                    </p:set>
                                    <p:animEffect transition="in" filter="wipe(left)">
                                      <p:cBhvr>
                                        <p:cTn id="7" dur="2000"/>
                                        <p:tgtEl>
                                          <p:spTgt spid="25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A9EFEBC7-2D94-4CC3-9919-7DAEED5CB7EC}" type="slidenum">
              <a:rPr lang="en-US" altLang="ko-KR" sz="1200" i="0">
                <a:latin typeface="Arial" panose="020B0604020202020204" pitchFamily="34" charset="0"/>
              </a:rPr>
              <a:pPr eaLnBrk="1" hangingPunct="1"/>
              <a:t>31</a:t>
            </a:fld>
            <a:endParaRPr lang="en-US" altLang="ko-KR" sz="1200" i="0">
              <a:latin typeface="Arial" panose="020B0604020202020204" pitchFamily="34" charset="0"/>
            </a:endParaRPr>
          </a:p>
        </p:txBody>
      </p:sp>
      <p:sp>
        <p:nvSpPr>
          <p:cNvPr id="7680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15.15:  </a:t>
            </a:r>
            <a:r>
              <a:rPr lang="en-US" altLang="ko-KR" sz="2000">
                <a:latin typeface="Times-BoldItalic"/>
                <a:ea typeface="굴림" panose="020B0600000101010101" pitchFamily="50" charset="-127"/>
              </a:rPr>
              <a:t>Physical layer of IEEE 802.11 infrared</a:t>
            </a:r>
          </a:p>
        </p:txBody>
      </p:sp>
      <p:pic>
        <p:nvPicPr>
          <p:cNvPr id="266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563" y="2743200"/>
            <a:ext cx="8097837" cy="167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6628"/>
                                        </p:tgtEl>
                                        <p:attrNameLst>
                                          <p:attrName>style.visibility</p:attrName>
                                        </p:attrNameLst>
                                      </p:cBhvr>
                                      <p:to>
                                        <p:strVal val="visible"/>
                                      </p:to>
                                    </p:set>
                                    <p:animEffect transition="in" filter="wipe(left)">
                                      <p:cBhvr>
                                        <p:cTn id="7" dur="2000"/>
                                        <p:tgtEl>
                                          <p:spTgt spid="266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046866A8-5F9F-42E9-BE10-22AAFB88564E}" type="slidenum">
              <a:rPr lang="en-US" altLang="ko-KR" sz="1200" i="0">
                <a:latin typeface="Arial" panose="020B0604020202020204" pitchFamily="34" charset="0"/>
              </a:rPr>
              <a:pPr eaLnBrk="1" hangingPunct="1"/>
              <a:t>32</a:t>
            </a:fld>
            <a:endParaRPr lang="en-US" altLang="ko-KR" sz="1200" i="0">
              <a:latin typeface="Arial" panose="020B0604020202020204" pitchFamily="34" charset="0"/>
            </a:endParaRPr>
          </a:p>
        </p:txBody>
      </p:sp>
      <p:sp>
        <p:nvSpPr>
          <p:cNvPr id="7885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15.16:  </a:t>
            </a:r>
            <a:r>
              <a:rPr lang="en-US" altLang="ko-KR" sz="2000">
                <a:latin typeface="Times-BoldItalic"/>
                <a:ea typeface="굴림" panose="020B0600000101010101" pitchFamily="50" charset="-127"/>
              </a:rPr>
              <a:t>Physical layer of IEEE 802.11b</a:t>
            </a:r>
          </a:p>
        </p:txBody>
      </p:sp>
      <p:pic>
        <p:nvPicPr>
          <p:cNvPr id="276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275" y="2362200"/>
            <a:ext cx="8340725"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7652"/>
                                        </p:tgtEl>
                                        <p:attrNameLst>
                                          <p:attrName>style.visibility</p:attrName>
                                        </p:attrNameLst>
                                      </p:cBhvr>
                                      <p:to>
                                        <p:strVal val="visible"/>
                                      </p:to>
                                    </p:set>
                                    <p:animEffect transition="in" filter="wipe(left)">
                                      <p:cBhvr>
                                        <p:cTn id="7" dur="2000"/>
                                        <p:tgtEl>
                                          <p:spTgt spid="27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89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99310090-161F-4A11-BB96-8131DC383BF7}" type="slidenum">
              <a:rPr lang="en-US" altLang="ko-KR" sz="1200" i="0">
                <a:latin typeface="Arial" panose="020B0604020202020204" pitchFamily="34" charset="0"/>
              </a:rPr>
              <a:pPr eaLnBrk="1" hangingPunct="1"/>
              <a:t>33</a:t>
            </a:fld>
            <a:endParaRPr lang="en-US" altLang="ko-KR" sz="1200" i="0">
              <a:latin typeface="Arial" panose="020B0604020202020204" pitchFamily="34" charset="0"/>
            </a:endParaRPr>
          </a:p>
        </p:txBody>
      </p:sp>
      <p:sp>
        <p:nvSpPr>
          <p:cNvPr id="911362"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1363" name="Text Box 3"/>
          <p:cNvSpPr txBox="1">
            <a:spLocks noChangeArrowheads="1"/>
          </p:cNvSpPr>
          <p:nvPr/>
        </p:nvSpPr>
        <p:spPr bwMode="auto">
          <a:xfrm>
            <a:off x="228600" y="406400"/>
            <a:ext cx="3832225" cy="1066800"/>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15-3   BLUETOOTH</a:t>
            </a:r>
            <a:endParaRPr lang="en-US" i="0" dirty="0">
              <a:effectLst>
                <a:outerShdw blurRad="38100" dist="38100" dir="2700000" algn="tl">
                  <a:srgbClr val="C0C0C0"/>
                </a:outerShdw>
              </a:effectLst>
              <a:latin typeface="Times" pitchFamily="18" charset="0"/>
            </a:endParaRPr>
          </a:p>
          <a:p>
            <a:pPr marL="0" lvl="2" eaLnBrk="0" hangingPunct="0">
              <a:defRPr/>
            </a:pPr>
            <a:endParaRPr lang="en-US" i="0" dirty="0">
              <a:effectLst>
                <a:outerShdw blurRad="38100" dist="38100" dir="2700000" algn="tl">
                  <a:srgbClr val="C0C0C0"/>
                </a:outerShdw>
              </a:effectLst>
              <a:latin typeface="Times" pitchFamily="18" charset="0"/>
            </a:endParaRPr>
          </a:p>
        </p:txBody>
      </p:sp>
      <p:sp>
        <p:nvSpPr>
          <p:cNvPr id="80900"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80901" name="Rectangle 8"/>
          <p:cNvSpPr>
            <a:spLocks noChangeArrowheads="1"/>
          </p:cNvSpPr>
          <p:nvPr/>
        </p:nvSpPr>
        <p:spPr bwMode="auto">
          <a:xfrm>
            <a:off x="381000" y="1658938"/>
            <a:ext cx="8077200" cy="399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Bluetooth is a wireless LAN technology designed to connect devices of different functions when they are at a short distance from each other.  A Bluetooth LAN is an ad hoc network. The devices, sometimes called gadgets, find each other and make a network called a piconet.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67EC3F34-B986-43DC-97D0-FDB410C428D7}" type="slidenum">
              <a:rPr lang="en-US" altLang="ko-KR" sz="1200" i="0">
                <a:latin typeface="Arial" panose="020B0604020202020204" pitchFamily="34" charset="0"/>
              </a:rPr>
              <a:pPr eaLnBrk="1" hangingPunct="1"/>
              <a:t>34</a:t>
            </a:fld>
            <a:endParaRPr lang="en-US" altLang="ko-KR" sz="1200" i="0">
              <a:latin typeface="Arial" panose="020B0604020202020204" pitchFamily="34" charset="0"/>
            </a:endParaRPr>
          </a:p>
        </p:txBody>
      </p:sp>
      <p:sp>
        <p:nvSpPr>
          <p:cNvPr id="82946"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947"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948"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949"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950"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951"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952"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06488" y="0"/>
            <a:ext cx="39179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15.3.1  Architecture</a:t>
            </a:r>
          </a:p>
        </p:txBody>
      </p:sp>
      <p:sp>
        <p:nvSpPr>
          <p:cNvPr id="82954" name="Rectangle 10"/>
          <p:cNvSpPr>
            <a:spLocks noChangeArrowheads="1"/>
          </p:cNvSpPr>
          <p:nvPr/>
        </p:nvSpPr>
        <p:spPr bwMode="auto">
          <a:xfrm>
            <a:off x="381000" y="1293813"/>
            <a:ext cx="7924800" cy="946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Bluetooth defines two types of networks: piconet and scatternet.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BF027EF3-FEA8-4DFC-B625-5E3D12B7F70C}" type="slidenum">
              <a:rPr lang="en-US" altLang="ko-KR" sz="1200" i="0">
                <a:latin typeface="Arial" panose="020B0604020202020204" pitchFamily="34" charset="0"/>
              </a:rPr>
              <a:pPr eaLnBrk="1" hangingPunct="1"/>
              <a:t>35</a:t>
            </a:fld>
            <a:endParaRPr lang="en-US" altLang="ko-KR" sz="1200" i="0">
              <a:latin typeface="Arial" panose="020B0604020202020204" pitchFamily="34" charset="0"/>
            </a:endParaRPr>
          </a:p>
        </p:txBody>
      </p:sp>
      <p:sp>
        <p:nvSpPr>
          <p:cNvPr id="8499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6.17:  </a:t>
            </a:r>
            <a:r>
              <a:rPr lang="en-US" altLang="ko-KR" sz="2000">
                <a:latin typeface="Times-BoldItalic"/>
                <a:ea typeface="굴림" panose="020B0600000101010101" pitchFamily="50" charset="-127"/>
              </a:rPr>
              <a:t>Piconet</a:t>
            </a:r>
          </a:p>
        </p:txBody>
      </p:sp>
      <p:pic>
        <p:nvPicPr>
          <p:cNvPr id="8499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752600"/>
            <a:ext cx="6931025" cy="377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FB2C72F4-5B17-4CD0-BC1A-D099622D7E95}" type="slidenum">
              <a:rPr lang="en-US" altLang="ko-KR" sz="1200" i="0">
                <a:latin typeface="Arial" panose="020B0604020202020204" pitchFamily="34" charset="0"/>
              </a:rPr>
              <a:pPr eaLnBrk="1" hangingPunct="1"/>
              <a:t>36</a:t>
            </a:fld>
            <a:endParaRPr lang="en-US" altLang="ko-KR" sz="1200" i="0">
              <a:latin typeface="Arial" panose="020B0604020202020204" pitchFamily="34" charset="0"/>
            </a:endParaRPr>
          </a:p>
        </p:txBody>
      </p:sp>
      <p:sp>
        <p:nvSpPr>
          <p:cNvPr id="8704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15.18:  </a:t>
            </a:r>
            <a:r>
              <a:rPr lang="en-US" altLang="ko-KR" sz="2000">
                <a:latin typeface="Times-BoldItalic"/>
                <a:ea typeface="굴림" panose="020B0600000101010101" pitchFamily="50" charset="-127"/>
              </a:rPr>
              <a:t>Scatternet</a:t>
            </a:r>
          </a:p>
        </p:txBody>
      </p:sp>
      <p:pic>
        <p:nvPicPr>
          <p:cNvPr id="8704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538" y="2286000"/>
            <a:ext cx="8672512" cy="343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31B347BA-98F7-4B38-A2C2-9D6231D0489B}" type="slidenum">
              <a:rPr lang="en-US" altLang="ko-KR" sz="1200" i="0">
                <a:latin typeface="Arial" panose="020B0604020202020204" pitchFamily="34" charset="0"/>
              </a:rPr>
              <a:pPr eaLnBrk="1" hangingPunct="1"/>
              <a:t>37</a:t>
            </a:fld>
            <a:endParaRPr lang="en-US" altLang="ko-KR" sz="1200" i="0">
              <a:latin typeface="Arial" panose="020B0604020202020204" pitchFamily="34" charset="0"/>
            </a:endParaRPr>
          </a:p>
        </p:txBody>
      </p:sp>
      <p:sp>
        <p:nvSpPr>
          <p:cNvPr id="89090"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9091"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9092"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9093"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9094"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9095"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9096"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06488" y="0"/>
            <a:ext cx="47942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15.3.2  Bluetooth Layers</a:t>
            </a:r>
          </a:p>
        </p:txBody>
      </p:sp>
      <p:sp>
        <p:nvSpPr>
          <p:cNvPr id="89098" name="Rectangle 10"/>
          <p:cNvSpPr>
            <a:spLocks noChangeArrowheads="1"/>
          </p:cNvSpPr>
          <p:nvPr/>
        </p:nvSpPr>
        <p:spPr bwMode="auto">
          <a:xfrm>
            <a:off x="381000" y="1293813"/>
            <a:ext cx="7924800" cy="13731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Bluetooth uses several layers that do not exactly match those of the Internet model we have defined in this book. Figure 15.19 shows these layers.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91F3202B-B3D2-4073-96A6-D2AFE20F4DEA}" type="slidenum">
              <a:rPr lang="en-US" altLang="ko-KR" sz="1200" i="0">
                <a:latin typeface="Arial" panose="020B0604020202020204" pitchFamily="34" charset="0"/>
              </a:rPr>
              <a:pPr eaLnBrk="1" hangingPunct="1"/>
              <a:t>38</a:t>
            </a:fld>
            <a:endParaRPr lang="en-US" altLang="ko-KR" sz="1200" i="0">
              <a:latin typeface="Arial" panose="020B0604020202020204" pitchFamily="34" charset="0"/>
            </a:endParaRPr>
          </a:p>
        </p:txBody>
      </p:sp>
      <p:sp>
        <p:nvSpPr>
          <p:cNvPr id="91138" name="Rectangle 14"/>
          <p:cNvSpPr>
            <a:spLocks noChangeArrowheads="1"/>
          </p:cNvSpPr>
          <p:nvPr/>
        </p:nvSpPr>
        <p:spPr bwMode="auto">
          <a:xfrm>
            <a:off x="152400" y="142875"/>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15.19:  </a:t>
            </a:r>
            <a:r>
              <a:rPr lang="en-US" altLang="ko-KR" sz="2000">
                <a:latin typeface="Times-BoldItalic"/>
                <a:ea typeface="굴림" panose="020B0600000101010101" pitchFamily="50" charset="-127"/>
              </a:rPr>
              <a:t>Bluetooth layers</a:t>
            </a:r>
          </a:p>
        </p:txBody>
      </p:sp>
      <p:pic>
        <p:nvPicPr>
          <p:cNvPr id="317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3200" y="2057400"/>
            <a:ext cx="6227763" cy="314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1748"/>
                                        </p:tgtEl>
                                        <p:attrNameLst>
                                          <p:attrName>style.visibility</p:attrName>
                                        </p:attrNameLst>
                                      </p:cBhvr>
                                      <p:to>
                                        <p:strVal val="visible"/>
                                      </p:to>
                                    </p:set>
                                    <p:animEffect transition="in" filter="wipe(up)">
                                      <p:cBhvr>
                                        <p:cTn id="7" dur="2500"/>
                                        <p:tgtEl>
                                          <p:spTgt spid="317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7D841FEA-5F60-4175-B7BE-6ACB8ABBB66A}" type="slidenum">
              <a:rPr lang="en-US" altLang="ko-KR" sz="1200" i="0">
                <a:latin typeface="Arial" panose="020B0604020202020204" pitchFamily="34" charset="0"/>
              </a:rPr>
              <a:pPr eaLnBrk="1" hangingPunct="1"/>
              <a:t>39</a:t>
            </a:fld>
            <a:endParaRPr lang="en-US" altLang="ko-KR" sz="1200" i="0">
              <a:latin typeface="Arial" panose="020B0604020202020204" pitchFamily="34" charset="0"/>
            </a:endParaRPr>
          </a:p>
        </p:txBody>
      </p:sp>
      <p:sp>
        <p:nvSpPr>
          <p:cNvPr id="93186" name="Rectangle 14"/>
          <p:cNvSpPr>
            <a:spLocks noChangeArrowheads="1"/>
          </p:cNvSpPr>
          <p:nvPr/>
        </p:nvSpPr>
        <p:spPr bwMode="auto">
          <a:xfrm>
            <a:off x="152400" y="142875"/>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15.20:  </a:t>
            </a:r>
            <a:r>
              <a:rPr lang="en-US" altLang="ko-KR" sz="2000">
                <a:latin typeface="Times-BoldItalic"/>
                <a:ea typeface="굴림" panose="020B0600000101010101" pitchFamily="50" charset="-127"/>
              </a:rPr>
              <a:t>L2CAP data packet format</a:t>
            </a:r>
          </a:p>
        </p:txBody>
      </p:sp>
      <p:pic>
        <p:nvPicPr>
          <p:cNvPr id="9318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588" y="2667000"/>
            <a:ext cx="7283450"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E272BC01-FD6E-4BB0-B679-0E472FBE8625}" type="slidenum">
              <a:rPr lang="en-US" altLang="ko-KR" sz="1200" i="0">
                <a:latin typeface="Arial" panose="020B0604020202020204" pitchFamily="34" charset="0"/>
              </a:rPr>
              <a:pPr eaLnBrk="1" hangingPunct="1"/>
              <a:t>40</a:t>
            </a:fld>
            <a:endParaRPr lang="en-US" altLang="ko-KR" sz="1200" i="0">
              <a:latin typeface="Arial" panose="020B0604020202020204" pitchFamily="34" charset="0"/>
            </a:endParaRPr>
          </a:p>
        </p:txBody>
      </p:sp>
      <p:sp>
        <p:nvSpPr>
          <p:cNvPr id="9523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6.21:  </a:t>
            </a:r>
            <a:r>
              <a:rPr lang="en-US" altLang="ko-KR" sz="2000">
                <a:latin typeface="Times-BoldItalic"/>
                <a:ea typeface="굴림" panose="020B0600000101010101" pitchFamily="50" charset="-127"/>
              </a:rPr>
              <a:t>Single-secondary communication</a:t>
            </a:r>
          </a:p>
        </p:txBody>
      </p:sp>
      <p:pic>
        <p:nvPicPr>
          <p:cNvPr id="9523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800" y="2217738"/>
            <a:ext cx="7874000" cy="323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3581400"/>
            <a:ext cx="107950" cy="110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0" y="3581400"/>
            <a:ext cx="10795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57800" y="3581400"/>
            <a:ext cx="10795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6"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53200" y="3581400"/>
            <a:ext cx="107950"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2773"/>
                                        </p:tgtEl>
                                        <p:attrNameLst>
                                          <p:attrName>style.visibility</p:attrName>
                                        </p:attrNameLst>
                                      </p:cBhvr>
                                      <p:to>
                                        <p:strVal val="visible"/>
                                      </p:to>
                                    </p:set>
                                    <p:animEffect transition="in" filter="wipe(up)">
                                      <p:cBhvr>
                                        <p:cTn id="7" dur="500"/>
                                        <p:tgtEl>
                                          <p:spTgt spid="327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32774"/>
                                        </p:tgtEl>
                                        <p:attrNameLst>
                                          <p:attrName>style.visibility</p:attrName>
                                        </p:attrNameLst>
                                      </p:cBhvr>
                                      <p:to>
                                        <p:strVal val="visible"/>
                                      </p:to>
                                    </p:set>
                                    <p:animEffect transition="in" filter="wipe(down)">
                                      <p:cBhvr>
                                        <p:cTn id="12" dur="1500"/>
                                        <p:tgtEl>
                                          <p:spTgt spid="3277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2775"/>
                                        </p:tgtEl>
                                        <p:attrNameLst>
                                          <p:attrName>style.visibility</p:attrName>
                                        </p:attrNameLst>
                                      </p:cBhvr>
                                      <p:to>
                                        <p:strVal val="visible"/>
                                      </p:to>
                                    </p:set>
                                    <p:animEffect transition="in" filter="wipe(up)">
                                      <p:cBhvr>
                                        <p:cTn id="17" dur="1500"/>
                                        <p:tgtEl>
                                          <p:spTgt spid="3277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32776"/>
                                        </p:tgtEl>
                                        <p:attrNameLst>
                                          <p:attrName>style.visibility</p:attrName>
                                        </p:attrNameLst>
                                      </p:cBhvr>
                                      <p:to>
                                        <p:strVal val="visible"/>
                                      </p:to>
                                    </p:set>
                                    <p:animEffect transition="in" filter="wipe(down)">
                                      <p:cBhvr>
                                        <p:cTn id="22" dur="500"/>
                                        <p:tgtEl>
                                          <p:spTgt spid="327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4C4BE3B5-BBC6-4767-9B44-33583B3B2A4C}" type="slidenum">
              <a:rPr lang="en-US" altLang="ko-KR" sz="1200" i="0">
                <a:latin typeface="Arial" panose="020B0604020202020204" pitchFamily="34" charset="0"/>
              </a:rPr>
              <a:pPr eaLnBrk="1" hangingPunct="1"/>
              <a:t>41</a:t>
            </a:fld>
            <a:endParaRPr lang="en-US" altLang="ko-KR" sz="1200" i="0">
              <a:latin typeface="Arial" panose="020B0604020202020204" pitchFamily="34" charset="0"/>
            </a:endParaRPr>
          </a:p>
        </p:txBody>
      </p:sp>
      <p:sp>
        <p:nvSpPr>
          <p:cNvPr id="9728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6.22:  </a:t>
            </a:r>
            <a:r>
              <a:rPr lang="en-US" altLang="ko-KR" sz="2000">
                <a:latin typeface="Times-BoldItalic"/>
                <a:ea typeface="굴림" panose="020B0600000101010101" pitchFamily="50" charset="-127"/>
              </a:rPr>
              <a:t>Multiple-secondary communication</a:t>
            </a:r>
          </a:p>
        </p:txBody>
      </p:sp>
      <p:pic>
        <p:nvPicPr>
          <p:cNvPr id="9728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27175"/>
            <a:ext cx="8066088" cy="442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2287588"/>
            <a:ext cx="107950"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2251075"/>
            <a:ext cx="107950" cy="84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0200" y="2373313"/>
            <a:ext cx="103188" cy="273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1"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51638" y="2357438"/>
            <a:ext cx="111125" cy="2366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3797"/>
                                        </p:tgtEl>
                                        <p:attrNameLst>
                                          <p:attrName>style.visibility</p:attrName>
                                        </p:attrNameLst>
                                      </p:cBhvr>
                                      <p:to>
                                        <p:strVal val="visible"/>
                                      </p:to>
                                    </p:set>
                                    <p:animEffect transition="in" filter="wipe(up)">
                                      <p:cBhvr>
                                        <p:cTn id="7" dur="2000"/>
                                        <p:tgtEl>
                                          <p:spTgt spid="3379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33798"/>
                                        </p:tgtEl>
                                        <p:attrNameLst>
                                          <p:attrName>style.visibility</p:attrName>
                                        </p:attrNameLst>
                                      </p:cBhvr>
                                      <p:to>
                                        <p:strVal val="visible"/>
                                      </p:to>
                                    </p:set>
                                    <p:animEffect transition="in" filter="wipe(down)">
                                      <p:cBhvr>
                                        <p:cTn id="12" dur="2000"/>
                                        <p:tgtEl>
                                          <p:spTgt spid="3379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3800"/>
                                        </p:tgtEl>
                                        <p:attrNameLst>
                                          <p:attrName>style.visibility</p:attrName>
                                        </p:attrNameLst>
                                      </p:cBhvr>
                                      <p:to>
                                        <p:strVal val="visible"/>
                                      </p:to>
                                    </p:set>
                                    <p:animEffect transition="in" filter="wipe(up)">
                                      <p:cBhvr>
                                        <p:cTn id="17" dur="2000"/>
                                        <p:tgtEl>
                                          <p:spTgt spid="3380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33801"/>
                                        </p:tgtEl>
                                        <p:attrNameLst>
                                          <p:attrName>style.visibility</p:attrName>
                                        </p:attrNameLst>
                                      </p:cBhvr>
                                      <p:to>
                                        <p:strVal val="visible"/>
                                      </p:to>
                                    </p:set>
                                    <p:animEffect transition="in" filter="wipe(down)">
                                      <p:cBhvr>
                                        <p:cTn id="22" dur="2000"/>
                                        <p:tgtEl>
                                          <p:spTgt spid="338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15.</a:t>
            </a:r>
            <a:fld id="{0A362A04-D135-45F9-B61C-53E68C5317C3}" type="slidenum">
              <a:rPr lang="en-US" altLang="ko-KR" sz="1200" i="0">
                <a:latin typeface="Arial" panose="020B0604020202020204" pitchFamily="34" charset="0"/>
              </a:rPr>
              <a:pPr eaLnBrk="1" hangingPunct="1"/>
              <a:t>42</a:t>
            </a:fld>
            <a:endParaRPr lang="en-US" altLang="ko-KR" sz="1200" i="0">
              <a:latin typeface="Arial" panose="020B0604020202020204" pitchFamily="34" charset="0"/>
            </a:endParaRPr>
          </a:p>
        </p:txBody>
      </p:sp>
      <p:sp>
        <p:nvSpPr>
          <p:cNvPr id="9933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6.23:  </a:t>
            </a:r>
            <a:r>
              <a:rPr lang="en-US" altLang="ko-KR" sz="2000">
                <a:latin typeface="Times-BoldItalic"/>
                <a:ea typeface="굴림" panose="020B0600000101010101" pitchFamily="50" charset="-127"/>
              </a:rPr>
              <a:t>Frame format types</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371600"/>
            <a:ext cx="819785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2314575"/>
            <a:ext cx="443865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22388" y="3114675"/>
            <a:ext cx="4513262"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25688" y="4953000"/>
            <a:ext cx="2379662"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wipe(left)">
                                      <p:cBhvr>
                                        <p:cTn id="7" dur="500"/>
                                        <p:tgtEl>
                                          <p:spTgt spid="81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8197"/>
                                        </p:tgtEl>
                                        <p:attrNameLst>
                                          <p:attrName>style.visibility</p:attrName>
                                        </p:attrNameLst>
                                      </p:cBhvr>
                                      <p:to>
                                        <p:strVal val="visible"/>
                                      </p:to>
                                    </p:set>
                                    <p:animEffect transition="in" filter="wipe(up)">
                                      <p:cBhvr>
                                        <p:cTn id="12" dur="500"/>
                                        <p:tgtEl>
                                          <p:spTgt spid="819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8198"/>
                                        </p:tgtEl>
                                        <p:attrNameLst>
                                          <p:attrName>style.visibility</p:attrName>
                                        </p:attrNameLst>
                                      </p:cBhvr>
                                      <p:to>
                                        <p:strVal val="visible"/>
                                      </p:to>
                                    </p:set>
                                    <p:animEffect transition="in" filter="wipe(left)">
                                      <p:cBhvr>
                                        <p:cTn id="17" dur="500"/>
                                        <p:tgtEl>
                                          <p:spTgt spid="819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6" presetClass="entr" presetSubtype="0" fill="hold" nodeType="clickEffect">
                                  <p:stCondLst>
                                    <p:cond delay="0"/>
                                  </p:stCondLst>
                                  <p:childTnLst>
                                    <p:set>
                                      <p:cBhvr>
                                        <p:cTn id="21" dur="1" fill="hold">
                                          <p:stCondLst>
                                            <p:cond delay="0"/>
                                          </p:stCondLst>
                                        </p:cTn>
                                        <p:tgtEl>
                                          <p:spTgt spid="8199"/>
                                        </p:tgtEl>
                                        <p:attrNameLst>
                                          <p:attrName>style.visibility</p:attrName>
                                        </p:attrNameLst>
                                      </p:cBhvr>
                                      <p:to>
                                        <p:strVal val="visible"/>
                                      </p:to>
                                    </p:set>
                                    <p:animEffect transition="in" filter="wipe(down)">
                                      <p:cBhvr>
                                        <p:cTn id="22" dur="580">
                                          <p:stCondLst>
                                            <p:cond delay="0"/>
                                          </p:stCondLst>
                                        </p:cTn>
                                        <p:tgtEl>
                                          <p:spTgt spid="8199"/>
                                        </p:tgtEl>
                                      </p:cBhvr>
                                    </p:animEffect>
                                    <p:anim calcmode="lin" valueType="num">
                                      <p:cBhvr>
                                        <p:cTn id="23" dur="1822" tmFilter="0,0; 0.14,0.36; 0.43,0.73; 0.71,0.91; 1.0,1.0">
                                          <p:stCondLst>
                                            <p:cond delay="0"/>
                                          </p:stCondLst>
                                        </p:cTn>
                                        <p:tgtEl>
                                          <p:spTgt spid="8199"/>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8199"/>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8199"/>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8199"/>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8199"/>
                                        </p:tgtEl>
                                        <p:attrNameLst>
                                          <p:attrName>ppt_y</p:attrName>
                                        </p:attrNameLst>
                                      </p:cBhvr>
                                      <p:tavLst>
                                        <p:tav tm="0" fmla="#ppt_y-sin(pi*$)/81">
                                          <p:val>
                                            <p:fltVal val="0"/>
                                          </p:val>
                                        </p:tav>
                                        <p:tav tm="100000">
                                          <p:val>
                                            <p:fltVal val="1"/>
                                          </p:val>
                                        </p:tav>
                                      </p:tavLst>
                                    </p:anim>
                                    <p:animScale>
                                      <p:cBhvr>
                                        <p:cTn id="28" dur="26">
                                          <p:stCondLst>
                                            <p:cond delay="650"/>
                                          </p:stCondLst>
                                        </p:cTn>
                                        <p:tgtEl>
                                          <p:spTgt spid="8199"/>
                                        </p:tgtEl>
                                      </p:cBhvr>
                                      <p:to x="100000" y="60000"/>
                                    </p:animScale>
                                    <p:animScale>
                                      <p:cBhvr>
                                        <p:cTn id="29" dur="166" decel="50000">
                                          <p:stCondLst>
                                            <p:cond delay="676"/>
                                          </p:stCondLst>
                                        </p:cTn>
                                        <p:tgtEl>
                                          <p:spTgt spid="8199"/>
                                        </p:tgtEl>
                                      </p:cBhvr>
                                      <p:to x="100000" y="100000"/>
                                    </p:animScale>
                                    <p:animScale>
                                      <p:cBhvr>
                                        <p:cTn id="30" dur="26">
                                          <p:stCondLst>
                                            <p:cond delay="1312"/>
                                          </p:stCondLst>
                                        </p:cTn>
                                        <p:tgtEl>
                                          <p:spTgt spid="8199"/>
                                        </p:tgtEl>
                                      </p:cBhvr>
                                      <p:to x="100000" y="80000"/>
                                    </p:animScale>
                                    <p:animScale>
                                      <p:cBhvr>
                                        <p:cTn id="31" dur="166" decel="50000">
                                          <p:stCondLst>
                                            <p:cond delay="1338"/>
                                          </p:stCondLst>
                                        </p:cTn>
                                        <p:tgtEl>
                                          <p:spTgt spid="8199"/>
                                        </p:tgtEl>
                                      </p:cBhvr>
                                      <p:to x="100000" y="100000"/>
                                    </p:animScale>
                                    <p:animScale>
                                      <p:cBhvr>
                                        <p:cTn id="32" dur="26">
                                          <p:stCondLst>
                                            <p:cond delay="1642"/>
                                          </p:stCondLst>
                                        </p:cTn>
                                        <p:tgtEl>
                                          <p:spTgt spid="8199"/>
                                        </p:tgtEl>
                                      </p:cBhvr>
                                      <p:to x="100000" y="90000"/>
                                    </p:animScale>
                                    <p:animScale>
                                      <p:cBhvr>
                                        <p:cTn id="33" dur="166" decel="50000">
                                          <p:stCondLst>
                                            <p:cond delay="1668"/>
                                          </p:stCondLst>
                                        </p:cTn>
                                        <p:tgtEl>
                                          <p:spTgt spid="8199"/>
                                        </p:tgtEl>
                                      </p:cBhvr>
                                      <p:to x="100000" y="100000"/>
                                    </p:animScale>
                                    <p:animScale>
                                      <p:cBhvr>
                                        <p:cTn id="34" dur="26">
                                          <p:stCondLst>
                                            <p:cond delay="1808"/>
                                          </p:stCondLst>
                                        </p:cTn>
                                        <p:tgtEl>
                                          <p:spTgt spid="8199"/>
                                        </p:tgtEl>
                                      </p:cBhvr>
                                      <p:to x="100000" y="95000"/>
                                    </p:animScale>
                                    <p:animScale>
                                      <p:cBhvr>
                                        <p:cTn id="35" dur="166" decel="50000">
                                          <p:stCondLst>
                                            <p:cond delay="1834"/>
                                          </p:stCondLst>
                                        </p:cTn>
                                        <p:tgtEl>
                                          <p:spTgt spid="819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1" u="none" strike="noStrike" cap="none" normalizeH="0" baseline="0" smtClean="0">
            <a:ln>
              <a:noFill/>
            </a:ln>
            <a:solidFill>
              <a:schemeClr val="tx1"/>
            </a:solidFill>
            <a:effectLst/>
            <a:latin typeface="Baby Kruffy" pitchFamily="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1" u="none" strike="noStrike" cap="none" normalizeH="0" baseline="0" smtClean="0">
            <a:ln>
              <a:noFill/>
            </a:ln>
            <a:solidFill>
              <a:schemeClr val="tx1"/>
            </a:solidFill>
            <a:effectLst/>
            <a:latin typeface="Baby Kruffy" pitchFamily="2"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4214</TotalTime>
  <Words>1070</Words>
  <Application>Microsoft Office PowerPoint</Application>
  <PresentationFormat>화면 슬라이드 쇼(4:3)</PresentationFormat>
  <Paragraphs>149</Paragraphs>
  <Slides>42</Slides>
  <Notes>42</Notes>
  <HiddenSlides>0</HiddenSlides>
  <MMClips>0</MMClips>
  <ScaleCrop>false</ScaleCrop>
  <HeadingPairs>
    <vt:vector size="6" baseType="variant">
      <vt:variant>
        <vt:lpstr>사용한 글꼴</vt:lpstr>
      </vt:variant>
      <vt:variant>
        <vt:i4>9</vt:i4>
      </vt:variant>
      <vt:variant>
        <vt:lpstr>테마</vt:lpstr>
      </vt:variant>
      <vt:variant>
        <vt:i4>1</vt:i4>
      </vt:variant>
      <vt:variant>
        <vt:lpstr>슬라이드 제목</vt:lpstr>
      </vt:variant>
      <vt:variant>
        <vt:i4>42</vt:i4>
      </vt:variant>
    </vt:vector>
  </HeadingPairs>
  <TitlesOfParts>
    <vt:vector size="52" baseType="lpstr">
      <vt:lpstr>Baby Kruffy</vt:lpstr>
      <vt:lpstr>Arial</vt:lpstr>
      <vt:lpstr>Tahoma</vt:lpstr>
      <vt:lpstr>Wingdings</vt:lpstr>
      <vt:lpstr>Times New Roman</vt:lpstr>
      <vt:lpstr>McGrawHill-Italic</vt:lpstr>
      <vt:lpstr>Times</vt:lpstr>
      <vt:lpstr>Times-Roman</vt:lpstr>
      <vt:lpstr>Times-BoldItalic</vt:lpstr>
      <vt:lpstr>Blends</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Valued Gateway Client</dc:creator>
  <cp:lastModifiedBy>Microsoft 계정</cp:lastModifiedBy>
  <cp:revision>409</cp:revision>
  <dcterms:created xsi:type="dcterms:W3CDTF">2000-01-15T04:50:39Z</dcterms:created>
  <dcterms:modified xsi:type="dcterms:W3CDTF">2025-11-10T23:03:52Z</dcterms:modified>
</cp:coreProperties>
</file>