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57"/>
  </p:notesMasterIdLst>
  <p:handoutMasterIdLst>
    <p:handoutMasterId r:id="rId58"/>
  </p:handoutMasterIdLst>
  <p:sldIdLst>
    <p:sldId id="256" r:id="rId2"/>
    <p:sldId id="316" r:id="rId3"/>
    <p:sldId id="315" r:id="rId4"/>
    <p:sldId id="317" r:id="rId5"/>
    <p:sldId id="318" r:id="rId6"/>
    <p:sldId id="264" r:id="rId7"/>
    <p:sldId id="326" r:id="rId8"/>
    <p:sldId id="265" r:id="rId9"/>
    <p:sldId id="266" r:id="rId10"/>
    <p:sldId id="276" r:id="rId11"/>
    <p:sldId id="267" r:id="rId12"/>
    <p:sldId id="319" r:id="rId13"/>
    <p:sldId id="261" r:id="rId14"/>
    <p:sldId id="331" r:id="rId15"/>
    <p:sldId id="332" r:id="rId16"/>
    <p:sldId id="333" r:id="rId17"/>
    <p:sldId id="320" r:id="rId18"/>
    <p:sldId id="321" r:id="rId19"/>
    <p:sldId id="322" r:id="rId20"/>
    <p:sldId id="323" r:id="rId21"/>
    <p:sldId id="281" r:id="rId22"/>
    <p:sldId id="334" r:id="rId23"/>
    <p:sldId id="335" r:id="rId24"/>
    <p:sldId id="285" r:id="rId25"/>
    <p:sldId id="282" r:id="rId26"/>
    <p:sldId id="338" r:id="rId27"/>
    <p:sldId id="328" r:id="rId28"/>
    <p:sldId id="327" r:id="rId29"/>
    <p:sldId id="324" r:id="rId30"/>
    <p:sldId id="325" r:id="rId31"/>
    <p:sldId id="329" r:id="rId32"/>
    <p:sldId id="288" r:id="rId33"/>
    <p:sldId id="292" r:id="rId34"/>
    <p:sldId id="290" r:id="rId35"/>
    <p:sldId id="293" r:id="rId36"/>
    <p:sldId id="296" r:id="rId37"/>
    <p:sldId id="330" r:id="rId38"/>
    <p:sldId id="295" r:id="rId39"/>
    <p:sldId id="297" r:id="rId40"/>
    <p:sldId id="339" r:id="rId41"/>
    <p:sldId id="299" r:id="rId42"/>
    <p:sldId id="300" r:id="rId43"/>
    <p:sldId id="301" r:id="rId44"/>
    <p:sldId id="302" r:id="rId45"/>
    <p:sldId id="303" r:id="rId46"/>
    <p:sldId id="304" r:id="rId47"/>
    <p:sldId id="306" r:id="rId48"/>
    <p:sldId id="305" r:id="rId49"/>
    <p:sldId id="307" r:id="rId50"/>
    <p:sldId id="308" r:id="rId51"/>
    <p:sldId id="309" r:id="rId52"/>
    <p:sldId id="310" r:id="rId53"/>
    <p:sldId id="312" r:id="rId54"/>
    <p:sldId id="313" r:id="rId55"/>
    <p:sldId id="314" r:id="rId56"/>
  </p:sldIdLst>
  <p:sldSz cx="9144000" cy="6858000" type="screen4x3"/>
  <p:notesSz cx="9144000" cy="6858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보통 스타일 2 - 강조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보통 스타일 2 - 강조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보통 스타일 2 - 강조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2961" autoAdjust="0"/>
  </p:normalViewPr>
  <p:slideViewPr>
    <p:cSldViewPr>
      <p:cViewPr varScale="1">
        <p:scale>
          <a:sx n="100" d="100"/>
          <a:sy n="100" d="100"/>
        </p:scale>
        <p:origin x="-194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80FB5EA5-0C7A-4271-939E-FE4FE8E30F9A}" type="datetimeFigureOut">
              <a:rPr lang="ko-KR" altLang="en-US" smtClean="0"/>
              <a:pPr/>
              <a:t>2013-05-29</a:t>
            </a:fld>
            <a:endParaRPr lang="ko-KR" altLang="en-US"/>
          </a:p>
        </p:txBody>
      </p:sp>
      <p:sp>
        <p:nvSpPr>
          <p:cNvPr id="4" name="바닥글 개체 틀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CB51A1ED-6F40-40FB-B4ED-C63716627392}" type="slidenum">
              <a:rPr lang="ko-KR" altLang="en-US" smtClean="0"/>
              <a:pPr/>
              <a:t>‹#›</a:t>
            </a:fld>
            <a:endParaRPr lang="ko-KR" altLang="en-US"/>
          </a:p>
        </p:txBody>
      </p:sp>
    </p:spTree>
    <p:extLst>
      <p:ext uri="{BB962C8B-B14F-4D97-AF65-F5344CB8AC3E}">
        <p14:creationId xmlns:p14="http://schemas.microsoft.com/office/powerpoint/2010/main" val="24165508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FF44B350-3C51-48B3-A38E-459D6BD308A8}" type="datetimeFigureOut">
              <a:rPr lang="ko-KR" altLang="en-US" smtClean="0"/>
              <a:pPr/>
              <a:t>2013-05-29</a:t>
            </a:fld>
            <a:endParaRPr lang="ko-KR" altLang="en-US"/>
          </a:p>
        </p:txBody>
      </p:sp>
      <p:sp>
        <p:nvSpPr>
          <p:cNvPr id="4" name="슬라이드 이미지 개체 틀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DF997179-86F0-41DD-BB50-93B2D2386CF4}" type="slidenum">
              <a:rPr lang="ko-KR" altLang="en-US" smtClean="0"/>
              <a:pPr/>
              <a:t>‹#›</a:t>
            </a:fld>
            <a:endParaRPr lang="ko-KR" altLang="en-US"/>
          </a:p>
        </p:txBody>
      </p:sp>
    </p:spTree>
    <p:extLst>
      <p:ext uri="{BB962C8B-B14F-4D97-AF65-F5344CB8AC3E}">
        <p14:creationId xmlns:p14="http://schemas.microsoft.com/office/powerpoint/2010/main" val="208243849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1</a:t>
            </a:fld>
            <a:endParaRPr lang="ko-KR" altLang="en-US"/>
          </a:p>
        </p:txBody>
      </p:sp>
    </p:spTree>
    <p:extLst>
      <p:ext uri="{BB962C8B-B14F-4D97-AF65-F5344CB8AC3E}">
        <p14:creationId xmlns:p14="http://schemas.microsoft.com/office/powerpoint/2010/main" val="562124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2</a:t>
            </a:fld>
            <a:endParaRPr lang="ko-KR" altLang="en-US"/>
          </a:p>
        </p:txBody>
      </p:sp>
    </p:spTree>
    <p:extLst>
      <p:ext uri="{BB962C8B-B14F-4D97-AF65-F5344CB8AC3E}">
        <p14:creationId xmlns:p14="http://schemas.microsoft.com/office/powerpoint/2010/main" val="3150825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3</a:t>
            </a:fld>
            <a:endParaRPr lang="ko-KR" altLang="en-US"/>
          </a:p>
        </p:txBody>
      </p:sp>
    </p:spTree>
    <p:extLst>
      <p:ext uri="{BB962C8B-B14F-4D97-AF65-F5344CB8AC3E}">
        <p14:creationId xmlns:p14="http://schemas.microsoft.com/office/powerpoint/2010/main" val="4198273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4</a:t>
            </a:fld>
            <a:endParaRPr lang="ko-KR" altLang="en-US"/>
          </a:p>
        </p:txBody>
      </p:sp>
    </p:spTree>
    <p:extLst>
      <p:ext uri="{BB962C8B-B14F-4D97-AF65-F5344CB8AC3E}">
        <p14:creationId xmlns:p14="http://schemas.microsoft.com/office/powerpoint/2010/main" val="1055488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5</a:t>
            </a:fld>
            <a:endParaRPr lang="ko-KR" altLang="en-US"/>
          </a:p>
        </p:txBody>
      </p:sp>
    </p:spTree>
    <p:extLst>
      <p:ext uri="{BB962C8B-B14F-4D97-AF65-F5344CB8AC3E}">
        <p14:creationId xmlns:p14="http://schemas.microsoft.com/office/powerpoint/2010/main" val="3373762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6</a:t>
            </a:fld>
            <a:endParaRPr lang="ko-KR" altLang="en-US"/>
          </a:p>
        </p:txBody>
      </p:sp>
    </p:spTree>
    <p:extLst>
      <p:ext uri="{BB962C8B-B14F-4D97-AF65-F5344CB8AC3E}">
        <p14:creationId xmlns:p14="http://schemas.microsoft.com/office/powerpoint/2010/main" val="3150825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7</a:t>
            </a:fld>
            <a:endParaRPr lang="ko-KR" altLang="en-US"/>
          </a:p>
        </p:txBody>
      </p:sp>
    </p:spTree>
    <p:extLst>
      <p:ext uri="{BB962C8B-B14F-4D97-AF65-F5344CB8AC3E}">
        <p14:creationId xmlns:p14="http://schemas.microsoft.com/office/powerpoint/2010/main" val="3150825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dirty="0" smtClean="0"/>
              <a:t>3. </a:t>
            </a:r>
            <a:r>
              <a:rPr lang="en-US" sz="1200" kern="1200" dirty="0" smtClean="0">
                <a:solidFill>
                  <a:schemeClr val="tx1"/>
                </a:solidFill>
                <a:effectLst/>
                <a:latin typeface="+mn-lt"/>
                <a:ea typeface="+mn-ea"/>
                <a:cs typeface="+mn-cs"/>
              </a:rPr>
              <a:t>although we do not need </a:t>
            </a:r>
            <a:r>
              <a:rPr lang="en-US" sz="1200" kern="1200" dirty="0" err="1" smtClean="0">
                <a:solidFill>
                  <a:schemeClr val="tx1"/>
                </a:solidFill>
                <a:effectLst/>
                <a:latin typeface="+mn-lt"/>
                <a:ea typeface="+mn-ea"/>
                <a:cs typeface="+mn-cs"/>
              </a:rPr>
              <a:t>multihop</a:t>
            </a:r>
            <a:r>
              <a:rPr lang="en-US" sz="1200" kern="1200" dirty="0" smtClean="0">
                <a:solidFill>
                  <a:schemeClr val="tx1"/>
                </a:solidFill>
                <a:effectLst/>
                <a:latin typeface="+mn-lt"/>
                <a:ea typeface="+mn-ea"/>
                <a:cs typeface="+mn-cs"/>
              </a:rPr>
              <a:t> transmissions due to close proximity, we could still incorporate them in our system – as we do in our Bluetooth-based implementation that supports </a:t>
            </a:r>
            <a:r>
              <a:rPr lang="en-US" sz="1200" kern="1200" dirty="0" err="1" smtClean="0">
                <a:solidFill>
                  <a:schemeClr val="tx1"/>
                </a:solidFill>
                <a:effectLst/>
                <a:latin typeface="+mn-lt"/>
                <a:ea typeface="+mn-ea"/>
                <a:cs typeface="+mn-cs"/>
              </a:rPr>
              <a:t>multihop</a:t>
            </a:r>
            <a:r>
              <a:rPr lang="en-US" sz="1200" kern="1200" dirty="0" smtClean="0">
                <a:solidFill>
                  <a:schemeClr val="tx1"/>
                </a:solidFill>
                <a:effectLst/>
                <a:latin typeface="+mn-lt"/>
                <a:ea typeface="+mn-ea"/>
                <a:cs typeface="+mn-cs"/>
              </a:rPr>
              <a:t>; see Section 7 </a:t>
            </a:r>
            <a:endParaRPr lang="en-US" dirty="0" smtClean="0"/>
          </a:p>
          <a:p>
            <a:pPr marL="0" marR="0" indent="0" algn="l" defTabSz="914400" rtl="0" eaLnBrk="1" fontAlgn="auto" latinLnBrk="1" hangingPunct="1">
              <a:lnSpc>
                <a:spcPct val="100000"/>
              </a:lnSpc>
              <a:spcBef>
                <a:spcPts val="0"/>
              </a:spcBef>
              <a:spcAft>
                <a:spcPts val="0"/>
              </a:spcAft>
              <a:buClrTx/>
              <a:buSzTx/>
              <a:buFontTx/>
              <a:buNone/>
              <a:tabLst/>
              <a:defRPr/>
            </a:pPr>
            <a:r>
              <a:rPr lang="en-US" dirty="0" smtClean="0"/>
              <a:t>4. </a:t>
            </a:r>
            <a:r>
              <a:rPr lang="en-US" sz="1200" kern="1200" dirty="0" err="1" smtClean="0">
                <a:solidFill>
                  <a:schemeClr val="tx1"/>
                </a:solidFill>
                <a:effectLst/>
                <a:latin typeface="+mn-lt"/>
                <a:ea typeface="+mn-ea"/>
                <a:cs typeface="+mn-cs"/>
              </a:rPr>
              <a:t>lternatives</a:t>
            </a:r>
            <a:r>
              <a:rPr lang="en-US" sz="1200" kern="1200" dirty="0" smtClean="0">
                <a:solidFill>
                  <a:schemeClr val="tx1"/>
                </a:solidFill>
                <a:effectLst/>
                <a:latin typeface="+mn-lt"/>
                <a:ea typeface="+mn-ea"/>
                <a:cs typeface="+mn-cs"/>
              </a:rPr>
              <a:t>, including </a:t>
            </a:r>
            <a:r>
              <a:rPr lang="en-US" sz="1200" kern="1200" dirty="0" err="1" smtClean="0">
                <a:solidFill>
                  <a:schemeClr val="tx1"/>
                </a:solidFill>
                <a:effectLst/>
                <a:latin typeface="+mn-lt"/>
                <a:ea typeface="+mn-ea"/>
                <a:cs typeface="+mn-cs"/>
              </a:rPr>
              <a:t>WiFi</a:t>
            </a:r>
            <a:r>
              <a:rPr lang="en-US" sz="1200" kern="1200" dirty="0" smtClean="0">
                <a:solidFill>
                  <a:schemeClr val="tx1"/>
                </a:solidFill>
                <a:effectLst/>
                <a:latin typeface="+mn-lt"/>
                <a:ea typeface="+mn-ea"/>
                <a:cs typeface="+mn-cs"/>
              </a:rPr>
              <a:t> for the downlink or Bluetooth for the local link, are discussed in Section 7. </a:t>
            </a:r>
            <a:endParaRPr lang="en-US" dirty="0" smtClean="0"/>
          </a:p>
          <a:p>
            <a:endParaRPr lang="en-US" dirty="0" smtClean="0"/>
          </a:p>
          <a:p>
            <a:r>
              <a:rPr lang="en-US" dirty="0" smtClean="0"/>
              <a:t>Each phone downloads segments of the video from the server and shares these with the rest of the group locally </a:t>
            </a:r>
          </a:p>
          <a:p>
            <a:endParaRPr lang="en-US" dirty="0"/>
          </a:p>
        </p:txBody>
      </p:sp>
      <p:sp>
        <p:nvSpPr>
          <p:cNvPr id="4" name="Slide Number Placeholder 3"/>
          <p:cNvSpPr>
            <a:spLocks noGrp="1"/>
          </p:cNvSpPr>
          <p:nvPr>
            <p:ph type="sldNum" sz="quarter" idx="10"/>
          </p:nvPr>
        </p:nvSpPr>
        <p:spPr/>
        <p:txBody>
          <a:bodyPr/>
          <a:lstStyle/>
          <a:p>
            <a:fld id="{DF997179-86F0-41DD-BB50-93B2D2386CF4}" type="slidenum">
              <a:rPr lang="ko-KR" altLang="en-US" smtClean="0"/>
              <a:pPr/>
              <a:t>8</a:t>
            </a:fld>
            <a:endParaRPr lang="ko-KR" altLang="en-US"/>
          </a:p>
        </p:txBody>
      </p:sp>
    </p:spTree>
    <p:extLst>
      <p:ext uri="{BB962C8B-B14F-4D97-AF65-F5344CB8AC3E}">
        <p14:creationId xmlns:p14="http://schemas.microsoft.com/office/powerpoint/2010/main" val="3914414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9</a:t>
            </a:fld>
            <a:endParaRPr lang="ko-KR"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ko-KR" altLang="en-US" sz="1200" kern="1200" baseline="0" dirty="0" smtClean="0">
                <a:solidFill>
                  <a:schemeClr val="tx1"/>
                </a:solidFill>
                <a:latin typeface="+mn-lt"/>
                <a:ea typeface="+mn-ea"/>
                <a:cs typeface="+mn-cs"/>
              </a:rPr>
              <a:t>기본기능</a:t>
            </a:r>
            <a:endParaRPr lang="en-US" altLang="ko-KR" sz="1200" kern="1200" baseline="0" dirty="0" smtClean="0">
              <a:solidFill>
                <a:schemeClr val="tx1"/>
              </a:solidFill>
              <a:latin typeface="+mn-lt"/>
              <a:ea typeface="+mn-ea"/>
              <a:cs typeface="+mn-cs"/>
            </a:endParaRPr>
          </a:p>
          <a:p>
            <a:r>
              <a:rPr lang="en-US" altLang="ko-KR" sz="1200" kern="1200" baseline="0" dirty="0" smtClean="0">
                <a:solidFill>
                  <a:schemeClr val="tx1"/>
                </a:solidFill>
                <a:latin typeface="+mn-lt"/>
                <a:ea typeface="+mn-ea"/>
                <a:cs typeface="+mn-cs"/>
              </a:rPr>
              <a:t>create video streams, share local videos, start/stop downloading video files, join existing video streams, and     play/pause video</a:t>
            </a:r>
          </a:p>
          <a:p>
            <a:endParaRPr lang="en-US" altLang="ko-KR" sz="1200" kern="1200" baseline="0" dirty="0" smtClean="0">
              <a:solidFill>
                <a:schemeClr val="tx1"/>
              </a:solidFill>
              <a:latin typeface="+mn-lt"/>
              <a:ea typeface="+mn-ea"/>
              <a:cs typeface="+mn-cs"/>
            </a:endParaRPr>
          </a:p>
          <a:p>
            <a:r>
              <a:rPr lang="ko-KR" altLang="en-US" sz="1200" kern="1200" baseline="0" dirty="0" smtClean="0">
                <a:solidFill>
                  <a:schemeClr val="tx1"/>
                </a:solidFill>
                <a:latin typeface="+mn-lt"/>
                <a:ea typeface="+mn-ea"/>
                <a:cs typeface="+mn-cs"/>
              </a:rPr>
              <a:t>협력자 찾기</a:t>
            </a:r>
            <a:endParaRPr lang="en-US" altLang="ko-KR" sz="1200" kern="1200" baseline="0" dirty="0" smtClean="0">
              <a:solidFill>
                <a:schemeClr val="tx1"/>
              </a:solidFill>
              <a:latin typeface="+mn-lt"/>
              <a:ea typeface="+mn-ea"/>
              <a:cs typeface="+mn-cs"/>
            </a:endParaRPr>
          </a:p>
          <a:p>
            <a:r>
              <a:rPr lang="en-US" altLang="ko-KR" sz="1200" kern="1200" baseline="0" dirty="0" smtClean="0">
                <a:solidFill>
                  <a:schemeClr val="tx1"/>
                </a:solidFill>
                <a:latin typeface="+mn-lt"/>
                <a:ea typeface="+mn-ea"/>
                <a:cs typeface="+mn-cs"/>
              </a:rPr>
              <a:t>the GUI lets users discover and connect to other devices, specify the wireless interface that should be used for the local dissemination, and decide whether the phone should collaborate for video downloading.</a:t>
            </a:r>
          </a:p>
          <a:p>
            <a:endParaRPr lang="en-US" altLang="ko-KR" sz="1200" kern="1200" baseline="0" dirty="0" smtClean="0">
              <a:solidFill>
                <a:schemeClr val="tx1"/>
              </a:solidFill>
              <a:latin typeface="+mn-lt"/>
              <a:ea typeface="+mn-ea"/>
              <a:cs typeface="+mn-cs"/>
            </a:endParaRPr>
          </a:p>
          <a:p>
            <a:r>
              <a:rPr lang="ko-KR" altLang="en-US" sz="1200" kern="1200" baseline="0" dirty="0" smtClean="0">
                <a:solidFill>
                  <a:schemeClr val="tx1"/>
                </a:solidFill>
                <a:latin typeface="+mn-lt"/>
                <a:ea typeface="+mn-ea"/>
                <a:cs typeface="+mn-cs"/>
              </a:rPr>
              <a:t>실험용</a:t>
            </a:r>
            <a:endParaRPr lang="en-US" altLang="ko-KR" sz="1200" kern="1200" baseline="0" dirty="0" smtClean="0">
              <a:solidFill>
                <a:schemeClr val="tx1"/>
              </a:solidFill>
              <a:latin typeface="+mn-lt"/>
              <a:ea typeface="+mn-ea"/>
              <a:cs typeface="+mn-cs"/>
            </a:endParaRPr>
          </a:p>
          <a:p>
            <a:r>
              <a:rPr lang="en-US" altLang="ko-KR" sz="1200" kern="1200" baseline="0" dirty="0" smtClean="0">
                <a:solidFill>
                  <a:schemeClr val="tx1"/>
                </a:solidFill>
                <a:latin typeface="+mn-lt"/>
                <a:ea typeface="+mn-ea"/>
                <a:cs typeface="+mn-cs"/>
              </a:rPr>
              <a:t>The GUI also allows users to select system modules as well as run-time parameters for experimental purposes.</a:t>
            </a:r>
          </a:p>
          <a:p>
            <a:endParaRPr lang="en-US" altLang="ko-KR" sz="1200" kern="1200" baseline="0" dirty="0" smtClean="0">
              <a:solidFill>
                <a:schemeClr val="tx1"/>
              </a:solidFill>
              <a:latin typeface="+mn-lt"/>
              <a:ea typeface="+mn-ea"/>
              <a:cs typeface="+mn-cs"/>
            </a:endParaRPr>
          </a:p>
          <a:p>
            <a:endParaRPr lang="en-US" altLang="ko-KR" sz="1200" kern="1200" baseline="0" dirty="0" smtClean="0">
              <a:solidFill>
                <a:schemeClr val="tx1"/>
              </a:solidFill>
              <a:latin typeface="+mn-lt"/>
              <a:ea typeface="+mn-ea"/>
              <a:cs typeface="+mn-cs"/>
            </a:endParaRPr>
          </a:p>
          <a:p>
            <a:endParaRPr lang="en-US" altLang="ko-KR" sz="1200" kern="1200" baseline="0" dirty="0" smtClean="0">
              <a:solidFill>
                <a:schemeClr val="tx1"/>
              </a:solidFill>
              <a:latin typeface="+mn-lt"/>
              <a:ea typeface="+mn-ea"/>
              <a:cs typeface="+mn-cs"/>
            </a:endParaRPr>
          </a:p>
          <a:p>
            <a:endParaRPr lang="en-US" altLang="ko-KR" sz="1200" kern="1200" baseline="0" dirty="0" smtClean="0">
              <a:solidFill>
                <a:schemeClr val="tx1"/>
              </a:solidFill>
              <a:latin typeface="+mn-lt"/>
              <a:ea typeface="+mn-ea"/>
              <a:cs typeface="+mn-cs"/>
            </a:endParaRPr>
          </a:p>
          <a:p>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10</a:t>
            </a:fld>
            <a:endParaRPr lang="ko-KR"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11</a:t>
            </a:fld>
            <a:endParaRPr lang="ko-KR"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12</a:t>
            </a:fld>
            <a:endParaRPr lang="ko-KR" altLang="en-US"/>
          </a:p>
        </p:txBody>
      </p:sp>
    </p:spTree>
    <p:extLst>
      <p:ext uri="{BB962C8B-B14F-4D97-AF65-F5344CB8AC3E}">
        <p14:creationId xmlns:p14="http://schemas.microsoft.com/office/powerpoint/2010/main" val="36485795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13</a:t>
            </a:fld>
            <a:endParaRPr lang="ko-KR" altLang="en-US"/>
          </a:p>
        </p:txBody>
      </p:sp>
    </p:spTree>
    <p:extLst>
      <p:ext uri="{BB962C8B-B14F-4D97-AF65-F5344CB8AC3E}">
        <p14:creationId xmlns:p14="http://schemas.microsoft.com/office/powerpoint/2010/main" val="1139066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14</a:t>
            </a:fld>
            <a:endParaRPr lang="ko-KR" altLang="en-US"/>
          </a:p>
        </p:txBody>
      </p:sp>
    </p:spTree>
    <p:extLst>
      <p:ext uri="{BB962C8B-B14F-4D97-AF65-F5344CB8AC3E}">
        <p14:creationId xmlns:p14="http://schemas.microsoft.com/office/powerpoint/2010/main" val="27663487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15</a:t>
            </a:fld>
            <a:endParaRPr lang="ko-KR"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16</a:t>
            </a:fld>
            <a:endParaRPr lang="ko-KR" altLang="en-US"/>
          </a:p>
        </p:txBody>
      </p:sp>
    </p:spTree>
    <p:extLst>
      <p:ext uri="{BB962C8B-B14F-4D97-AF65-F5344CB8AC3E}">
        <p14:creationId xmlns:p14="http://schemas.microsoft.com/office/powerpoint/2010/main" val="3694194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17</a:t>
            </a:fld>
            <a:endParaRPr lang="ko-KR" altLang="en-US"/>
          </a:p>
        </p:txBody>
      </p:sp>
    </p:spTree>
    <p:extLst>
      <p:ext uri="{BB962C8B-B14F-4D97-AF65-F5344CB8AC3E}">
        <p14:creationId xmlns:p14="http://schemas.microsoft.com/office/powerpoint/2010/main" val="1740480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18</a:t>
            </a:fld>
            <a:endParaRPr lang="ko-KR" altLang="en-US"/>
          </a:p>
        </p:txBody>
      </p:sp>
    </p:spTree>
    <p:extLst>
      <p:ext uri="{BB962C8B-B14F-4D97-AF65-F5344CB8AC3E}">
        <p14:creationId xmlns:p14="http://schemas.microsoft.com/office/powerpoint/2010/main" val="321552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19</a:t>
            </a:fld>
            <a:endParaRPr lang="ko-KR" altLang="en-US"/>
          </a:p>
        </p:txBody>
      </p:sp>
    </p:spTree>
    <p:extLst>
      <p:ext uri="{BB962C8B-B14F-4D97-AF65-F5344CB8AC3E}">
        <p14:creationId xmlns:p14="http://schemas.microsoft.com/office/powerpoint/2010/main" val="3693160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20</a:t>
            </a:fld>
            <a:endParaRPr lang="ko-KR" altLang="en-US"/>
          </a:p>
        </p:txBody>
      </p:sp>
    </p:spTree>
    <p:extLst>
      <p:ext uri="{BB962C8B-B14F-4D97-AF65-F5344CB8AC3E}">
        <p14:creationId xmlns:p14="http://schemas.microsoft.com/office/powerpoint/2010/main" val="11190007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21</a:t>
            </a:fld>
            <a:endParaRPr lang="ko-KR" altLang="en-US"/>
          </a:p>
        </p:txBody>
      </p:sp>
    </p:spTree>
    <p:extLst>
      <p:ext uri="{BB962C8B-B14F-4D97-AF65-F5344CB8AC3E}">
        <p14:creationId xmlns:p14="http://schemas.microsoft.com/office/powerpoint/2010/main" val="33925484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ko-KR" altLang="en-US" sz="1200" kern="1200" baseline="0" dirty="0" smtClean="0">
                <a:solidFill>
                  <a:schemeClr val="tx1"/>
                </a:solidFill>
                <a:latin typeface="+mn-lt"/>
                <a:ea typeface="+mn-ea"/>
                <a:cs typeface="+mn-cs"/>
              </a:rPr>
              <a:t>가정</a:t>
            </a:r>
            <a:endParaRPr lang="en-US" altLang="ko-KR" sz="1200" kern="1200" baseline="0" dirty="0" smtClean="0">
              <a:solidFill>
                <a:schemeClr val="tx1"/>
              </a:solidFill>
              <a:latin typeface="+mn-lt"/>
              <a:ea typeface="+mn-ea"/>
              <a:cs typeface="+mn-cs"/>
            </a:endParaRPr>
          </a:p>
          <a:p>
            <a:r>
              <a:rPr lang="en-US" altLang="ko-KR" sz="1200" kern="1200" baseline="0" dirty="0" smtClean="0">
                <a:solidFill>
                  <a:schemeClr val="tx1"/>
                </a:solidFill>
                <a:latin typeface="+mn-lt"/>
                <a:ea typeface="+mn-ea"/>
                <a:cs typeface="+mn-cs"/>
              </a:rPr>
              <a:t>For simplicity, assume perfect overhearing.</a:t>
            </a:r>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22</a:t>
            </a:fld>
            <a:endParaRPr lang="ko-KR"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23</a:t>
            </a:fld>
            <a:endParaRPr lang="ko-KR" altLang="en-US"/>
          </a:p>
        </p:txBody>
      </p:sp>
    </p:spTree>
    <p:extLst>
      <p:ext uri="{BB962C8B-B14F-4D97-AF65-F5344CB8AC3E}">
        <p14:creationId xmlns:p14="http://schemas.microsoft.com/office/powerpoint/2010/main" val="26594459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24</a:t>
            </a:fld>
            <a:endParaRPr lang="ko-KR" altLang="en-US"/>
          </a:p>
        </p:txBody>
      </p:sp>
    </p:spTree>
    <p:extLst>
      <p:ext uri="{BB962C8B-B14F-4D97-AF65-F5344CB8AC3E}">
        <p14:creationId xmlns:p14="http://schemas.microsoft.com/office/powerpoint/2010/main" val="2113590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25</a:t>
            </a:fld>
            <a:endParaRPr lang="ko-KR"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26</a:t>
            </a:fld>
            <a:endParaRPr lang="ko-KR" altLang="en-US"/>
          </a:p>
        </p:txBody>
      </p:sp>
    </p:spTree>
    <p:extLst>
      <p:ext uri="{BB962C8B-B14F-4D97-AF65-F5344CB8AC3E}">
        <p14:creationId xmlns:p14="http://schemas.microsoft.com/office/powerpoint/2010/main" val="33925484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27</a:t>
            </a:fld>
            <a:endParaRPr lang="ko-KR" altLang="en-US"/>
          </a:p>
        </p:txBody>
      </p:sp>
    </p:spTree>
    <p:extLst>
      <p:ext uri="{BB962C8B-B14F-4D97-AF65-F5344CB8AC3E}">
        <p14:creationId xmlns:p14="http://schemas.microsoft.com/office/powerpoint/2010/main" val="34556278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28</a:t>
            </a:fld>
            <a:endParaRPr lang="ko-KR" altLang="en-US"/>
          </a:p>
        </p:txBody>
      </p:sp>
    </p:spTree>
    <p:extLst>
      <p:ext uri="{BB962C8B-B14F-4D97-AF65-F5344CB8AC3E}">
        <p14:creationId xmlns:p14="http://schemas.microsoft.com/office/powerpoint/2010/main" val="9124836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29</a:t>
            </a:fld>
            <a:endParaRPr lang="ko-KR" altLang="en-US"/>
          </a:p>
        </p:txBody>
      </p:sp>
    </p:spTree>
    <p:extLst>
      <p:ext uri="{BB962C8B-B14F-4D97-AF65-F5344CB8AC3E}">
        <p14:creationId xmlns:p14="http://schemas.microsoft.com/office/powerpoint/2010/main" val="12077119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30</a:t>
            </a:fld>
            <a:endParaRPr lang="ko-KR" altLang="en-US"/>
          </a:p>
        </p:txBody>
      </p:sp>
    </p:spTree>
    <p:extLst>
      <p:ext uri="{BB962C8B-B14F-4D97-AF65-F5344CB8AC3E}">
        <p14:creationId xmlns:p14="http://schemas.microsoft.com/office/powerpoint/2010/main" val="4689422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31</a:t>
            </a:fld>
            <a:endParaRPr lang="ko-KR" altLang="en-US"/>
          </a:p>
        </p:txBody>
      </p:sp>
    </p:spTree>
    <p:extLst>
      <p:ext uri="{BB962C8B-B14F-4D97-AF65-F5344CB8AC3E}">
        <p14:creationId xmlns:p14="http://schemas.microsoft.com/office/powerpoint/2010/main" val="24603167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fontScale="92500" lnSpcReduction="20000"/>
          </a:bodyPr>
          <a:lstStyle/>
          <a:p>
            <a:r>
              <a:rPr lang="en-US" altLang="ko-KR" sz="1200" kern="1200" baseline="0" dirty="0" smtClean="0">
                <a:solidFill>
                  <a:schemeClr val="tx1"/>
                </a:solidFill>
                <a:latin typeface="+mn-lt"/>
                <a:ea typeface="+mn-ea"/>
                <a:cs typeface="+mn-cs"/>
              </a:rPr>
              <a:t>requester</a:t>
            </a:r>
          </a:p>
          <a:p>
            <a:r>
              <a:rPr lang="en-US" altLang="ko-KR" sz="1200" kern="1200" baseline="0" dirty="0" smtClean="0">
                <a:solidFill>
                  <a:schemeClr val="tx1"/>
                </a:solidFill>
                <a:latin typeface="+mn-lt"/>
                <a:ea typeface="+mn-ea"/>
                <a:cs typeface="+mn-cs"/>
              </a:rPr>
              <a:t>It internally uses components called producers to retrieve segments of the video from the source of the stream. Our current implementation contains producers for three types of sources: HTTP, file, and content. The first one (HTTP) loads segments from an HTTP server using range requests. The second one (file)</a:t>
            </a:r>
          </a:p>
          <a:p>
            <a:r>
              <a:rPr lang="en-US" altLang="ko-KR" sz="1200" kern="1200" baseline="0" dirty="0" smtClean="0">
                <a:solidFill>
                  <a:schemeClr val="tx1"/>
                </a:solidFill>
                <a:latin typeface="+mn-lt"/>
                <a:ea typeface="+mn-ea"/>
                <a:cs typeface="+mn-cs"/>
              </a:rPr>
              <a:t>loads video from locally available files. Finally, the third one (content) retrieves data using the </a:t>
            </a:r>
            <a:r>
              <a:rPr lang="en-US" altLang="ko-KR" sz="1200" kern="1200" baseline="0" dirty="0" err="1" smtClean="0">
                <a:solidFill>
                  <a:schemeClr val="tx1"/>
                </a:solidFill>
                <a:latin typeface="+mn-lt"/>
                <a:ea typeface="+mn-ea"/>
                <a:cs typeface="+mn-cs"/>
              </a:rPr>
              <a:t>ContentProvider</a:t>
            </a:r>
            <a:r>
              <a:rPr lang="en-US" altLang="ko-KR" sz="1200" kern="1200" baseline="0" dirty="0" smtClean="0">
                <a:solidFill>
                  <a:schemeClr val="tx1"/>
                </a:solidFill>
                <a:latin typeface="+mn-lt"/>
                <a:ea typeface="+mn-ea"/>
                <a:cs typeface="+mn-cs"/>
              </a:rPr>
              <a:t> API of Android (e.g., videos can be captured with the phone camera).</a:t>
            </a:r>
          </a:p>
          <a:p>
            <a:r>
              <a:rPr lang="en-US" altLang="ko-KR" sz="1200" kern="1200" baseline="0" dirty="0" smtClean="0">
                <a:solidFill>
                  <a:schemeClr val="tx1"/>
                </a:solidFill>
                <a:latin typeface="+mn-lt"/>
                <a:ea typeface="+mn-ea"/>
                <a:cs typeface="+mn-cs"/>
              </a:rPr>
              <a:t>storage</a:t>
            </a:r>
          </a:p>
          <a:p>
            <a:r>
              <a:rPr lang="en-US" altLang="ko-KR" sz="1200" kern="1200" baseline="0" dirty="0" smtClean="0">
                <a:solidFill>
                  <a:schemeClr val="tx1"/>
                </a:solidFill>
                <a:latin typeface="+mn-lt"/>
                <a:ea typeface="+mn-ea"/>
                <a:cs typeface="+mn-cs"/>
              </a:rPr>
              <a:t>This second interface allows us to play the video stream using the native Android media API. In order to support playback of non-</a:t>
            </a:r>
            <a:r>
              <a:rPr lang="en-US" altLang="ko-KR" sz="1200" kern="1200" baseline="0" dirty="0" err="1" smtClean="0">
                <a:solidFill>
                  <a:schemeClr val="tx1"/>
                </a:solidFill>
                <a:latin typeface="+mn-lt"/>
                <a:ea typeface="+mn-ea"/>
                <a:cs typeface="+mn-cs"/>
              </a:rPr>
              <a:t>streamable</a:t>
            </a:r>
            <a:r>
              <a:rPr lang="en-US" altLang="ko-KR" sz="1200" kern="1200" baseline="0" dirty="0" smtClean="0">
                <a:solidFill>
                  <a:schemeClr val="tx1"/>
                </a:solidFill>
                <a:latin typeface="+mn-lt"/>
                <a:ea typeface="+mn-ea"/>
                <a:cs typeface="+mn-cs"/>
              </a:rPr>
              <a:t> video, for instance, MP4 files with </a:t>
            </a:r>
            <a:r>
              <a:rPr lang="en-US" altLang="ko-KR" sz="1200" kern="1200" baseline="0" dirty="0" err="1" smtClean="0">
                <a:solidFill>
                  <a:schemeClr val="tx1"/>
                </a:solidFill>
                <a:latin typeface="+mn-lt"/>
                <a:ea typeface="+mn-ea"/>
                <a:cs typeface="+mn-cs"/>
              </a:rPr>
              <a:t>moov</a:t>
            </a:r>
            <a:r>
              <a:rPr lang="en-US" altLang="ko-KR" sz="1200" kern="1200" baseline="0" dirty="0" smtClean="0">
                <a:solidFill>
                  <a:schemeClr val="tx1"/>
                </a:solidFill>
                <a:latin typeface="+mn-lt"/>
                <a:ea typeface="+mn-ea"/>
                <a:cs typeface="+mn-cs"/>
              </a:rPr>
              <a:t> atom at the end of the file, our embedded</a:t>
            </a:r>
          </a:p>
          <a:p>
            <a:r>
              <a:rPr lang="en-US" altLang="ko-KR" sz="1200" kern="1200" baseline="0" dirty="0" smtClean="0">
                <a:solidFill>
                  <a:schemeClr val="tx1"/>
                </a:solidFill>
                <a:latin typeface="+mn-lt"/>
                <a:ea typeface="+mn-ea"/>
                <a:cs typeface="+mn-cs"/>
              </a:rPr>
              <a:t>HTTP server supports range requests; thus, the Android Media Player can perform random access of the video stream.</a:t>
            </a:r>
          </a:p>
          <a:p>
            <a:r>
              <a:rPr lang="en-US" altLang="ko-KR" sz="1200" kern="1200" baseline="0" dirty="0" smtClean="0">
                <a:solidFill>
                  <a:schemeClr val="tx1"/>
                </a:solidFill>
                <a:latin typeface="+mn-lt"/>
                <a:ea typeface="+mn-ea"/>
                <a:cs typeface="+mn-cs"/>
              </a:rPr>
              <a:t>GUI</a:t>
            </a:r>
          </a:p>
          <a:p>
            <a:r>
              <a:rPr lang="en-US" altLang="ko-KR" sz="1200" kern="1200" baseline="0" dirty="0" smtClean="0">
                <a:solidFill>
                  <a:schemeClr val="tx1"/>
                </a:solidFill>
                <a:latin typeface="+mn-lt"/>
                <a:ea typeface="+mn-ea"/>
                <a:cs typeface="+mn-cs"/>
              </a:rPr>
              <a:t>Playback and download are decoupled thanks to our storage mechanism: a phone could be participating in the download while its video player is paused. To render the video, the application uses the media playback API</a:t>
            </a:r>
          </a:p>
          <a:p>
            <a:r>
              <a:rPr lang="en-US" altLang="ko-KR" sz="1200" kern="1200" baseline="0" dirty="0" smtClean="0">
                <a:solidFill>
                  <a:schemeClr val="tx1"/>
                </a:solidFill>
                <a:latin typeface="+mn-lt"/>
                <a:ea typeface="+mn-ea"/>
                <a:cs typeface="+mn-cs"/>
              </a:rPr>
              <a:t>included in Android, which supports various containers and video formats, such as H.264 in a MP4 container. The video can be displayed while </a:t>
            </a:r>
            <a:r>
              <a:rPr lang="en-US" altLang="ko-KR" sz="1200" kern="1200" baseline="0" dirty="0" err="1" smtClean="0">
                <a:solidFill>
                  <a:schemeClr val="tx1"/>
                </a:solidFill>
                <a:latin typeface="+mn-lt"/>
                <a:ea typeface="+mn-ea"/>
                <a:cs typeface="+mn-cs"/>
              </a:rPr>
              <a:t>MicroCast</a:t>
            </a:r>
            <a:r>
              <a:rPr lang="en-US" altLang="ko-KR" sz="1200" kern="1200" baseline="0" dirty="0" smtClean="0">
                <a:solidFill>
                  <a:schemeClr val="tx1"/>
                </a:solidFill>
                <a:latin typeface="+mn-lt"/>
                <a:ea typeface="+mn-ea"/>
                <a:cs typeface="+mn-cs"/>
              </a:rPr>
              <a:t> is still downloading; therefore, live streaming is supported.</a:t>
            </a:r>
          </a:p>
          <a:p>
            <a:r>
              <a:rPr lang="en-US" altLang="ko-KR" sz="1200" kern="1200" baseline="0" dirty="0" err="1" smtClean="0">
                <a:solidFill>
                  <a:schemeClr val="tx1"/>
                </a:solidFill>
                <a:latin typeface="+mn-lt"/>
                <a:ea typeface="+mn-ea"/>
                <a:cs typeface="+mn-cs"/>
              </a:rPr>
              <a:t>MicroBroadcast</a:t>
            </a:r>
            <a:endParaRPr lang="en-US" altLang="ko-KR" sz="1200" kern="1200" baseline="0" dirty="0" smtClean="0">
              <a:solidFill>
                <a:schemeClr val="tx1"/>
              </a:solidFill>
              <a:latin typeface="+mn-lt"/>
              <a:ea typeface="+mn-ea"/>
              <a:cs typeface="+mn-cs"/>
            </a:endParaRPr>
          </a:p>
          <a:p>
            <a:r>
              <a:rPr lang="en-US" altLang="ko-KR" sz="1200" kern="1200" baseline="0" dirty="0" smtClean="0">
                <a:solidFill>
                  <a:schemeClr val="tx1"/>
                </a:solidFill>
                <a:latin typeface="+mn-lt"/>
                <a:ea typeface="+mn-ea"/>
                <a:cs typeface="+mn-cs"/>
              </a:rPr>
              <a:t>Depending on the wireless technology used, features of </a:t>
            </a:r>
            <a:r>
              <a:rPr lang="en-US" altLang="ko-KR" sz="1200" kern="1200" baseline="0" dirty="0" err="1" smtClean="0">
                <a:solidFill>
                  <a:schemeClr val="tx1"/>
                </a:solidFill>
                <a:latin typeface="+mn-lt"/>
                <a:ea typeface="+mn-ea"/>
                <a:cs typeface="+mn-cs"/>
              </a:rPr>
              <a:t>MicroBroadcast</a:t>
            </a:r>
            <a:r>
              <a:rPr lang="en-US" altLang="ko-KR" sz="1200" kern="1200" baseline="0" dirty="0" smtClean="0">
                <a:solidFill>
                  <a:schemeClr val="tx1"/>
                </a:solidFill>
                <a:latin typeface="+mn-lt"/>
                <a:ea typeface="+mn-ea"/>
                <a:cs typeface="+mn-cs"/>
              </a:rPr>
              <a:t> are either implemented using a native mechanism or emulated. </a:t>
            </a:r>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32</a:t>
            </a:fld>
            <a:endParaRPr lang="ko-KR"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33</a:t>
            </a:fld>
            <a:endParaRPr lang="ko-KR"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sz="1200" kern="1200" baseline="0" dirty="0" smtClean="0">
                <a:solidFill>
                  <a:schemeClr val="tx1"/>
                </a:solidFill>
                <a:latin typeface="+mn-lt"/>
                <a:ea typeface="+mn-ea"/>
                <a:cs typeface="+mn-cs"/>
              </a:rPr>
              <a:t>Bluetooth 2.4GHz </a:t>
            </a:r>
            <a:r>
              <a:rPr lang="en-US" altLang="ko-KR" sz="1200" kern="1200" baseline="0" dirty="0" err="1" smtClean="0">
                <a:solidFill>
                  <a:schemeClr val="tx1"/>
                </a:solidFill>
                <a:latin typeface="+mn-lt"/>
                <a:ea typeface="+mn-ea"/>
                <a:cs typeface="+mn-cs"/>
              </a:rPr>
              <a:t>WiFi</a:t>
            </a:r>
            <a:r>
              <a:rPr lang="en-US" altLang="ko-KR" sz="1200" kern="1200" baseline="0" dirty="0" smtClean="0">
                <a:solidFill>
                  <a:schemeClr val="tx1"/>
                </a:solidFill>
                <a:latin typeface="+mn-lt"/>
                <a:ea typeface="+mn-ea"/>
                <a:cs typeface="+mn-cs"/>
              </a:rPr>
              <a:t> 2.4GHz, 3.6GHz, 5GHz..</a:t>
            </a:r>
          </a:p>
          <a:p>
            <a:r>
              <a:rPr lang="en-US" altLang="ko-KR" sz="1200" kern="1200" baseline="0" dirty="0" err="1" smtClean="0">
                <a:solidFill>
                  <a:schemeClr val="tx1"/>
                </a:solidFill>
                <a:latin typeface="+mn-lt"/>
                <a:ea typeface="+mn-ea"/>
                <a:cs typeface="+mn-cs"/>
              </a:rPr>
              <a:t>Bandwith</a:t>
            </a:r>
            <a:r>
              <a:rPr lang="en-US" altLang="ko-KR" sz="1200" kern="1200" baseline="0" dirty="0" smtClean="0">
                <a:solidFill>
                  <a:schemeClr val="tx1"/>
                </a:solidFill>
                <a:latin typeface="+mn-lt"/>
                <a:ea typeface="+mn-ea"/>
                <a:cs typeface="+mn-cs"/>
              </a:rPr>
              <a:t> </a:t>
            </a:r>
            <a:r>
              <a:rPr lang="en-US" altLang="ko-KR" sz="1200" kern="1200" baseline="0" dirty="0" err="1" smtClean="0">
                <a:solidFill>
                  <a:schemeClr val="tx1"/>
                </a:solidFill>
                <a:latin typeface="+mn-lt"/>
                <a:ea typeface="+mn-ea"/>
                <a:cs typeface="+mn-cs"/>
              </a:rPr>
              <a:t>bluetooth</a:t>
            </a:r>
            <a:r>
              <a:rPr lang="en-US" altLang="ko-KR" sz="1200" kern="1200" baseline="0" dirty="0" smtClean="0">
                <a:solidFill>
                  <a:schemeClr val="tx1"/>
                </a:solidFill>
                <a:latin typeface="+mn-lt"/>
                <a:ea typeface="+mn-ea"/>
                <a:cs typeface="+mn-cs"/>
              </a:rPr>
              <a:t> 800 Kbps </a:t>
            </a:r>
            <a:r>
              <a:rPr lang="en-US" altLang="ko-KR" sz="1200" kern="1200" baseline="0" dirty="0" err="1" smtClean="0">
                <a:solidFill>
                  <a:schemeClr val="tx1"/>
                </a:solidFill>
                <a:latin typeface="+mn-lt"/>
                <a:ea typeface="+mn-ea"/>
                <a:cs typeface="+mn-cs"/>
              </a:rPr>
              <a:t>WiFi</a:t>
            </a:r>
            <a:r>
              <a:rPr lang="en-US" altLang="ko-KR" sz="1200" kern="1200" baseline="0" dirty="0" smtClean="0">
                <a:solidFill>
                  <a:schemeClr val="tx1"/>
                </a:solidFill>
                <a:latin typeface="+mn-lt"/>
                <a:ea typeface="+mn-ea"/>
                <a:cs typeface="+mn-cs"/>
              </a:rPr>
              <a:t> 11 Mbps</a:t>
            </a:r>
          </a:p>
          <a:p>
            <a:endParaRPr lang="en-US" altLang="ko-KR" sz="1200" kern="1200" baseline="0" dirty="0" smtClean="0">
              <a:solidFill>
                <a:schemeClr val="tx1"/>
              </a:solidFill>
              <a:latin typeface="+mn-lt"/>
              <a:ea typeface="+mn-ea"/>
              <a:cs typeface="+mn-cs"/>
            </a:endParaRPr>
          </a:p>
          <a:p>
            <a:r>
              <a:rPr lang="en-US" altLang="ko-KR" sz="1200" kern="1200" baseline="0" dirty="0" smtClean="0">
                <a:solidFill>
                  <a:schemeClr val="tx1"/>
                </a:solidFill>
                <a:latin typeface="+mn-lt"/>
                <a:ea typeface="+mn-ea"/>
                <a:cs typeface="+mn-cs"/>
              </a:rPr>
              <a:t>This suggests that using </a:t>
            </a:r>
            <a:r>
              <a:rPr lang="en-US" altLang="ko-KR" sz="1200" kern="1200" baseline="0" dirty="0" err="1" smtClean="0">
                <a:solidFill>
                  <a:schemeClr val="tx1"/>
                </a:solidFill>
                <a:latin typeface="+mn-lt"/>
                <a:ea typeface="+mn-ea"/>
                <a:cs typeface="+mn-cs"/>
              </a:rPr>
              <a:t>WiFi</a:t>
            </a:r>
            <a:r>
              <a:rPr lang="en-US" altLang="ko-KR" sz="1200" kern="1200" baseline="0" dirty="0" smtClean="0">
                <a:solidFill>
                  <a:schemeClr val="tx1"/>
                </a:solidFill>
                <a:latin typeface="+mn-lt"/>
                <a:ea typeface="+mn-ea"/>
                <a:cs typeface="+mn-cs"/>
              </a:rPr>
              <a:t> (for the connection to the server) together with Bluetooth (for the local network) may noticeably decrease the transmission rate, which was indeed the case during our initial experiments.</a:t>
            </a:r>
          </a:p>
          <a:p>
            <a:endParaRPr lang="en-US" altLang="ko-KR" sz="1200" kern="1200" baseline="0" dirty="0" smtClean="0">
              <a:solidFill>
                <a:schemeClr val="tx1"/>
              </a:solidFill>
              <a:latin typeface="+mn-lt"/>
              <a:ea typeface="+mn-ea"/>
              <a:cs typeface="+mn-cs"/>
            </a:endParaRPr>
          </a:p>
          <a:p>
            <a:r>
              <a:rPr lang="en-US" altLang="ko-KR" sz="1200" kern="1200" baseline="0" dirty="0" smtClean="0">
                <a:solidFill>
                  <a:schemeClr val="tx1"/>
                </a:solidFill>
                <a:latin typeface="+mn-lt"/>
                <a:ea typeface="+mn-ea"/>
                <a:cs typeface="+mn-cs"/>
              </a:rPr>
              <a:t>3G</a:t>
            </a:r>
            <a:r>
              <a:rPr lang="ko-KR" altLang="en-US" sz="1200" kern="1200" baseline="0" dirty="0" smtClean="0">
                <a:solidFill>
                  <a:schemeClr val="tx1"/>
                </a:solidFill>
                <a:latin typeface="+mn-lt"/>
                <a:ea typeface="+mn-ea"/>
                <a:cs typeface="+mn-cs"/>
              </a:rPr>
              <a:t>와 </a:t>
            </a:r>
            <a:r>
              <a:rPr lang="en-US" altLang="ko-KR" sz="1200" kern="1200" baseline="0" dirty="0" err="1" smtClean="0">
                <a:solidFill>
                  <a:schemeClr val="tx1"/>
                </a:solidFill>
                <a:latin typeface="+mn-lt"/>
                <a:ea typeface="+mn-ea"/>
                <a:cs typeface="+mn-cs"/>
              </a:rPr>
              <a:t>WiFi</a:t>
            </a:r>
            <a:r>
              <a:rPr lang="ko-KR" altLang="en-US" sz="1200" kern="1200" baseline="0" dirty="0" smtClean="0">
                <a:solidFill>
                  <a:schemeClr val="tx1"/>
                </a:solidFill>
                <a:latin typeface="+mn-lt"/>
                <a:ea typeface="+mn-ea"/>
                <a:cs typeface="+mn-cs"/>
              </a:rPr>
              <a:t>를 동시에 키지 못함</a:t>
            </a:r>
            <a:r>
              <a:rPr lang="en-US" altLang="ko-KR" sz="1200" kern="1200" baseline="0" dirty="0" smtClean="0">
                <a:solidFill>
                  <a:schemeClr val="tx1"/>
                </a:solidFill>
                <a:latin typeface="+mn-lt"/>
                <a:ea typeface="+mn-ea"/>
                <a:cs typeface="+mn-cs"/>
              </a:rPr>
              <a:t>. </a:t>
            </a:r>
            <a:r>
              <a:rPr lang="ko-KR" altLang="en-US" sz="1200" kern="1200" baseline="0" dirty="0" smtClean="0">
                <a:solidFill>
                  <a:schemeClr val="tx1"/>
                </a:solidFill>
                <a:latin typeface="+mn-lt"/>
                <a:ea typeface="+mn-ea"/>
                <a:cs typeface="+mn-cs"/>
              </a:rPr>
              <a:t>배터리 절약을 위해</a:t>
            </a:r>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34</a:t>
            </a:fld>
            <a:endParaRPr lang="ko-KR"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dirty="0" smtClean="0"/>
              <a:t>In computer networking, promiscuous mode or </a:t>
            </a:r>
            <a:r>
              <a:rPr lang="en-US" altLang="ko-KR" dirty="0" err="1" smtClean="0"/>
              <a:t>promisc</a:t>
            </a:r>
            <a:r>
              <a:rPr lang="en-US" altLang="ko-KR" dirty="0" smtClean="0"/>
              <a:t> mode is a mode for a wired network interface controller (NIC) or wireless network interface controller(WNIC) that causes the controller to pass all traffic it receives to the central processing unit (CPU) rather than passing only the frames that the controller is intended to receive.</a:t>
            </a:r>
          </a:p>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dirty="0" smtClean="0"/>
          </a:p>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35</a:t>
            </a:fld>
            <a:endParaRPr lang="ko-KR"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err="1" smtClean="0"/>
              <a:t>MicroCast</a:t>
            </a:r>
            <a:r>
              <a:rPr lang="en-US" altLang="ko-KR" dirty="0" smtClean="0"/>
              <a:t> Algorithm</a:t>
            </a:r>
          </a:p>
          <a:p>
            <a:r>
              <a:rPr lang="en-US" altLang="ko-KR" baseline="0" dirty="0" smtClean="0"/>
              <a:t>    scheduling algorithm, </a:t>
            </a:r>
            <a:r>
              <a:rPr lang="en-US" altLang="ko-KR" baseline="0" dirty="0" err="1" smtClean="0"/>
              <a:t>MicroDownload</a:t>
            </a:r>
            <a:r>
              <a:rPr lang="en-US" altLang="ko-KR" baseline="0" dirty="0" smtClean="0"/>
              <a:t>, that decides which parts of the video each phone should download from the server, based on the phones’ download rate</a:t>
            </a:r>
          </a:p>
          <a:p>
            <a:r>
              <a:rPr lang="en-US" altLang="ko-KR" baseline="0" dirty="0" smtClean="0"/>
              <a:t>    all-to-all local dissemination scheme, MicroNC-P2, for sharing content among group members, which outperforms state-of-the-art peer-to-peer schemes in our setting.</a:t>
            </a:r>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36</a:t>
            </a:fld>
            <a:endParaRPr lang="ko-KR" altLang="en-US"/>
          </a:p>
        </p:txBody>
      </p:sp>
    </p:spTree>
    <p:extLst>
      <p:ext uri="{BB962C8B-B14F-4D97-AF65-F5344CB8AC3E}">
        <p14:creationId xmlns:p14="http://schemas.microsoft.com/office/powerpoint/2010/main" val="31508256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err="1" smtClean="0"/>
              <a:t>MicroCast</a:t>
            </a:r>
            <a:r>
              <a:rPr lang="en-US" altLang="ko-KR" dirty="0" smtClean="0"/>
              <a:t> Algorithm</a:t>
            </a:r>
          </a:p>
          <a:p>
            <a:r>
              <a:rPr lang="en-US" altLang="ko-KR" baseline="0" dirty="0" smtClean="0"/>
              <a:t>    scheduling algorithm, </a:t>
            </a:r>
            <a:r>
              <a:rPr lang="en-US" altLang="ko-KR" baseline="0" dirty="0" err="1" smtClean="0"/>
              <a:t>MicroDownload</a:t>
            </a:r>
            <a:r>
              <a:rPr lang="en-US" altLang="ko-KR" baseline="0" dirty="0" smtClean="0"/>
              <a:t>, that decides which parts of the video each phone should download from the server, based on the phones’ download rate</a:t>
            </a:r>
          </a:p>
          <a:p>
            <a:r>
              <a:rPr lang="en-US" altLang="ko-KR" baseline="0" dirty="0" smtClean="0"/>
              <a:t>    all-to-all local dissemination scheme, MicroNC-P2, for sharing content among group members, which outperforms state-of-the-art peer-to-peer schemes in our setting.</a:t>
            </a:r>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37</a:t>
            </a:fld>
            <a:endParaRPr lang="ko-KR" altLang="en-US"/>
          </a:p>
        </p:txBody>
      </p:sp>
    </p:spTree>
    <p:extLst>
      <p:ext uri="{BB962C8B-B14F-4D97-AF65-F5344CB8AC3E}">
        <p14:creationId xmlns:p14="http://schemas.microsoft.com/office/powerpoint/2010/main" val="31508256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38</a:t>
            </a:fld>
            <a:endParaRPr lang="ko-KR" altLang="en-US"/>
          </a:p>
        </p:txBody>
      </p:sp>
    </p:spTree>
    <p:extLst>
      <p:ext uri="{BB962C8B-B14F-4D97-AF65-F5344CB8AC3E}">
        <p14:creationId xmlns:p14="http://schemas.microsoft.com/office/powerpoint/2010/main" val="33881401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39</a:t>
            </a:fld>
            <a:endParaRPr lang="ko-KR" altLang="en-US"/>
          </a:p>
        </p:txBody>
      </p:sp>
    </p:spTree>
    <p:extLst>
      <p:ext uri="{BB962C8B-B14F-4D97-AF65-F5344CB8AC3E}">
        <p14:creationId xmlns:p14="http://schemas.microsoft.com/office/powerpoint/2010/main" val="5318524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sz="1200" kern="1200" baseline="0" dirty="0" smtClean="0">
                <a:solidFill>
                  <a:schemeClr val="tx1"/>
                </a:solidFill>
                <a:latin typeface="+mn-lt"/>
                <a:ea typeface="+mn-ea"/>
                <a:cs typeface="+mn-cs"/>
              </a:rPr>
              <a:t>Edge, </a:t>
            </a:r>
            <a:r>
              <a:rPr lang="ko-KR" altLang="en-US" sz="1200" kern="1200" baseline="0" dirty="0" smtClean="0">
                <a:solidFill>
                  <a:schemeClr val="tx1"/>
                </a:solidFill>
                <a:latin typeface="+mn-lt"/>
                <a:ea typeface="+mn-ea"/>
                <a:cs typeface="+mn-cs"/>
              </a:rPr>
              <a:t>같은 셀룰라망임에도 불구하고 다르다</a:t>
            </a:r>
            <a:r>
              <a:rPr lang="en-US" altLang="ko-KR" sz="1200" kern="1200" baseline="0" dirty="0" smtClean="0">
                <a:solidFill>
                  <a:schemeClr val="tx1"/>
                </a:solidFill>
                <a:latin typeface="+mn-lt"/>
                <a:ea typeface="+mn-ea"/>
                <a:cs typeface="+mn-cs"/>
              </a:rPr>
              <a:t>. </a:t>
            </a:r>
            <a:r>
              <a:rPr lang="ko-KR" altLang="en-US" sz="1200" kern="1200" baseline="0" dirty="0" smtClean="0">
                <a:solidFill>
                  <a:schemeClr val="tx1"/>
                </a:solidFill>
                <a:latin typeface="+mn-lt"/>
                <a:ea typeface="+mn-ea"/>
                <a:cs typeface="+mn-cs"/>
              </a:rPr>
              <a:t>하여 고정하기보단 </a:t>
            </a:r>
            <a:r>
              <a:rPr lang="en-US" altLang="ko-KR" sz="1200" kern="1200" baseline="0" dirty="0" smtClean="0">
                <a:solidFill>
                  <a:schemeClr val="tx1"/>
                </a:solidFill>
                <a:latin typeface="+mn-lt"/>
                <a:ea typeface="+mn-ea"/>
                <a:cs typeface="+mn-cs"/>
              </a:rPr>
              <a:t>adaptive</a:t>
            </a:r>
            <a:r>
              <a:rPr lang="ko-KR" altLang="en-US" sz="1200" kern="1200" baseline="0" dirty="0" smtClean="0">
                <a:solidFill>
                  <a:schemeClr val="tx1"/>
                </a:solidFill>
                <a:latin typeface="+mn-lt"/>
                <a:ea typeface="+mn-ea"/>
                <a:cs typeface="+mn-cs"/>
              </a:rPr>
              <a:t>한게 낫다</a:t>
            </a:r>
            <a:r>
              <a:rPr lang="en-US" altLang="ko-KR" sz="1200" kern="1200" baseline="0" dirty="0" smtClean="0">
                <a:solidFill>
                  <a:schemeClr val="tx1"/>
                </a:solidFill>
                <a:latin typeface="+mn-lt"/>
                <a:ea typeface="+mn-ea"/>
                <a:cs typeface="+mn-cs"/>
              </a:rPr>
              <a:t>.</a:t>
            </a:r>
          </a:p>
          <a:p>
            <a:r>
              <a:rPr lang="en-US" altLang="ko-KR" sz="1200" kern="1200" baseline="0" dirty="0" smtClean="0">
                <a:solidFill>
                  <a:schemeClr val="tx1"/>
                </a:solidFill>
                <a:latin typeface="+mn-lt"/>
                <a:ea typeface="+mn-ea"/>
                <a:cs typeface="+mn-cs"/>
              </a:rPr>
              <a:t>The figure shows that despite being in close proximity and being connected to the same operator the phones experience significantly different average download rates. Phone 3 has a very low rate because it uses EDGE.</a:t>
            </a:r>
          </a:p>
          <a:p>
            <a:r>
              <a:rPr lang="en-US" altLang="ko-KR" sz="1200" kern="1200" baseline="0" dirty="0" smtClean="0">
                <a:solidFill>
                  <a:schemeClr val="tx1"/>
                </a:solidFill>
                <a:latin typeface="+mn-lt"/>
                <a:ea typeface="+mn-ea"/>
                <a:cs typeface="+mn-cs"/>
              </a:rPr>
              <a:t>The other two phones use the same 3G network but still have significantly different download rates. Moreover, phone 1 experiences significant rate variations. This variability in time and across phones is our motivation to develop </a:t>
            </a:r>
            <a:r>
              <a:rPr lang="en-US" altLang="ko-KR" sz="1200" kern="1200" baseline="0" dirty="0" err="1" smtClean="0">
                <a:solidFill>
                  <a:schemeClr val="tx1"/>
                </a:solidFill>
                <a:latin typeface="+mn-lt"/>
                <a:ea typeface="+mn-ea"/>
                <a:cs typeface="+mn-cs"/>
              </a:rPr>
              <a:t>MicroDownload</a:t>
            </a:r>
            <a:r>
              <a:rPr lang="en-US" altLang="ko-KR" sz="1200" kern="1200" baseline="0" dirty="0" smtClean="0">
                <a:solidFill>
                  <a:schemeClr val="tx1"/>
                </a:solidFill>
                <a:latin typeface="+mn-lt"/>
                <a:ea typeface="+mn-ea"/>
                <a:cs typeface="+mn-cs"/>
              </a:rPr>
              <a:t> to adaptively request data according to the downlink rates of cellular links, instead of making static decisions, such as splitting the requests equally among the phones.</a:t>
            </a:r>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40</a:t>
            </a:fld>
            <a:endParaRPr lang="ko-KR"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err="1" smtClean="0"/>
              <a:t>BitTorrent</a:t>
            </a:r>
            <a:r>
              <a:rPr lang="en-US" altLang="ko-KR" dirty="0" smtClean="0"/>
              <a:t> ﬁle distribution system</a:t>
            </a:r>
          </a:p>
          <a:p>
            <a:endParaRPr lang="en-US" altLang="ko-KR" dirty="0" smtClean="0"/>
          </a:p>
          <a:p>
            <a:r>
              <a:rPr lang="en-US" altLang="ko-KR" dirty="0" smtClean="0"/>
              <a:t>R2 is designed to improve the performance of live streaming in terms of initial buffering delays, resilience to peer dynamics, as well as reduced bandwidth costs on dedicated streaming servers, all of which are beyond the basic requirement of stable streaming playback.</a:t>
            </a:r>
          </a:p>
          <a:p>
            <a:endParaRPr lang="en-US" altLang="ko-KR" dirty="0" smtClean="0"/>
          </a:p>
          <a:p>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41</a:t>
            </a:fld>
            <a:endParaRPr lang="ko-KR" altLang="en-US"/>
          </a:p>
        </p:txBody>
      </p:sp>
    </p:spTree>
    <p:extLst>
      <p:ext uri="{BB962C8B-B14F-4D97-AF65-F5344CB8AC3E}">
        <p14:creationId xmlns:p14="http://schemas.microsoft.com/office/powerpoint/2010/main" val="40878850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sz="1200" kern="1200" baseline="0" dirty="0" err="1" smtClean="0">
                <a:solidFill>
                  <a:schemeClr val="tx1"/>
                </a:solidFill>
                <a:latin typeface="+mn-lt"/>
                <a:ea typeface="+mn-ea"/>
                <a:cs typeface="+mn-cs"/>
              </a:rPr>
              <a:t>BitTorrent</a:t>
            </a:r>
            <a:r>
              <a:rPr lang="en-US" altLang="ko-KR" sz="1200" kern="1200" baseline="0" dirty="0" smtClean="0">
                <a:solidFill>
                  <a:schemeClr val="tx1"/>
                </a:solidFill>
                <a:latin typeface="+mn-lt"/>
                <a:ea typeface="+mn-ea"/>
                <a:cs typeface="+mn-cs"/>
              </a:rPr>
              <a:t>-Pull</a:t>
            </a:r>
          </a:p>
          <a:p>
            <a:r>
              <a:rPr lang="en-US" altLang="ko-KR" sz="1200" kern="1200" baseline="0" dirty="0" smtClean="0">
                <a:solidFill>
                  <a:schemeClr val="tx1"/>
                </a:solidFill>
                <a:latin typeface="+mn-lt"/>
                <a:ea typeface="+mn-ea"/>
                <a:cs typeface="+mn-cs"/>
              </a:rPr>
              <a:t>In particular, our implementation of the protocol supports three main types of messages:</a:t>
            </a:r>
          </a:p>
          <a:p>
            <a:r>
              <a:rPr lang="en-US" altLang="ko-KR" sz="1200" kern="1200" baseline="0" dirty="0" smtClean="0">
                <a:solidFill>
                  <a:schemeClr val="tx1"/>
                </a:solidFill>
                <a:latin typeface="+mn-lt"/>
                <a:ea typeface="+mn-ea"/>
                <a:cs typeface="+mn-cs"/>
              </a:rPr>
              <a:t>(</a:t>
            </a:r>
            <a:r>
              <a:rPr lang="en-US" altLang="ko-KR" sz="1200" kern="1200" baseline="0" dirty="0" err="1" smtClean="0">
                <a:solidFill>
                  <a:schemeClr val="tx1"/>
                </a:solidFill>
                <a:latin typeface="+mn-lt"/>
                <a:ea typeface="+mn-ea"/>
                <a:cs typeface="+mn-cs"/>
              </a:rPr>
              <a:t>i</a:t>
            </a:r>
            <a:r>
              <a:rPr lang="en-US" altLang="ko-KR" sz="1200" kern="1200" baseline="0" dirty="0" smtClean="0">
                <a:solidFill>
                  <a:schemeClr val="tx1"/>
                </a:solidFill>
                <a:latin typeface="+mn-lt"/>
                <a:ea typeface="+mn-ea"/>
                <a:cs typeface="+mn-cs"/>
              </a:rPr>
              <a:t>) </a:t>
            </a:r>
            <a:r>
              <a:rPr lang="en-US" altLang="ko-KR" sz="1200" kern="1200" baseline="0" dirty="0" err="1" smtClean="0">
                <a:solidFill>
                  <a:schemeClr val="tx1"/>
                </a:solidFill>
                <a:latin typeface="+mn-lt"/>
                <a:ea typeface="+mn-ea"/>
                <a:cs typeface="+mn-cs"/>
              </a:rPr>
              <a:t>Bitfield</a:t>
            </a:r>
            <a:r>
              <a:rPr lang="en-US" altLang="ko-KR" sz="1200" kern="1200" baseline="0" dirty="0" smtClean="0">
                <a:solidFill>
                  <a:schemeClr val="tx1"/>
                </a:solidFill>
                <a:latin typeface="+mn-lt"/>
                <a:ea typeface="+mn-ea"/>
                <a:cs typeface="+mn-cs"/>
              </a:rPr>
              <a:t> and have messages, which are used by a phone to advertise the segments to its neighbors; (ii) request messages, which are used by a phone to request specific segments from its neighbors; and (iii) piece messages, which contain the actual data.</a:t>
            </a:r>
          </a:p>
          <a:p>
            <a:endParaRPr lang="en-US" altLang="ko-KR" sz="1200" kern="1200" baseline="0" dirty="0" smtClean="0">
              <a:solidFill>
                <a:schemeClr val="tx1"/>
              </a:solidFill>
              <a:latin typeface="+mn-lt"/>
              <a:ea typeface="+mn-ea"/>
              <a:cs typeface="+mn-cs"/>
            </a:endParaRPr>
          </a:p>
          <a:p>
            <a:r>
              <a:rPr lang="en-US" altLang="ko-KR" sz="1200" kern="1200" baseline="0" dirty="0" smtClean="0">
                <a:solidFill>
                  <a:schemeClr val="tx1"/>
                </a:solidFill>
                <a:latin typeface="+mn-lt"/>
                <a:ea typeface="+mn-ea"/>
                <a:cs typeface="+mn-cs"/>
              </a:rPr>
              <a:t>R2-Push</a:t>
            </a:r>
          </a:p>
          <a:p>
            <a:r>
              <a:rPr lang="en-US" altLang="ko-KR" sz="1200" kern="1200" baseline="0" dirty="0" smtClean="0">
                <a:solidFill>
                  <a:schemeClr val="tx1"/>
                </a:solidFill>
                <a:latin typeface="+mn-lt"/>
                <a:ea typeface="+mn-ea"/>
                <a:cs typeface="+mn-cs"/>
              </a:rPr>
              <a:t>supports two main types of messages: (</a:t>
            </a:r>
            <a:r>
              <a:rPr lang="en-US" altLang="ko-KR" sz="1200" kern="1200" baseline="0" dirty="0" err="1" smtClean="0">
                <a:solidFill>
                  <a:schemeClr val="tx1"/>
                </a:solidFill>
                <a:latin typeface="+mn-lt"/>
                <a:ea typeface="+mn-ea"/>
                <a:cs typeface="+mn-cs"/>
              </a:rPr>
              <a:t>i</a:t>
            </a:r>
            <a:r>
              <a:rPr lang="en-US" altLang="ko-KR" sz="1200" kern="1200" baseline="0" dirty="0" smtClean="0">
                <a:solidFill>
                  <a:schemeClr val="tx1"/>
                </a:solidFill>
                <a:latin typeface="+mn-lt"/>
                <a:ea typeface="+mn-ea"/>
                <a:cs typeface="+mn-cs"/>
              </a:rPr>
              <a:t>) data messages, which are random linear combinations of packets belonging to the same segment; and (ii) brake messages, which are used by phones to inform their neighbors that they successfully received and decoded specific segments. The purpose of brake messages is to ensure that the neighbors would stop pushing (unnecessary) linear combinations of the decoded data segments.</a:t>
            </a:r>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42</a:t>
            </a:fld>
            <a:endParaRPr lang="ko-KR"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fontScale="92500" lnSpcReduction="10000"/>
          </a:bodyPr>
          <a:lstStyle/>
          <a:p>
            <a:r>
              <a:rPr lang="en-US" altLang="ko-KR" sz="1200" kern="1200" baseline="0" dirty="0" smtClean="0">
                <a:solidFill>
                  <a:schemeClr val="tx1"/>
                </a:solidFill>
                <a:latin typeface="+mn-lt"/>
                <a:ea typeface="+mn-ea"/>
                <a:cs typeface="+mn-cs"/>
              </a:rPr>
              <a:t>Note that the difference between these topologies are that in the star topology, a hub is</a:t>
            </a:r>
          </a:p>
          <a:p>
            <a:r>
              <a:rPr lang="en-US" altLang="ko-KR" sz="1200" kern="1200" baseline="0" dirty="0" smtClean="0">
                <a:solidFill>
                  <a:schemeClr val="tx1"/>
                </a:solidFill>
                <a:latin typeface="+mn-lt"/>
                <a:ea typeface="+mn-ea"/>
                <a:cs typeface="+mn-cs"/>
              </a:rPr>
              <a:t>used as an access point (AP), and in the clique topology a random phone is chosen to serve as an AP. In both topologies, all phones overhear all the transmissions in the group, e.g., from phones to</a:t>
            </a:r>
          </a:p>
          <a:p>
            <a:r>
              <a:rPr lang="en-US" altLang="ko-KR" sz="1200" kern="1200" baseline="0" dirty="0" smtClean="0">
                <a:solidFill>
                  <a:schemeClr val="tx1"/>
                </a:solidFill>
                <a:latin typeface="+mn-lt"/>
                <a:ea typeface="+mn-ea"/>
                <a:cs typeface="+mn-cs"/>
              </a:rPr>
              <a:t>the AP which is either a hub or a phone. MicroNC-P2 utilizes pseudo-</a:t>
            </a:r>
            <a:r>
              <a:rPr lang="en-US" altLang="ko-KR" sz="1200" kern="1200" baseline="0" dirty="0" err="1" smtClean="0">
                <a:solidFill>
                  <a:schemeClr val="tx1"/>
                </a:solidFill>
                <a:latin typeface="+mn-lt"/>
                <a:ea typeface="+mn-ea"/>
                <a:cs typeface="+mn-cs"/>
              </a:rPr>
              <a:t>adhoc</a:t>
            </a:r>
            <a:r>
              <a:rPr lang="en-US" altLang="ko-KR" sz="1200" kern="1200" baseline="0" dirty="0" smtClean="0">
                <a:solidFill>
                  <a:schemeClr val="tx1"/>
                </a:solidFill>
                <a:latin typeface="+mn-lt"/>
                <a:ea typeface="+mn-ea"/>
                <a:cs typeface="+mn-cs"/>
              </a:rPr>
              <a:t> as described in Section 5.</a:t>
            </a:r>
          </a:p>
          <a:p>
            <a:endParaRPr lang="en-US" altLang="ko-KR" sz="1200" kern="1200" baseline="0" dirty="0" smtClean="0">
              <a:solidFill>
                <a:schemeClr val="tx1"/>
              </a:solidFill>
              <a:latin typeface="+mn-lt"/>
              <a:ea typeface="+mn-ea"/>
              <a:cs typeface="+mn-cs"/>
            </a:endParaRPr>
          </a:p>
          <a:p>
            <a:r>
              <a:rPr lang="en-US" altLang="ko-KR" sz="1200" kern="1200" baseline="0" dirty="0" smtClean="0">
                <a:solidFill>
                  <a:schemeClr val="tx1"/>
                </a:solidFill>
                <a:latin typeface="+mn-lt"/>
                <a:ea typeface="+mn-ea"/>
                <a:cs typeface="+mn-cs"/>
              </a:rPr>
              <a:t>For R2-Push, we choose  = 3%. the local network bandwidth is sufficient, each of the phone receives at the rate similar to the phone which downloads the file through 3G. Each reported number is averaged over three experiments.</a:t>
            </a:r>
          </a:p>
          <a:p>
            <a:endParaRPr lang="en-US" altLang="ko-KR" sz="1200" kern="1200" baseline="0" dirty="0" smtClean="0">
              <a:solidFill>
                <a:schemeClr val="tx1"/>
              </a:solidFill>
              <a:latin typeface="+mn-lt"/>
              <a:ea typeface="+mn-ea"/>
              <a:cs typeface="+mn-cs"/>
            </a:endParaRPr>
          </a:p>
          <a:p>
            <a:r>
              <a:rPr lang="en-US" altLang="ko-KR" sz="1200" kern="1200" baseline="0" dirty="0" smtClean="0">
                <a:solidFill>
                  <a:schemeClr val="tx1"/>
                </a:solidFill>
                <a:latin typeface="+mn-lt"/>
                <a:ea typeface="+mn-ea"/>
                <a:cs typeface="+mn-cs"/>
              </a:rPr>
              <a:t>We first observe from Fig. 7 that the amount of traffic introduced by both </a:t>
            </a:r>
            <a:r>
              <a:rPr lang="en-US" altLang="ko-KR" sz="1200" kern="1200" baseline="0" dirty="0" err="1" smtClean="0">
                <a:solidFill>
                  <a:schemeClr val="tx1"/>
                </a:solidFill>
                <a:latin typeface="+mn-lt"/>
                <a:ea typeface="+mn-ea"/>
                <a:cs typeface="+mn-cs"/>
              </a:rPr>
              <a:t>BitTorrent</a:t>
            </a:r>
            <a:r>
              <a:rPr lang="en-US" altLang="ko-KR" sz="1200" kern="1200" baseline="0" dirty="0" smtClean="0">
                <a:solidFill>
                  <a:schemeClr val="tx1"/>
                </a:solidFill>
                <a:latin typeface="+mn-lt"/>
                <a:ea typeface="+mn-ea"/>
                <a:cs typeface="+mn-cs"/>
              </a:rPr>
              <a:t>-Pull and R2-Push are more than three times higher than that of MicroNC-P2. </a:t>
            </a:r>
          </a:p>
          <a:p>
            <a:r>
              <a:rPr lang="en-US" altLang="ko-KR" sz="1200" kern="1200" baseline="0" dirty="0" smtClean="0">
                <a:solidFill>
                  <a:schemeClr val="tx1"/>
                </a:solidFill>
                <a:latin typeface="+mn-lt"/>
                <a:ea typeface="+mn-ea"/>
                <a:cs typeface="+mn-cs"/>
              </a:rPr>
              <a:t>Fig. 7 also shows that in a clique topology, R2-Push introduces much more traffic as compared to the star topology, while </a:t>
            </a:r>
            <a:r>
              <a:rPr lang="en-US" altLang="ko-KR" sz="1200" kern="1200" baseline="0" dirty="0" err="1" smtClean="0">
                <a:solidFill>
                  <a:schemeClr val="tx1"/>
                </a:solidFill>
                <a:latin typeface="+mn-lt"/>
                <a:ea typeface="+mn-ea"/>
                <a:cs typeface="+mn-cs"/>
              </a:rPr>
              <a:t>BitTorrent</a:t>
            </a:r>
            <a:r>
              <a:rPr lang="en-US" altLang="ko-KR" sz="1200" kern="1200" baseline="0" dirty="0" smtClean="0">
                <a:solidFill>
                  <a:schemeClr val="tx1"/>
                </a:solidFill>
                <a:latin typeface="+mn-lt"/>
                <a:ea typeface="+mn-ea"/>
                <a:cs typeface="+mn-cs"/>
              </a:rPr>
              <a:t>-Pull and MicroNC-P2 introduce similar amount of traffic in both</a:t>
            </a:r>
          </a:p>
          <a:p>
            <a:r>
              <a:rPr lang="en-US" altLang="ko-KR" sz="1200" kern="1200" baseline="0" dirty="0" smtClean="0">
                <a:solidFill>
                  <a:schemeClr val="tx1"/>
                </a:solidFill>
                <a:latin typeface="+mn-lt"/>
                <a:ea typeface="+mn-ea"/>
                <a:cs typeface="+mn-cs"/>
              </a:rPr>
              <a:t>clique and star topologies. This is due to the fact that in a clique topology, a phone may simultaneously receive linear combinations of the same segment from multiple neighbors. When this happens, it is critical that the neighbors which are sending to this phone stop pushing linear combinations in a timely manner. This could only be achieved with a timely arrival of the brake (stop) messages, which is not always possible in the clique topology, or in a setup where additional traffic is very high.</a:t>
            </a:r>
          </a:p>
          <a:p>
            <a:endParaRPr lang="en-US" altLang="ko-KR" sz="1200" kern="1200" baseline="0" dirty="0" smtClean="0">
              <a:solidFill>
                <a:schemeClr val="tx1"/>
              </a:solidFill>
              <a:latin typeface="+mn-lt"/>
              <a:ea typeface="+mn-ea"/>
              <a:cs typeface="+mn-cs"/>
            </a:endParaRPr>
          </a:p>
          <a:p>
            <a:endParaRPr lang="en-US" altLang="ko-KR" sz="1200" kern="1200" baseline="0" dirty="0" smtClean="0">
              <a:solidFill>
                <a:schemeClr val="tx1"/>
              </a:solidFill>
              <a:latin typeface="+mn-lt"/>
              <a:ea typeface="+mn-ea"/>
              <a:cs typeface="+mn-cs"/>
            </a:endParaRPr>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43</a:t>
            </a:fld>
            <a:endParaRPr lang="ko-KR"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44</a:t>
            </a:fld>
            <a:endParaRPr lang="ko-KR" altLang="en-US"/>
          </a:p>
        </p:txBody>
      </p:sp>
    </p:spTree>
    <p:extLst>
      <p:ext uri="{BB962C8B-B14F-4D97-AF65-F5344CB8AC3E}">
        <p14:creationId xmlns:p14="http://schemas.microsoft.com/office/powerpoint/2010/main" val="23292122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sz="1200" kern="1200" baseline="0" dirty="0" smtClean="0">
                <a:solidFill>
                  <a:schemeClr val="tx1"/>
                </a:solidFill>
                <a:latin typeface="+mn-lt"/>
                <a:ea typeface="+mn-ea"/>
                <a:cs typeface="+mn-cs"/>
              </a:rPr>
              <a:t>Fig. 8 shows the average download rate versus the number of phones. We observe that both </a:t>
            </a:r>
            <a:r>
              <a:rPr lang="en-US" altLang="ko-KR" sz="1200" kern="1200" baseline="0" dirty="0" err="1" smtClean="0">
                <a:solidFill>
                  <a:schemeClr val="tx1"/>
                </a:solidFill>
                <a:latin typeface="+mn-lt"/>
                <a:ea typeface="+mn-ea"/>
                <a:cs typeface="+mn-cs"/>
              </a:rPr>
              <a:t>MicroCast</a:t>
            </a:r>
            <a:r>
              <a:rPr lang="en-US" altLang="ko-KR" sz="1200" kern="1200" baseline="0" dirty="0" smtClean="0">
                <a:solidFill>
                  <a:schemeClr val="tx1"/>
                </a:solidFill>
                <a:latin typeface="+mn-lt"/>
                <a:ea typeface="+mn-ea"/>
                <a:cs typeface="+mn-cs"/>
              </a:rPr>
              <a:t> and </a:t>
            </a:r>
            <a:r>
              <a:rPr lang="en-US" altLang="ko-KR" sz="1200" kern="1200" baseline="0" dirty="0" err="1" smtClean="0">
                <a:solidFill>
                  <a:schemeClr val="tx1"/>
                </a:solidFill>
                <a:latin typeface="+mn-lt"/>
                <a:ea typeface="+mn-ea"/>
                <a:cs typeface="+mn-cs"/>
              </a:rPr>
              <a:t>BitTorrent</a:t>
            </a:r>
            <a:r>
              <a:rPr lang="en-US" altLang="ko-KR" sz="1200" kern="1200" baseline="0" dirty="0" smtClean="0">
                <a:solidFill>
                  <a:schemeClr val="tx1"/>
                </a:solidFill>
                <a:latin typeface="+mn-lt"/>
                <a:ea typeface="+mn-ea"/>
                <a:cs typeface="+mn-cs"/>
              </a:rPr>
              <a:t>-Pull are able to improve the average download rate up to the sum capacity</a:t>
            </a:r>
          </a:p>
          <a:p>
            <a:r>
              <a:rPr lang="en-US" altLang="ko-KR" sz="1200" kern="1200" baseline="0" dirty="0" smtClean="0">
                <a:solidFill>
                  <a:schemeClr val="tx1"/>
                </a:solidFill>
                <a:latin typeface="+mn-lt"/>
                <a:ea typeface="+mn-ea"/>
                <a:cs typeface="+mn-cs"/>
              </a:rPr>
              <a:t>of the 3G links. Note that </a:t>
            </a:r>
            <a:r>
              <a:rPr lang="en-US" altLang="ko-KR" sz="1200" kern="1200" baseline="0" dirty="0" err="1" smtClean="0">
                <a:solidFill>
                  <a:schemeClr val="tx1"/>
                </a:solidFill>
                <a:latin typeface="+mn-lt"/>
                <a:ea typeface="+mn-ea"/>
                <a:cs typeface="+mn-cs"/>
              </a:rPr>
              <a:t>MicroCast</a:t>
            </a:r>
            <a:r>
              <a:rPr lang="en-US" altLang="ko-KR" sz="1200" kern="1200" baseline="0" dirty="0" smtClean="0">
                <a:solidFill>
                  <a:schemeClr val="tx1"/>
                </a:solidFill>
                <a:latin typeface="+mn-lt"/>
                <a:ea typeface="+mn-ea"/>
                <a:cs typeface="+mn-cs"/>
              </a:rPr>
              <a:t> and </a:t>
            </a:r>
            <a:r>
              <a:rPr lang="en-US" altLang="ko-KR" sz="1200" kern="1200" baseline="0" dirty="0" err="1" smtClean="0">
                <a:solidFill>
                  <a:schemeClr val="tx1"/>
                </a:solidFill>
                <a:latin typeface="+mn-lt"/>
                <a:ea typeface="+mn-ea"/>
                <a:cs typeface="+mn-cs"/>
              </a:rPr>
              <a:t>BitTorrent</a:t>
            </a:r>
            <a:r>
              <a:rPr lang="en-US" altLang="ko-KR" sz="1200" kern="1200" baseline="0" dirty="0" smtClean="0">
                <a:solidFill>
                  <a:schemeClr val="tx1"/>
                </a:solidFill>
                <a:latin typeface="+mn-lt"/>
                <a:ea typeface="+mn-ea"/>
                <a:cs typeface="+mn-cs"/>
              </a:rPr>
              <a:t>-Pull do not provide any improvement for more than four phones because only four phones have 3G connections in our setup, and the average download rate is limited by the sum capacity of the four corresponding 3G links.</a:t>
            </a:r>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45</a:t>
            </a:fld>
            <a:endParaRPr lang="ko-KR"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sz="1200" kern="1200" baseline="0" dirty="0" smtClean="0">
                <a:solidFill>
                  <a:schemeClr val="tx1"/>
                </a:solidFill>
                <a:latin typeface="+mn-lt"/>
                <a:ea typeface="+mn-ea"/>
                <a:cs typeface="+mn-cs"/>
              </a:rPr>
              <a:t>Fig. 9 shows that </a:t>
            </a:r>
            <a:r>
              <a:rPr lang="en-US" altLang="ko-KR" sz="1200" kern="1200" baseline="0" dirty="0" err="1" smtClean="0">
                <a:solidFill>
                  <a:schemeClr val="tx1"/>
                </a:solidFill>
                <a:latin typeface="+mn-lt"/>
                <a:ea typeface="+mn-ea"/>
                <a:cs typeface="+mn-cs"/>
              </a:rPr>
              <a:t>BitTorrent</a:t>
            </a:r>
            <a:r>
              <a:rPr lang="en-US" altLang="ko-KR" sz="1200" kern="1200" baseline="0" dirty="0" smtClean="0">
                <a:solidFill>
                  <a:schemeClr val="tx1"/>
                </a:solidFill>
                <a:latin typeface="+mn-lt"/>
                <a:ea typeface="+mn-ea"/>
                <a:cs typeface="+mn-cs"/>
              </a:rPr>
              <a:t>-Pull introduces a larger amount of local traffic (which increases linearly in the number of phones) as compared to </a:t>
            </a:r>
            <a:r>
              <a:rPr lang="en-US" altLang="ko-KR" sz="1200" kern="1200" baseline="0" dirty="0" err="1" smtClean="0">
                <a:solidFill>
                  <a:schemeClr val="tx1"/>
                </a:solidFill>
                <a:latin typeface="+mn-lt"/>
                <a:ea typeface="+mn-ea"/>
                <a:cs typeface="+mn-cs"/>
              </a:rPr>
              <a:t>MicroCast</a:t>
            </a:r>
            <a:r>
              <a:rPr lang="en-US" altLang="ko-KR" sz="1200" kern="1200" baseline="0" dirty="0" smtClean="0">
                <a:solidFill>
                  <a:schemeClr val="tx1"/>
                </a:solidFill>
                <a:latin typeface="+mn-lt"/>
                <a:ea typeface="+mn-ea"/>
                <a:cs typeface="+mn-cs"/>
              </a:rPr>
              <a:t>. This behavior of </a:t>
            </a:r>
            <a:r>
              <a:rPr lang="en-US" altLang="ko-KR" sz="1200" kern="1200" baseline="0" dirty="0" err="1" smtClean="0">
                <a:solidFill>
                  <a:schemeClr val="tx1"/>
                </a:solidFill>
                <a:latin typeface="+mn-lt"/>
                <a:ea typeface="+mn-ea"/>
                <a:cs typeface="+mn-cs"/>
              </a:rPr>
              <a:t>BitTorrent</a:t>
            </a:r>
            <a:r>
              <a:rPr lang="en-US" altLang="ko-KR" sz="1200" kern="1200" baseline="0" dirty="0" smtClean="0">
                <a:solidFill>
                  <a:schemeClr val="tx1"/>
                </a:solidFill>
                <a:latin typeface="+mn-lt"/>
                <a:ea typeface="+mn-ea"/>
                <a:cs typeface="+mn-cs"/>
              </a:rPr>
              <a:t>-Pull is detrimental in terms of the average download rate in congested networks. An important observation is that, as the number of phones increases, </a:t>
            </a:r>
            <a:r>
              <a:rPr lang="en-US" altLang="ko-KR" sz="1200" kern="1200" baseline="0" dirty="0" err="1" smtClean="0">
                <a:solidFill>
                  <a:schemeClr val="tx1"/>
                </a:solidFill>
                <a:latin typeface="+mn-lt"/>
                <a:ea typeface="+mn-ea"/>
                <a:cs typeface="+mn-cs"/>
              </a:rPr>
              <a:t>MicroCast</a:t>
            </a:r>
            <a:r>
              <a:rPr lang="en-US" altLang="ko-KR" sz="1200" kern="1200" baseline="0" dirty="0" smtClean="0">
                <a:solidFill>
                  <a:schemeClr val="tx1"/>
                </a:solidFill>
                <a:latin typeface="+mn-lt"/>
                <a:ea typeface="+mn-ea"/>
                <a:cs typeface="+mn-cs"/>
              </a:rPr>
              <a:t> rate does not increase. This indicates that, even with many nodes, overheard packets are lost very rarely.</a:t>
            </a:r>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46</a:t>
            </a:fld>
            <a:endParaRPr lang="ko-KR"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47</a:t>
            </a:fld>
            <a:endParaRPr lang="ko-KR" altLang="en-US"/>
          </a:p>
        </p:txBody>
      </p:sp>
    </p:spTree>
    <p:extLst>
      <p:ext uri="{BB962C8B-B14F-4D97-AF65-F5344CB8AC3E}">
        <p14:creationId xmlns:p14="http://schemas.microsoft.com/office/powerpoint/2010/main" val="22142009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sz="1200" kern="1200" baseline="0" dirty="0" smtClean="0">
                <a:solidFill>
                  <a:schemeClr val="tx1"/>
                </a:solidFill>
                <a:latin typeface="+mn-lt"/>
                <a:ea typeface="+mn-ea"/>
                <a:cs typeface="+mn-cs"/>
              </a:rPr>
              <a:t>Fig. 10 presents the average download rate versus the number of phones in this setup. We see that the average download rate of </a:t>
            </a:r>
            <a:r>
              <a:rPr lang="en-US" altLang="ko-KR" sz="1200" kern="1200" baseline="0" dirty="0" err="1" smtClean="0">
                <a:solidFill>
                  <a:schemeClr val="tx1"/>
                </a:solidFill>
                <a:latin typeface="+mn-lt"/>
                <a:ea typeface="+mn-ea"/>
                <a:cs typeface="+mn-cs"/>
              </a:rPr>
              <a:t>BitTorrent</a:t>
            </a:r>
            <a:r>
              <a:rPr lang="en-US" altLang="ko-KR" sz="1200" kern="1200" baseline="0" dirty="0" smtClean="0">
                <a:solidFill>
                  <a:schemeClr val="tx1"/>
                </a:solidFill>
                <a:latin typeface="+mn-lt"/>
                <a:ea typeface="+mn-ea"/>
                <a:cs typeface="+mn-cs"/>
              </a:rPr>
              <a:t>-Pull reduces when we have more than three phones. This is because </a:t>
            </a:r>
            <a:r>
              <a:rPr lang="en-US" altLang="ko-KR" sz="1200" kern="1200" baseline="0" dirty="0" err="1" smtClean="0">
                <a:solidFill>
                  <a:schemeClr val="tx1"/>
                </a:solidFill>
                <a:latin typeface="+mn-lt"/>
                <a:ea typeface="+mn-ea"/>
                <a:cs typeface="+mn-cs"/>
              </a:rPr>
              <a:t>BitTorrent</a:t>
            </a:r>
            <a:r>
              <a:rPr lang="en-US" altLang="ko-KR" sz="1200" kern="1200" baseline="0" dirty="0" smtClean="0">
                <a:solidFill>
                  <a:schemeClr val="tx1"/>
                </a:solidFill>
                <a:latin typeface="+mn-lt"/>
                <a:ea typeface="+mn-ea"/>
                <a:cs typeface="+mn-cs"/>
              </a:rPr>
              <a:t>-Pull introduces a large amount of local traffic (as illustrated in Fig. 9), which leads to congestion. Note that the addition of the 5th, 6th, and 7th phones also increases the local traffic in </a:t>
            </a:r>
            <a:r>
              <a:rPr lang="en-US" altLang="ko-KR" sz="1200" kern="1200" baseline="0" dirty="0" err="1" smtClean="0">
                <a:solidFill>
                  <a:schemeClr val="tx1"/>
                </a:solidFill>
                <a:latin typeface="+mn-lt"/>
                <a:ea typeface="+mn-ea"/>
                <a:cs typeface="+mn-cs"/>
              </a:rPr>
              <a:t>BitTorrent</a:t>
            </a:r>
            <a:r>
              <a:rPr lang="en-US" altLang="ko-KR" sz="1200" kern="1200" baseline="0" dirty="0" smtClean="0">
                <a:solidFill>
                  <a:schemeClr val="tx1"/>
                </a:solidFill>
                <a:latin typeface="+mn-lt"/>
                <a:ea typeface="+mn-ea"/>
                <a:cs typeface="+mn-cs"/>
              </a:rPr>
              <a:t>-Pull, even though they do not have 3G connection. This is because they still need to receive the file in the local area, which contributes to local area traffic. </a:t>
            </a:r>
            <a:endParaRPr lang="en-US" altLang="ko-KR" dirty="0" smtClean="0"/>
          </a:p>
          <a:p>
            <a:endParaRPr lang="en-US" altLang="ko-KR" dirty="0" smtClean="0"/>
          </a:p>
          <a:p>
            <a:r>
              <a:rPr lang="en-US" altLang="ko-KR" sz="1200" kern="1200" baseline="0" dirty="0" smtClean="0">
                <a:solidFill>
                  <a:schemeClr val="tx1"/>
                </a:solidFill>
                <a:latin typeface="+mn-lt"/>
                <a:ea typeface="+mn-ea"/>
                <a:cs typeface="+mn-cs"/>
              </a:rPr>
              <a:t>On the other hand, Fig. 10 shows that </a:t>
            </a:r>
            <a:r>
              <a:rPr lang="en-US" altLang="ko-KR" sz="1200" kern="1200" baseline="0" dirty="0" err="1" smtClean="0">
                <a:solidFill>
                  <a:schemeClr val="tx1"/>
                </a:solidFill>
                <a:latin typeface="+mn-lt"/>
                <a:ea typeface="+mn-ea"/>
                <a:cs typeface="+mn-cs"/>
              </a:rPr>
              <a:t>MicroCast</a:t>
            </a:r>
            <a:r>
              <a:rPr lang="en-US" altLang="ko-KR" sz="1200" kern="1200" baseline="0" dirty="0" smtClean="0">
                <a:solidFill>
                  <a:schemeClr val="tx1"/>
                </a:solidFill>
                <a:latin typeface="+mn-lt"/>
                <a:ea typeface="+mn-ea"/>
                <a:cs typeface="+mn-cs"/>
              </a:rPr>
              <a:t> still improves the average download rate up to the total capacity of 3G links (of four phones) in a congested network. This is because it introduces</a:t>
            </a:r>
          </a:p>
          <a:p>
            <a:r>
              <a:rPr lang="en-US" altLang="ko-KR" sz="1200" kern="1200" baseline="0" dirty="0" smtClean="0">
                <a:solidFill>
                  <a:schemeClr val="tx1"/>
                </a:solidFill>
                <a:latin typeface="+mn-lt"/>
                <a:ea typeface="+mn-ea"/>
                <a:cs typeface="+mn-cs"/>
              </a:rPr>
              <a:t>only a small amount of local traffic (e.g., even for seven phones, </a:t>
            </a:r>
            <a:r>
              <a:rPr lang="en-US" altLang="ko-KR" sz="1200" kern="1200" baseline="0" dirty="0" err="1" smtClean="0">
                <a:solidFill>
                  <a:schemeClr val="tx1"/>
                </a:solidFill>
                <a:latin typeface="+mn-lt"/>
                <a:ea typeface="+mn-ea"/>
                <a:cs typeface="+mn-cs"/>
              </a:rPr>
              <a:t>MicroCast</a:t>
            </a:r>
            <a:r>
              <a:rPr lang="en-US" altLang="ko-KR" sz="1200" kern="1200" baseline="0" dirty="0" smtClean="0">
                <a:solidFill>
                  <a:schemeClr val="tx1"/>
                </a:solidFill>
                <a:latin typeface="+mn-lt"/>
                <a:ea typeface="+mn-ea"/>
                <a:cs typeface="+mn-cs"/>
              </a:rPr>
              <a:t> only introduces 2.6 Mbps traffic to the local network). It can be observed from Fig. 10 that the average download</a:t>
            </a:r>
          </a:p>
          <a:p>
            <a:r>
              <a:rPr lang="en-US" altLang="ko-KR" sz="1200" kern="1200" baseline="0" dirty="0" smtClean="0">
                <a:solidFill>
                  <a:schemeClr val="tx1"/>
                </a:solidFill>
                <a:latin typeface="+mn-lt"/>
                <a:ea typeface="+mn-ea"/>
                <a:cs typeface="+mn-cs"/>
              </a:rPr>
              <a:t>rate of </a:t>
            </a:r>
            <a:r>
              <a:rPr lang="en-US" altLang="ko-KR" sz="1200" kern="1200" baseline="0" dirty="0" err="1" smtClean="0">
                <a:solidFill>
                  <a:schemeClr val="tx1"/>
                </a:solidFill>
                <a:latin typeface="+mn-lt"/>
                <a:ea typeface="+mn-ea"/>
                <a:cs typeface="+mn-cs"/>
              </a:rPr>
              <a:t>MicroCast</a:t>
            </a:r>
            <a:r>
              <a:rPr lang="en-US" altLang="ko-KR" sz="1200" kern="1200" baseline="0" dirty="0" smtClean="0">
                <a:solidFill>
                  <a:schemeClr val="tx1"/>
                </a:solidFill>
                <a:latin typeface="+mn-lt"/>
                <a:ea typeface="+mn-ea"/>
                <a:cs typeface="+mn-cs"/>
              </a:rPr>
              <a:t> is more than three times higher than that of No-Cooperation. Also, the improvement of </a:t>
            </a:r>
            <a:r>
              <a:rPr lang="en-US" altLang="ko-KR" sz="1200" kern="1200" baseline="0" dirty="0" err="1" smtClean="0">
                <a:solidFill>
                  <a:schemeClr val="tx1"/>
                </a:solidFill>
                <a:latin typeface="+mn-lt"/>
                <a:ea typeface="+mn-ea"/>
                <a:cs typeface="+mn-cs"/>
              </a:rPr>
              <a:t>MicroCast</a:t>
            </a:r>
            <a:r>
              <a:rPr lang="en-US" altLang="ko-KR" sz="1200" kern="1200" baseline="0" dirty="0" smtClean="0">
                <a:solidFill>
                  <a:schemeClr val="tx1"/>
                </a:solidFill>
                <a:latin typeface="+mn-lt"/>
                <a:ea typeface="+mn-ea"/>
                <a:cs typeface="+mn-cs"/>
              </a:rPr>
              <a:t> over </a:t>
            </a:r>
            <a:r>
              <a:rPr lang="en-US" altLang="ko-KR" sz="1200" kern="1200" baseline="0" dirty="0" err="1" smtClean="0">
                <a:solidFill>
                  <a:schemeClr val="tx1"/>
                </a:solidFill>
                <a:latin typeface="+mn-lt"/>
                <a:ea typeface="+mn-ea"/>
                <a:cs typeface="+mn-cs"/>
              </a:rPr>
              <a:t>BitTorrent</a:t>
            </a:r>
            <a:r>
              <a:rPr lang="en-US" altLang="ko-KR" sz="1200" kern="1200" baseline="0" dirty="0" smtClean="0">
                <a:solidFill>
                  <a:schemeClr val="tx1"/>
                </a:solidFill>
                <a:latin typeface="+mn-lt"/>
                <a:ea typeface="+mn-ea"/>
                <a:cs typeface="+mn-cs"/>
              </a:rPr>
              <a:t>-Pull in terms of average download rate is as high as 75%</a:t>
            </a:r>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48</a:t>
            </a:fld>
            <a:endParaRPr lang="ko-KR"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49</a:t>
            </a:fld>
            <a:endParaRPr lang="ko-KR" altLang="en-US"/>
          </a:p>
        </p:txBody>
      </p:sp>
    </p:spTree>
    <p:extLst>
      <p:ext uri="{BB962C8B-B14F-4D97-AF65-F5344CB8AC3E}">
        <p14:creationId xmlns:p14="http://schemas.microsoft.com/office/powerpoint/2010/main" val="39986748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fontScale="92500" lnSpcReduction="10000"/>
          </a:bodyPr>
          <a:lstStyle/>
          <a:p>
            <a:r>
              <a:rPr lang="en-US" altLang="ko-KR" sz="1200" kern="1200" baseline="0" dirty="0" smtClean="0">
                <a:solidFill>
                  <a:schemeClr val="tx1"/>
                </a:solidFill>
                <a:latin typeface="+mn-lt"/>
                <a:ea typeface="+mn-ea"/>
                <a:cs typeface="+mn-cs"/>
              </a:rPr>
              <a:t>Note that “MicroNC-P2 Access Point” and “</a:t>
            </a:r>
            <a:r>
              <a:rPr lang="en-US" altLang="ko-KR" sz="1200" kern="1200" baseline="0" dirty="0" err="1" smtClean="0">
                <a:solidFill>
                  <a:schemeClr val="tx1"/>
                </a:solidFill>
                <a:latin typeface="+mn-lt"/>
                <a:ea typeface="+mn-ea"/>
                <a:cs typeface="+mn-cs"/>
              </a:rPr>
              <a:t>BitTorrent</a:t>
            </a:r>
            <a:r>
              <a:rPr lang="en-US" altLang="ko-KR" sz="1200" kern="1200" baseline="0" dirty="0" smtClean="0">
                <a:solidFill>
                  <a:schemeClr val="tx1"/>
                </a:solidFill>
                <a:latin typeface="+mn-lt"/>
                <a:ea typeface="+mn-ea"/>
                <a:cs typeface="+mn-cs"/>
              </a:rPr>
              <a:t>-Pull Access Point” show the battery consumption levels of the phone which is selected to act as an AP in Micro-Cast and </a:t>
            </a:r>
            <a:r>
              <a:rPr lang="en-US" altLang="ko-KR" sz="1200" kern="1200" baseline="0" dirty="0" err="1" smtClean="0">
                <a:solidFill>
                  <a:schemeClr val="tx1"/>
                </a:solidFill>
                <a:latin typeface="+mn-lt"/>
                <a:ea typeface="+mn-ea"/>
                <a:cs typeface="+mn-cs"/>
              </a:rPr>
              <a:t>BitTorrent</a:t>
            </a:r>
            <a:r>
              <a:rPr lang="en-US" altLang="ko-KR" sz="1200" kern="1200" baseline="0" dirty="0" smtClean="0">
                <a:solidFill>
                  <a:schemeClr val="tx1"/>
                </a:solidFill>
                <a:latin typeface="+mn-lt"/>
                <a:ea typeface="+mn-ea"/>
                <a:cs typeface="+mn-cs"/>
              </a:rPr>
              <a:t>-Pull schemes, respectively. </a:t>
            </a:r>
          </a:p>
          <a:p>
            <a:endParaRPr lang="en-US" altLang="ko-KR" sz="1200" kern="1200" baseline="0" dirty="0" smtClean="0">
              <a:solidFill>
                <a:schemeClr val="tx1"/>
              </a:solidFill>
              <a:latin typeface="+mn-lt"/>
              <a:ea typeface="+mn-ea"/>
              <a:cs typeface="+mn-cs"/>
            </a:endParaRPr>
          </a:p>
          <a:p>
            <a:r>
              <a:rPr lang="en-US" altLang="ko-KR" sz="1200" kern="1200" baseline="0" dirty="0" smtClean="0">
                <a:solidFill>
                  <a:schemeClr val="tx1"/>
                </a:solidFill>
                <a:latin typeface="+mn-lt"/>
                <a:ea typeface="+mn-ea"/>
                <a:cs typeface="+mn-cs"/>
              </a:rPr>
              <a:t>“MicroNC-P2 Normal” and “</a:t>
            </a:r>
            <a:r>
              <a:rPr lang="en-US" altLang="ko-KR" sz="1200" kern="1200" baseline="0" dirty="0" err="1" smtClean="0">
                <a:solidFill>
                  <a:schemeClr val="tx1"/>
                </a:solidFill>
                <a:latin typeface="+mn-lt"/>
                <a:ea typeface="+mn-ea"/>
                <a:cs typeface="+mn-cs"/>
              </a:rPr>
              <a:t>BitTorrent</a:t>
            </a:r>
            <a:r>
              <a:rPr lang="en-US" altLang="ko-KR" sz="1200" kern="1200" baseline="0" dirty="0" smtClean="0">
                <a:solidFill>
                  <a:schemeClr val="tx1"/>
                </a:solidFill>
                <a:latin typeface="+mn-lt"/>
                <a:ea typeface="+mn-ea"/>
                <a:cs typeface="+mn-cs"/>
              </a:rPr>
              <a:t>-Pull Normal” show the battery</a:t>
            </a:r>
          </a:p>
          <a:p>
            <a:r>
              <a:rPr lang="en-US" altLang="ko-KR" sz="1200" kern="1200" baseline="0" dirty="0" smtClean="0">
                <a:solidFill>
                  <a:schemeClr val="tx1"/>
                </a:solidFill>
                <a:latin typeface="+mn-lt"/>
                <a:ea typeface="+mn-ea"/>
                <a:cs typeface="+mn-cs"/>
              </a:rPr>
              <a:t>consumption levels of a phone which is not an AP. </a:t>
            </a:r>
          </a:p>
          <a:p>
            <a:endParaRPr lang="en-US" altLang="ko-KR" sz="1200" kern="1200" baseline="0" dirty="0" smtClean="0">
              <a:solidFill>
                <a:schemeClr val="tx1"/>
              </a:solidFill>
              <a:latin typeface="+mn-lt"/>
              <a:ea typeface="+mn-ea"/>
              <a:cs typeface="+mn-cs"/>
            </a:endParaRPr>
          </a:p>
          <a:p>
            <a:r>
              <a:rPr lang="en-US" altLang="ko-KR" sz="1200" kern="1200" baseline="0" dirty="0" smtClean="0">
                <a:solidFill>
                  <a:schemeClr val="tx1"/>
                </a:solidFill>
                <a:latin typeface="+mn-lt"/>
                <a:ea typeface="+mn-ea"/>
                <a:cs typeface="+mn-cs"/>
              </a:rPr>
              <a:t>Observe from Fig. 11 that the No-Cooperation scheme has less battery consumption compared to </a:t>
            </a:r>
            <a:r>
              <a:rPr lang="en-US" altLang="ko-KR" sz="1200" kern="1200" baseline="0" dirty="0" err="1" smtClean="0">
                <a:solidFill>
                  <a:schemeClr val="tx1"/>
                </a:solidFill>
                <a:latin typeface="+mn-lt"/>
                <a:ea typeface="+mn-ea"/>
                <a:cs typeface="+mn-cs"/>
              </a:rPr>
              <a:t>MicroCast</a:t>
            </a:r>
            <a:r>
              <a:rPr lang="en-US" altLang="ko-KR" sz="1200" kern="1200" baseline="0" dirty="0" smtClean="0">
                <a:solidFill>
                  <a:schemeClr val="tx1"/>
                </a:solidFill>
                <a:latin typeface="+mn-lt"/>
                <a:ea typeface="+mn-ea"/>
                <a:cs typeface="+mn-cs"/>
              </a:rPr>
              <a:t> and </a:t>
            </a:r>
            <a:r>
              <a:rPr lang="en-US" altLang="ko-KR" sz="1200" kern="1200" baseline="0" dirty="0" err="1" smtClean="0">
                <a:solidFill>
                  <a:schemeClr val="tx1"/>
                </a:solidFill>
                <a:latin typeface="+mn-lt"/>
                <a:ea typeface="+mn-ea"/>
                <a:cs typeface="+mn-cs"/>
              </a:rPr>
              <a:t>BitTorrent</a:t>
            </a:r>
            <a:r>
              <a:rPr lang="en-US" altLang="ko-KR" sz="1200" kern="1200" baseline="0" dirty="0" smtClean="0">
                <a:solidFill>
                  <a:schemeClr val="tx1"/>
                </a:solidFill>
                <a:latin typeface="+mn-lt"/>
                <a:ea typeface="+mn-ea"/>
                <a:cs typeface="+mn-cs"/>
              </a:rPr>
              <a:t>-Pull at a given time, e.g., at 400 second. However, the time required to download the video file of No-Cooperation is very high (more than two times) as compared to </a:t>
            </a:r>
            <a:r>
              <a:rPr lang="en-US" altLang="ko-KR" sz="1200" kern="1200" baseline="0" dirty="0" err="1" smtClean="0">
                <a:solidFill>
                  <a:schemeClr val="tx1"/>
                </a:solidFill>
                <a:latin typeface="+mn-lt"/>
                <a:ea typeface="+mn-ea"/>
                <a:cs typeface="+mn-cs"/>
              </a:rPr>
              <a:t>MicroCast</a:t>
            </a:r>
            <a:r>
              <a:rPr lang="en-US" altLang="ko-KR" sz="1200" kern="1200" baseline="0" dirty="0" smtClean="0">
                <a:solidFill>
                  <a:schemeClr val="tx1"/>
                </a:solidFill>
                <a:latin typeface="+mn-lt"/>
                <a:ea typeface="+mn-ea"/>
                <a:cs typeface="+mn-cs"/>
              </a:rPr>
              <a:t> and </a:t>
            </a:r>
            <a:r>
              <a:rPr lang="en-US" altLang="ko-KR" sz="1200" kern="1200" baseline="0" dirty="0" err="1" smtClean="0">
                <a:solidFill>
                  <a:schemeClr val="tx1"/>
                </a:solidFill>
                <a:latin typeface="+mn-lt"/>
                <a:ea typeface="+mn-ea"/>
                <a:cs typeface="+mn-cs"/>
              </a:rPr>
              <a:t>BitTorrent</a:t>
            </a:r>
            <a:r>
              <a:rPr lang="en-US" altLang="ko-KR" sz="1200" kern="1200" baseline="0" dirty="0" smtClean="0">
                <a:solidFill>
                  <a:schemeClr val="tx1"/>
                </a:solidFill>
                <a:latin typeface="+mn-lt"/>
                <a:ea typeface="+mn-ea"/>
                <a:cs typeface="+mn-cs"/>
              </a:rPr>
              <a:t>-Pull. </a:t>
            </a:r>
          </a:p>
          <a:p>
            <a:endParaRPr lang="en-US" altLang="ko-KR" sz="1200" kern="1200" baseline="0" dirty="0" smtClean="0">
              <a:solidFill>
                <a:schemeClr val="tx1"/>
              </a:solidFill>
              <a:latin typeface="+mn-lt"/>
              <a:ea typeface="+mn-ea"/>
              <a:cs typeface="+mn-cs"/>
            </a:endParaRPr>
          </a:p>
          <a:p>
            <a:r>
              <a:rPr lang="en-US" altLang="ko-KR" sz="1200" kern="1200" baseline="0" dirty="0" smtClean="0">
                <a:solidFill>
                  <a:schemeClr val="tx1"/>
                </a:solidFill>
                <a:latin typeface="+mn-lt"/>
                <a:ea typeface="+mn-ea"/>
                <a:cs typeface="+mn-cs"/>
              </a:rPr>
              <a:t>If we look at the battery levels of all schemes when the file transmission is completed, we see that the battery consumption levels of No-Cooperation, </a:t>
            </a:r>
            <a:r>
              <a:rPr lang="en-US" altLang="ko-KR" sz="1200" kern="1200" baseline="0" dirty="0" err="1" smtClean="0">
                <a:solidFill>
                  <a:schemeClr val="tx1"/>
                </a:solidFill>
                <a:latin typeface="+mn-lt"/>
                <a:ea typeface="+mn-ea"/>
                <a:cs typeface="+mn-cs"/>
              </a:rPr>
              <a:t>MicroCast</a:t>
            </a:r>
            <a:r>
              <a:rPr lang="en-US" altLang="ko-KR" sz="1200" kern="1200" baseline="0" dirty="0" smtClean="0">
                <a:solidFill>
                  <a:schemeClr val="tx1"/>
                </a:solidFill>
                <a:latin typeface="+mn-lt"/>
                <a:ea typeface="+mn-ea"/>
                <a:cs typeface="+mn-cs"/>
              </a:rPr>
              <a:t>, and </a:t>
            </a:r>
            <a:r>
              <a:rPr lang="en-US" altLang="ko-KR" sz="1200" kern="1200" baseline="0" dirty="0" err="1" smtClean="0">
                <a:solidFill>
                  <a:schemeClr val="tx1"/>
                </a:solidFill>
                <a:latin typeface="+mn-lt"/>
                <a:ea typeface="+mn-ea"/>
                <a:cs typeface="+mn-cs"/>
              </a:rPr>
              <a:t>BitTorrent</a:t>
            </a:r>
            <a:r>
              <a:rPr lang="en-US" altLang="ko-KR" sz="1200" kern="1200" baseline="0" dirty="0" smtClean="0">
                <a:solidFill>
                  <a:schemeClr val="tx1"/>
                </a:solidFill>
                <a:latin typeface="+mn-lt"/>
                <a:ea typeface="+mn-ea"/>
                <a:cs typeface="+mn-cs"/>
              </a:rPr>
              <a:t>-Pull are similar. This demonstrates that employing cooperation in the long term (to download a video file) does not bring any significant battery cost. Finally, the phones which act as APs consume more battery as compared to the other phones: this is expected because the AP phone has additional tasks. However, even in the worst case (for the AP phone), </a:t>
            </a:r>
            <a:r>
              <a:rPr lang="en-US" altLang="ko-KR" sz="1200" kern="1200" baseline="0" dirty="0" err="1" smtClean="0">
                <a:solidFill>
                  <a:schemeClr val="tx1"/>
                </a:solidFill>
                <a:latin typeface="+mn-lt"/>
                <a:ea typeface="+mn-ea"/>
                <a:cs typeface="+mn-cs"/>
              </a:rPr>
              <a:t>MicroCast</a:t>
            </a:r>
            <a:r>
              <a:rPr lang="en-US" altLang="ko-KR" sz="1200" kern="1200" baseline="0" dirty="0" smtClean="0">
                <a:solidFill>
                  <a:schemeClr val="tx1"/>
                </a:solidFill>
                <a:latin typeface="+mn-lt"/>
                <a:ea typeface="+mn-ea"/>
                <a:cs typeface="+mn-cs"/>
              </a:rPr>
              <a:t> consumed approximately 6% of the battery to download the whole file. Considering that the phones are downloading a large file (i.e., 95.4 MB), this battery consumption level is reasonable. These considerations show that the rate  benefit of </a:t>
            </a:r>
            <a:r>
              <a:rPr lang="en-US" altLang="ko-KR" sz="1200" kern="1200" baseline="0" dirty="0" err="1" smtClean="0">
                <a:solidFill>
                  <a:schemeClr val="tx1"/>
                </a:solidFill>
                <a:latin typeface="+mn-lt"/>
                <a:ea typeface="+mn-ea"/>
                <a:cs typeface="+mn-cs"/>
              </a:rPr>
              <a:t>MicroCast</a:t>
            </a:r>
            <a:r>
              <a:rPr lang="en-US" altLang="ko-KR" sz="1200" kern="1200" baseline="0" dirty="0" smtClean="0">
                <a:solidFill>
                  <a:schemeClr val="tx1"/>
                </a:solidFill>
                <a:latin typeface="+mn-lt"/>
                <a:ea typeface="+mn-ea"/>
                <a:cs typeface="+mn-cs"/>
              </a:rPr>
              <a:t> comes at no significant battery cost.</a:t>
            </a:r>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50</a:t>
            </a:fld>
            <a:endParaRPr lang="ko-KR"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sz="1200" kern="1200" baseline="0" dirty="0" smtClean="0">
                <a:solidFill>
                  <a:schemeClr val="tx1"/>
                </a:solidFill>
                <a:latin typeface="+mn-lt"/>
                <a:ea typeface="+mn-ea"/>
                <a:cs typeface="+mn-cs"/>
              </a:rPr>
              <a:t>we present the performance of the two implementations of network coding we developed: native (written in C) and Java-based coding.</a:t>
            </a:r>
          </a:p>
          <a:p>
            <a:endParaRPr lang="en-US" altLang="ko-KR" sz="1200" kern="1200" baseline="0" dirty="0" smtClean="0">
              <a:solidFill>
                <a:schemeClr val="tx1"/>
              </a:solidFill>
              <a:latin typeface="+mn-lt"/>
              <a:ea typeface="+mn-ea"/>
              <a:cs typeface="+mn-cs"/>
            </a:endParaRPr>
          </a:p>
          <a:p>
            <a:r>
              <a:rPr lang="en-US" altLang="ko-KR" sz="1200" kern="1200" baseline="0" dirty="0" smtClean="0">
                <a:solidFill>
                  <a:schemeClr val="tx1"/>
                </a:solidFill>
                <a:latin typeface="+mn-lt"/>
                <a:ea typeface="+mn-ea"/>
                <a:cs typeface="+mn-cs"/>
              </a:rPr>
              <a:t>Fig. 12 shows the highest achievable decoding and encoding data rates. The slowest encoding rate for the Java implementation is 1 Mbps, while for the Native implementation, it is 8 </a:t>
            </a:r>
            <a:r>
              <a:rPr lang="en-US" altLang="ko-KR" sz="1200" kern="1200" baseline="0" dirty="0" err="1" smtClean="0">
                <a:solidFill>
                  <a:schemeClr val="tx1"/>
                </a:solidFill>
                <a:latin typeface="+mn-lt"/>
                <a:ea typeface="+mn-ea"/>
                <a:cs typeface="+mn-cs"/>
              </a:rPr>
              <a:t>Mpbs</a:t>
            </a:r>
            <a:r>
              <a:rPr lang="en-US" altLang="ko-KR" sz="1200" kern="1200" baseline="0" dirty="0" smtClean="0">
                <a:solidFill>
                  <a:schemeClr val="tx1"/>
                </a:solidFill>
                <a:latin typeface="+mn-lt"/>
                <a:ea typeface="+mn-ea"/>
                <a:cs typeface="+mn-cs"/>
              </a:rPr>
              <a:t>, which is significantly higher than what is needed for video streaming applications considered in this paper.</a:t>
            </a:r>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51</a:t>
            </a:fld>
            <a:endParaRPr lang="ko-KR"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52</a:t>
            </a:fld>
            <a:endParaRPr lang="ko-KR" altLang="en-US"/>
          </a:p>
        </p:txBody>
      </p:sp>
    </p:spTree>
    <p:extLst>
      <p:ext uri="{BB962C8B-B14F-4D97-AF65-F5344CB8AC3E}">
        <p14:creationId xmlns:p14="http://schemas.microsoft.com/office/powerpoint/2010/main" val="30110713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53</a:t>
            </a:fld>
            <a:endParaRPr lang="ko-KR" altLang="en-US"/>
          </a:p>
        </p:txBody>
      </p:sp>
    </p:spTree>
    <p:extLst>
      <p:ext uri="{BB962C8B-B14F-4D97-AF65-F5344CB8AC3E}">
        <p14:creationId xmlns:p14="http://schemas.microsoft.com/office/powerpoint/2010/main" val="30230184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54</a:t>
            </a:fld>
            <a:endParaRPr lang="ko-KR" altLang="en-US"/>
          </a:p>
        </p:txBody>
      </p:sp>
    </p:spTree>
    <p:extLst>
      <p:ext uri="{BB962C8B-B14F-4D97-AF65-F5344CB8AC3E}">
        <p14:creationId xmlns:p14="http://schemas.microsoft.com/office/powerpoint/2010/main" val="204188135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DF997179-86F0-41DD-BB50-93B2D2386CF4}" type="slidenum">
              <a:rPr lang="ko-KR" altLang="en-US" smtClean="0"/>
              <a:pPr/>
              <a:t>55</a:t>
            </a:fld>
            <a:endParaRPr lang="ko-KR" altLang="en-US"/>
          </a:p>
        </p:txBody>
      </p:sp>
    </p:spTree>
    <p:extLst>
      <p:ext uri="{BB962C8B-B14F-4D97-AF65-F5344CB8AC3E}">
        <p14:creationId xmlns:p14="http://schemas.microsoft.com/office/powerpoint/2010/main" val="1285703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CEC8E61B-4845-496A-A0B1-41CD115AEBF6}" type="datetimeFigureOut">
              <a:rPr lang="ko-KR" altLang="en-US" smtClean="0"/>
              <a:pPr/>
              <a:t>2013-05-29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8097449-6AC1-4D26-A5CA-71A658D4C8A7}" type="slidenum">
              <a:rPr lang="ko-KR" altLang="en-US" smtClean="0"/>
              <a:pPr/>
              <a:t>‹#›</a:t>
            </a:fld>
            <a:endParaRPr lang="ko-KR" altLang="en-US"/>
          </a:p>
        </p:txBody>
      </p:sp>
    </p:spTree>
    <p:extLst>
      <p:ext uri="{BB962C8B-B14F-4D97-AF65-F5344CB8AC3E}">
        <p14:creationId xmlns:p14="http://schemas.microsoft.com/office/powerpoint/2010/main" val="3297531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CEC8E61B-4845-496A-A0B1-41CD115AEBF6}" type="datetimeFigureOut">
              <a:rPr lang="ko-KR" altLang="en-US" smtClean="0"/>
              <a:pPr/>
              <a:t>2013-05-29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8097449-6AC1-4D26-A5CA-71A658D4C8A7}" type="slidenum">
              <a:rPr lang="ko-KR" altLang="en-US" smtClean="0"/>
              <a:pPr/>
              <a:t>‹#›</a:t>
            </a:fld>
            <a:endParaRPr lang="ko-KR" altLang="en-US"/>
          </a:p>
        </p:txBody>
      </p:sp>
    </p:spTree>
    <p:extLst>
      <p:ext uri="{BB962C8B-B14F-4D97-AF65-F5344CB8AC3E}">
        <p14:creationId xmlns:p14="http://schemas.microsoft.com/office/powerpoint/2010/main" val="878038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CEC8E61B-4845-496A-A0B1-41CD115AEBF6}" type="datetimeFigureOut">
              <a:rPr lang="ko-KR" altLang="en-US" smtClean="0"/>
              <a:pPr/>
              <a:t>2013-05-29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8097449-6AC1-4D26-A5CA-71A658D4C8A7}" type="slidenum">
              <a:rPr lang="ko-KR" altLang="en-US" smtClean="0"/>
              <a:pPr/>
              <a:t>‹#›</a:t>
            </a:fld>
            <a:endParaRPr lang="ko-KR" altLang="en-US"/>
          </a:p>
        </p:txBody>
      </p:sp>
    </p:spTree>
    <p:extLst>
      <p:ext uri="{BB962C8B-B14F-4D97-AF65-F5344CB8AC3E}">
        <p14:creationId xmlns:p14="http://schemas.microsoft.com/office/powerpoint/2010/main" val="1788516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CEC8E61B-4845-496A-A0B1-41CD115AEBF6}" type="datetimeFigureOut">
              <a:rPr lang="ko-KR" altLang="en-US" smtClean="0"/>
              <a:pPr/>
              <a:t>2013-05-29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8097449-6AC1-4D26-A5CA-71A658D4C8A7}" type="slidenum">
              <a:rPr lang="ko-KR" altLang="en-US" smtClean="0"/>
              <a:pPr/>
              <a:t>‹#›</a:t>
            </a:fld>
            <a:endParaRPr lang="ko-KR" altLang="en-US"/>
          </a:p>
        </p:txBody>
      </p:sp>
    </p:spTree>
    <p:extLst>
      <p:ext uri="{BB962C8B-B14F-4D97-AF65-F5344CB8AC3E}">
        <p14:creationId xmlns:p14="http://schemas.microsoft.com/office/powerpoint/2010/main" val="322703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CEC8E61B-4845-496A-A0B1-41CD115AEBF6}" type="datetimeFigureOut">
              <a:rPr lang="ko-KR" altLang="en-US" smtClean="0"/>
              <a:pPr/>
              <a:t>2013-05-29</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88097449-6AC1-4D26-A5CA-71A658D4C8A7}" type="slidenum">
              <a:rPr lang="ko-KR" altLang="en-US" smtClean="0"/>
              <a:pPr/>
              <a:t>‹#›</a:t>
            </a:fld>
            <a:endParaRPr lang="ko-KR" altLang="en-US"/>
          </a:p>
        </p:txBody>
      </p:sp>
    </p:spTree>
    <p:extLst>
      <p:ext uri="{BB962C8B-B14F-4D97-AF65-F5344CB8AC3E}">
        <p14:creationId xmlns:p14="http://schemas.microsoft.com/office/powerpoint/2010/main" val="279670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CEC8E61B-4845-496A-A0B1-41CD115AEBF6}" type="datetimeFigureOut">
              <a:rPr lang="ko-KR" altLang="en-US" smtClean="0"/>
              <a:pPr/>
              <a:t>2013-05-29</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88097449-6AC1-4D26-A5CA-71A658D4C8A7}" type="slidenum">
              <a:rPr lang="ko-KR" altLang="en-US" smtClean="0"/>
              <a:pPr/>
              <a:t>‹#›</a:t>
            </a:fld>
            <a:endParaRPr lang="ko-KR" altLang="en-US"/>
          </a:p>
        </p:txBody>
      </p:sp>
    </p:spTree>
    <p:extLst>
      <p:ext uri="{BB962C8B-B14F-4D97-AF65-F5344CB8AC3E}">
        <p14:creationId xmlns:p14="http://schemas.microsoft.com/office/powerpoint/2010/main" val="2330530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CEC8E61B-4845-496A-A0B1-41CD115AEBF6}" type="datetimeFigureOut">
              <a:rPr lang="ko-KR" altLang="en-US" smtClean="0"/>
              <a:pPr/>
              <a:t>2013-05-29</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88097449-6AC1-4D26-A5CA-71A658D4C8A7}" type="slidenum">
              <a:rPr lang="ko-KR" altLang="en-US" smtClean="0"/>
              <a:pPr/>
              <a:t>‹#›</a:t>
            </a:fld>
            <a:endParaRPr lang="ko-KR" altLang="en-US"/>
          </a:p>
        </p:txBody>
      </p:sp>
    </p:spTree>
    <p:extLst>
      <p:ext uri="{BB962C8B-B14F-4D97-AF65-F5344CB8AC3E}">
        <p14:creationId xmlns:p14="http://schemas.microsoft.com/office/powerpoint/2010/main" val="3327827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CEC8E61B-4845-496A-A0B1-41CD115AEBF6}" type="datetimeFigureOut">
              <a:rPr lang="ko-KR" altLang="en-US" smtClean="0"/>
              <a:pPr/>
              <a:t>2013-05-29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8097449-6AC1-4D26-A5CA-71A658D4C8A7}" type="slidenum">
              <a:rPr lang="ko-KR" altLang="en-US" smtClean="0"/>
              <a:pPr/>
              <a:t>‹#›</a:t>
            </a:fld>
            <a:endParaRPr lang="ko-KR" altLang="en-US"/>
          </a:p>
        </p:txBody>
      </p:sp>
    </p:spTree>
    <p:extLst>
      <p:ext uri="{BB962C8B-B14F-4D97-AF65-F5344CB8AC3E}">
        <p14:creationId xmlns:p14="http://schemas.microsoft.com/office/powerpoint/2010/main" val="3307787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CEC8E61B-4845-496A-A0B1-41CD115AEBF6}" type="datetimeFigureOut">
              <a:rPr lang="ko-KR" altLang="en-US" smtClean="0"/>
              <a:pPr/>
              <a:t>2013-05-29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8097449-6AC1-4D26-A5CA-71A658D4C8A7}" type="slidenum">
              <a:rPr lang="ko-KR" altLang="en-US" smtClean="0"/>
              <a:pPr/>
              <a:t>‹#›</a:t>
            </a:fld>
            <a:endParaRPr lang="ko-KR" altLang="en-US"/>
          </a:p>
        </p:txBody>
      </p:sp>
    </p:spTree>
    <p:extLst>
      <p:ext uri="{BB962C8B-B14F-4D97-AF65-F5344CB8AC3E}">
        <p14:creationId xmlns:p14="http://schemas.microsoft.com/office/powerpoint/2010/main" val="3807436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CEC8E61B-4845-496A-A0B1-41CD115AEBF6}" type="datetimeFigureOut">
              <a:rPr lang="ko-KR" altLang="en-US" smtClean="0"/>
              <a:pPr/>
              <a:t>2013-05-29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8097449-6AC1-4D26-A5CA-71A658D4C8A7}" type="slidenum">
              <a:rPr lang="ko-KR" altLang="en-US" smtClean="0"/>
              <a:pPr/>
              <a:t>‹#›</a:t>
            </a:fld>
            <a:endParaRPr lang="ko-KR" altLang="en-US"/>
          </a:p>
        </p:txBody>
      </p:sp>
    </p:spTree>
    <p:extLst>
      <p:ext uri="{BB962C8B-B14F-4D97-AF65-F5344CB8AC3E}">
        <p14:creationId xmlns:p14="http://schemas.microsoft.com/office/powerpoint/2010/main" val="3083840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CEC8E61B-4845-496A-A0B1-41CD115AEBF6}" type="datetimeFigureOut">
              <a:rPr lang="ko-KR" altLang="en-US" smtClean="0"/>
              <a:pPr/>
              <a:t>2013-05-29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8097449-6AC1-4D26-A5CA-71A658D4C8A7}" type="slidenum">
              <a:rPr lang="ko-KR" altLang="en-US" smtClean="0"/>
              <a:pPr/>
              <a:t>‹#›</a:t>
            </a:fld>
            <a:endParaRPr lang="ko-KR" altLang="en-US"/>
          </a:p>
        </p:txBody>
      </p:sp>
    </p:spTree>
    <p:extLst>
      <p:ext uri="{BB962C8B-B14F-4D97-AF65-F5344CB8AC3E}">
        <p14:creationId xmlns:p14="http://schemas.microsoft.com/office/powerpoint/2010/main" val="1329431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C8E61B-4845-496A-A0B1-41CD115AEBF6}" type="datetimeFigureOut">
              <a:rPr lang="ko-KR" altLang="en-US" smtClean="0"/>
              <a:pPr/>
              <a:t>2013-05-29</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097449-6AC1-4D26-A5CA-71A658D4C8A7}" type="slidenum">
              <a:rPr lang="ko-KR" altLang="en-US" smtClean="0"/>
              <a:pPr/>
              <a:t>‹#›</a:t>
            </a:fld>
            <a:endParaRPr lang="ko-KR" altLang="en-US"/>
          </a:p>
        </p:txBody>
      </p:sp>
    </p:spTree>
    <p:extLst>
      <p:ext uri="{BB962C8B-B14F-4D97-AF65-F5344CB8AC3E}">
        <p14:creationId xmlns:p14="http://schemas.microsoft.com/office/powerpoint/2010/main" val="17779308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www.youtube.com/watch?v=bEZCxLcjBw0&amp;feature=youtu.be" TargetMode="External"/><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p:txBody>
          <a:bodyPr>
            <a:normAutofit fontScale="90000"/>
          </a:bodyPr>
          <a:lstStyle/>
          <a:p>
            <a:r>
              <a:rPr lang="en-US" altLang="ko-KR" b="1" dirty="0" err="1" smtClean="0"/>
              <a:t>MicroCast</a:t>
            </a:r>
            <a:r>
              <a:rPr lang="en-US" altLang="ko-KR" b="1" dirty="0" smtClean="0"/>
              <a:t>: Cooperative Video Streaming on Smartphones</a:t>
            </a:r>
            <a:endParaRPr lang="ko-KR" altLang="en-US" b="1" dirty="0"/>
          </a:p>
        </p:txBody>
      </p:sp>
      <p:sp>
        <p:nvSpPr>
          <p:cNvPr id="3" name="부제목 2"/>
          <p:cNvSpPr>
            <a:spLocks noGrp="1"/>
          </p:cNvSpPr>
          <p:nvPr>
            <p:ph type="subTitle" idx="1"/>
          </p:nvPr>
        </p:nvSpPr>
        <p:spPr/>
        <p:txBody>
          <a:bodyPr>
            <a:normAutofit fontScale="55000" lnSpcReduction="20000"/>
          </a:bodyPr>
          <a:lstStyle/>
          <a:p>
            <a:r>
              <a:rPr lang="en-US" altLang="ko-KR" dirty="0" smtClean="0"/>
              <a:t>Lorenzo Keller, </a:t>
            </a:r>
            <a:r>
              <a:rPr lang="en-US" altLang="ko-KR" dirty="0" err="1" smtClean="0"/>
              <a:t>Anh</a:t>
            </a:r>
            <a:r>
              <a:rPr lang="en-US" altLang="ko-KR" dirty="0" smtClean="0"/>
              <a:t> Le, </a:t>
            </a:r>
            <a:r>
              <a:rPr lang="en-US" altLang="ko-KR" dirty="0" err="1" smtClean="0"/>
              <a:t>Blerim</a:t>
            </a:r>
            <a:r>
              <a:rPr lang="en-US" altLang="ko-KR" dirty="0" smtClean="0"/>
              <a:t> </a:t>
            </a:r>
            <a:r>
              <a:rPr lang="en-US" altLang="ko-KR" dirty="0" err="1" smtClean="0"/>
              <a:t>Cici</a:t>
            </a:r>
            <a:r>
              <a:rPr lang="en-US" altLang="ko-KR" dirty="0" smtClean="0"/>
              <a:t>, </a:t>
            </a:r>
            <a:r>
              <a:rPr lang="en-US" altLang="ko-KR" dirty="0" err="1" smtClean="0"/>
              <a:t>Hulya</a:t>
            </a:r>
            <a:r>
              <a:rPr lang="en-US" altLang="ko-KR" dirty="0" smtClean="0"/>
              <a:t> </a:t>
            </a:r>
            <a:r>
              <a:rPr lang="en-US" altLang="ko-KR" dirty="0" err="1" smtClean="0"/>
              <a:t>Seferoglu</a:t>
            </a:r>
            <a:r>
              <a:rPr lang="en-US" altLang="ko-KR" dirty="0" smtClean="0"/>
              <a:t>, Christina </a:t>
            </a:r>
            <a:r>
              <a:rPr lang="en-US" altLang="ko-KR" dirty="0" err="1" smtClean="0"/>
              <a:t>Fragouli</a:t>
            </a:r>
            <a:r>
              <a:rPr lang="en-US" altLang="ko-KR" dirty="0" smtClean="0"/>
              <a:t>, </a:t>
            </a:r>
            <a:r>
              <a:rPr lang="en-US" altLang="ko-KR" dirty="0" err="1" smtClean="0"/>
              <a:t>Athina</a:t>
            </a:r>
            <a:r>
              <a:rPr lang="en-US" altLang="ko-KR" dirty="0" smtClean="0"/>
              <a:t> </a:t>
            </a:r>
            <a:r>
              <a:rPr lang="en-US" altLang="ko-KR" dirty="0" err="1" smtClean="0"/>
              <a:t>Markopoulou</a:t>
            </a:r>
            <a:endParaRPr lang="en-US" altLang="ko-KR" dirty="0" smtClean="0"/>
          </a:p>
          <a:p>
            <a:endParaRPr lang="en-US" altLang="ko-KR" dirty="0"/>
          </a:p>
          <a:p>
            <a:r>
              <a:rPr lang="en-US" altLang="ko-KR" u="sng" dirty="0" smtClean="0">
                <a:solidFill>
                  <a:schemeClr val="bg1">
                    <a:lumMod val="50000"/>
                  </a:schemeClr>
                </a:solidFill>
                <a:effectLst>
                  <a:outerShdw blurRad="38100" dist="38100" dir="2700000" algn="tl">
                    <a:srgbClr val="000000">
                      <a:alpha val="43137"/>
                    </a:srgbClr>
                  </a:outerShdw>
                </a:effectLst>
              </a:rPr>
              <a:t>MobiSys’12</a:t>
            </a:r>
          </a:p>
          <a:p>
            <a:endParaRPr lang="en-US" altLang="ko-KR" dirty="0"/>
          </a:p>
          <a:p>
            <a:pPr algn="r"/>
            <a:r>
              <a:rPr lang="ko-KR" altLang="en-US" dirty="0" err="1" smtClean="0"/>
              <a:t>박해월</a:t>
            </a:r>
            <a:endParaRPr lang="ko-KR" altLang="en-US" dirty="0"/>
          </a:p>
        </p:txBody>
      </p:sp>
    </p:spTree>
    <p:extLst>
      <p:ext uri="{BB962C8B-B14F-4D97-AF65-F5344CB8AC3E}">
        <p14:creationId xmlns:p14="http://schemas.microsoft.com/office/powerpoint/2010/main" val="4254516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lgn="l"/>
            <a:r>
              <a:rPr lang="en-US" altLang="ko-KR" b="1" dirty="0" smtClean="0"/>
              <a:t>Outline</a:t>
            </a:r>
            <a:endParaRPr lang="ko-KR" altLang="en-US" b="1" dirty="0"/>
          </a:p>
        </p:txBody>
      </p:sp>
      <p:sp>
        <p:nvSpPr>
          <p:cNvPr id="3" name="내용 개체 틀 2"/>
          <p:cNvSpPr>
            <a:spLocks noGrp="1"/>
          </p:cNvSpPr>
          <p:nvPr>
            <p:ph idx="1"/>
          </p:nvPr>
        </p:nvSpPr>
        <p:spPr/>
        <p:txBody>
          <a:bodyPr>
            <a:normAutofit/>
          </a:bodyPr>
          <a:lstStyle/>
          <a:p>
            <a:r>
              <a:rPr lang="en-US" altLang="ko-KR" dirty="0" smtClean="0"/>
              <a:t>Introduction</a:t>
            </a:r>
          </a:p>
          <a:p>
            <a:r>
              <a:rPr lang="en-US" altLang="ko-KR" dirty="0" smtClean="0"/>
              <a:t>The </a:t>
            </a:r>
            <a:r>
              <a:rPr lang="en-US" altLang="ko-KR" dirty="0" err="1" smtClean="0"/>
              <a:t>MicroCast</a:t>
            </a:r>
            <a:r>
              <a:rPr lang="en-US" altLang="ko-KR" dirty="0" smtClean="0"/>
              <a:t> System</a:t>
            </a:r>
          </a:p>
          <a:p>
            <a:r>
              <a:rPr lang="en-US" altLang="ko-KR" dirty="0" smtClean="0"/>
              <a:t>Performance Evaluation</a:t>
            </a:r>
          </a:p>
          <a:p>
            <a:r>
              <a:rPr lang="en-US" altLang="ko-KR" dirty="0" smtClean="0"/>
              <a:t>Conclusion</a:t>
            </a:r>
          </a:p>
          <a:p>
            <a:endParaRPr lang="ko-KR" altLang="en-US" dirty="0"/>
          </a:p>
        </p:txBody>
      </p:sp>
    </p:spTree>
    <p:extLst>
      <p:ext uri="{BB962C8B-B14F-4D97-AF65-F5344CB8AC3E}">
        <p14:creationId xmlns:p14="http://schemas.microsoft.com/office/powerpoint/2010/main" val="12991209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3">
                                            <p:txEl>
                                              <p:pRg st="0" end="0"/>
                                            </p:txEl>
                                          </p:spTgt>
                                        </p:tgtEl>
                                        <p:attrNameLst>
                                          <p:attrName>style.fontWeight</p:attrName>
                                        </p:attrNameLst>
                                      </p:cBhvr>
                                      <p:to>
                                        <p:strVal val="bold"/>
                                      </p:to>
                                    </p:set>
                                  </p:childTnLst>
                                </p:cTn>
                              </p:par>
                              <p:par>
                                <p:cTn id="7" presetID="9" presetClass="emph" presetSubtype="0" nodeType="withEffect">
                                  <p:stCondLst>
                                    <p:cond delay="0"/>
                                  </p:stCondLst>
                                  <p:iterate type="lt">
                                    <p:tmAbs val="0"/>
                                  </p:iterate>
                                  <p:childTnLst>
                                    <p:set>
                                      <p:cBhvr rctx="PPT">
                                        <p:cTn id="8" dur="indefinite"/>
                                        <p:tgtEl>
                                          <p:spTgt spid="3">
                                            <p:txEl>
                                              <p:pRg st="2" end="2"/>
                                            </p:txEl>
                                          </p:spTgt>
                                        </p:tgtEl>
                                        <p:attrNameLst>
                                          <p:attrName>style.opacity</p:attrName>
                                        </p:attrNameLst>
                                      </p:cBhvr>
                                      <p:to>
                                        <p:strVal val="0.5"/>
                                      </p:to>
                                    </p:set>
                                    <p:animEffect filter="image" prLst="opacity: 0.5">
                                      <p:cBhvr rctx="IE">
                                        <p:cTn id="9" dur="indefinite"/>
                                        <p:tgtEl>
                                          <p:spTgt spid="3">
                                            <p:txEl>
                                              <p:pRg st="2" end="2"/>
                                            </p:txEl>
                                          </p:spTgt>
                                        </p:tgtEl>
                                      </p:cBhvr>
                                    </p:animEffect>
                                  </p:childTnLst>
                                </p:cTn>
                              </p:par>
                              <p:par>
                                <p:cTn id="10" presetID="9" presetClass="emph" presetSubtype="0" nodeType="withEffect">
                                  <p:stCondLst>
                                    <p:cond delay="0"/>
                                  </p:stCondLst>
                                  <p:iterate type="lt">
                                    <p:tmAbs val="0"/>
                                  </p:iterate>
                                  <p:childTnLst>
                                    <p:set>
                                      <p:cBhvr rctx="PPT">
                                        <p:cTn id="11" dur="indefinite"/>
                                        <p:tgtEl>
                                          <p:spTgt spid="3">
                                            <p:txEl>
                                              <p:pRg st="3" end="3"/>
                                            </p:txEl>
                                          </p:spTgt>
                                        </p:tgtEl>
                                        <p:attrNameLst>
                                          <p:attrName>style.opacity</p:attrName>
                                        </p:attrNameLst>
                                      </p:cBhvr>
                                      <p:to>
                                        <p:strVal val="0.5"/>
                                      </p:to>
                                    </p:set>
                                    <p:animEffect filter="image" prLst="opacity: 0.5">
                                      <p:cBhvr rctx="IE">
                                        <p:cTn id="12" dur="indefinite"/>
                                        <p:tgtEl>
                                          <p:spTgt spid="3">
                                            <p:txEl>
                                              <p:pRg st="3" end="3"/>
                                            </p:txEl>
                                          </p:spTgt>
                                        </p:tgtEl>
                                      </p:cBhvr>
                                    </p:animEffect>
                                  </p:childTnLst>
                                </p:cTn>
                              </p:par>
                              <p:par>
                                <p:cTn id="13" presetID="9" presetClass="emph" presetSubtype="0" nodeType="withEffect">
                                  <p:stCondLst>
                                    <p:cond delay="0"/>
                                  </p:stCondLst>
                                  <p:childTnLst>
                                    <p:set>
                                      <p:cBhvr rctx="PPT">
                                        <p:cTn id="14" dur="indefinite"/>
                                        <p:tgtEl>
                                          <p:spTgt spid="3">
                                            <p:txEl>
                                              <p:pRg st="1" end="1"/>
                                            </p:txEl>
                                          </p:spTgt>
                                        </p:tgtEl>
                                        <p:attrNameLst>
                                          <p:attrName>style.opacity</p:attrName>
                                        </p:attrNameLst>
                                      </p:cBhvr>
                                      <p:to>
                                        <p:strVal val="0.5"/>
                                      </p:to>
                                    </p:set>
                                    <p:animEffect filter="image" prLst="opacity: 0.5">
                                      <p:cBhvr rctx="IE">
                                        <p:cTn id="15" dur="indefinite"/>
                                        <p:tgtEl>
                                          <p:spTgt spid="3">
                                            <p:txEl>
                                              <p:pRg st="1" end="1"/>
                                            </p:txEl>
                                          </p:spTgt>
                                        </p:tgtEl>
                                      </p:cBhvr>
                                    </p:animEffect>
                                  </p:childTnLst>
                                </p:cTn>
                              </p:par>
                              <p:par>
                                <p:cTn id="16" presetID="9" presetClass="emph" presetSubtype="0" grpId="0" nodeType="withEffect">
                                  <p:stCondLst>
                                    <p:cond delay="0"/>
                                  </p:stCondLst>
                                  <p:childTnLst>
                                    <p:set>
                                      <p:cBhvr rctx="PPT">
                                        <p:cTn id="17" dur="indefinite"/>
                                        <p:tgtEl>
                                          <p:spTgt spid="2"/>
                                        </p:tgtEl>
                                        <p:attrNameLst>
                                          <p:attrName>style.opacity</p:attrName>
                                        </p:attrNameLst>
                                      </p:cBhvr>
                                      <p:to>
                                        <p:strVal val="0.5"/>
                                      </p:to>
                                    </p:set>
                                    <p:animEffect filter="image" prLst="opacity: 0.5">
                                      <p:cBhvr rctx="IE">
                                        <p:cTn id="18"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838" y="1606787"/>
            <a:ext cx="8247087" cy="4558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제목 3"/>
          <p:cNvSpPr>
            <a:spLocks noGrp="1"/>
          </p:cNvSpPr>
          <p:nvPr>
            <p:ph type="title"/>
          </p:nvPr>
        </p:nvSpPr>
        <p:spPr/>
        <p:txBody>
          <a:bodyPr>
            <a:normAutofit/>
          </a:bodyPr>
          <a:lstStyle/>
          <a:p>
            <a:pPr algn="l"/>
            <a:r>
              <a:rPr lang="en-US" altLang="ko-KR" sz="3200" b="1" dirty="0" smtClean="0"/>
              <a:t>The “Micro” Setting</a:t>
            </a:r>
            <a:endParaRPr lang="ko-KR" altLang="en-US" sz="3200" b="1" dirty="0"/>
          </a:p>
        </p:txBody>
      </p:sp>
    </p:spTree>
    <p:extLst>
      <p:ext uri="{BB962C8B-B14F-4D97-AF65-F5344CB8AC3E}">
        <p14:creationId xmlns:p14="http://schemas.microsoft.com/office/powerpoint/2010/main" val="32704969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598320"/>
            <a:ext cx="8081787" cy="4516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제목 1"/>
          <p:cNvSpPr>
            <a:spLocks noGrp="1"/>
          </p:cNvSpPr>
          <p:nvPr>
            <p:ph type="title"/>
          </p:nvPr>
        </p:nvSpPr>
        <p:spPr/>
        <p:txBody>
          <a:bodyPr>
            <a:noAutofit/>
          </a:bodyPr>
          <a:lstStyle/>
          <a:p>
            <a:pPr algn="l"/>
            <a:r>
              <a:rPr lang="en-US" altLang="ko-KR" sz="3200" b="1" dirty="0" smtClean="0"/>
              <a:t>Current Approach: Multiple Downloads</a:t>
            </a:r>
            <a:endParaRPr lang="ko-KR" altLang="en-US" sz="3200" b="1" dirty="0"/>
          </a:p>
        </p:txBody>
      </p:sp>
    </p:spTree>
    <p:extLst>
      <p:ext uri="{BB962C8B-B14F-4D97-AF65-F5344CB8AC3E}">
        <p14:creationId xmlns:p14="http://schemas.microsoft.com/office/powerpoint/2010/main" val="7014360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pPr algn="l"/>
            <a:r>
              <a:rPr lang="en-US" altLang="ko-KR" sz="3200" b="1" dirty="0" err="1" smtClean="0"/>
              <a:t>MicroCast</a:t>
            </a:r>
            <a:r>
              <a:rPr lang="en-US" altLang="ko-KR" sz="3200" b="1" dirty="0" smtClean="0"/>
              <a:t>: </a:t>
            </a:r>
            <a:br>
              <a:rPr lang="en-US" altLang="ko-KR" sz="3200" b="1" dirty="0" smtClean="0"/>
            </a:br>
            <a:r>
              <a:rPr lang="en-US" altLang="ko-KR" sz="3200" b="1" dirty="0"/>
              <a:t>	</a:t>
            </a:r>
            <a:r>
              <a:rPr lang="en-US" altLang="ko-KR" sz="3200" b="1" dirty="0" smtClean="0"/>
              <a:t>	Jointly Use Multiple Interfaces</a:t>
            </a:r>
            <a:endParaRPr lang="ko-KR" altLang="en-US" sz="3200" b="1"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4775" y="1663130"/>
            <a:ext cx="8020761" cy="4510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8527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lgn="l"/>
            <a:r>
              <a:rPr lang="en-US" altLang="ko-KR" b="1" dirty="0" smtClean="0"/>
              <a:t>Outline</a:t>
            </a:r>
            <a:endParaRPr lang="ko-KR" altLang="en-US" b="1" dirty="0"/>
          </a:p>
        </p:txBody>
      </p:sp>
      <p:sp>
        <p:nvSpPr>
          <p:cNvPr id="3" name="내용 개체 틀 2"/>
          <p:cNvSpPr>
            <a:spLocks noGrp="1"/>
          </p:cNvSpPr>
          <p:nvPr>
            <p:ph idx="1"/>
          </p:nvPr>
        </p:nvSpPr>
        <p:spPr/>
        <p:txBody>
          <a:bodyPr>
            <a:normAutofit/>
          </a:bodyPr>
          <a:lstStyle/>
          <a:p>
            <a:r>
              <a:rPr lang="en-US" altLang="ko-KR" dirty="0" smtClean="0"/>
              <a:t>Introduction</a:t>
            </a:r>
          </a:p>
          <a:p>
            <a:r>
              <a:rPr lang="en-US" altLang="ko-KR" dirty="0" smtClean="0"/>
              <a:t>The </a:t>
            </a:r>
            <a:r>
              <a:rPr lang="en-US" altLang="ko-KR" dirty="0" err="1" smtClean="0"/>
              <a:t>MicroCast</a:t>
            </a:r>
            <a:r>
              <a:rPr lang="en-US" altLang="ko-KR" dirty="0" smtClean="0"/>
              <a:t> System</a:t>
            </a:r>
          </a:p>
          <a:p>
            <a:r>
              <a:rPr lang="en-US" altLang="ko-KR" dirty="0" smtClean="0"/>
              <a:t>Performance Evaluation</a:t>
            </a:r>
          </a:p>
          <a:p>
            <a:r>
              <a:rPr lang="en-US" altLang="ko-KR" dirty="0" smtClean="0"/>
              <a:t>Conclusion</a:t>
            </a:r>
          </a:p>
          <a:p>
            <a:endParaRPr lang="ko-KR" altLang="en-US" dirty="0"/>
          </a:p>
        </p:txBody>
      </p:sp>
    </p:spTree>
    <p:extLst>
      <p:ext uri="{BB962C8B-B14F-4D97-AF65-F5344CB8AC3E}">
        <p14:creationId xmlns:p14="http://schemas.microsoft.com/office/powerpoint/2010/main" val="40338491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3">
                                            <p:txEl>
                                              <p:pRg st="1" end="1"/>
                                            </p:txEl>
                                          </p:spTgt>
                                        </p:tgtEl>
                                        <p:attrNameLst>
                                          <p:attrName>style.fontWeight</p:attrName>
                                        </p:attrNameLst>
                                      </p:cBhvr>
                                      <p:to>
                                        <p:strVal val="bold"/>
                                      </p:to>
                                    </p:set>
                                  </p:childTnLst>
                                </p:cTn>
                              </p:par>
                              <p:par>
                                <p:cTn id="7" presetID="9" presetClass="emph" presetSubtype="0" nodeType="withEffect">
                                  <p:stCondLst>
                                    <p:cond delay="0"/>
                                  </p:stCondLst>
                                  <p:iterate type="lt">
                                    <p:tmAbs val="0"/>
                                  </p:iterate>
                                  <p:childTnLst>
                                    <p:set>
                                      <p:cBhvr rctx="PPT">
                                        <p:cTn id="8" dur="indefinite"/>
                                        <p:tgtEl>
                                          <p:spTgt spid="3">
                                            <p:txEl>
                                              <p:pRg st="2" end="2"/>
                                            </p:txEl>
                                          </p:spTgt>
                                        </p:tgtEl>
                                        <p:attrNameLst>
                                          <p:attrName>style.opacity</p:attrName>
                                        </p:attrNameLst>
                                      </p:cBhvr>
                                      <p:to>
                                        <p:strVal val="0.5"/>
                                      </p:to>
                                    </p:set>
                                    <p:animEffect filter="image" prLst="opacity: 0.5">
                                      <p:cBhvr rctx="IE">
                                        <p:cTn id="9" dur="indefinite"/>
                                        <p:tgtEl>
                                          <p:spTgt spid="3">
                                            <p:txEl>
                                              <p:pRg st="2" end="2"/>
                                            </p:txEl>
                                          </p:spTgt>
                                        </p:tgtEl>
                                      </p:cBhvr>
                                    </p:animEffect>
                                  </p:childTnLst>
                                </p:cTn>
                              </p:par>
                              <p:par>
                                <p:cTn id="10" presetID="9" presetClass="emph" presetSubtype="0" nodeType="withEffect">
                                  <p:stCondLst>
                                    <p:cond delay="0"/>
                                  </p:stCondLst>
                                  <p:iterate type="lt">
                                    <p:tmAbs val="0"/>
                                  </p:iterate>
                                  <p:childTnLst>
                                    <p:set>
                                      <p:cBhvr rctx="PPT">
                                        <p:cTn id="11" dur="indefinite"/>
                                        <p:tgtEl>
                                          <p:spTgt spid="3">
                                            <p:txEl>
                                              <p:pRg st="3" end="3"/>
                                            </p:txEl>
                                          </p:spTgt>
                                        </p:tgtEl>
                                        <p:attrNameLst>
                                          <p:attrName>style.opacity</p:attrName>
                                        </p:attrNameLst>
                                      </p:cBhvr>
                                      <p:to>
                                        <p:strVal val="0.5"/>
                                      </p:to>
                                    </p:set>
                                    <p:animEffect filter="image" prLst="opacity: 0.5">
                                      <p:cBhvr rctx="IE">
                                        <p:cTn id="12" dur="indefinite"/>
                                        <p:tgtEl>
                                          <p:spTgt spid="3">
                                            <p:txEl>
                                              <p:pRg st="3" end="3"/>
                                            </p:txEl>
                                          </p:spTgt>
                                        </p:tgtEl>
                                      </p:cBhvr>
                                    </p:animEffect>
                                  </p:childTnLst>
                                </p:cTn>
                              </p:par>
                              <p:par>
                                <p:cTn id="13" presetID="9" presetClass="emph" presetSubtype="0" nodeType="withEffect">
                                  <p:stCondLst>
                                    <p:cond delay="0"/>
                                  </p:stCondLst>
                                  <p:childTnLst>
                                    <p:set>
                                      <p:cBhvr rctx="PPT">
                                        <p:cTn id="14" dur="indefinite"/>
                                        <p:tgtEl>
                                          <p:spTgt spid="3">
                                            <p:txEl>
                                              <p:pRg st="0" end="0"/>
                                            </p:txEl>
                                          </p:spTgt>
                                        </p:tgtEl>
                                        <p:attrNameLst>
                                          <p:attrName>style.opacity</p:attrName>
                                        </p:attrNameLst>
                                      </p:cBhvr>
                                      <p:to>
                                        <p:strVal val="0.5"/>
                                      </p:to>
                                    </p:set>
                                    <p:animEffect filter="image" prLst="opacity: 0.5">
                                      <p:cBhvr rctx="IE">
                                        <p:cTn id="15" dur="indefinite"/>
                                        <p:tgtEl>
                                          <p:spTgt spid="3">
                                            <p:txEl>
                                              <p:pRg st="0" end="0"/>
                                            </p:txEl>
                                          </p:spTgt>
                                        </p:tgtEl>
                                      </p:cBhvr>
                                    </p:animEffect>
                                  </p:childTnLst>
                                </p:cTn>
                              </p:par>
                              <p:par>
                                <p:cTn id="16" presetID="9" presetClass="emph" presetSubtype="0" grpId="0" nodeType="withEffect">
                                  <p:stCondLst>
                                    <p:cond delay="0"/>
                                  </p:stCondLst>
                                  <p:childTnLst>
                                    <p:set>
                                      <p:cBhvr rctx="PPT">
                                        <p:cTn id="17" dur="indefinite"/>
                                        <p:tgtEl>
                                          <p:spTgt spid="2"/>
                                        </p:tgtEl>
                                        <p:attrNameLst>
                                          <p:attrName>style.opacity</p:attrName>
                                        </p:attrNameLst>
                                      </p:cBhvr>
                                      <p:to>
                                        <p:strVal val="0.5"/>
                                      </p:to>
                                    </p:set>
                                    <p:animEffect filter="image" prLst="opacity: 0.5">
                                      <p:cBhvr rctx="IE">
                                        <p:cTn id="18"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lgn="l"/>
            <a:r>
              <a:rPr lang="en-US" altLang="ko-KR" b="1" dirty="0" smtClean="0"/>
              <a:t>Outline</a:t>
            </a:r>
            <a:endParaRPr lang="ko-KR" altLang="en-US" b="1" dirty="0"/>
          </a:p>
        </p:txBody>
      </p:sp>
      <p:sp>
        <p:nvSpPr>
          <p:cNvPr id="3" name="내용 개체 틀 2"/>
          <p:cNvSpPr>
            <a:spLocks noGrp="1"/>
          </p:cNvSpPr>
          <p:nvPr>
            <p:ph idx="1"/>
          </p:nvPr>
        </p:nvSpPr>
        <p:spPr/>
        <p:txBody>
          <a:bodyPr>
            <a:normAutofit/>
          </a:bodyPr>
          <a:lstStyle/>
          <a:p>
            <a:r>
              <a:rPr lang="en-US" altLang="ko-KR" dirty="0" smtClean="0"/>
              <a:t>Introduction</a:t>
            </a:r>
          </a:p>
          <a:p>
            <a:r>
              <a:rPr lang="en-US" altLang="ko-KR" b="1" dirty="0" smtClean="0"/>
              <a:t>The </a:t>
            </a:r>
            <a:r>
              <a:rPr lang="en-US" altLang="ko-KR" b="1" dirty="0" err="1" smtClean="0"/>
              <a:t>MicroCast</a:t>
            </a:r>
            <a:r>
              <a:rPr lang="en-US" altLang="ko-KR" b="1" dirty="0" smtClean="0"/>
              <a:t> System</a:t>
            </a:r>
          </a:p>
          <a:p>
            <a:pPr lvl="1"/>
            <a:r>
              <a:rPr lang="en-US" altLang="ko-KR" dirty="0" err="1" smtClean="0"/>
              <a:t>MicroCast</a:t>
            </a:r>
            <a:r>
              <a:rPr lang="en-US" altLang="ko-KR" dirty="0" smtClean="0"/>
              <a:t> Architecture</a:t>
            </a:r>
          </a:p>
          <a:p>
            <a:pPr lvl="1"/>
            <a:r>
              <a:rPr lang="en-US" altLang="ko-KR" dirty="0" err="1" smtClean="0"/>
              <a:t>MicroCast</a:t>
            </a:r>
            <a:r>
              <a:rPr lang="en-US" altLang="ko-KR" dirty="0" smtClean="0"/>
              <a:t> Algorithm</a:t>
            </a:r>
          </a:p>
          <a:p>
            <a:pPr lvl="1"/>
            <a:r>
              <a:rPr lang="en-US" altLang="ko-KR" dirty="0" smtClean="0"/>
              <a:t>Implementation</a:t>
            </a:r>
          </a:p>
          <a:p>
            <a:r>
              <a:rPr lang="en-US" altLang="ko-KR" dirty="0" smtClean="0"/>
              <a:t>Performance Evaluation</a:t>
            </a:r>
          </a:p>
          <a:p>
            <a:r>
              <a:rPr lang="en-US" altLang="ko-KR" dirty="0" smtClean="0"/>
              <a:t>Conclusion</a:t>
            </a:r>
          </a:p>
          <a:p>
            <a:endParaRPr lang="ko-KR" altLang="en-US" dirty="0"/>
          </a:p>
        </p:txBody>
      </p:sp>
    </p:spTree>
    <p:extLst>
      <p:ext uri="{BB962C8B-B14F-4D97-AF65-F5344CB8AC3E}">
        <p14:creationId xmlns:p14="http://schemas.microsoft.com/office/powerpoint/2010/main" val="40059912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0" dur="500"/>
                                        <p:tgtEl>
                                          <p:spTgt spid="3">
                                            <p:txEl>
                                              <p:pRg st="3" end="3"/>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3" dur="500"/>
                                        <p:tgtEl>
                                          <p:spTgt spid="3">
                                            <p:txEl>
                                              <p:pRg st="4" end="4"/>
                                            </p:txEl>
                                          </p:spTgt>
                                        </p:tgtEl>
                                      </p:cBhvr>
                                    </p:animEffect>
                                  </p:childTnLst>
                                </p:cTn>
                              </p:par>
                              <p:par>
                                <p:cTn id="14" presetID="9" presetClass="emph" presetSubtype="0" nodeType="withEffect">
                                  <p:stCondLst>
                                    <p:cond delay="0"/>
                                  </p:stCondLst>
                                  <p:iterate type="lt">
                                    <p:tmAbs val="0"/>
                                  </p:iterate>
                                  <p:childTnLst>
                                    <p:set>
                                      <p:cBhvr rctx="PPT">
                                        <p:cTn id="15" dur="indefinite"/>
                                        <p:tgtEl>
                                          <p:spTgt spid="3">
                                            <p:txEl>
                                              <p:pRg st="5" end="5"/>
                                            </p:txEl>
                                          </p:spTgt>
                                        </p:tgtEl>
                                        <p:attrNameLst>
                                          <p:attrName>style.opacity</p:attrName>
                                        </p:attrNameLst>
                                      </p:cBhvr>
                                      <p:to>
                                        <p:strVal val="0.5"/>
                                      </p:to>
                                    </p:set>
                                    <p:animEffect filter="image" prLst="opacity: 0.5">
                                      <p:cBhvr rctx="IE">
                                        <p:cTn id="16" dur="indefinite"/>
                                        <p:tgtEl>
                                          <p:spTgt spid="3">
                                            <p:txEl>
                                              <p:pRg st="5" end="5"/>
                                            </p:txEl>
                                          </p:spTgt>
                                        </p:tgtEl>
                                      </p:cBhvr>
                                    </p:animEffect>
                                  </p:childTnLst>
                                </p:cTn>
                              </p:par>
                              <p:par>
                                <p:cTn id="17" presetID="9" presetClass="emph" presetSubtype="0" nodeType="withEffect">
                                  <p:stCondLst>
                                    <p:cond delay="0"/>
                                  </p:stCondLst>
                                  <p:iterate type="lt">
                                    <p:tmAbs val="0"/>
                                  </p:iterate>
                                  <p:childTnLst>
                                    <p:set>
                                      <p:cBhvr rctx="PPT">
                                        <p:cTn id="18" dur="indefinite"/>
                                        <p:tgtEl>
                                          <p:spTgt spid="3">
                                            <p:txEl>
                                              <p:pRg st="6" end="6"/>
                                            </p:txEl>
                                          </p:spTgt>
                                        </p:tgtEl>
                                        <p:attrNameLst>
                                          <p:attrName>style.opacity</p:attrName>
                                        </p:attrNameLst>
                                      </p:cBhvr>
                                      <p:to>
                                        <p:strVal val="0.5"/>
                                      </p:to>
                                    </p:set>
                                    <p:animEffect filter="image" prLst="opacity: 0.5">
                                      <p:cBhvr rctx="IE">
                                        <p:cTn id="19" dur="indefinite"/>
                                        <p:tgtEl>
                                          <p:spTgt spid="3">
                                            <p:txEl>
                                              <p:pRg st="6" end="6"/>
                                            </p:txEl>
                                          </p:spTgt>
                                        </p:tgtEl>
                                      </p:cBhvr>
                                    </p:animEffect>
                                  </p:childTnLst>
                                </p:cTn>
                              </p:par>
                              <p:par>
                                <p:cTn id="20" presetID="9" presetClass="emph" presetSubtype="0" nodeType="withEffect">
                                  <p:stCondLst>
                                    <p:cond delay="0"/>
                                  </p:stCondLst>
                                  <p:childTnLst>
                                    <p:set>
                                      <p:cBhvr rctx="PPT">
                                        <p:cTn id="21" dur="indefinite"/>
                                        <p:tgtEl>
                                          <p:spTgt spid="3">
                                            <p:txEl>
                                              <p:pRg st="0" end="0"/>
                                            </p:txEl>
                                          </p:spTgt>
                                        </p:tgtEl>
                                        <p:attrNameLst>
                                          <p:attrName>style.opacity</p:attrName>
                                        </p:attrNameLst>
                                      </p:cBhvr>
                                      <p:to>
                                        <p:strVal val="0.5"/>
                                      </p:to>
                                    </p:set>
                                    <p:animEffect filter="image" prLst="opacity: 0.5">
                                      <p:cBhvr rctx="IE">
                                        <p:cTn id="22" dur="indefinite"/>
                                        <p:tgtEl>
                                          <p:spTgt spid="3">
                                            <p:txEl>
                                              <p:pRg st="0" end="0"/>
                                            </p:txEl>
                                          </p:spTgt>
                                        </p:tgtEl>
                                      </p:cBhvr>
                                    </p:animEffect>
                                  </p:childTnLst>
                                </p:cTn>
                              </p:par>
                              <p:par>
                                <p:cTn id="23" presetID="9" presetClass="emph" presetSubtype="0" grpId="0" nodeType="withEffect">
                                  <p:stCondLst>
                                    <p:cond delay="0"/>
                                  </p:stCondLst>
                                  <p:childTnLst>
                                    <p:set>
                                      <p:cBhvr rctx="PPT">
                                        <p:cTn id="24" dur="indefinite"/>
                                        <p:tgtEl>
                                          <p:spTgt spid="2"/>
                                        </p:tgtEl>
                                        <p:attrNameLst>
                                          <p:attrName>style.opacity</p:attrName>
                                        </p:attrNameLst>
                                      </p:cBhvr>
                                      <p:to>
                                        <p:strVal val="0.5"/>
                                      </p:to>
                                    </p:set>
                                    <p:animEffect filter="image" prLst="opacity: 0.5">
                                      <p:cBhvr rctx="IE">
                                        <p:cTn id="25"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Setup and Assumptions </a:t>
            </a:r>
            <a:br>
              <a:rPr lang="en-US" altLang="ko-KR" sz="3200" b="1" dirty="0" smtClean="0"/>
            </a:br>
            <a:r>
              <a:rPr lang="en-US" altLang="ko-KR" sz="3200" b="1" dirty="0"/>
              <a:t>	</a:t>
            </a:r>
            <a:r>
              <a:rPr lang="en-US" altLang="ko-KR" sz="3200" b="1" dirty="0" smtClean="0"/>
              <a:t>	for the “Micro” Setting</a:t>
            </a:r>
            <a:endParaRPr lang="ko-KR" altLang="en-US" sz="3200" b="1" dirty="0"/>
          </a:p>
        </p:txBody>
      </p:sp>
      <p:sp>
        <p:nvSpPr>
          <p:cNvPr id="3" name="내용 개체 틀 2"/>
          <p:cNvSpPr>
            <a:spLocks noGrp="1"/>
          </p:cNvSpPr>
          <p:nvPr>
            <p:ph idx="1"/>
          </p:nvPr>
        </p:nvSpPr>
        <p:spPr/>
        <p:txBody>
          <a:bodyPr>
            <a:normAutofit/>
          </a:bodyPr>
          <a:lstStyle/>
          <a:p>
            <a:r>
              <a:rPr lang="en-US" altLang="ko-KR" sz="2800" dirty="0" smtClean="0"/>
              <a:t>Small number of users (up to 6-7)</a:t>
            </a:r>
          </a:p>
          <a:p>
            <a:r>
              <a:rPr lang="en-US" altLang="ko-KR" sz="2800" dirty="0" smtClean="0"/>
              <a:t>These users know and trust each other</a:t>
            </a:r>
          </a:p>
          <a:p>
            <a:r>
              <a:rPr lang="en-US" altLang="ko-KR" sz="2800" dirty="0" smtClean="0"/>
              <a:t>All users are within proximity of each other and all local links have similar rates on average</a:t>
            </a:r>
          </a:p>
          <a:p>
            <a:pPr lvl="1"/>
            <a:r>
              <a:rPr lang="en-US" altLang="ko-KR" sz="2400" dirty="0" smtClean="0"/>
              <a:t>Single-hop, broadcast transmissions</a:t>
            </a:r>
          </a:p>
          <a:p>
            <a:r>
              <a:rPr lang="en-US" altLang="ko-KR" sz="2800" dirty="0" smtClean="0"/>
              <a:t>Use cellular connection for the downlink, and </a:t>
            </a:r>
            <a:r>
              <a:rPr lang="en-US" altLang="ko-KR" sz="2800" dirty="0" err="1" smtClean="0"/>
              <a:t>WiFi</a:t>
            </a:r>
            <a:r>
              <a:rPr lang="en-US" altLang="ko-KR" sz="2800" dirty="0" smtClean="0"/>
              <a:t> to establish local, device-to-device links</a:t>
            </a:r>
          </a:p>
        </p:txBody>
      </p:sp>
    </p:spTree>
    <p:extLst>
      <p:ext uri="{BB962C8B-B14F-4D97-AF65-F5344CB8AC3E}">
        <p14:creationId xmlns:p14="http://schemas.microsoft.com/office/powerpoint/2010/main" val="19810611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err="1" smtClean="0"/>
              <a:t>MicroCast</a:t>
            </a:r>
            <a:r>
              <a:rPr lang="en-US" altLang="ko-KR" sz="3200" b="1" dirty="0" smtClean="0"/>
              <a:t> Architecture</a:t>
            </a:r>
            <a:endParaRPr lang="ko-KR" altLang="en-US" sz="3200" b="1"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9712" y="1441997"/>
            <a:ext cx="5590381" cy="4820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52290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p:cNvSpPr>
            <a:spLocks noGrp="1"/>
          </p:cNvSpPr>
          <p:nvPr>
            <p:ph type="title"/>
          </p:nvPr>
        </p:nvSpPr>
        <p:spPr/>
        <p:txBody>
          <a:bodyPr>
            <a:normAutofit/>
          </a:bodyPr>
          <a:lstStyle/>
          <a:p>
            <a:pPr algn="l"/>
            <a:r>
              <a:rPr lang="en-US" altLang="ko-KR" sz="3200" b="1" dirty="0" smtClean="0"/>
              <a:t>GUI</a:t>
            </a:r>
            <a:endParaRPr lang="ko-KR" altLang="en-US" sz="3200" b="1" dirty="0"/>
          </a:p>
        </p:txBody>
      </p:sp>
      <p:pic>
        <p:nvPicPr>
          <p:cNvPr id="5" name="내용 개체 틀 4" descr="화면 캡처"/>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9742"/>
          <a:stretch/>
        </p:blipFill>
        <p:spPr>
          <a:xfrm>
            <a:off x="71120" y="2060849"/>
            <a:ext cx="8966370" cy="3181712"/>
          </a:xfrm>
        </p:spPr>
      </p:pic>
    </p:spTree>
    <p:extLst>
      <p:ext uri="{BB962C8B-B14F-4D97-AF65-F5344CB8AC3E}">
        <p14:creationId xmlns:p14="http://schemas.microsoft.com/office/powerpoint/2010/main" val="3368296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err="1" smtClean="0"/>
              <a:t>MicroDownload</a:t>
            </a:r>
            <a:r>
              <a:rPr lang="en-US" altLang="ko-KR" sz="3200" b="1" dirty="0" smtClean="0"/>
              <a:t>: Download Coordination</a:t>
            </a:r>
            <a:endParaRPr lang="ko-KR" altLang="en-US" sz="3200" b="1" dirty="0"/>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98364" y="1446945"/>
            <a:ext cx="5543153" cy="4789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44504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How </a:t>
            </a:r>
            <a:r>
              <a:rPr lang="en-US" altLang="ko-KR" sz="3200" b="1" dirty="0" err="1" smtClean="0"/>
              <a:t>MicroDownload</a:t>
            </a:r>
            <a:r>
              <a:rPr lang="en-US" altLang="ko-KR" sz="3200" b="1" dirty="0" smtClean="0"/>
              <a:t> Works</a:t>
            </a:r>
            <a:endParaRPr lang="ko-KR" altLang="en-US" sz="3200" b="1" dirty="0"/>
          </a:p>
        </p:txBody>
      </p:sp>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1412776"/>
            <a:ext cx="8124352"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96418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err="1" smtClean="0"/>
              <a:t>MicroDownload</a:t>
            </a:r>
            <a:r>
              <a:rPr lang="en-US" altLang="ko-KR" sz="3200" b="1" dirty="0" smtClean="0"/>
              <a:t> Algorithm</a:t>
            </a:r>
            <a:endParaRPr lang="ko-KR" altLang="en-US" sz="3200" b="1"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755576" y="1628800"/>
            <a:ext cx="7416824" cy="4512024"/>
          </a:xfrm>
          <a:prstGeom prst="rect">
            <a:avLst/>
          </a:prstGeom>
          <a:noFill/>
          <a:ln w="9525">
            <a:noFill/>
            <a:miter lim="800000"/>
            <a:headEnd/>
            <a:tailEnd/>
          </a:ln>
        </p:spPr>
      </p:pic>
    </p:spTree>
    <p:extLst>
      <p:ext uri="{BB962C8B-B14F-4D97-AF65-F5344CB8AC3E}">
        <p14:creationId xmlns:p14="http://schemas.microsoft.com/office/powerpoint/2010/main" val="30211647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normAutofit/>
          </a:bodyPr>
          <a:lstStyle/>
          <a:p>
            <a:pPr algn="l"/>
            <a:r>
              <a:rPr lang="en-US" altLang="ko-KR" sz="3200" b="1" dirty="0" err="1" smtClean="0"/>
              <a:t>MicroDownload</a:t>
            </a:r>
            <a:r>
              <a:rPr lang="en-US" altLang="ko-KR" sz="3200" b="1" dirty="0" smtClean="0"/>
              <a:t> Algorithm</a:t>
            </a:r>
            <a:endParaRPr lang="ko-KR" altLang="en-US" sz="3200" b="1" dirty="0"/>
          </a:p>
        </p:txBody>
      </p:sp>
      <p:pic>
        <p:nvPicPr>
          <p:cNvPr id="14" name="그림 13" descr="화면 캡처"/>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9499" y="1734175"/>
            <a:ext cx="7783012" cy="4115375"/>
          </a:xfrm>
          <a:prstGeom prst="rect">
            <a:avLst/>
          </a:prstGeom>
        </p:spPr>
      </p:pic>
    </p:spTree>
    <p:extLst>
      <p:ext uri="{BB962C8B-B14F-4D97-AF65-F5344CB8AC3E}">
        <p14:creationId xmlns:p14="http://schemas.microsoft.com/office/powerpoint/2010/main" val="40464447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normAutofit/>
          </a:bodyPr>
          <a:lstStyle/>
          <a:p>
            <a:pPr algn="l"/>
            <a:r>
              <a:rPr lang="en-US" altLang="ko-KR" sz="3200" b="1" dirty="0" err="1">
                <a:solidFill>
                  <a:prstClr val="black"/>
                </a:solidFill>
              </a:rPr>
              <a:t>MicroDownload</a:t>
            </a:r>
            <a:r>
              <a:rPr lang="en-US" altLang="ko-KR" sz="3200" b="1" dirty="0">
                <a:solidFill>
                  <a:prstClr val="black"/>
                </a:solidFill>
              </a:rPr>
              <a:t> Algorithm</a:t>
            </a:r>
            <a:endParaRPr lang="ko-KR" altLang="en-US" b="1" dirty="0"/>
          </a:p>
        </p:txBody>
      </p:sp>
      <p:pic>
        <p:nvPicPr>
          <p:cNvPr id="16" name="그림 15" descr="화면 캡처"/>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872" y="1744241"/>
            <a:ext cx="7830643" cy="4182059"/>
          </a:xfrm>
          <a:prstGeom prst="rect">
            <a:avLst/>
          </a:prstGeom>
        </p:spPr>
      </p:pic>
    </p:spTree>
    <p:extLst>
      <p:ext uri="{BB962C8B-B14F-4D97-AF65-F5344CB8AC3E}">
        <p14:creationId xmlns:p14="http://schemas.microsoft.com/office/powerpoint/2010/main" val="20034975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normAutofit/>
          </a:bodyPr>
          <a:lstStyle/>
          <a:p>
            <a:pPr algn="l"/>
            <a:r>
              <a:rPr lang="en-US" altLang="ko-KR" sz="3200" b="1" dirty="0" err="1"/>
              <a:t>MicroDownload</a:t>
            </a:r>
            <a:r>
              <a:rPr lang="en-US" altLang="ko-KR" sz="3200" b="1" dirty="0"/>
              <a:t> Algorithm</a:t>
            </a:r>
            <a:endParaRPr lang="ko-KR" altLang="en-US" sz="3200" b="1" dirty="0"/>
          </a:p>
        </p:txBody>
      </p:sp>
      <p:pic>
        <p:nvPicPr>
          <p:cNvPr id="17" name="그림 16" descr="화면 캡처"/>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454" y="1734716"/>
            <a:ext cx="8068802" cy="4163006"/>
          </a:xfrm>
          <a:prstGeom prst="rect">
            <a:avLst/>
          </a:prstGeom>
        </p:spPr>
      </p:pic>
    </p:spTree>
    <p:extLst>
      <p:ext uri="{BB962C8B-B14F-4D97-AF65-F5344CB8AC3E}">
        <p14:creationId xmlns:p14="http://schemas.microsoft.com/office/powerpoint/2010/main" val="41700264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noAutofit/>
          </a:bodyPr>
          <a:lstStyle/>
          <a:p>
            <a:pPr algn="l"/>
            <a:r>
              <a:rPr lang="en-US" altLang="ko-KR" sz="3200" b="1" dirty="0" smtClean="0"/>
              <a:t>MicroNC-P2: </a:t>
            </a:r>
            <a:br>
              <a:rPr lang="en-US" altLang="ko-KR" sz="3200" b="1" dirty="0" smtClean="0"/>
            </a:br>
            <a:r>
              <a:rPr lang="en-US" altLang="ko-KR" sz="3200" b="1" dirty="0" smtClean="0"/>
              <a:t>P2P Optimized for the “Micro” Setting</a:t>
            </a:r>
            <a:endParaRPr lang="ko-KR" altLang="en-US" sz="3200" b="1" dirty="0"/>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3688" y="1412776"/>
            <a:ext cx="6276682" cy="5012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4625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noAutofit/>
          </a:bodyPr>
          <a:lstStyle/>
          <a:p>
            <a:pPr algn="l"/>
            <a:r>
              <a:rPr lang="en-US" altLang="ko-KR" sz="3200" b="1" dirty="0" smtClean="0"/>
              <a:t>Local Wireless Capacity is Limited</a:t>
            </a:r>
            <a:endParaRPr lang="ko-KR" altLang="en-US" sz="3200" b="1" dirty="0"/>
          </a:p>
        </p:txBody>
      </p:sp>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672" y="1700808"/>
            <a:ext cx="6078301" cy="4613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94400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noAutofit/>
          </a:bodyPr>
          <a:lstStyle/>
          <a:p>
            <a:pPr algn="l"/>
            <a:r>
              <a:rPr lang="en-US" altLang="ko-KR" sz="3200" b="1" dirty="0" smtClean="0"/>
              <a:t>Efficient Transfer Using Broadcast</a:t>
            </a:r>
            <a:endParaRPr lang="ko-KR" altLang="en-US" sz="3200" b="1" dirty="0"/>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1680" y="1521728"/>
            <a:ext cx="5797541"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69719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noAutofit/>
          </a:bodyPr>
          <a:lstStyle/>
          <a:p>
            <a:pPr algn="l"/>
            <a:r>
              <a:rPr lang="en-US" altLang="ko-KR" sz="3200" b="1" dirty="0" smtClean="0"/>
              <a:t>Efficient Broadcast </a:t>
            </a:r>
            <a:br>
              <a:rPr lang="en-US" altLang="ko-KR" sz="3200" b="1" dirty="0" smtClean="0"/>
            </a:br>
            <a:r>
              <a:rPr lang="en-US" altLang="ko-KR" sz="3200" b="1" dirty="0"/>
              <a:t>	</a:t>
            </a:r>
            <a:r>
              <a:rPr lang="en-US" altLang="ko-KR" sz="3200" b="1" dirty="0" smtClean="0"/>
              <a:t>	Using Network Coding</a:t>
            </a:r>
            <a:endParaRPr lang="ko-KR" altLang="en-US" sz="3200" b="1" dirty="0"/>
          </a:p>
        </p:txBody>
      </p:sp>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9632" y="1556792"/>
            <a:ext cx="6657806" cy="4971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99725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MicroNC-P2 Algorithm</a:t>
            </a:r>
            <a:endParaRPr lang="ko-KR" altLang="en-US" sz="3200" b="1" dirty="0"/>
          </a:p>
        </p:txBody>
      </p:sp>
      <p:pic>
        <p:nvPicPr>
          <p:cNvPr id="6" name="그림 5" descr="그림1.png"/>
          <p:cNvPicPr>
            <a:picLocks noChangeAspect="1"/>
          </p:cNvPicPr>
          <p:nvPr/>
        </p:nvPicPr>
        <p:blipFill>
          <a:blip r:embed="rId3" cstate="print"/>
          <a:stretch>
            <a:fillRect/>
          </a:stretch>
        </p:blipFill>
        <p:spPr>
          <a:xfrm>
            <a:off x="899592" y="1700808"/>
            <a:ext cx="7296309" cy="4260752"/>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MicroNC-P2 Algorithm</a:t>
            </a:r>
            <a:endParaRPr lang="ko-KR" altLang="en-US" sz="3200" b="1" dirty="0"/>
          </a:p>
        </p:txBody>
      </p:sp>
      <p:pic>
        <p:nvPicPr>
          <p:cNvPr id="30" name="그림 29" descr="화면 캡처"/>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415" y="1671392"/>
            <a:ext cx="8021170" cy="3515216"/>
          </a:xfrm>
          <a:prstGeom prst="rect">
            <a:avLst/>
          </a:prstGeom>
        </p:spPr>
      </p:pic>
    </p:spTree>
    <p:extLst>
      <p:ext uri="{BB962C8B-B14F-4D97-AF65-F5344CB8AC3E}">
        <p14:creationId xmlns:p14="http://schemas.microsoft.com/office/powerpoint/2010/main" val="21664462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MicroNC-P2 Algorithm</a:t>
            </a:r>
            <a:endParaRPr lang="ko-KR" altLang="en-US" sz="3200" dirty="0"/>
          </a:p>
        </p:txBody>
      </p:sp>
      <p:pic>
        <p:nvPicPr>
          <p:cNvPr id="35" name="그림 34" descr="화면 캡처"/>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753" y="1699971"/>
            <a:ext cx="8011644" cy="3458058"/>
          </a:xfrm>
          <a:prstGeom prst="rect">
            <a:avLst/>
          </a:prstGeom>
        </p:spPr>
      </p:pic>
    </p:spTree>
    <p:extLst>
      <p:ext uri="{BB962C8B-B14F-4D97-AF65-F5344CB8AC3E}">
        <p14:creationId xmlns:p14="http://schemas.microsoft.com/office/powerpoint/2010/main" val="22773299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MicroNC-P2 Algorithm</a:t>
            </a:r>
            <a:endParaRPr lang="ko-KR" altLang="en-US" sz="3200" dirty="0"/>
          </a:p>
        </p:txBody>
      </p:sp>
      <p:sp>
        <p:nvSpPr>
          <p:cNvPr id="3" name="내용 개체 틀 2"/>
          <p:cNvSpPr>
            <a:spLocks noGrp="1"/>
          </p:cNvSpPr>
          <p:nvPr>
            <p:ph idx="1"/>
          </p:nvPr>
        </p:nvSpPr>
        <p:spPr/>
        <p:txBody>
          <a:bodyPr>
            <a:normAutofit/>
          </a:bodyPr>
          <a:lstStyle/>
          <a:p>
            <a:r>
              <a:rPr lang="en-US" altLang="ko-KR" sz="2800" dirty="0" smtClean="0"/>
              <a:t>Initial push of segment s</a:t>
            </a:r>
          </a:p>
          <a:p>
            <a:pPr lvl="1"/>
            <a:r>
              <a:rPr lang="en-US" altLang="ko-KR" sz="2400" dirty="0" smtClean="0"/>
              <a:t>When A finishes downloading segment s</a:t>
            </a:r>
          </a:p>
          <a:p>
            <a:pPr lvl="1"/>
            <a:r>
              <a:rPr lang="en-US" altLang="ko-KR" sz="2400" dirty="0" smtClean="0"/>
              <a:t>Sends all dimensions of s to a randomly selected neighbor before advertising the segment</a:t>
            </a:r>
          </a:p>
          <a:p>
            <a:r>
              <a:rPr lang="en-US" altLang="ko-KR" sz="2800" dirty="0" smtClean="0"/>
              <a:t>This effectively creates a perfect synchronization of the reception of the initial requests of segment s</a:t>
            </a:r>
          </a:p>
          <a:p>
            <a:pPr lvl="1"/>
            <a:endParaRPr lang="ko-KR" altLang="en-US"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MicroNC-P2 Algorithm</a:t>
            </a:r>
            <a:endParaRPr lang="ko-KR" altLang="en-US" sz="3200" dirty="0"/>
          </a:p>
        </p:txBody>
      </p:sp>
      <p:pic>
        <p:nvPicPr>
          <p:cNvPr id="3078" name="Picture 6"/>
          <p:cNvPicPr>
            <a:picLocks noChangeAspect="1" noChangeArrowheads="1"/>
          </p:cNvPicPr>
          <p:nvPr/>
        </p:nvPicPr>
        <p:blipFill>
          <a:blip r:embed="rId3" cstate="print"/>
          <a:srcRect t="52012" r="16857"/>
          <a:stretch>
            <a:fillRect/>
          </a:stretch>
        </p:blipFill>
        <p:spPr bwMode="auto">
          <a:xfrm>
            <a:off x="4716016" y="2492896"/>
            <a:ext cx="3888432" cy="2856781"/>
          </a:xfrm>
          <a:prstGeom prst="rect">
            <a:avLst/>
          </a:prstGeom>
          <a:noFill/>
          <a:ln w="9525">
            <a:noFill/>
            <a:miter lim="800000"/>
            <a:headEnd/>
            <a:tailEnd/>
          </a:ln>
        </p:spPr>
      </p:pic>
      <p:pic>
        <p:nvPicPr>
          <p:cNvPr id="13" name="Picture 6"/>
          <p:cNvPicPr>
            <a:picLocks noChangeAspect="1" noChangeArrowheads="1"/>
          </p:cNvPicPr>
          <p:nvPr/>
        </p:nvPicPr>
        <p:blipFill>
          <a:blip r:embed="rId3" cstate="print"/>
          <a:srcRect r="16857" b="47988"/>
          <a:stretch>
            <a:fillRect/>
          </a:stretch>
        </p:blipFill>
        <p:spPr bwMode="auto">
          <a:xfrm>
            <a:off x="395536" y="2204864"/>
            <a:ext cx="3888432" cy="30963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MicroNC-P2 Algorithm</a:t>
            </a:r>
            <a:endParaRPr lang="ko-KR" altLang="en-US" sz="3200" b="1" dirty="0"/>
          </a:p>
        </p:txBody>
      </p:sp>
      <p:pic>
        <p:nvPicPr>
          <p:cNvPr id="1229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1628800"/>
            <a:ext cx="7286696"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noAutofit/>
          </a:bodyPr>
          <a:lstStyle/>
          <a:p>
            <a:pPr algn="l"/>
            <a:r>
              <a:rPr lang="en-US" altLang="ko-KR" sz="3200" b="1" dirty="0" err="1" smtClean="0"/>
              <a:t>MicroBroadcast</a:t>
            </a:r>
            <a:r>
              <a:rPr lang="en-US" altLang="ko-KR" sz="3200" b="1" dirty="0" smtClean="0"/>
              <a:t>: High Rate Broadcast</a:t>
            </a:r>
            <a:endParaRPr lang="ko-KR" altLang="en-US" sz="3200" b="1" dirty="0"/>
          </a:p>
        </p:txBody>
      </p:sp>
      <p:pic>
        <p:nvPicPr>
          <p:cNvPr id="1638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3632" y="1412776"/>
            <a:ext cx="6418286" cy="5266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85254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noAutofit/>
          </a:bodyPr>
          <a:lstStyle/>
          <a:p>
            <a:pPr algn="l"/>
            <a:r>
              <a:rPr lang="en-US" altLang="ko-KR" sz="3200" b="1" dirty="0" smtClean="0"/>
              <a:t>Mobile </a:t>
            </a:r>
            <a:r>
              <a:rPr lang="en-US" altLang="ko-KR" sz="3200" b="1" dirty="0" err="1" smtClean="0"/>
              <a:t>WiFi</a:t>
            </a:r>
            <a:r>
              <a:rPr lang="en-US" altLang="ko-KR" sz="3200" b="1" dirty="0" smtClean="0"/>
              <a:t> Hotspot</a:t>
            </a:r>
            <a:endParaRPr lang="ko-KR" altLang="en-US" sz="3200" b="1" dirty="0"/>
          </a:p>
        </p:txBody>
      </p:sp>
      <p:pic>
        <p:nvPicPr>
          <p:cNvPr id="153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5776" y="1362864"/>
            <a:ext cx="6358043" cy="4879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0583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3"/>
          <p:cNvSpPr>
            <a:spLocks noGrp="1"/>
          </p:cNvSpPr>
          <p:nvPr>
            <p:ph type="title"/>
          </p:nvPr>
        </p:nvSpPr>
        <p:spPr/>
        <p:txBody>
          <a:bodyPr>
            <a:noAutofit/>
          </a:bodyPr>
          <a:lstStyle/>
          <a:p>
            <a:pPr algn="l"/>
            <a:r>
              <a:rPr lang="en-US" altLang="ko-KR" sz="3200" b="1" dirty="0" smtClean="0"/>
              <a:t>Broadcast in 802.11 Infrastructure </a:t>
            </a:r>
            <a:r>
              <a:rPr lang="en-US" altLang="ko-KR" sz="3200" b="1" dirty="0"/>
              <a:t>M</a:t>
            </a:r>
            <a:r>
              <a:rPr lang="en-US" altLang="ko-KR" sz="3200" b="1" dirty="0" smtClean="0"/>
              <a:t>ode</a:t>
            </a:r>
            <a:endParaRPr lang="ko-KR" altLang="en-US" sz="3200" b="1" dirty="0"/>
          </a:p>
        </p:txBody>
      </p:sp>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0658" y="1412777"/>
            <a:ext cx="6204199"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19050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Pseudo-</a:t>
            </a:r>
            <a:r>
              <a:rPr lang="en-US" altLang="ko-KR" sz="3200" b="1" dirty="0" err="1" smtClean="0"/>
              <a:t>Adhoc</a:t>
            </a:r>
            <a:r>
              <a:rPr lang="en-US" altLang="ko-KR" sz="3200" b="1" dirty="0" smtClean="0"/>
              <a:t> with </a:t>
            </a:r>
            <a:r>
              <a:rPr lang="en-US" altLang="ko-KR" sz="3200" b="1" dirty="0" err="1" smtClean="0"/>
              <a:t>MicroBroadcast</a:t>
            </a:r>
            <a:endParaRPr lang="ko-KR" altLang="en-US" sz="3200" b="1" dirty="0"/>
          </a:p>
        </p:txBody>
      </p:sp>
      <p:pic>
        <p:nvPicPr>
          <p:cNvPr id="1433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3648" y="1421264"/>
            <a:ext cx="6424793"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62462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Implementation on Android</a:t>
            </a:r>
            <a:endParaRPr lang="ko-KR" altLang="en-US" sz="3200" b="1" dirty="0"/>
          </a:p>
        </p:txBody>
      </p:sp>
      <p:pic>
        <p:nvPicPr>
          <p:cNvPr id="174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1556792"/>
            <a:ext cx="7678367" cy="4463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87635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Implementation Details</a:t>
            </a:r>
            <a:endParaRPr lang="ko-KR" altLang="en-US" sz="3200" b="1" dirty="0"/>
          </a:p>
        </p:txBody>
      </p:sp>
      <p:sp>
        <p:nvSpPr>
          <p:cNvPr id="3" name="내용 개체 틀 2"/>
          <p:cNvSpPr>
            <a:spLocks noGrp="1"/>
          </p:cNvSpPr>
          <p:nvPr>
            <p:ph idx="1"/>
          </p:nvPr>
        </p:nvSpPr>
        <p:spPr/>
        <p:txBody>
          <a:bodyPr>
            <a:normAutofit/>
          </a:bodyPr>
          <a:lstStyle/>
          <a:p>
            <a:r>
              <a:rPr lang="en-US" altLang="ko-KR" sz="2800" dirty="0" smtClean="0"/>
              <a:t>Develop environments</a:t>
            </a:r>
          </a:p>
          <a:p>
            <a:pPr lvl="1"/>
            <a:r>
              <a:rPr lang="en-US" altLang="ko-KR" sz="2400" dirty="0" smtClean="0"/>
              <a:t>Mostly in Java, some minor parts in C</a:t>
            </a:r>
          </a:p>
          <a:p>
            <a:pPr lvl="1"/>
            <a:r>
              <a:rPr lang="en-US" altLang="ko-KR" sz="2400" dirty="0" smtClean="0"/>
              <a:t>Runs on Android 2.3 &amp; 4.0, Java 2 SE</a:t>
            </a:r>
          </a:p>
          <a:p>
            <a:r>
              <a:rPr lang="en-US" altLang="ko-KR" sz="2800" dirty="0" smtClean="0"/>
              <a:t>Architecture Details</a:t>
            </a:r>
          </a:p>
          <a:p>
            <a:pPr lvl="1"/>
            <a:r>
              <a:rPr lang="en-US" altLang="ko-KR" sz="2400" dirty="0" smtClean="0"/>
              <a:t>Requester: producers (HTTP, file, content)</a:t>
            </a:r>
          </a:p>
          <a:p>
            <a:pPr lvl="1"/>
            <a:r>
              <a:rPr lang="en-US" altLang="ko-KR" sz="2400" dirty="0" smtClean="0"/>
              <a:t>Storage: embedded HTTP server</a:t>
            </a:r>
          </a:p>
          <a:p>
            <a:pPr lvl="1"/>
            <a:r>
              <a:rPr lang="en-US" altLang="ko-KR" sz="2400" dirty="0" smtClean="0"/>
              <a:t>GUI: playback and download are decoupled</a:t>
            </a:r>
          </a:p>
          <a:p>
            <a:pPr lvl="1"/>
            <a:r>
              <a:rPr lang="en-US" altLang="ko-KR" sz="2400" dirty="0" err="1" smtClean="0"/>
              <a:t>MicroBroadcast</a:t>
            </a:r>
            <a:r>
              <a:rPr lang="en-US" altLang="ko-KR" sz="2400" dirty="0" smtClean="0"/>
              <a:t>: contains an application layer implementation of a networking stack</a:t>
            </a:r>
            <a:endParaRPr lang="ko-KR" altLang="en-US"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Network Coding: CPU Limitations</a:t>
            </a:r>
            <a:endParaRPr lang="ko-KR" altLang="en-US" sz="3200" b="1" dirty="0"/>
          </a:p>
        </p:txBody>
      </p:sp>
      <p:sp>
        <p:nvSpPr>
          <p:cNvPr id="3" name="내용 개체 틀 2"/>
          <p:cNvSpPr>
            <a:spLocks noGrp="1"/>
          </p:cNvSpPr>
          <p:nvPr>
            <p:ph idx="1"/>
          </p:nvPr>
        </p:nvSpPr>
        <p:spPr/>
        <p:txBody>
          <a:bodyPr>
            <a:normAutofit/>
          </a:bodyPr>
          <a:lstStyle/>
          <a:p>
            <a:r>
              <a:rPr lang="en-US" altLang="ko-KR" sz="2000" dirty="0" smtClean="0"/>
              <a:t>Network coding is a CPU intensive operation</a:t>
            </a:r>
          </a:p>
          <a:p>
            <a:pPr lvl="1"/>
            <a:r>
              <a:rPr lang="en-US" altLang="ko-KR" sz="2000" dirty="0" smtClean="0"/>
              <a:t>Limit the size of the coding generation</a:t>
            </a:r>
          </a:p>
          <a:p>
            <a:pPr lvl="1"/>
            <a:r>
              <a:rPr lang="en-US" altLang="ko-KR" sz="2000" dirty="0" smtClean="0"/>
              <a:t>Seek to optimize implementation of network coding</a:t>
            </a:r>
          </a:p>
          <a:p>
            <a:pPr lvl="2"/>
            <a:r>
              <a:rPr lang="en-US" altLang="ko-KR" sz="2000" dirty="0" smtClean="0"/>
              <a:t>Pure Java, runs in the </a:t>
            </a:r>
            <a:r>
              <a:rPr lang="en-US" altLang="ko-KR" sz="2000" dirty="0" err="1" smtClean="0"/>
              <a:t>Dalvik</a:t>
            </a:r>
            <a:r>
              <a:rPr lang="en-US" altLang="ko-KR" sz="2000" dirty="0" smtClean="0"/>
              <a:t> virtual machine, encode at 2.9Mbps and decode at 4.3Mbps, portable across different hardware platforms</a:t>
            </a:r>
          </a:p>
          <a:p>
            <a:pPr lvl="2"/>
            <a:r>
              <a:rPr lang="en-US" altLang="ko-KR" sz="2000" dirty="0" smtClean="0"/>
              <a:t>Native code, runs natively on the phone CPU invoked through the Java Native Interface, encode and decode at 24Mbps</a:t>
            </a:r>
          </a:p>
          <a:p>
            <a:r>
              <a:rPr lang="en-US" altLang="ko-KR" sz="2000" dirty="0" smtClean="0"/>
              <a:t>With the native implementation, </a:t>
            </a:r>
            <a:r>
              <a:rPr lang="en-US" altLang="ko-KR" sz="2000" dirty="0" err="1" smtClean="0"/>
              <a:t>MicroCast</a:t>
            </a:r>
            <a:r>
              <a:rPr lang="en-US" altLang="ko-KR" sz="2000" dirty="0" smtClean="0"/>
              <a:t> can support 2.5Mbps stream to a group of 7 phones</a:t>
            </a:r>
            <a:endParaRPr lang="ko-KR" altLang="en-US" sz="18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Multiple Network Interfaces</a:t>
            </a:r>
            <a:endParaRPr lang="ko-KR" altLang="en-US" sz="3200" b="1" dirty="0"/>
          </a:p>
        </p:txBody>
      </p:sp>
      <p:sp>
        <p:nvSpPr>
          <p:cNvPr id="3" name="내용 개체 틀 2"/>
          <p:cNvSpPr>
            <a:spLocks noGrp="1"/>
          </p:cNvSpPr>
          <p:nvPr>
            <p:ph idx="1"/>
          </p:nvPr>
        </p:nvSpPr>
        <p:spPr/>
        <p:txBody>
          <a:bodyPr>
            <a:normAutofit/>
          </a:bodyPr>
          <a:lstStyle/>
          <a:p>
            <a:r>
              <a:rPr lang="en-US" altLang="ko-KR" sz="2000" dirty="0" smtClean="0"/>
              <a:t>3G &amp; </a:t>
            </a:r>
            <a:r>
              <a:rPr lang="en-US" altLang="ko-KR" sz="2000" dirty="0" err="1" smtClean="0"/>
              <a:t>WiFi</a:t>
            </a:r>
            <a:r>
              <a:rPr lang="en-US" altLang="ko-KR" sz="2000" dirty="0" smtClean="0"/>
              <a:t> vs. </a:t>
            </a:r>
            <a:r>
              <a:rPr lang="en-US" altLang="ko-KR" sz="2000" dirty="0" err="1" smtClean="0"/>
              <a:t>WiFi</a:t>
            </a:r>
            <a:r>
              <a:rPr lang="en-US" altLang="ko-KR" sz="2000" dirty="0" smtClean="0"/>
              <a:t> &amp; Bluetooth</a:t>
            </a:r>
          </a:p>
          <a:p>
            <a:pPr lvl="1"/>
            <a:r>
              <a:rPr lang="en-US" altLang="ko-KR" sz="2000" dirty="0" smtClean="0"/>
              <a:t>Bluetooth and </a:t>
            </a:r>
            <a:r>
              <a:rPr lang="en-US" altLang="ko-KR" sz="2000" dirty="0" err="1" smtClean="0"/>
              <a:t>WiFi</a:t>
            </a:r>
            <a:r>
              <a:rPr lang="en-US" altLang="ko-KR" sz="2000" dirty="0" smtClean="0"/>
              <a:t> share partially overlapping parts of the spectrum , and often implemented in the same chip</a:t>
            </a:r>
          </a:p>
          <a:p>
            <a:r>
              <a:rPr lang="en-US" altLang="ko-KR" sz="2000" dirty="0" smtClean="0"/>
              <a:t>3G &amp; </a:t>
            </a:r>
            <a:r>
              <a:rPr lang="en-US" altLang="ko-KR" sz="2000" dirty="0" err="1" smtClean="0"/>
              <a:t>WiFi</a:t>
            </a:r>
            <a:r>
              <a:rPr lang="en-US" altLang="ko-KR" sz="2000" dirty="0" smtClean="0"/>
              <a:t> vs. 3G &amp; Bluetooth</a:t>
            </a:r>
          </a:p>
          <a:p>
            <a:pPr lvl="1"/>
            <a:r>
              <a:rPr lang="en-US" altLang="ko-KR" sz="2000" dirty="0" err="1" smtClean="0"/>
              <a:t>WiFi</a:t>
            </a:r>
            <a:r>
              <a:rPr lang="en-US" altLang="ko-KR" sz="2000" dirty="0" smtClean="0"/>
              <a:t> support larger number of connections at higher rates</a:t>
            </a:r>
          </a:p>
          <a:p>
            <a:endParaRPr lang="en-US" altLang="ko-KR" sz="2000" dirty="0" smtClean="0"/>
          </a:p>
          <a:p>
            <a:r>
              <a:rPr lang="en-US" altLang="ko-KR" sz="2000" dirty="0" smtClean="0"/>
              <a:t>Challenges when 3G is utilized simultaneously with </a:t>
            </a:r>
            <a:r>
              <a:rPr lang="en-US" altLang="ko-KR" sz="2000" dirty="0" err="1" smtClean="0"/>
              <a:t>WiFi</a:t>
            </a:r>
            <a:endParaRPr lang="en-US" altLang="ko-KR" sz="2000" dirty="0" smtClean="0"/>
          </a:p>
          <a:p>
            <a:pPr lvl="1"/>
            <a:r>
              <a:rPr lang="en-US" altLang="ko-KR" sz="2000" dirty="0" smtClean="0"/>
              <a:t>Undocumented API that forces routing of packets for the HTTP server through the 3G interface</a:t>
            </a:r>
            <a:endParaRPr lang="ko-KR" altLang="en-US" sz="20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Implementing High-Rate </a:t>
            </a:r>
            <a:r>
              <a:rPr lang="en-US" altLang="ko-KR" sz="3200" b="1" dirty="0" err="1" smtClean="0"/>
              <a:t>WiFi</a:t>
            </a:r>
            <a:r>
              <a:rPr lang="en-US" altLang="ko-KR" sz="3200" b="1" dirty="0" smtClean="0"/>
              <a:t> Broadcast</a:t>
            </a:r>
            <a:endParaRPr lang="ko-KR" altLang="en-US" sz="3200" b="1" dirty="0"/>
          </a:p>
        </p:txBody>
      </p:sp>
      <p:sp>
        <p:nvSpPr>
          <p:cNvPr id="3" name="내용 개체 틀 2"/>
          <p:cNvSpPr>
            <a:spLocks noGrp="1"/>
          </p:cNvSpPr>
          <p:nvPr>
            <p:ph idx="1"/>
          </p:nvPr>
        </p:nvSpPr>
        <p:spPr/>
        <p:txBody>
          <a:bodyPr>
            <a:noAutofit/>
          </a:bodyPr>
          <a:lstStyle/>
          <a:p>
            <a:r>
              <a:rPr lang="en-US" altLang="ko-KR" sz="2400" dirty="0" smtClean="0"/>
              <a:t>Challenges</a:t>
            </a:r>
          </a:p>
          <a:p>
            <a:pPr lvl="1"/>
            <a:r>
              <a:rPr lang="en-US" altLang="ko-KR" sz="2000" dirty="0" smtClean="0"/>
              <a:t>Promiscuous mode: </a:t>
            </a:r>
            <a:r>
              <a:rPr lang="en-US" altLang="ko-KR" sz="2000" dirty="0" err="1" smtClean="0"/>
              <a:t>CyanogenMod</a:t>
            </a:r>
            <a:r>
              <a:rPr lang="en-US" altLang="ko-KR" sz="2000" dirty="0" smtClean="0"/>
              <a:t> 7 ROM, but only in infrastructure mode</a:t>
            </a:r>
          </a:p>
          <a:p>
            <a:pPr lvl="1"/>
            <a:r>
              <a:rPr lang="en-US" altLang="ko-KR" sz="2000" dirty="0" smtClean="0"/>
              <a:t>Not pass the overheard packets up to the application layer: own overhearing API, C library and C binary executable program with irrelevant packet filtering</a:t>
            </a:r>
          </a:p>
          <a:p>
            <a:pPr lvl="1"/>
            <a:r>
              <a:rPr lang="en-US" altLang="ko-KR" sz="2000" dirty="0" smtClean="0"/>
              <a:t>Not available in ad-hoc mode: </a:t>
            </a:r>
            <a:r>
              <a:rPr lang="en-US" altLang="ko-KR" sz="2400" dirty="0" smtClean="0"/>
              <a:t>Pseudo-broadcast </a:t>
            </a:r>
            <a:r>
              <a:rPr lang="en-US" altLang="ko-KR" sz="2400" dirty="0"/>
              <a:t>(</a:t>
            </a:r>
            <a:r>
              <a:rPr lang="en-US" altLang="ko-KR" sz="2400" dirty="0" smtClean="0"/>
              <a:t>overhearing), </a:t>
            </a:r>
            <a:r>
              <a:rPr lang="en-US" altLang="ko-KR" sz="2000" dirty="0" smtClean="0"/>
              <a:t>combines </a:t>
            </a:r>
            <a:r>
              <a:rPr lang="en-US" altLang="ko-KR" sz="2000" dirty="0"/>
              <a:t>the benefits of unicast (rate, back-off) and broadcast (reduce redundantly transmissions)</a:t>
            </a:r>
            <a:endParaRPr lang="en-US" altLang="ko-KR" sz="2000" dirty="0" smtClean="0"/>
          </a:p>
          <a:p>
            <a:pPr lvl="1"/>
            <a:endParaRPr lang="en-US" altLang="ko-KR" sz="2000"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lgn="l"/>
            <a:r>
              <a:rPr lang="en-US" altLang="ko-KR" b="1" dirty="0" smtClean="0"/>
              <a:t>Outline</a:t>
            </a:r>
            <a:endParaRPr lang="ko-KR" altLang="en-US" b="1" dirty="0"/>
          </a:p>
        </p:txBody>
      </p:sp>
      <p:sp>
        <p:nvSpPr>
          <p:cNvPr id="3" name="내용 개체 틀 2"/>
          <p:cNvSpPr>
            <a:spLocks noGrp="1"/>
          </p:cNvSpPr>
          <p:nvPr>
            <p:ph idx="1"/>
          </p:nvPr>
        </p:nvSpPr>
        <p:spPr/>
        <p:txBody>
          <a:bodyPr>
            <a:normAutofit/>
          </a:bodyPr>
          <a:lstStyle/>
          <a:p>
            <a:r>
              <a:rPr lang="en-US" altLang="ko-KR" dirty="0" smtClean="0"/>
              <a:t>Introduction</a:t>
            </a:r>
          </a:p>
          <a:p>
            <a:r>
              <a:rPr lang="en-US" altLang="ko-KR" dirty="0" smtClean="0"/>
              <a:t>The </a:t>
            </a:r>
            <a:r>
              <a:rPr lang="en-US" altLang="ko-KR" dirty="0" err="1" smtClean="0"/>
              <a:t>MicroCast</a:t>
            </a:r>
            <a:r>
              <a:rPr lang="en-US" altLang="ko-KR" dirty="0" smtClean="0"/>
              <a:t> System</a:t>
            </a:r>
          </a:p>
          <a:p>
            <a:r>
              <a:rPr lang="en-US" altLang="ko-KR" dirty="0" smtClean="0"/>
              <a:t>Performance Evaluation</a:t>
            </a:r>
          </a:p>
          <a:p>
            <a:r>
              <a:rPr lang="en-US" altLang="ko-KR" dirty="0" smtClean="0"/>
              <a:t>Conclusion</a:t>
            </a:r>
          </a:p>
          <a:p>
            <a:endParaRPr lang="ko-KR" altLang="en-US" dirty="0"/>
          </a:p>
        </p:txBody>
      </p:sp>
    </p:spTree>
    <p:extLst>
      <p:ext uri="{BB962C8B-B14F-4D97-AF65-F5344CB8AC3E}">
        <p14:creationId xmlns:p14="http://schemas.microsoft.com/office/powerpoint/2010/main" val="2981103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3">
                                            <p:txEl>
                                              <p:pRg st="2" end="2"/>
                                            </p:txEl>
                                          </p:spTgt>
                                        </p:tgtEl>
                                        <p:attrNameLst>
                                          <p:attrName>style.fontWeight</p:attrName>
                                        </p:attrNameLst>
                                      </p:cBhvr>
                                      <p:to>
                                        <p:strVal val="bold"/>
                                      </p:to>
                                    </p:set>
                                  </p:childTnLst>
                                </p:cTn>
                              </p:par>
                              <p:par>
                                <p:cTn id="7" presetID="9" presetClass="emph" presetSubtype="0" nodeType="withEffect">
                                  <p:stCondLst>
                                    <p:cond delay="0"/>
                                  </p:stCondLst>
                                  <p:iterate type="lt">
                                    <p:tmAbs val="0"/>
                                  </p:iterate>
                                  <p:childTnLst>
                                    <p:set>
                                      <p:cBhvr rctx="PPT">
                                        <p:cTn id="8" dur="indefinite"/>
                                        <p:tgtEl>
                                          <p:spTgt spid="3">
                                            <p:txEl>
                                              <p:pRg st="1" end="1"/>
                                            </p:txEl>
                                          </p:spTgt>
                                        </p:tgtEl>
                                        <p:attrNameLst>
                                          <p:attrName>style.opacity</p:attrName>
                                        </p:attrNameLst>
                                      </p:cBhvr>
                                      <p:to>
                                        <p:strVal val="0.5"/>
                                      </p:to>
                                    </p:set>
                                    <p:animEffect filter="image" prLst="opacity: 0.5">
                                      <p:cBhvr rctx="IE">
                                        <p:cTn id="9" dur="indefinite"/>
                                        <p:tgtEl>
                                          <p:spTgt spid="3">
                                            <p:txEl>
                                              <p:pRg st="1" end="1"/>
                                            </p:txEl>
                                          </p:spTgt>
                                        </p:tgtEl>
                                      </p:cBhvr>
                                    </p:animEffect>
                                  </p:childTnLst>
                                </p:cTn>
                              </p:par>
                              <p:par>
                                <p:cTn id="10" presetID="9" presetClass="emph" presetSubtype="0" nodeType="withEffect">
                                  <p:stCondLst>
                                    <p:cond delay="0"/>
                                  </p:stCondLst>
                                  <p:iterate type="lt">
                                    <p:tmAbs val="0"/>
                                  </p:iterate>
                                  <p:childTnLst>
                                    <p:set>
                                      <p:cBhvr rctx="PPT">
                                        <p:cTn id="11" dur="indefinite"/>
                                        <p:tgtEl>
                                          <p:spTgt spid="3">
                                            <p:txEl>
                                              <p:pRg st="3" end="3"/>
                                            </p:txEl>
                                          </p:spTgt>
                                        </p:tgtEl>
                                        <p:attrNameLst>
                                          <p:attrName>style.opacity</p:attrName>
                                        </p:attrNameLst>
                                      </p:cBhvr>
                                      <p:to>
                                        <p:strVal val="0.5"/>
                                      </p:to>
                                    </p:set>
                                    <p:animEffect filter="image" prLst="opacity: 0.5">
                                      <p:cBhvr rctx="IE">
                                        <p:cTn id="12" dur="indefinite"/>
                                        <p:tgtEl>
                                          <p:spTgt spid="3">
                                            <p:txEl>
                                              <p:pRg st="3" end="3"/>
                                            </p:txEl>
                                          </p:spTgt>
                                        </p:tgtEl>
                                      </p:cBhvr>
                                    </p:animEffect>
                                  </p:childTnLst>
                                </p:cTn>
                              </p:par>
                              <p:par>
                                <p:cTn id="13" presetID="9" presetClass="emph" presetSubtype="0" nodeType="withEffect">
                                  <p:stCondLst>
                                    <p:cond delay="0"/>
                                  </p:stCondLst>
                                  <p:childTnLst>
                                    <p:set>
                                      <p:cBhvr rctx="PPT">
                                        <p:cTn id="14" dur="indefinite"/>
                                        <p:tgtEl>
                                          <p:spTgt spid="3">
                                            <p:txEl>
                                              <p:pRg st="0" end="0"/>
                                            </p:txEl>
                                          </p:spTgt>
                                        </p:tgtEl>
                                        <p:attrNameLst>
                                          <p:attrName>style.opacity</p:attrName>
                                        </p:attrNameLst>
                                      </p:cBhvr>
                                      <p:to>
                                        <p:strVal val="0.5"/>
                                      </p:to>
                                    </p:set>
                                    <p:animEffect filter="image" prLst="opacity: 0.5">
                                      <p:cBhvr rctx="IE">
                                        <p:cTn id="15" dur="indefinite"/>
                                        <p:tgtEl>
                                          <p:spTgt spid="3">
                                            <p:txEl>
                                              <p:pRg st="0" end="0"/>
                                            </p:txEl>
                                          </p:spTgt>
                                        </p:tgtEl>
                                      </p:cBhvr>
                                    </p:animEffect>
                                  </p:childTnLst>
                                </p:cTn>
                              </p:par>
                              <p:par>
                                <p:cTn id="16" presetID="9" presetClass="emph" presetSubtype="0" grpId="0" nodeType="withEffect">
                                  <p:stCondLst>
                                    <p:cond delay="0"/>
                                  </p:stCondLst>
                                  <p:childTnLst>
                                    <p:set>
                                      <p:cBhvr rctx="PPT">
                                        <p:cTn id="17" dur="indefinite"/>
                                        <p:tgtEl>
                                          <p:spTgt spid="2"/>
                                        </p:tgtEl>
                                        <p:attrNameLst>
                                          <p:attrName>style.opacity</p:attrName>
                                        </p:attrNameLst>
                                      </p:cBhvr>
                                      <p:to>
                                        <p:strVal val="0.5"/>
                                      </p:to>
                                    </p:set>
                                    <p:animEffect filter="image" prLst="opacity: 0.5">
                                      <p:cBhvr rctx="IE">
                                        <p:cTn id="18"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algn="l"/>
            <a:r>
              <a:rPr lang="en-US" altLang="ko-KR" b="1" dirty="0" smtClean="0"/>
              <a:t>Outline</a:t>
            </a:r>
            <a:endParaRPr lang="ko-KR" altLang="en-US" b="1" dirty="0"/>
          </a:p>
        </p:txBody>
      </p:sp>
      <p:sp>
        <p:nvSpPr>
          <p:cNvPr id="3" name="내용 개체 틀 2"/>
          <p:cNvSpPr>
            <a:spLocks noGrp="1"/>
          </p:cNvSpPr>
          <p:nvPr>
            <p:ph idx="1"/>
          </p:nvPr>
        </p:nvSpPr>
        <p:spPr/>
        <p:txBody>
          <a:bodyPr>
            <a:normAutofit/>
          </a:bodyPr>
          <a:lstStyle/>
          <a:p>
            <a:r>
              <a:rPr lang="en-US" altLang="ko-KR" dirty="0" smtClean="0"/>
              <a:t>Introduction</a:t>
            </a:r>
          </a:p>
          <a:p>
            <a:r>
              <a:rPr lang="en-US" altLang="ko-KR" dirty="0" smtClean="0"/>
              <a:t>The </a:t>
            </a:r>
            <a:r>
              <a:rPr lang="en-US" altLang="ko-KR" dirty="0" err="1" smtClean="0"/>
              <a:t>MicroCast</a:t>
            </a:r>
            <a:r>
              <a:rPr lang="en-US" altLang="ko-KR" dirty="0" smtClean="0"/>
              <a:t> System</a:t>
            </a:r>
          </a:p>
          <a:p>
            <a:r>
              <a:rPr lang="en-US" altLang="ko-KR" b="1" dirty="0" smtClean="0"/>
              <a:t>Performance Evaluation</a:t>
            </a:r>
          </a:p>
          <a:p>
            <a:pPr lvl="1"/>
            <a:r>
              <a:rPr lang="en-US" altLang="ko-KR" dirty="0" smtClean="0"/>
              <a:t>Benefits of Collaborative Download</a:t>
            </a:r>
          </a:p>
          <a:p>
            <a:pPr lvl="1"/>
            <a:r>
              <a:rPr lang="en-US" altLang="ko-KR" dirty="0" smtClean="0"/>
              <a:t>Benefits of MicroNC-P2</a:t>
            </a:r>
          </a:p>
          <a:p>
            <a:pPr lvl="1"/>
            <a:r>
              <a:rPr lang="en-US" altLang="ko-KR" dirty="0" smtClean="0"/>
              <a:t>Energy Cost</a:t>
            </a:r>
          </a:p>
          <a:p>
            <a:pPr lvl="1"/>
            <a:r>
              <a:rPr lang="en-US" altLang="ko-KR" dirty="0"/>
              <a:t>Limitations and </a:t>
            </a:r>
            <a:r>
              <a:rPr lang="en-US" altLang="ko-KR" dirty="0" smtClean="0"/>
              <a:t>Extensions</a:t>
            </a:r>
          </a:p>
          <a:p>
            <a:r>
              <a:rPr lang="en-US" altLang="ko-KR" dirty="0" smtClean="0"/>
              <a:t>Conclusion</a:t>
            </a:r>
          </a:p>
          <a:p>
            <a:endParaRPr lang="ko-KR" altLang="en-US" dirty="0"/>
          </a:p>
        </p:txBody>
      </p:sp>
    </p:spTree>
    <p:extLst>
      <p:ext uri="{BB962C8B-B14F-4D97-AF65-F5344CB8AC3E}">
        <p14:creationId xmlns:p14="http://schemas.microsoft.com/office/powerpoint/2010/main" val="3343430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7" dur="500"/>
                                        <p:tgtEl>
                                          <p:spTgt spid="3">
                                            <p:txEl>
                                              <p:pRg st="3" end="3"/>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0" dur="500"/>
                                        <p:tgtEl>
                                          <p:spTgt spid="3">
                                            <p:txEl>
                                              <p:pRg st="4" end="4"/>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3" dur="500"/>
                                        <p:tgtEl>
                                          <p:spTgt spid="3">
                                            <p:txEl>
                                              <p:pRg st="5" end="5"/>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randombar(horizontal)">
                                      <p:cBhvr>
                                        <p:cTn id="16" dur="500"/>
                                        <p:tgtEl>
                                          <p:spTgt spid="3">
                                            <p:txEl>
                                              <p:pRg st="6" end="6"/>
                                            </p:txEl>
                                          </p:spTgt>
                                        </p:tgtEl>
                                      </p:cBhvr>
                                    </p:animEffect>
                                  </p:childTnLst>
                                </p:cTn>
                              </p:par>
                              <p:par>
                                <p:cTn id="17" presetID="9" presetClass="emph" presetSubtype="0" nodeType="withEffect">
                                  <p:stCondLst>
                                    <p:cond delay="0"/>
                                  </p:stCondLst>
                                  <p:iterate type="lt">
                                    <p:tmAbs val="0"/>
                                  </p:iterate>
                                  <p:childTnLst>
                                    <p:set>
                                      <p:cBhvr rctx="PPT">
                                        <p:cTn id="18" dur="indefinite"/>
                                        <p:tgtEl>
                                          <p:spTgt spid="3">
                                            <p:txEl>
                                              <p:pRg st="1" end="1"/>
                                            </p:txEl>
                                          </p:spTgt>
                                        </p:tgtEl>
                                        <p:attrNameLst>
                                          <p:attrName>style.opacity</p:attrName>
                                        </p:attrNameLst>
                                      </p:cBhvr>
                                      <p:to>
                                        <p:strVal val="0.5"/>
                                      </p:to>
                                    </p:set>
                                    <p:animEffect filter="image" prLst="opacity: 0.5">
                                      <p:cBhvr rctx="IE">
                                        <p:cTn id="19" dur="indefinite"/>
                                        <p:tgtEl>
                                          <p:spTgt spid="3">
                                            <p:txEl>
                                              <p:pRg st="1" end="1"/>
                                            </p:txEl>
                                          </p:spTgt>
                                        </p:tgtEl>
                                      </p:cBhvr>
                                    </p:animEffect>
                                  </p:childTnLst>
                                </p:cTn>
                              </p:par>
                              <p:par>
                                <p:cTn id="20" presetID="9" presetClass="emph" presetSubtype="0" nodeType="withEffect">
                                  <p:stCondLst>
                                    <p:cond delay="0"/>
                                  </p:stCondLst>
                                  <p:iterate type="lt">
                                    <p:tmAbs val="0"/>
                                  </p:iterate>
                                  <p:childTnLst>
                                    <p:set>
                                      <p:cBhvr rctx="PPT">
                                        <p:cTn id="21" dur="indefinite"/>
                                        <p:tgtEl>
                                          <p:spTgt spid="3">
                                            <p:txEl>
                                              <p:pRg st="7" end="7"/>
                                            </p:txEl>
                                          </p:spTgt>
                                        </p:tgtEl>
                                        <p:attrNameLst>
                                          <p:attrName>style.opacity</p:attrName>
                                        </p:attrNameLst>
                                      </p:cBhvr>
                                      <p:to>
                                        <p:strVal val="0.5"/>
                                      </p:to>
                                    </p:set>
                                    <p:animEffect filter="image" prLst="opacity: 0.5">
                                      <p:cBhvr rctx="IE">
                                        <p:cTn id="22" dur="indefinite"/>
                                        <p:tgtEl>
                                          <p:spTgt spid="3">
                                            <p:txEl>
                                              <p:pRg st="7" end="7"/>
                                            </p:txEl>
                                          </p:spTgt>
                                        </p:tgtEl>
                                      </p:cBhvr>
                                    </p:animEffect>
                                  </p:childTnLst>
                                </p:cTn>
                              </p:par>
                              <p:par>
                                <p:cTn id="23" presetID="9" presetClass="emph" presetSubtype="0" nodeType="withEffect">
                                  <p:stCondLst>
                                    <p:cond delay="0"/>
                                  </p:stCondLst>
                                  <p:childTnLst>
                                    <p:set>
                                      <p:cBhvr rctx="PPT">
                                        <p:cTn id="24" dur="indefinite"/>
                                        <p:tgtEl>
                                          <p:spTgt spid="3">
                                            <p:txEl>
                                              <p:pRg st="0" end="0"/>
                                            </p:txEl>
                                          </p:spTgt>
                                        </p:tgtEl>
                                        <p:attrNameLst>
                                          <p:attrName>style.opacity</p:attrName>
                                        </p:attrNameLst>
                                      </p:cBhvr>
                                      <p:to>
                                        <p:strVal val="0.5"/>
                                      </p:to>
                                    </p:set>
                                    <p:animEffect filter="image" prLst="opacity: 0.5">
                                      <p:cBhvr rctx="IE">
                                        <p:cTn id="25" dur="indefinite"/>
                                        <p:tgtEl>
                                          <p:spTgt spid="3">
                                            <p:txEl>
                                              <p:pRg st="0" end="0"/>
                                            </p:txEl>
                                          </p:spTgt>
                                        </p:tgtEl>
                                      </p:cBhvr>
                                    </p:animEffect>
                                  </p:childTnLst>
                                </p:cTn>
                              </p:par>
                              <p:par>
                                <p:cTn id="26" presetID="9" presetClass="emph" presetSubtype="0" grpId="0" nodeType="withEffect">
                                  <p:stCondLst>
                                    <p:cond delay="0"/>
                                  </p:stCondLst>
                                  <p:childTnLst>
                                    <p:set>
                                      <p:cBhvr rctx="PPT">
                                        <p:cTn id="27" dur="indefinite"/>
                                        <p:tgtEl>
                                          <p:spTgt spid="2"/>
                                        </p:tgtEl>
                                        <p:attrNameLst>
                                          <p:attrName>style.opacity</p:attrName>
                                        </p:attrNameLst>
                                      </p:cBhvr>
                                      <p:to>
                                        <p:strVal val="0.5"/>
                                      </p:to>
                                    </p:set>
                                    <p:animEffect filter="image" prLst="opacity: 0.5">
                                      <p:cBhvr rctx="IE">
                                        <p:cTn id="28"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Performance Evaluation</a:t>
            </a:r>
            <a:endParaRPr lang="ko-KR" altLang="en-US" sz="3200" b="1" dirty="0"/>
          </a:p>
        </p:txBody>
      </p:sp>
      <p:sp>
        <p:nvSpPr>
          <p:cNvPr id="3" name="내용 개체 틀 2"/>
          <p:cNvSpPr>
            <a:spLocks noGrp="1"/>
          </p:cNvSpPr>
          <p:nvPr>
            <p:ph idx="1"/>
          </p:nvPr>
        </p:nvSpPr>
        <p:spPr/>
        <p:txBody>
          <a:bodyPr>
            <a:normAutofit/>
          </a:bodyPr>
          <a:lstStyle/>
          <a:p>
            <a:r>
              <a:rPr lang="en-US" altLang="ko-KR" sz="2400" dirty="0" smtClean="0"/>
              <a:t>Experiments on an Android </a:t>
            </a:r>
            <a:r>
              <a:rPr lang="en-US" altLang="ko-KR" sz="2400" dirty="0" err="1" smtClean="0"/>
              <a:t>testbed</a:t>
            </a:r>
            <a:r>
              <a:rPr lang="en-US" altLang="ko-KR" sz="2400" dirty="0" smtClean="0"/>
              <a:t> consisting of seven smartphones</a:t>
            </a:r>
          </a:p>
          <a:p>
            <a:pPr lvl="1"/>
            <a:r>
              <a:rPr lang="en-US" altLang="ko-KR" sz="2000" dirty="0" smtClean="0"/>
              <a:t>Samsung Captivate (4), Nexus S (3)</a:t>
            </a:r>
          </a:p>
          <a:p>
            <a:pPr lvl="1"/>
            <a:r>
              <a:rPr lang="en-US" altLang="ko-KR" sz="2000" dirty="0" smtClean="0"/>
              <a:t>1Ghz Cortex-A8 CPU, 512MB RAM</a:t>
            </a:r>
          </a:p>
          <a:p>
            <a:pPr lvl="1"/>
            <a:r>
              <a:rPr lang="en-US" altLang="ko-KR" sz="2000" dirty="0" smtClean="0"/>
              <a:t>Android Gingerbread 2.3 (6), Android Ice Cream Sandwich 4.0 [Nexus S] (1)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pPr algn="l"/>
            <a:r>
              <a:rPr lang="en-US" altLang="ko-KR" sz="3200" b="1" dirty="0" smtClean="0"/>
              <a:t>Performance Evaluation: </a:t>
            </a:r>
            <a:r>
              <a:rPr lang="en-US" altLang="ko-KR" sz="3200" b="1" dirty="0" err="1" smtClean="0"/>
              <a:t>MicroDownload</a:t>
            </a:r>
            <a:endParaRPr lang="ko-KR" altLang="en-US" sz="3200" b="1" dirty="0"/>
          </a:p>
        </p:txBody>
      </p:sp>
      <p:sp>
        <p:nvSpPr>
          <p:cNvPr id="3" name="내용 개체 틀 2"/>
          <p:cNvSpPr>
            <a:spLocks noGrp="1"/>
          </p:cNvSpPr>
          <p:nvPr>
            <p:ph idx="1"/>
          </p:nvPr>
        </p:nvSpPr>
        <p:spPr/>
        <p:txBody>
          <a:bodyPr>
            <a:normAutofit/>
          </a:bodyPr>
          <a:lstStyle/>
          <a:p>
            <a:r>
              <a:rPr lang="en-US" altLang="ko-KR" sz="2800" dirty="0" smtClean="0"/>
              <a:t>Setup</a:t>
            </a:r>
          </a:p>
          <a:p>
            <a:pPr lvl="1"/>
            <a:r>
              <a:rPr lang="en-US" altLang="ko-KR" sz="2400" dirty="0" smtClean="0"/>
              <a:t>Three Nexus S connected to the same cellular network provider</a:t>
            </a:r>
          </a:p>
          <a:p>
            <a:pPr lvl="1"/>
            <a:r>
              <a:rPr lang="en-US" altLang="ko-KR" sz="2400" dirty="0" smtClean="0"/>
              <a:t>Place within proximity of each other (distances are approximately 2 cm)</a:t>
            </a:r>
          </a:p>
          <a:p>
            <a:pPr lvl="1"/>
            <a:r>
              <a:rPr lang="en-US" altLang="ko-KR" sz="2400" dirty="0" smtClean="0"/>
              <a:t>Indoor environment</a:t>
            </a:r>
          </a:p>
          <a:p>
            <a:pPr lvl="1"/>
            <a:r>
              <a:rPr lang="en-US" altLang="ko-KR" sz="2400" dirty="0" smtClean="0"/>
              <a:t>Disabled MicroNC-P2 and measured the download rate over 100 seconds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Cellular Link Rates</a:t>
            </a:r>
            <a:endParaRPr lang="ko-KR" altLang="en-US" sz="3200" b="1" dirty="0"/>
          </a:p>
        </p:txBody>
      </p:sp>
      <p:pic>
        <p:nvPicPr>
          <p:cNvPr id="2050" name="Picture 2"/>
          <p:cNvPicPr>
            <a:picLocks noChangeAspect="1" noChangeArrowheads="1"/>
          </p:cNvPicPr>
          <p:nvPr/>
        </p:nvPicPr>
        <p:blipFill rotWithShape="1">
          <a:blip r:embed="rId3" cstate="print"/>
          <a:srcRect b="28080"/>
          <a:stretch/>
        </p:blipFill>
        <p:spPr bwMode="auto">
          <a:xfrm>
            <a:off x="899592" y="1568976"/>
            <a:ext cx="7451483" cy="4320480"/>
          </a:xfrm>
          <a:prstGeom prst="rect">
            <a:avLst/>
          </a:prstGeom>
          <a:noFill/>
          <a:ln w="9525">
            <a:noFill/>
            <a:miter lim="800000"/>
            <a:headEnd/>
            <a:tailEnd/>
          </a:ln>
        </p:spPr>
      </p:pic>
    </p:spTree>
    <p:extLst>
      <p:ext uri="{BB962C8B-B14F-4D97-AF65-F5344CB8AC3E}">
        <p14:creationId xmlns:p14="http://schemas.microsoft.com/office/powerpoint/2010/main" val="26541153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Performance Evaluation: MicroNC-P2</a:t>
            </a:r>
            <a:endParaRPr lang="ko-KR" altLang="en-US" sz="3200" b="1" dirty="0"/>
          </a:p>
        </p:txBody>
      </p:sp>
      <p:sp>
        <p:nvSpPr>
          <p:cNvPr id="3" name="내용 개체 틀 2"/>
          <p:cNvSpPr>
            <a:spLocks noGrp="1"/>
          </p:cNvSpPr>
          <p:nvPr>
            <p:ph idx="1"/>
          </p:nvPr>
        </p:nvSpPr>
        <p:spPr/>
        <p:txBody>
          <a:bodyPr>
            <a:noAutofit/>
          </a:bodyPr>
          <a:lstStyle/>
          <a:p>
            <a:r>
              <a:rPr lang="en-US" altLang="ko-KR" sz="2400" dirty="0" smtClean="0"/>
              <a:t>MicroNC-P2 vs. </a:t>
            </a:r>
          </a:p>
          <a:p>
            <a:pPr lvl="1"/>
            <a:r>
              <a:rPr lang="en-US" altLang="ko-KR" sz="2000" dirty="0" err="1" smtClean="0"/>
              <a:t>BitTorrent</a:t>
            </a:r>
            <a:r>
              <a:rPr lang="en-US" altLang="ko-KR" sz="2000" dirty="0" smtClean="0"/>
              <a:t>-based distributor (</a:t>
            </a:r>
            <a:r>
              <a:rPr lang="en-US" altLang="ko-KR" sz="2000" dirty="0" err="1" smtClean="0"/>
              <a:t>BitTorrent</a:t>
            </a:r>
            <a:r>
              <a:rPr lang="en-US" altLang="ko-KR" sz="2000" dirty="0" smtClean="0"/>
              <a:t>-Pull), a pull-based P2P protocol</a:t>
            </a:r>
          </a:p>
          <a:p>
            <a:pPr lvl="2"/>
            <a:r>
              <a:rPr lang="en-US" altLang="ko-KR" sz="1800" dirty="0" smtClean="0"/>
              <a:t>[B</a:t>
            </a:r>
            <a:r>
              <a:rPr lang="en-US" altLang="ko-KR" sz="1800" dirty="0"/>
              <a:t>. Cohen. Incentives build robustness in </a:t>
            </a:r>
            <a:r>
              <a:rPr lang="en-US" altLang="ko-KR" sz="1800" dirty="0" err="1"/>
              <a:t>BitTorrent</a:t>
            </a:r>
            <a:r>
              <a:rPr lang="en-US" altLang="ko-KR" sz="1800" dirty="0"/>
              <a:t>. </a:t>
            </a:r>
            <a:r>
              <a:rPr lang="en-US" altLang="ko-KR" sz="1800" dirty="0" smtClean="0"/>
              <a:t>In Proceedings </a:t>
            </a:r>
            <a:r>
              <a:rPr lang="en-US" altLang="ko-KR" sz="1800" dirty="0"/>
              <a:t>of the First Workshop on Economics </a:t>
            </a:r>
            <a:r>
              <a:rPr lang="en-US" altLang="ko-KR" sz="1800" dirty="0" smtClean="0"/>
              <a:t>of Peer-to-Peer </a:t>
            </a:r>
            <a:r>
              <a:rPr lang="en-US" altLang="ko-KR" sz="1800" dirty="0"/>
              <a:t>Systems, Berkeley, CA, USA, 2003</a:t>
            </a:r>
            <a:r>
              <a:rPr lang="en-US" altLang="ko-KR" sz="1800" dirty="0" smtClean="0"/>
              <a:t>.]</a:t>
            </a:r>
          </a:p>
          <a:p>
            <a:pPr lvl="1"/>
            <a:r>
              <a:rPr lang="en-US" altLang="ko-KR" sz="2000" dirty="0" smtClean="0"/>
              <a:t>R2-based distributor (R2-Push), random network coding and random push</a:t>
            </a:r>
          </a:p>
          <a:p>
            <a:pPr lvl="2"/>
            <a:r>
              <a:rPr lang="en-US" altLang="ko-KR" sz="1800" dirty="0" smtClean="0"/>
              <a:t>[M</a:t>
            </a:r>
            <a:r>
              <a:rPr lang="en-US" altLang="ko-KR" sz="1800" dirty="0"/>
              <a:t>. Wang and B. Li. R2: Random push with random </a:t>
            </a:r>
            <a:r>
              <a:rPr lang="en-US" altLang="ko-KR" sz="1800" dirty="0" smtClean="0"/>
              <a:t>network coding </a:t>
            </a:r>
            <a:r>
              <a:rPr lang="en-US" altLang="ko-KR" sz="1800" dirty="0"/>
              <a:t>in live Peer-to-Peer streaming. IEEE Journal </a:t>
            </a:r>
            <a:r>
              <a:rPr lang="en-US" altLang="ko-KR" sz="1800" dirty="0" smtClean="0"/>
              <a:t>on Selected </a:t>
            </a:r>
            <a:r>
              <a:rPr lang="en-US" altLang="ko-KR" sz="1800" dirty="0"/>
              <a:t>Areas in Communications, 25(9):1655–1666, Dec</a:t>
            </a:r>
            <a:r>
              <a:rPr lang="en-US" altLang="ko-KR" sz="1800" dirty="0" smtClean="0"/>
              <a:t>. 2007.]</a:t>
            </a:r>
          </a:p>
          <a:p>
            <a:r>
              <a:rPr lang="en-US" altLang="ko-KR" sz="2400" dirty="0" smtClean="0"/>
              <a:t>Topology: Star, clique </a:t>
            </a:r>
          </a:p>
          <a:p>
            <a:r>
              <a:rPr lang="en-US" altLang="ko-KR" sz="2400" dirty="0" smtClean="0"/>
              <a:t>Protocol</a:t>
            </a:r>
            <a:r>
              <a:rPr lang="en-US" altLang="ko-KR" sz="2400" dirty="0"/>
              <a:t>:</a:t>
            </a:r>
            <a:r>
              <a:rPr lang="en-US" altLang="ko-KR" sz="2400" dirty="0" smtClean="0"/>
              <a:t> UDP</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err="1" smtClean="0"/>
              <a:t>BitTorrent</a:t>
            </a:r>
            <a:r>
              <a:rPr lang="en-US" altLang="ko-KR" sz="3200" b="1" dirty="0" smtClean="0"/>
              <a:t>-Pull and R2-Push</a:t>
            </a:r>
            <a:endParaRPr lang="ko-KR" altLang="en-US" sz="3200" b="1" dirty="0"/>
          </a:p>
        </p:txBody>
      </p:sp>
      <p:pic>
        <p:nvPicPr>
          <p:cNvPr id="3074" name="Picture 2"/>
          <p:cNvPicPr>
            <a:picLocks noChangeAspect="1" noChangeArrowheads="1"/>
          </p:cNvPicPr>
          <p:nvPr/>
        </p:nvPicPr>
        <p:blipFill>
          <a:blip r:embed="rId3" cstate="print"/>
          <a:srcRect l="8111" t="49550" r="2662"/>
          <a:stretch>
            <a:fillRect/>
          </a:stretch>
        </p:blipFill>
        <p:spPr bwMode="auto">
          <a:xfrm>
            <a:off x="4571998" y="2204864"/>
            <a:ext cx="4404985" cy="2854102"/>
          </a:xfrm>
          <a:prstGeom prst="rect">
            <a:avLst/>
          </a:prstGeom>
          <a:noFill/>
          <a:ln w="9525">
            <a:noFill/>
            <a:miter lim="800000"/>
            <a:headEnd/>
            <a:tailEnd/>
          </a:ln>
        </p:spPr>
      </p:pic>
      <p:pic>
        <p:nvPicPr>
          <p:cNvPr id="9" name="Picture 2"/>
          <p:cNvPicPr>
            <a:picLocks noChangeAspect="1" noChangeArrowheads="1"/>
          </p:cNvPicPr>
          <p:nvPr/>
        </p:nvPicPr>
        <p:blipFill>
          <a:blip r:embed="rId3" cstate="print"/>
          <a:srcRect l="16223" r="10774" b="51416"/>
          <a:stretch>
            <a:fillRect/>
          </a:stretch>
        </p:blipFill>
        <p:spPr bwMode="auto">
          <a:xfrm>
            <a:off x="539552" y="2204864"/>
            <a:ext cx="3742490" cy="28541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p:cNvSpPr>
            <a:spLocks noGrp="1"/>
          </p:cNvSpPr>
          <p:nvPr>
            <p:ph type="title"/>
          </p:nvPr>
        </p:nvSpPr>
        <p:spPr/>
        <p:txBody>
          <a:bodyPr>
            <a:normAutofit/>
          </a:bodyPr>
          <a:lstStyle/>
          <a:p>
            <a:pPr algn="l"/>
            <a:r>
              <a:rPr lang="en-US" altLang="ko-KR" sz="3200" b="1" dirty="0" smtClean="0"/>
              <a:t>Performance Evaluation: MicroNC-P2</a:t>
            </a:r>
            <a:endParaRPr lang="ko-KR" altLang="en-US" sz="3200" b="1" dirty="0"/>
          </a:p>
        </p:txBody>
      </p:sp>
      <p:pic>
        <p:nvPicPr>
          <p:cNvPr id="1843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1772816"/>
            <a:ext cx="8209551" cy="4056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pPr algn="l"/>
            <a:r>
              <a:rPr lang="en-US" altLang="ko-KR" sz="3200" b="1" dirty="0" smtClean="0"/>
              <a:t>Performance Evaluation: </a:t>
            </a:r>
            <a:br>
              <a:rPr lang="en-US" altLang="ko-KR" sz="3200" b="1" dirty="0" smtClean="0"/>
            </a:br>
            <a:r>
              <a:rPr lang="en-US" altLang="ko-KR" sz="3200" b="1" dirty="0"/>
              <a:t>	</a:t>
            </a:r>
            <a:r>
              <a:rPr lang="en-US" altLang="ko-KR" sz="3200" b="1" dirty="0" smtClean="0"/>
              <a:t>	</a:t>
            </a:r>
            <a:r>
              <a:rPr lang="en-US" altLang="ko-KR" sz="3200" b="1" dirty="0" err="1" smtClean="0"/>
              <a:t>MicroCast</a:t>
            </a:r>
            <a:r>
              <a:rPr lang="en-US" altLang="ko-KR" sz="3200" b="1" dirty="0" smtClean="0"/>
              <a:t> System</a:t>
            </a:r>
            <a:endParaRPr lang="ko-KR" altLang="en-US" sz="3200" b="1" dirty="0"/>
          </a:p>
        </p:txBody>
      </p:sp>
      <p:sp>
        <p:nvSpPr>
          <p:cNvPr id="3" name="내용 개체 틀 2"/>
          <p:cNvSpPr>
            <a:spLocks noGrp="1"/>
          </p:cNvSpPr>
          <p:nvPr>
            <p:ph idx="1"/>
          </p:nvPr>
        </p:nvSpPr>
        <p:spPr/>
        <p:txBody>
          <a:bodyPr>
            <a:normAutofit/>
          </a:bodyPr>
          <a:lstStyle/>
          <a:p>
            <a:r>
              <a:rPr lang="en-US" altLang="ko-KR" sz="2800" dirty="0" smtClean="0"/>
              <a:t>Setup: Non-Congested Local Area</a:t>
            </a:r>
          </a:p>
          <a:p>
            <a:pPr lvl="1"/>
            <a:r>
              <a:rPr lang="en-US" altLang="ko-KR" sz="2400" dirty="0" smtClean="0"/>
              <a:t>Seven phones: four w/ 3G rates varying from 480 Kbps to 670 Kbps, three w/o 3G connections</a:t>
            </a:r>
          </a:p>
          <a:p>
            <a:pPr lvl="1"/>
            <a:r>
              <a:rPr lang="en-US" altLang="ko-KR" sz="2400" dirty="0" smtClean="0"/>
              <a:t>Packets are exchanged locally using UDP, support up to 20 Mbps</a:t>
            </a:r>
          </a:p>
          <a:p>
            <a:pPr lvl="1"/>
            <a:r>
              <a:rPr lang="en-US" altLang="ko-KR" sz="2400" dirty="0" smtClean="0"/>
              <a:t>Star topology, pseudo-</a:t>
            </a:r>
            <a:r>
              <a:rPr lang="en-US" altLang="ko-KR" sz="2400" dirty="0" err="1" smtClean="0"/>
              <a:t>adhoc</a:t>
            </a:r>
            <a:endParaRPr lang="en-US" altLang="ko-KR" sz="2400" dirty="0" smtClean="0"/>
          </a:p>
          <a:p>
            <a:pPr lvl="1"/>
            <a:r>
              <a:rPr lang="en-US" altLang="ko-KR" sz="2400" dirty="0" smtClean="0"/>
              <a:t>Video file size: 9.93 MB</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pPr algn="l"/>
            <a:r>
              <a:rPr lang="en-US" altLang="ko-KR" sz="3200" b="1" dirty="0" smtClean="0"/>
              <a:t>Download Rate </a:t>
            </a:r>
            <a:br>
              <a:rPr lang="en-US" altLang="ko-KR" sz="3200" b="1" dirty="0" smtClean="0"/>
            </a:br>
            <a:r>
              <a:rPr lang="en-US" altLang="ko-KR" sz="3200" b="1" dirty="0"/>
              <a:t>	</a:t>
            </a:r>
            <a:r>
              <a:rPr lang="en-US" altLang="ko-KR" sz="3200" b="1" dirty="0" smtClean="0"/>
              <a:t>	in Non-Congested Local Area</a:t>
            </a:r>
            <a:endParaRPr lang="ko-KR" altLang="en-US" sz="3200" b="1" dirty="0"/>
          </a:p>
        </p:txBody>
      </p:sp>
      <p:pic>
        <p:nvPicPr>
          <p:cNvPr id="1945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628800"/>
            <a:ext cx="8118689" cy="4777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pPr algn="l"/>
            <a:r>
              <a:rPr lang="en-US" altLang="ko-KR" sz="3200" b="1" dirty="0" smtClean="0"/>
              <a:t>Local Traffic Generated by P2P Modules</a:t>
            </a:r>
            <a:endParaRPr lang="ko-KR" altLang="en-US" sz="3200" b="1" dirty="0"/>
          </a:p>
        </p:txBody>
      </p:sp>
      <p:pic>
        <p:nvPicPr>
          <p:cNvPr id="2048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512" y="1915944"/>
            <a:ext cx="8135790" cy="458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pPr algn="l"/>
            <a:r>
              <a:rPr lang="en-US" altLang="ko-KR" sz="3200" b="1" dirty="0" smtClean="0"/>
              <a:t>Performance Evaluation: </a:t>
            </a:r>
            <a:br>
              <a:rPr lang="en-US" altLang="ko-KR" sz="3200" b="1" dirty="0" smtClean="0"/>
            </a:br>
            <a:r>
              <a:rPr lang="en-US" altLang="ko-KR" sz="3200" b="1" dirty="0"/>
              <a:t>	</a:t>
            </a:r>
            <a:r>
              <a:rPr lang="en-US" altLang="ko-KR" sz="3200" b="1" dirty="0" smtClean="0"/>
              <a:t>	</a:t>
            </a:r>
            <a:r>
              <a:rPr lang="en-US" altLang="ko-KR" sz="3200" b="1" dirty="0" err="1" smtClean="0"/>
              <a:t>MicroCast</a:t>
            </a:r>
            <a:r>
              <a:rPr lang="en-US" altLang="ko-KR" sz="3200" b="1" dirty="0" smtClean="0"/>
              <a:t> System</a:t>
            </a:r>
            <a:endParaRPr lang="ko-KR" altLang="en-US" sz="3200" b="1" dirty="0"/>
          </a:p>
        </p:txBody>
      </p:sp>
      <p:sp>
        <p:nvSpPr>
          <p:cNvPr id="3" name="내용 개체 틀 2"/>
          <p:cNvSpPr>
            <a:spLocks noGrp="1"/>
          </p:cNvSpPr>
          <p:nvPr>
            <p:ph idx="1"/>
          </p:nvPr>
        </p:nvSpPr>
        <p:spPr/>
        <p:txBody>
          <a:bodyPr>
            <a:normAutofit/>
          </a:bodyPr>
          <a:lstStyle/>
          <a:p>
            <a:r>
              <a:rPr lang="en-US" altLang="ko-KR" sz="2800" dirty="0" smtClean="0"/>
              <a:t>Setup: Congested Local Area</a:t>
            </a:r>
          </a:p>
          <a:p>
            <a:pPr lvl="1"/>
            <a:r>
              <a:rPr lang="en-US" altLang="ko-KR" sz="2400" dirty="0" smtClean="0"/>
              <a:t>16 Mbps background UDP traffic on the same 802.11 channel (w/ interference from other sources)</a:t>
            </a:r>
          </a:p>
          <a:p>
            <a:pPr lvl="1"/>
            <a:r>
              <a:rPr lang="en-US" altLang="ko-KR" sz="2400" dirty="0" smtClean="0"/>
              <a:t>Local network can support up to 20 Mbps</a:t>
            </a:r>
          </a:p>
          <a:p>
            <a:pPr lvl="2"/>
            <a:r>
              <a:rPr lang="en-US" altLang="ko-KR" sz="2000" dirty="0" smtClean="0"/>
              <a:t>Leftover traffic is less than 4 </a:t>
            </a:r>
            <a:r>
              <a:rPr lang="en-US" altLang="ko-KR" sz="2000" dirty="0" err="1" smtClean="0"/>
              <a:t>Mpbs</a:t>
            </a:r>
            <a:endParaRPr lang="ko-KR" altLang="en-US" sz="24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pPr algn="l"/>
            <a:r>
              <a:rPr lang="en-US" altLang="ko-KR" sz="3200" b="1" dirty="0" smtClean="0"/>
              <a:t>Download Rate </a:t>
            </a:r>
            <a:br>
              <a:rPr lang="en-US" altLang="ko-KR" sz="3200" b="1" dirty="0" smtClean="0"/>
            </a:br>
            <a:r>
              <a:rPr lang="en-US" altLang="ko-KR" sz="3200" b="1" dirty="0"/>
              <a:t>	</a:t>
            </a:r>
            <a:r>
              <a:rPr lang="en-US" altLang="ko-KR" sz="3200" b="1" dirty="0" smtClean="0"/>
              <a:t>	in Congested Local Area</a:t>
            </a:r>
            <a:endParaRPr lang="ko-KR" altLang="en-US" sz="3200" b="1" dirty="0"/>
          </a:p>
        </p:txBody>
      </p:sp>
      <p:pic>
        <p:nvPicPr>
          <p:cNvPr id="215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636" y="1650008"/>
            <a:ext cx="8022738" cy="4680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pPr algn="l"/>
            <a:r>
              <a:rPr lang="en-US" altLang="ko-KR" sz="3200" b="1" dirty="0" smtClean="0"/>
              <a:t>Performance Evaluation: </a:t>
            </a:r>
            <a:br>
              <a:rPr lang="en-US" altLang="ko-KR" sz="3200" b="1" dirty="0" smtClean="0"/>
            </a:br>
            <a:r>
              <a:rPr lang="en-US" altLang="ko-KR" sz="3200" b="1" dirty="0"/>
              <a:t>	</a:t>
            </a:r>
            <a:r>
              <a:rPr lang="en-US" altLang="ko-KR" sz="3200" b="1" dirty="0" smtClean="0"/>
              <a:t>	Energy Consumption</a:t>
            </a:r>
            <a:endParaRPr lang="ko-KR" altLang="en-US" sz="3200" b="1" dirty="0"/>
          </a:p>
        </p:txBody>
      </p:sp>
      <p:sp>
        <p:nvSpPr>
          <p:cNvPr id="3" name="내용 개체 틀 2"/>
          <p:cNvSpPr>
            <a:spLocks noGrp="1"/>
          </p:cNvSpPr>
          <p:nvPr>
            <p:ph idx="1"/>
          </p:nvPr>
        </p:nvSpPr>
        <p:spPr/>
        <p:txBody>
          <a:bodyPr>
            <a:normAutofit/>
          </a:bodyPr>
          <a:lstStyle/>
          <a:p>
            <a:r>
              <a:rPr lang="en-US" altLang="ko-KR" sz="2800" dirty="0" smtClean="0"/>
              <a:t>Setup</a:t>
            </a:r>
          </a:p>
          <a:p>
            <a:pPr lvl="1"/>
            <a:r>
              <a:rPr lang="en-US" altLang="ko-KR" sz="2400" dirty="0" smtClean="0"/>
              <a:t>Fully charged four phones: three phones are connected to a fourth one that acts as AP</a:t>
            </a:r>
          </a:p>
          <a:p>
            <a:pPr lvl="1"/>
            <a:r>
              <a:rPr lang="en-US" altLang="ko-KR" sz="2400" dirty="0" smtClean="0"/>
              <a:t>3G rates vary from 450 Kbps to 700 Kbps</a:t>
            </a:r>
          </a:p>
          <a:p>
            <a:pPr lvl="1"/>
            <a:r>
              <a:rPr lang="en-US" altLang="ko-KR" sz="2400" dirty="0" smtClean="0"/>
              <a:t>Size of video file is 95.4 MB</a:t>
            </a:r>
          </a:p>
          <a:p>
            <a:pPr lvl="1"/>
            <a:r>
              <a:rPr lang="en-US" altLang="ko-KR" sz="2400" dirty="0" smtClean="0"/>
              <a:t>Wireless interface is turned off</a:t>
            </a:r>
          </a:p>
          <a:p>
            <a:r>
              <a:rPr lang="en-US" altLang="ko-KR" sz="2800" dirty="0" smtClean="0"/>
              <a:t>Use </a:t>
            </a:r>
            <a:r>
              <a:rPr lang="en-US" altLang="ko-KR" sz="2800" dirty="0" err="1" smtClean="0"/>
              <a:t>BatteryManager</a:t>
            </a:r>
            <a:r>
              <a:rPr lang="en-US" altLang="ko-KR" sz="2800" dirty="0" smtClean="0"/>
              <a:t> class of the Android SDK for the power consumption measurements</a:t>
            </a:r>
          </a:p>
          <a:p>
            <a:pPr lvl="1"/>
            <a:r>
              <a:rPr lang="en-US" altLang="ko-KR" sz="2400" dirty="0" smtClean="0"/>
              <a:t>Battery states are recorded every 10 seconds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pPr algn="l"/>
            <a:r>
              <a:rPr lang="en-US" altLang="ko-KR" sz="3200" b="1" dirty="0" smtClean="0"/>
              <a:t>Performance Evaluation: </a:t>
            </a:r>
            <a:br>
              <a:rPr lang="en-US" altLang="ko-KR" sz="3200" b="1" dirty="0" smtClean="0"/>
            </a:br>
            <a:r>
              <a:rPr lang="en-US" altLang="ko-KR" sz="3200" b="1" dirty="0"/>
              <a:t>	</a:t>
            </a:r>
            <a:r>
              <a:rPr lang="en-US" altLang="ko-KR" sz="3200" b="1" dirty="0" smtClean="0"/>
              <a:t>	Energy Consumption</a:t>
            </a:r>
            <a:endParaRPr lang="ko-KR" altLang="en-US" sz="3200" b="1" dirty="0"/>
          </a:p>
        </p:txBody>
      </p:sp>
      <p:pic>
        <p:nvPicPr>
          <p:cNvPr id="225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0544" y="1700808"/>
            <a:ext cx="8479644"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Autofit/>
          </a:bodyPr>
          <a:lstStyle/>
          <a:p>
            <a:pPr algn="l"/>
            <a:r>
              <a:rPr lang="en-US" altLang="ko-KR" sz="3200" b="1" dirty="0" smtClean="0"/>
              <a:t>Performance Evaluation: </a:t>
            </a:r>
            <a:br>
              <a:rPr lang="en-US" altLang="ko-KR" sz="3200" b="1" dirty="0" smtClean="0"/>
            </a:br>
            <a:r>
              <a:rPr lang="en-US" altLang="ko-KR" sz="3200" b="1" dirty="0"/>
              <a:t>	</a:t>
            </a:r>
            <a:r>
              <a:rPr lang="en-US" altLang="ko-KR" sz="3200" b="1" dirty="0" smtClean="0"/>
              <a:t>	NC Implementations</a:t>
            </a:r>
            <a:endParaRPr lang="ko-KR" altLang="en-US" sz="3200" b="1" dirty="0"/>
          </a:p>
        </p:txBody>
      </p:sp>
      <p:pic>
        <p:nvPicPr>
          <p:cNvPr id="2355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8968" y="1572528"/>
            <a:ext cx="8136308" cy="478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Limitations and Extensions</a:t>
            </a:r>
            <a:endParaRPr lang="ko-KR" altLang="en-US" sz="3200" b="1" dirty="0"/>
          </a:p>
        </p:txBody>
      </p:sp>
      <p:sp>
        <p:nvSpPr>
          <p:cNvPr id="3" name="내용 개체 틀 2"/>
          <p:cNvSpPr>
            <a:spLocks noGrp="1"/>
          </p:cNvSpPr>
          <p:nvPr>
            <p:ph idx="1"/>
          </p:nvPr>
        </p:nvSpPr>
        <p:spPr/>
        <p:txBody>
          <a:bodyPr>
            <a:normAutofit fontScale="77500" lnSpcReduction="20000"/>
          </a:bodyPr>
          <a:lstStyle/>
          <a:p>
            <a:r>
              <a:rPr lang="en-US" altLang="ko-KR" dirty="0" smtClean="0"/>
              <a:t>Bluetooth instead of </a:t>
            </a:r>
            <a:r>
              <a:rPr lang="en-US" altLang="ko-KR" dirty="0" err="1" smtClean="0"/>
              <a:t>WiFi</a:t>
            </a:r>
            <a:endParaRPr lang="en-US" altLang="ko-KR" dirty="0" smtClean="0"/>
          </a:p>
          <a:p>
            <a:pPr lvl="1"/>
            <a:r>
              <a:rPr lang="en-US" altLang="ko-KR" dirty="0" smtClean="0"/>
              <a:t>Attractive feature</a:t>
            </a:r>
          </a:p>
          <a:p>
            <a:pPr lvl="2"/>
            <a:r>
              <a:rPr lang="en-US" altLang="ko-KR" dirty="0" smtClean="0"/>
              <a:t>Can be used w/o rooting the phone</a:t>
            </a:r>
          </a:p>
          <a:p>
            <a:pPr lvl="2"/>
            <a:r>
              <a:rPr lang="en-US" altLang="ko-KR" dirty="0" smtClean="0"/>
              <a:t>Supports both single-hop and multi-hop transmission via </a:t>
            </a:r>
            <a:r>
              <a:rPr lang="en-US" altLang="ko-KR" dirty="0" err="1" smtClean="0"/>
              <a:t>piconets</a:t>
            </a:r>
            <a:r>
              <a:rPr lang="en-US" altLang="ko-KR" dirty="0" smtClean="0"/>
              <a:t> and </a:t>
            </a:r>
            <a:r>
              <a:rPr lang="en-US" altLang="ko-KR" dirty="0" err="1" smtClean="0"/>
              <a:t>scatternets</a:t>
            </a:r>
            <a:endParaRPr lang="en-US" altLang="ko-KR" dirty="0" smtClean="0"/>
          </a:p>
          <a:p>
            <a:pPr lvl="1"/>
            <a:r>
              <a:rPr lang="en-US" altLang="ko-KR" dirty="0" smtClean="0"/>
              <a:t>Downside</a:t>
            </a:r>
          </a:p>
          <a:p>
            <a:pPr lvl="2"/>
            <a:r>
              <a:rPr lang="en-US" altLang="ko-KR" dirty="0" smtClean="0"/>
              <a:t>Do not support broadcast</a:t>
            </a:r>
          </a:p>
          <a:p>
            <a:pPr lvl="2"/>
            <a:r>
              <a:rPr lang="en-US" altLang="ko-KR" dirty="0" smtClean="0"/>
              <a:t>It would be interesting to study potential benefits of Bluetooth in multi-hop scenarios</a:t>
            </a:r>
          </a:p>
          <a:p>
            <a:r>
              <a:rPr lang="en-US" altLang="ko-KR" dirty="0" smtClean="0"/>
              <a:t>Use </a:t>
            </a:r>
            <a:r>
              <a:rPr lang="en-US" altLang="ko-KR" dirty="0" err="1" smtClean="0"/>
              <a:t>WiFi</a:t>
            </a:r>
            <a:r>
              <a:rPr lang="en-US" altLang="ko-KR" dirty="0" smtClean="0"/>
              <a:t> for downloading the content from the server</a:t>
            </a:r>
          </a:p>
          <a:p>
            <a:pPr lvl="1"/>
            <a:r>
              <a:rPr lang="en-US" altLang="ko-KR" dirty="0" smtClean="0"/>
              <a:t>Already support, however, downlink and the local transmissions are no longer independent</a:t>
            </a:r>
          </a:p>
          <a:p>
            <a:pPr lvl="1"/>
            <a:r>
              <a:rPr lang="en-US" altLang="ko-KR" dirty="0" smtClean="0"/>
              <a:t>Already analyzed this problem theoretically</a:t>
            </a:r>
          </a:p>
          <a:p>
            <a:pPr lvl="1"/>
            <a:endParaRPr lang="ko-KR" alt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sz="3200" b="1" dirty="0" smtClean="0"/>
              <a:t>Limitations and Extensions</a:t>
            </a:r>
            <a:endParaRPr lang="ko-KR" altLang="en-US" sz="3200" b="1" dirty="0"/>
          </a:p>
        </p:txBody>
      </p:sp>
      <p:sp>
        <p:nvSpPr>
          <p:cNvPr id="3" name="내용 개체 틀 2"/>
          <p:cNvSpPr>
            <a:spLocks noGrp="1"/>
          </p:cNvSpPr>
          <p:nvPr>
            <p:ph idx="1"/>
          </p:nvPr>
        </p:nvSpPr>
        <p:spPr/>
        <p:txBody>
          <a:bodyPr>
            <a:normAutofit fontScale="85000" lnSpcReduction="10000"/>
          </a:bodyPr>
          <a:lstStyle/>
          <a:p>
            <a:r>
              <a:rPr lang="en-US" altLang="ko-KR" dirty="0" smtClean="0"/>
              <a:t>Limitations</a:t>
            </a:r>
          </a:p>
          <a:p>
            <a:pPr lvl="1"/>
            <a:r>
              <a:rPr lang="en-US" altLang="ko-KR" dirty="0" smtClean="0"/>
              <a:t>Does not take into account the local link quality between the nodes</a:t>
            </a:r>
          </a:p>
          <a:p>
            <a:pPr lvl="1"/>
            <a:r>
              <a:rPr lang="en-US" altLang="ko-KR" dirty="0" smtClean="0"/>
              <a:t>Does not try to download in parallel blocks on multiple devices when spare capacity is available</a:t>
            </a:r>
          </a:p>
          <a:p>
            <a:pPr lvl="1"/>
            <a:r>
              <a:rPr lang="en-US" altLang="ko-KR" dirty="0" smtClean="0"/>
              <a:t>Can not exploit broadcast capabilities of the WAN link (if connected to an 802.11 AP)</a:t>
            </a:r>
          </a:p>
          <a:p>
            <a:pPr lvl="1"/>
            <a:r>
              <a:rPr lang="en-US" altLang="ko-KR" dirty="0" smtClean="0"/>
              <a:t>Can not support more than 7 concurrent devices (when an Android 4.0 device acts as the AP), or 6 devices (when an Android 2.3 device acts as the AP)</a:t>
            </a:r>
          </a:p>
          <a:p>
            <a:pPr lvl="2"/>
            <a:r>
              <a:rPr lang="en-US" altLang="ko-KR" dirty="0" smtClean="0"/>
              <a:t>Limitation of the </a:t>
            </a:r>
            <a:r>
              <a:rPr lang="en-US" altLang="ko-KR" dirty="0" err="1" smtClean="0"/>
              <a:t>softAP</a:t>
            </a:r>
            <a:r>
              <a:rPr lang="en-US" altLang="ko-KR" dirty="0" smtClean="0"/>
              <a:t> currently implemented in Android</a:t>
            </a:r>
          </a:p>
          <a:p>
            <a:endParaRPr lang="en-US" altLang="ko-KR" dirty="0" smtClean="0"/>
          </a:p>
          <a:p>
            <a:endParaRPr lang="ko-KR" alt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pPr algn="l"/>
            <a:r>
              <a:rPr lang="en-US" altLang="ko-KR" b="1" dirty="0" smtClean="0"/>
              <a:t>Conclusion</a:t>
            </a:r>
            <a:endParaRPr lang="ko-KR" altLang="en-US" b="1" dirty="0"/>
          </a:p>
        </p:txBody>
      </p:sp>
      <p:sp>
        <p:nvSpPr>
          <p:cNvPr id="4" name="내용 개체 틀 3"/>
          <p:cNvSpPr>
            <a:spLocks noGrp="1"/>
          </p:cNvSpPr>
          <p:nvPr>
            <p:ph idx="1"/>
          </p:nvPr>
        </p:nvSpPr>
        <p:spPr/>
        <p:txBody>
          <a:bodyPr>
            <a:normAutofit/>
          </a:bodyPr>
          <a:lstStyle/>
          <a:p>
            <a:r>
              <a:rPr lang="en-US" altLang="ko-KR" sz="2800" b="1" dirty="0" err="1" smtClean="0"/>
              <a:t>MicroCast</a:t>
            </a:r>
            <a:r>
              <a:rPr lang="en-US" altLang="ko-KR" sz="2800" dirty="0" smtClean="0"/>
              <a:t>: Collaborative video streaming on smartphones</a:t>
            </a:r>
          </a:p>
          <a:p>
            <a:pPr lvl="1"/>
            <a:endParaRPr lang="en-US" altLang="ko-KR" sz="2400" dirty="0" smtClean="0"/>
          </a:p>
          <a:p>
            <a:pPr lvl="1"/>
            <a:r>
              <a:rPr lang="en-US" altLang="ko-KR" sz="2400" b="1" dirty="0" err="1" smtClean="0"/>
              <a:t>MicroDownload</a:t>
            </a:r>
            <a:r>
              <a:rPr lang="en-US" altLang="ko-KR" sz="2400" dirty="0" smtClean="0"/>
              <a:t>: Collaborative use of downlinks</a:t>
            </a:r>
          </a:p>
          <a:p>
            <a:pPr lvl="1"/>
            <a:endParaRPr lang="en-US" altLang="ko-KR" sz="2400" dirty="0" smtClean="0"/>
          </a:p>
          <a:p>
            <a:pPr lvl="1"/>
            <a:r>
              <a:rPr lang="en-US" altLang="ko-KR" sz="2400" b="1" dirty="0" smtClean="0"/>
              <a:t>MicroNC-P2</a:t>
            </a:r>
            <a:r>
              <a:rPr lang="en-US" altLang="ko-KR" sz="2400" dirty="0" smtClean="0"/>
              <a:t>: All-to-all dissemination protocol, customized for the “micro” setting to exploit broadcast and network coding</a:t>
            </a:r>
          </a:p>
          <a:p>
            <a:pPr lvl="1"/>
            <a:endParaRPr lang="en-US" altLang="ko-KR" sz="2400" dirty="0" smtClean="0"/>
          </a:p>
          <a:p>
            <a:pPr lvl="1"/>
            <a:r>
              <a:rPr lang="en-US" altLang="ko-KR" sz="2400" b="1" dirty="0" err="1" smtClean="0"/>
              <a:t>MicroBroadcast</a:t>
            </a:r>
            <a:r>
              <a:rPr lang="en-US" altLang="ko-KR" sz="2400" dirty="0" smtClean="0"/>
              <a:t>: High rate </a:t>
            </a:r>
            <a:r>
              <a:rPr lang="en-US" altLang="ko-KR" sz="2400" dirty="0" err="1" smtClean="0"/>
              <a:t>WiFi</a:t>
            </a:r>
            <a:r>
              <a:rPr lang="en-US" altLang="ko-KR" sz="2400" dirty="0" smtClean="0"/>
              <a:t> broadcast</a:t>
            </a:r>
            <a:endParaRPr lang="ko-KR" altLang="en-US" sz="24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4294967295"/>
          </p:nvPr>
        </p:nvSpPr>
        <p:spPr>
          <a:xfrm>
            <a:off x="914400" y="1557338"/>
            <a:ext cx="8229600" cy="4525962"/>
          </a:xfrm>
        </p:spPr>
        <p:txBody>
          <a:bodyPr/>
          <a:lstStyle/>
          <a:p>
            <a:pPr marL="0" indent="0">
              <a:buNone/>
            </a:pPr>
            <a:endParaRPr lang="en-US" altLang="ko-KR" dirty="0" smtClean="0">
              <a:hlinkClick r:id="rId3"/>
            </a:endParaRPr>
          </a:p>
          <a:p>
            <a:pPr marL="0" indent="0">
              <a:buNone/>
            </a:pPr>
            <a:endParaRPr lang="en-US" altLang="ko-KR" dirty="0">
              <a:hlinkClick r:id="rId3"/>
            </a:endParaRPr>
          </a:p>
          <a:p>
            <a:pPr marL="0" indent="0">
              <a:buNone/>
            </a:pPr>
            <a:endParaRPr lang="en-US" altLang="ko-KR" dirty="0" smtClean="0">
              <a:hlinkClick r:id="rId3"/>
            </a:endParaRPr>
          </a:p>
        </p:txBody>
      </p:sp>
      <p:sp>
        <p:nvSpPr>
          <p:cNvPr id="2" name="TextBox 1"/>
          <p:cNvSpPr txBox="1"/>
          <p:nvPr/>
        </p:nvSpPr>
        <p:spPr>
          <a:xfrm>
            <a:off x="4427984" y="2924944"/>
            <a:ext cx="792088" cy="369332"/>
          </a:xfrm>
          <a:prstGeom prst="rect">
            <a:avLst/>
          </a:prstGeom>
          <a:noFill/>
        </p:spPr>
        <p:txBody>
          <a:bodyPr wrap="square" rtlCol="0">
            <a:spAutoFit/>
          </a:bodyPr>
          <a:lstStyle/>
          <a:p>
            <a:r>
              <a:rPr lang="en-US" altLang="ko-KR" dirty="0" smtClean="0">
                <a:hlinkClick r:id="rId3"/>
              </a:rPr>
              <a:t>demo</a:t>
            </a:r>
            <a:endParaRPr lang="ko-KR" altLang="en-US" dirty="0"/>
          </a:p>
        </p:txBody>
      </p:sp>
    </p:spTree>
    <p:extLst>
      <p:ext uri="{BB962C8B-B14F-4D97-AF65-F5344CB8AC3E}">
        <p14:creationId xmlns:p14="http://schemas.microsoft.com/office/powerpoint/2010/main" val="23986694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5457</TotalTime>
  <Words>3087</Words>
  <Application>Microsoft Office PowerPoint</Application>
  <PresentationFormat>화면 슬라이드 쇼(4:3)</PresentationFormat>
  <Paragraphs>313</Paragraphs>
  <Slides>55</Slides>
  <Notes>55</Notes>
  <HiddenSlides>0</HiddenSlides>
  <MMClips>0</MMClips>
  <ScaleCrop>false</ScaleCrop>
  <HeadingPairs>
    <vt:vector size="4" baseType="variant">
      <vt:variant>
        <vt:lpstr>테마</vt:lpstr>
      </vt:variant>
      <vt:variant>
        <vt:i4>1</vt:i4>
      </vt:variant>
      <vt:variant>
        <vt:lpstr>슬라이드 제목</vt:lpstr>
      </vt:variant>
      <vt:variant>
        <vt:i4>55</vt:i4>
      </vt:variant>
    </vt:vector>
  </HeadingPairs>
  <TitlesOfParts>
    <vt:vector size="56" baseType="lpstr">
      <vt:lpstr>Office 테마</vt:lpstr>
      <vt:lpstr>MicroCast: Cooperative Video Streaming on Smartphones</vt:lpstr>
      <vt:lpstr>Outline</vt:lpstr>
      <vt:lpstr>The “Micro” Setting</vt:lpstr>
      <vt:lpstr>Current Approach: Multiple Downloads</vt:lpstr>
      <vt:lpstr>MicroCast:    Jointly Use Multiple Interfaces</vt:lpstr>
      <vt:lpstr>Outline</vt:lpstr>
      <vt:lpstr>Outline</vt:lpstr>
      <vt:lpstr>Setup and Assumptions    for the “Micro” Setting</vt:lpstr>
      <vt:lpstr>MicroCast Architecture</vt:lpstr>
      <vt:lpstr>GUI</vt:lpstr>
      <vt:lpstr>MicroDownload: Download Coordination</vt:lpstr>
      <vt:lpstr>How MicroDownload Works</vt:lpstr>
      <vt:lpstr>MicroDownload Algorithm</vt:lpstr>
      <vt:lpstr>MicroDownload Algorithm</vt:lpstr>
      <vt:lpstr>MicroDownload Algorithm</vt:lpstr>
      <vt:lpstr>MicroDownload Algorithm</vt:lpstr>
      <vt:lpstr>MicroNC-P2:  P2P Optimized for the “Micro” Setting</vt:lpstr>
      <vt:lpstr>Local Wireless Capacity is Limited</vt:lpstr>
      <vt:lpstr>Efficient Transfer Using Broadcast</vt:lpstr>
      <vt:lpstr>Efficient Broadcast    Using Network Coding</vt:lpstr>
      <vt:lpstr>MicroNC-P2 Algorithm</vt:lpstr>
      <vt:lpstr>MicroNC-P2 Algorithm</vt:lpstr>
      <vt:lpstr>MicroNC-P2 Algorithm</vt:lpstr>
      <vt:lpstr>MicroNC-P2 Algorithm</vt:lpstr>
      <vt:lpstr>MicroNC-P2 Algorithm</vt:lpstr>
      <vt:lpstr>MicroNC-P2 Algorithm</vt:lpstr>
      <vt:lpstr>MicroBroadcast: High Rate Broadcast</vt:lpstr>
      <vt:lpstr>Mobile WiFi Hotspot</vt:lpstr>
      <vt:lpstr>Broadcast in 802.11 Infrastructure Mode</vt:lpstr>
      <vt:lpstr>Pseudo-Adhoc with MicroBroadcast</vt:lpstr>
      <vt:lpstr>Implementation on Android</vt:lpstr>
      <vt:lpstr>Implementation Details</vt:lpstr>
      <vt:lpstr>Network Coding: CPU Limitations</vt:lpstr>
      <vt:lpstr>Multiple Network Interfaces</vt:lpstr>
      <vt:lpstr>Implementing High-Rate WiFi Broadcast</vt:lpstr>
      <vt:lpstr>Outline</vt:lpstr>
      <vt:lpstr>Outline</vt:lpstr>
      <vt:lpstr>Performance Evaluation</vt:lpstr>
      <vt:lpstr>Performance Evaluation: MicroDownload</vt:lpstr>
      <vt:lpstr>Cellular Link Rates</vt:lpstr>
      <vt:lpstr>Performance Evaluation: MicroNC-P2</vt:lpstr>
      <vt:lpstr>BitTorrent-Pull and R2-Push</vt:lpstr>
      <vt:lpstr>Performance Evaluation: MicroNC-P2</vt:lpstr>
      <vt:lpstr>Performance Evaluation:    MicroCast System</vt:lpstr>
      <vt:lpstr>Download Rate    in Non-Congested Local Area</vt:lpstr>
      <vt:lpstr>Local Traffic Generated by P2P Modules</vt:lpstr>
      <vt:lpstr>Performance Evaluation:    MicroCast System</vt:lpstr>
      <vt:lpstr>Download Rate    in Congested Local Area</vt:lpstr>
      <vt:lpstr>Performance Evaluation:    Energy Consumption</vt:lpstr>
      <vt:lpstr>Performance Evaluation:    Energy Consumption</vt:lpstr>
      <vt:lpstr>Performance Evaluation:    NC Implementations</vt:lpstr>
      <vt:lpstr>Limitations and Extensions</vt:lpstr>
      <vt:lpstr>Limitations and Extensions</vt:lpstr>
      <vt:lpstr>Conclusion</vt:lpstr>
      <vt:lpstr>PowerPoint 프레젠테이션</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MicroCast: Cooperative Video Streaming on Smartphones</dc:title>
  <dc:creator>seamoon</dc:creator>
  <cp:lastModifiedBy>seamoon</cp:lastModifiedBy>
  <cp:revision>159</cp:revision>
  <cp:lastPrinted>2013-05-28T15:03:14Z</cp:lastPrinted>
  <dcterms:created xsi:type="dcterms:W3CDTF">2013-04-19T04:51:30Z</dcterms:created>
  <dcterms:modified xsi:type="dcterms:W3CDTF">2013-05-29T01:28:05Z</dcterms:modified>
</cp:coreProperties>
</file>