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95" r:id="rId3"/>
    <p:sldId id="296" r:id="rId4"/>
    <p:sldId id="297" r:id="rId5"/>
    <p:sldId id="298" r:id="rId6"/>
    <p:sldId id="299" r:id="rId7"/>
    <p:sldId id="301" r:id="rId8"/>
    <p:sldId id="300" r:id="rId9"/>
    <p:sldId id="302" r:id="rId10"/>
    <p:sldId id="303" r:id="rId11"/>
    <p:sldId id="311" r:id="rId12"/>
    <p:sldId id="312" r:id="rId13"/>
    <p:sldId id="313" r:id="rId14"/>
    <p:sldId id="310" r:id="rId15"/>
    <p:sldId id="309" r:id="rId16"/>
    <p:sldId id="304" r:id="rId17"/>
    <p:sldId id="308" r:id="rId18"/>
    <p:sldId id="305" r:id="rId19"/>
    <p:sldId id="306" r:id="rId20"/>
    <p:sldId id="307" r:id="rId2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96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09F7E1-A319-4242-8ACD-19577E454313}" type="datetimeFigureOut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258888-16D5-48EF-8E84-9E1C8C45AA4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6945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0070C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F2E10-6421-43F0-A65A-8654DAE367BC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4610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127132"/>
            <a:ext cx="10515600" cy="837374"/>
          </a:xfrm>
        </p:spPr>
        <p:txBody>
          <a:bodyPr>
            <a:normAutofit/>
          </a:bodyPr>
          <a:lstStyle>
            <a:lvl1pPr>
              <a:defRPr sz="3600">
                <a:solidFill>
                  <a:srgbClr val="0070C0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10515600" cy="5049621"/>
          </a:xfrm>
        </p:spPr>
        <p:txBody>
          <a:bodyPr/>
          <a:lstStyle>
            <a:lvl1pPr>
              <a:spcBef>
                <a:spcPts val="1200"/>
              </a:spcBef>
              <a:buClr>
                <a:srgbClr val="0070C0"/>
              </a:buCl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spcBef>
                <a:spcPts val="1200"/>
              </a:spcBef>
              <a:buFont typeface="Arial" panose="020B0604020202020204" pitchFamily="34" charset="0"/>
              <a:buChar char="-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ts val="1200"/>
              </a:spcBef>
              <a:buClr>
                <a:srgbClr val="0070C0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8DBB4-A5E5-40C7-BDA0-F1675896EEF6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63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702B9-FC86-45E2-9382-AE691E15C94F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7425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E6727-32E3-4F1C-82E5-EDA69ADA23CC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096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62152-3DCB-466D-8FA5-B68DBE070B23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9395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05B24-137C-498A-ADFE-BEAE7CE9D727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418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822DF-48A0-483C-B18C-5C2603E05E72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198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F113C-D5EA-4956-8E86-176A5992AB39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3518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C371D-53BD-4F8E-9305-F0A12E6E9985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3816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CDE5E-2C8E-458F-9508-1DFA5E51C87A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531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F8780-9B8C-4366-84D0-5A7E28EAD499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00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72D64-6C72-4F44-BB3B-6C7CC5595CBD}" type="datetime1">
              <a:rPr lang="ko-KR" altLang="en-US" smtClean="0"/>
              <a:t>2023-12-09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31DE4-AD77-42D1-AAA3-716CE48252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646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1670533"/>
          </a:xfrm>
        </p:spPr>
        <p:txBody>
          <a:bodyPr>
            <a:normAutofit/>
          </a:bodyPr>
          <a:lstStyle/>
          <a:p>
            <a:r>
              <a:rPr lang="en-US" altLang="ko-KR" sz="5400" dirty="0" err="1" smtClean="0"/>
              <a:t>Starlink</a:t>
            </a:r>
            <a:r>
              <a:rPr lang="en-US" altLang="ko-KR" sz="5400" dirty="0" smtClean="0"/>
              <a:t> Scheduling</a:t>
            </a:r>
            <a:endParaRPr lang="ko-KR" altLang="en-US" sz="54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947" y="3083468"/>
            <a:ext cx="3850105" cy="309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58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6474" y="396352"/>
            <a:ext cx="5303004" cy="2629945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Starlink’s</a:t>
            </a:r>
            <a:r>
              <a:rPr lang="en-US" altLang="ko-KR" dirty="0" smtClean="0"/>
              <a:t> h</a:t>
            </a:r>
            <a:r>
              <a:rPr lang="en-US" altLang="ko-KR" dirty="0" smtClean="0"/>
              <a:t>ierarchical scheduling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Two schedulers</a:t>
            </a:r>
          </a:p>
          <a:p>
            <a:pPr lvl="1"/>
            <a:r>
              <a:rPr lang="en-US" altLang="ko-KR" dirty="0" smtClean="0"/>
              <a:t>Global network controller</a:t>
            </a:r>
          </a:p>
          <a:p>
            <a:pPr lvl="1"/>
            <a:r>
              <a:rPr lang="en-US" altLang="ko-KR" dirty="0" smtClean="0"/>
              <a:t>MAC controller</a:t>
            </a:r>
          </a:p>
          <a:p>
            <a:r>
              <a:rPr lang="en-US" altLang="ko-KR" dirty="0" smtClean="0"/>
              <a:t>Global network controller </a:t>
            </a:r>
          </a:p>
          <a:p>
            <a:pPr lvl="1"/>
            <a:r>
              <a:rPr lang="en-US" altLang="ko-KR" dirty="0" smtClean="0"/>
              <a:t>Allocates </a:t>
            </a:r>
            <a:r>
              <a:rPr lang="en-US" altLang="ko-KR" dirty="0"/>
              <a:t>a satellite to each user </a:t>
            </a:r>
            <a:r>
              <a:rPr lang="en-US" altLang="ko-KR" dirty="0" smtClean="0"/>
              <a:t>terminal based </a:t>
            </a:r>
            <a:r>
              <a:rPr lang="en-US" altLang="ko-KR" dirty="0"/>
              <a:t>on 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Load</a:t>
            </a:r>
            <a:r>
              <a:rPr lang="en-US" altLang="ko-KR" dirty="0"/>
              <a:t>, geospatial conditions</a:t>
            </a:r>
            <a:r>
              <a:rPr lang="en-US" altLang="ko-KR" dirty="0" smtClean="0"/>
              <a:t>, satellite </a:t>
            </a:r>
            <a:r>
              <a:rPr lang="en-US" altLang="ko-KR" dirty="0"/>
              <a:t>charge, </a:t>
            </a:r>
            <a:r>
              <a:rPr lang="en-US" altLang="ko-KR" dirty="0" err="1" smtClean="0"/>
              <a:t>etc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Reschedules ev</a:t>
            </a:r>
            <a:r>
              <a:rPr lang="en-US" altLang="ko-KR" dirty="0" smtClean="0"/>
              <a:t>ery 15 seconds, globally</a:t>
            </a:r>
          </a:p>
          <a:p>
            <a:r>
              <a:rPr lang="en-US" altLang="ko-KR" dirty="0" smtClean="0"/>
              <a:t>MAC controller </a:t>
            </a:r>
            <a:r>
              <a:rPr lang="en-US" altLang="ko-KR" dirty="0"/>
              <a:t>schedules flows from the user </a:t>
            </a:r>
            <a:r>
              <a:rPr lang="en-US" altLang="ko-KR" dirty="0" smtClean="0"/>
              <a:t>terminals assigned </a:t>
            </a:r>
            <a:r>
              <a:rPr lang="en-US" altLang="ko-KR" dirty="0"/>
              <a:t>to </a:t>
            </a:r>
            <a:r>
              <a:rPr lang="en-US" altLang="ko-KR" dirty="0" smtClean="0"/>
              <a:t>it</a:t>
            </a:r>
          </a:p>
          <a:p>
            <a:pPr lvl="1"/>
            <a:r>
              <a:rPr lang="en-US" altLang="ko-KR" dirty="0" smtClean="0"/>
              <a:t>Round-robin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4728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User terminals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7465185" cy="5049621"/>
          </a:xfrm>
        </p:spPr>
        <p:txBody>
          <a:bodyPr/>
          <a:lstStyle/>
          <a:p>
            <a:r>
              <a:rPr lang="en-US" altLang="ko-KR" dirty="0"/>
              <a:t>P</a:t>
            </a:r>
            <a:r>
              <a:rPr lang="en-US" altLang="ko-KR" dirty="0" smtClean="0"/>
              <a:t>hased-array </a:t>
            </a:r>
            <a:r>
              <a:rPr lang="en-US" altLang="ko-KR" dirty="0"/>
              <a:t>antennas equipped with a </a:t>
            </a:r>
            <a:r>
              <a:rPr lang="en-US" altLang="ko-KR" dirty="0" smtClean="0"/>
              <a:t>motor </a:t>
            </a:r>
          </a:p>
          <a:p>
            <a:pPr lvl="1"/>
            <a:r>
              <a:rPr lang="en-US" altLang="ko-KR" dirty="0" smtClean="0"/>
              <a:t>Motor physically repositions </a:t>
            </a:r>
            <a:r>
              <a:rPr lang="en-US" altLang="ko-KR" dirty="0"/>
              <a:t>the angle of the dish to </a:t>
            </a:r>
            <a:r>
              <a:rPr lang="en-US" altLang="ko-KR" dirty="0" smtClean="0"/>
              <a:t>track fast </a:t>
            </a:r>
            <a:r>
              <a:rPr lang="en-US" altLang="ko-KR" dirty="0"/>
              <a:t>moving satellites in the </a:t>
            </a:r>
            <a:r>
              <a:rPr lang="en-US" altLang="ko-KR" dirty="0" smtClean="0"/>
              <a:t>sky</a:t>
            </a:r>
          </a:p>
          <a:p>
            <a:pPr lvl="2"/>
            <a:r>
              <a:rPr lang="en-US" altLang="ko-KR" dirty="0" smtClean="0"/>
              <a:t>Only used in initial calibration!</a:t>
            </a:r>
          </a:p>
          <a:p>
            <a:r>
              <a:rPr lang="en-US" altLang="ko-KR" dirty="0" smtClean="0"/>
              <a:t>Can connect to </a:t>
            </a:r>
            <a:r>
              <a:rPr lang="en-US" altLang="ko-KR" dirty="0"/>
              <a:t>any satellite at </a:t>
            </a:r>
            <a:r>
              <a:rPr lang="en-US" altLang="ko-KR" dirty="0" smtClean="0"/>
              <a:t>AOE &gt; </a:t>
            </a:r>
            <a:r>
              <a:rPr lang="en-US" altLang="ko-KR" dirty="0"/>
              <a:t>25</a:t>
            </a:r>
            <a:r>
              <a:rPr lang="en-US" altLang="ko-KR" baseline="30000" dirty="0" smtClean="0"/>
              <a:t>◦</a:t>
            </a:r>
          </a:p>
          <a:p>
            <a:r>
              <a:rPr lang="en-US" altLang="ko-KR" dirty="0" smtClean="0"/>
              <a:t>A terminal </a:t>
            </a:r>
            <a:r>
              <a:rPr lang="en-US" altLang="ko-KR" dirty="0"/>
              <a:t>can connect to only one satellite at </a:t>
            </a:r>
            <a:r>
              <a:rPr lang="en-US" altLang="ko-KR" dirty="0" smtClean="0"/>
              <a:t>a time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3</a:t>
            </a:fld>
            <a:endParaRPr lang="ko-KR" altLang="en-US"/>
          </a:p>
        </p:txBody>
      </p:sp>
      <p:pic>
        <p:nvPicPr>
          <p:cNvPr id="1026" name="Picture 2" descr="StandardActuat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385" y="3060982"/>
            <a:ext cx="3797018" cy="379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1494" y="591359"/>
            <a:ext cx="2340800" cy="2469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190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Satellite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199" y="1127342"/>
            <a:ext cx="7654447" cy="504962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Connects </a:t>
            </a:r>
            <a:r>
              <a:rPr lang="en-US" altLang="ko-KR" dirty="0"/>
              <a:t>to multiple </a:t>
            </a:r>
            <a:r>
              <a:rPr lang="en-US" altLang="ko-KR" dirty="0" smtClean="0"/>
              <a:t>user terminals </a:t>
            </a:r>
            <a:r>
              <a:rPr lang="en-US" altLang="ko-KR" dirty="0"/>
              <a:t>at a </a:t>
            </a:r>
            <a:r>
              <a:rPr lang="en-US" altLang="ko-KR" dirty="0" smtClean="0"/>
              <a:t>time</a:t>
            </a:r>
          </a:p>
          <a:p>
            <a:r>
              <a:rPr lang="en-US" altLang="ko-KR" dirty="0" smtClean="0"/>
              <a:t>Allocates </a:t>
            </a:r>
            <a:r>
              <a:rPr lang="en-US" altLang="ko-KR" dirty="0"/>
              <a:t>radio frames to user </a:t>
            </a:r>
            <a:r>
              <a:rPr lang="en-US" altLang="ko-KR" dirty="0" smtClean="0"/>
              <a:t>terminals mapped </a:t>
            </a:r>
            <a:r>
              <a:rPr lang="en-US" altLang="ko-KR" dirty="0"/>
              <a:t>to them to exchange </a:t>
            </a:r>
            <a:r>
              <a:rPr lang="en-US" altLang="ko-KR" dirty="0" smtClean="0"/>
              <a:t>data </a:t>
            </a:r>
          </a:p>
          <a:p>
            <a:pPr lvl="1"/>
            <a:r>
              <a:rPr lang="en-US" altLang="ko-KR" dirty="0" smtClean="0"/>
              <a:t>On-board “MAC controller”</a:t>
            </a:r>
          </a:p>
          <a:p>
            <a:r>
              <a:rPr lang="en-US" altLang="ko-KR" dirty="0" smtClean="0"/>
              <a:t>MAC controller considers following factors </a:t>
            </a:r>
            <a:r>
              <a:rPr lang="en-US" altLang="ko-KR" dirty="0"/>
              <a:t>when forwarding </a:t>
            </a:r>
            <a:r>
              <a:rPr lang="en-US" altLang="ko-KR" dirty="0" smtClean="0"/>
              <a:t>the traffic </a:t>
            </a:r>
            <a:r>
              <a:rPr lang="en-US" altLang="ko-KR" dirty="0"/>
              <a:t>from user terminals to ground </a:t>
            </a:r>
            <a:r>
              <a:rPr lang="en-US" altLang="ko-KR" dirty="0" smtClean="0"/>
              <a:t>stations</a:t>
            </a:r>
            <a:endParaRPr lang="ko-KR" altLang="en-US" dirty="0"/>
          </a:p>
          <a:p>
            <a:pPr lvl="1"/>
            <a:r>
              <a:rPr lang="en-US" altLang="ko-KR" dirty="0" smtClean="0"/>
              <a:t>User priority</a:t>
            </a:r>
          </a:p>
          <a:p>
            <a:pPr lvl="1"/>
            <a:r>
              <a:rPr lang="en-US" altLang="ko-KR" dirty="0" smtClean="0"/>
              <a:t>Current load</a:t>
            </a:r>
            <a:endParaRPr lang="en-US" altLang="ko-KR" dirty="0"/>
          </a:p>
          <a:p>
            <a:pPr lvl="1"/>
            <a:r>
              <a:rPr lang="en-US" altLang="ko-KR" dirty="0" smtClean="0"/>
              <a:t>Per-terminal </a:t>
            </a:r>
            <a:r>
              <a:rPr lang="en-US" altLang="ko-KR" dirty="0"/>
              <a:t>flow </a:t>
            </a:r>
            <a:r>
              <a:rPr lang="en-US" altLang="ko-KR" dirty="0" smtClean="0"/>
              <a:t>characteristics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106" y="1059266"/>
            <a:ext cx="3222894" cy="201371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9106" y="3072976"/>
            <a:ext cx="3222894" cy="184866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9106" y="4921641"/>
            <a:ext cx="3222894" cy="1933736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1737" y="3999181"/>
            <a:ext cx="2125146" cy="2856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1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Ground stations and </a:t>
            </a:r>
            <a:r>
              <a:rPr lang="en-US" altLang="ko-KR" dirty="0" err="1" smtClean="0"/>
              <a:t>PoPs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7178458" cy="5049621"/>
          </a:xfrm>
        </p:spPr>
        <p:txBody>
          <a:bodyPr/>
          <a:lstStyle/>
          <a:p>
            <a:r>
              <a:rPr lang="en-US" altLang="ko-KR" dirty="0"/>
              <a:t>Ground stations consist of a </a:t>
            </a:r>
            <a:r>
              <a:rPr lang="en-US" altLang="ko-KR" dirty="0" smtClean="0"/>
              <a:t>set of </a:t>
            </a:r>
            <a:r>
              <a:rPr lang="en-US" altLang="ko-KR" dirty="0"/>
              <a:t>phased-array antennas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Receive </a:t>
            </a:r>
            <a:r>
              <a:rPr lang="en-US" altLang="ko-KR" dirty="0"/>
              <a:t>traffic from </a:t>
            </a:r>
            <a:r>
              <a:rPr lang="en-US" altLang="ko-KR" dirty="0" smtClean="0"/>
              <a:t>satellites and </a:t>
            </a:r>
            <a:r>
              <a:rPr lang="en-US" altLang="ko-KR" dirty="0"/>
              <a:t>send it through wired links to </a:t>
            </a:r>
            <a:r>
              <a:rPr lang="en-US" altLang="ko-KR" dirty="0" err="1"/>
              <a:t>Starlink’s</a:t>
            </a:r>
            <a:r>
              <a:rPr lang="en-US" altLang="ko-KR" dirty="0"/>
              <a:t> </a:t>
            </a:r>
            <a:r>
              <a:rPr lang="en-US" altLang="ko-KR" dirty="0" err="1" smtClean="0"/>
              <a:t>PoPs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Can </a:t>
            </a:r>
            <a:r>
              <a:rPr lang="en-US" altLang="ko-KR" dirty="0"/>
              <a:t>communicate with </a:t>
            </a:r>
            <a:r>
              <a:rPr lang="en-US" altLang="ko-KR" dirty="0" smtClean="0"/>
              <a:t>satellites at AOE &gt; 25</a:t>
            </a:r>
            <a:r>
              <a:rPr lang="en-US" altLang="ko-KR" dirty="0"/>
              <a:t>◦ </a:t>
            </a:r>
            <a:endParaRPr lang="en-US" altLang="ko-KR" dirty="0" smtClean="0"/>
          </a:p>
          <a:p>
            <a:r>
              <a:rPr lang="en-US" altLang="ko-KR" dirty="0" err="1" smtClean="0"/>
              <a:t>PoPs</a:t>
            </a:r>
            <a:r>
              <a:rPr lang="en-US" altLang="ko-KR" dirty="0" smtClean="0"/>
              <a:t> </a:t>
            </a:r>
            <a:r>
              <a:rPr lang="en-US" altLang="ko-KR" dirty="0"/>
              <a:t>are </a:t>
            </a:r>
            <a:r>
              <a:rPr lang="en-US" altLang="ko-KR" dirty="0" smtClean="0"/>
              <a:t>connected to </a:t>
            </a:r>
            <a:r>
              <a:rPr lang="en-US" altLang="ko-KR" dirty="0"/>
              <a:t>the Internet </a:t>
            </a:r>
            <a:r>
              <a:rPr lang="en-US" altLang="ko-KR" dirty="0" smtClean="0"/>
              <a:t>backbone</a:t>
            </a:r>
          </a:p>
          <a:p>
            <a:pPr lvl="1"/>
            <a:r>
              <a:rPr lang="en-US" altLang="ko-KR" dirty="0" smtClean="0"/>
              <a:t>From </a:t>
            </a:r>
            <a:r>
              <a:rPr lang="en-US" altLang="ko-KR" dirty="0"/>
              <a:t>the </a:t>
            </a:r>
            <a:r>
              <a:rPr lang="en-US" altLang="ko-KR" dirty="0" err="1"/>
              <a:t>PoP</a:t>
            </a:r>
            <a:r>
              <a:rPr lang="en-US" altLang="ko-KR" dirty="0"/>
              <a:t>, the traffic </a:t>
            </a:r>
            <a:r>
              <a:rPr lang="en-US" altLang="ko-KR" dirty="0" smtClean="0"/>
              <a:t>is routed </a:t>
            </a:r>
            <a:r>
              <a:rPr lang="en-US" altLang="ko-KR" dirty="0"/>
              <a:t>to destination on the </a:t>
            </a:r>
            <a:r>
              <a:rPr lang="en-US" altLang="ko-KR" dirty="0" smtClean="0"/>
              <a:t>Internet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5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386" y="1199914"/>
            <a:ext cx="3649249" cy="2047229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9810" y="3841750"/>
            <a:ext cx="5076825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5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Ground stations and </a:t>
            </a:r>
            <a:r>
              <a:rPr lang="en-US" altLang="ko-KR" dirty="0" err="1" smtClean="0"/>
              <a:t>PoPs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1066799" y="1127342"/>
            <a:ext cx="9505950" cy="4983480"/>
            <a:chOff x="240082" y="1372870"/>
            <a:chExt cx="9505950" cy="4983480"/>
          </a:xfrm>
        </p:grpSpPr>
        <p:pic>
          <p:nvPicPr>
            <p:cNvPr id="6" name="그림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21332" y="1372870"/>
              <a:ext cx="7124700" cy="4983480"/>
            </a:xfrm>
            <a:prstGeom prst="rect">
              <a:avLst/>
            </a:prstGeom>
          </p:spPr>
        </p:pic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0082" y="1372870"/>
              <a:ext cx="2381250" cy="29337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2773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Ground stations and </a:t>
            </a:r>
            <a:r>
              <a:rPr lang="en-US" altLang="ko-KR" dirty="0" err="1" smtClean="0"/>
              <a:t>PoPs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417" y="1159534"/>
            <a:ext cx="5817165" cy="5001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26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046" y="3018631"/>
            <a:ext cx="7615833" cy="3557533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Manifestation in measured RTTs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Ping @ 50 Hz</a:t>
            </a:r>
          </a:p>
          <a:p>
            <a:r>
              <a:rPr lang="en-US" altLang="ko-KR" dirty="0" smtClean="0"/>
              <a:t>Major </a:t>
            </a:r>
            <a:r>
              <a:rPr lang="en-US" altLang="ko-KR" dirty="0"/>
              <a:t>changes in latency </a:t>
            </a:r>
            <a:r>
              <a:rPr lang="en-US" altLang="ko-KR" dirty="0" smtClean="0"/>
              <a:t>characteristics occur </a:t>
            </a:r>
            <a:r>
              <a:rPr lang="en-US" altLang="ko-KR" dirty="0"/>
              <a:t>every 15 </a:t>
            </a:r>
            <a:r>
              <a:rPr lang="en-US" altLang="ko-KR" dirty="0" smtClean="0"/>
              <a:t>s </a:t>
            </a:r>
          </a:p>
          <a:p>
            <a:pPr lvl="1"/>
            <a:r>
              <a:rPr lang="en-US" altLang="ko-KR" dirty="0" smtClean="0"/>
              <a:t>12th, 27th</a:t>
            </a:r>
            <a:r>
              <a:rPr lang="en-US" altLang="ko-KR" dirty="0"/>
              <a:t>, 42nd, and 57th second past every </a:t>
            </a:r>
            <a:r>
              <a:rPr lang="en-US" altLang="ko-KR" dirty="0" smtClean="0"/>
              <a:t>minute</a:t>
            </a:r>
          </a:p>
          <a:p>
            <a:pPr lvl="1"/>
            <a:r>
              <a:rPr lang="en-US" altLang="ko-KR" dirty="0" smtClean="0"/>
              <a:t>Statistically different (</a:t>
            </a:r>
            <a:r>
              <a:rPr lang="en-US" altLang="ko-KR" dirty="0"/>
              <a:t>Mann-Whitney U test; </a:t>
            </a:r>
            <a:r>
              <a:rPr lang="ko-KR" altLang="en-US" dirty="0"/>
              <a:t>𝑝 </a:t>
            </a:r>
            <a:r>
              <a:rPr lang="en-US" altLang="ko-KR" dirty="0"/>
              <a:t>&lt; .05) from each other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6764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Manifestation in measured RTTs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</a:t>
            </a:r>
            <a:r>
              <a:rPr lang="en-US" altLang="ko-KR" dirty="0" smtClean="0"/>
              <a:t>ithin </a:t>
            </a:r>
            <a:r>
              <a:rPr lang="en-US" altLang="ko-KR" dirty="0"/>
              <a:t>the </a:t>
            </a:r>
            <a:r>
              <a:rPr lang="en-US" altLang="ko-KR" dirty="0" smtClean="0"/>
              <a:t>15s </a:t>
            </a:r>
            <a:r>
              <a:rPr lang="en-US" altLang="ko-KR" dirty="0"/>
              <a:t>time interval, latency </a:t>
            </a:r>
            <a:r>
              <a:rPr lang="en-US" altLang="ko-KR" dirty="0" smtClean="0"/>
              <a:t>frequently </a:t>
            </a:r>
            <a:r>
              <a:rPr lang="en-US" altLang="ko-KR" dirty="0"/>
              <a:t>form parallel </a:t>
            </a:r>
            <a:r>
              <a:rPr lang="en-US" altLang="ko-KR" dirty="0" smtClean="0"/>
              <a:t>bands that </a:t>
            </a:r>
            <a:r>
              <a:rPr lang="en-US" altLang="ko-KR" dirty="0"/>
              <a:t>are a few milliseconds </a:t>
            </a:r>
            <a:r>
              <a:rPr lang="en-US" altLang="ko-KR" dirty="0" smtClean="0"/>
              <a:t>apart</a:t>
            </a:r>
          </a:p>
          <a:p>
            <a:pPr lvl="1"/>
            <a:r>
              <a:rPr lang="en-US" altLang="ko-KR" dirty="0"/>
              <a:t>R</a:t>
            </a:r>
            <a:r>
              <a:rPr lang="en-US" altLang="ko-KR" dirty="0" smtClean="0"/>
              <a:t>adio </a:t>
            </a:r>
            <a:r>
              <a:rPr lang="en-US" altLang="ko-KR" dirty="0"/>
              <a:t>frames are allocated to user terminals </a:t>
            </a:r>
            <a:r>
              <a:rPr lang="en-US" altLang="ko-KR" dirty="0" smtClean="0"/>
              <a:t>by an </a:t>
            </a:r>
            <a:r>
              <a:rPr lang="en-US" altLang="ko-KR" dirty="0"/>
              <a:t>on-satellite controller in a somewhat round-robin fashion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9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046" y="3018631"/>
            <a:ext cx="7615833" cy="3557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82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Obstruction maps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3d map</a:t>
                </a:r>
              </a:p>
              <a:p>
                <a:pPr lvl="1"/>
                <a:r>
                  <a:rPr lang="en-US" altLang="ko-KR" dirty="0" smtClean="0"/>
                  <a:t>Created from 123px </a:t>
                </a:r>
                <a14:m>
                  <m:oMath xmlns:m="http://schemas.openxmlformats.org/officeDocument/2006/math">
                    <m:r>
                      <a:rPr lang="en-US" altLang="ko-KR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altLang="ko-KR" dirty="0" smtClean="0"/>
                  <a:t> 123px</a:t>
                </a:r>
                <a:r>
                  <a:rPr lang="en-US" altLang="ko-KR" dirty="0"/>
                  <a:t>, </a:t>
                </a:r>
                <a:r>
                  <a:rPr lang="en-US" altLang="ko-KR" dirty="0" smtClean="0"/>
                  <a:t>2-d </a:t>
                </a:r>
                <a:r>
                  <a:rPr lang="en-US" altLang="ko-KR" dirty="0"/>
                  <a:t>images which mark the trajectory </a:t>
                </a:r>
                <a:r>
                  <a:rPr lang="en-US" altLang="ko-KR" dirty="0" smtClean="0"/>
                  <a:t>of satellites </a:t>
                </a:r>
                <a:r>
                  <a:rPr lang="en-US" altLang="ko-KR" dirty="0"/>
                  <a:t>that recently served the user </a:t>
                </a:r>
                <a:r>
                  <a:rPr lang="en-US" altLang="ko-KR" dirty="0" smtClean="0"/>
                  <a:t>terminal</a:t>
                </a:r>
              </a:p>
              <a:p>
                <a:r>
                  <a:rPr lang="en-US" altLang="ko-KR" dirty="0"/>
                  <a:t>H</a:t>
                </a:r>
                <a:r>
                  <a:rPr lang="en-US" altLang="ko-KR" dirty="0" smtClean="0"/>
                  <a:t>elp </a:t>
                </a:r>
                <a:r>
                  <a:rPr lang="en-US" altLang="ko-KR" dirty="0"/>
                  <a:t>users identify the quality of the location of </a:t>
                </a:r>
                <a:r>
                  <a:rPr lang="en-US" altLang="ko-KR" dirty="0" smtClean="0"/>
                  <a:t>their terminal</a:t>
                </a:r>
              </a:p>
              <a:p>
                <a:pPr lvl="1"/>
                <a:r>
                  <a:rPr lang="en-US" altLang="ko-KR" dirty="0" smtClean="0"/>
                  <a:t>Highlighting </a:t>
                </a:r>
                <a:r>
                  <a:rPr lang="en-US" altLang="ko-KR" dirty="0"/>
                  <a:t>any physical obstructions </a:t>
                </a:r>
                <a:r>
                  <a:rPr lang="en-US" altLang="ko-KR" dirty="0" smtClean="0"/>
                  <a:t>between their </a:t>
                </a:r>
                <a:r>
                  <a:rPr lang="en-US" altLang="ko-KR" dirty="0"/>
                  <a:t>terminal and any satellites meant to serve the terminal</a:t>
                </a:r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17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5122" name="Picture 2" descr="https://nelsonslog.files.wordpress.com/2021/06/image.png?w=5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3849504"/>
            <a:ext cx="2728211" cy="2782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59474" y="4308953"/>
            <a:ext cx="1536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Tall tree1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078991" y="3726450"/>
            <a:ext cx="1536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Tall tree2</a:t>
            </a:r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직선 화살표 연결선 8"/>
          <p:cNvCxnSpPr/>
          <p:nvPr/>
        </p:nvCxnSpPr>
        <p:spPr>
          <a:xfrm flipH="1">
            <a:off x="2997200" y="3886727"/>
            <a:ext cx="1011130" cy="2725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화살표 연결선 10"/>
          <p:cNvCxnSpPr>
            <a:stCxn id="6" idx="1"/>
          </p:cNvCxnSpPr>
          <p:nvPr/>
        </p:nvCxnSpPr>
        <p:spPr>
          <a:xfrm flipH="1">
            <a:off x="3460750" y="4493619"/>
            <a:ext cx="1098724" cy="65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3903" y="3886727"/>
            <a:ext cx="2082800" cy="228407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610600" y="3874604"/>
            <a:ext cx="3467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irmware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choosing not to </a:t>
            </a:r>
            <a:r>
              <a:rPr lang="en-US" altLang="ko-KR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Tx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 or Rx on either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side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the equatorial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band (a licensing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requirement to prevent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earth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stations interfering with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GEO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satellites due to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signal </a:t>
            </a:r>
            <a:r>
              <a:rPr lang="en-US" altLang="ko-KR" dirty="0">
                <a:latin typeface="Arial" panose="020B0604020202020204" pitchFamily="34" charset="0"/>
                <a:cs typeface="Arial" panose="020B0604020202020204" pitchFamily="34" charset="0"/>
              </a:rPr>
              <a:t>continuing on outward beyond </a:t>
            </a:r>
            <a:r>
              <a:rPr lang="en-US" altLang="ko-KR" dirty="0" smtClean="0">
                <a:latin typeface="Arial" panose="020B0604020202020204" pitchFamily="34" charset="0"/>
                <a:cs typeface="Arial" panose="020B0604020202020204" pitchFamily="34" charset="0"/>
              </a:rPr>
              <a:t>LEO)</a:t>
            </a:r>
            <a:endParaRPr lang="en-US" altLang="ko-K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6" name="직선 화살표 연결선 15"/>
          <p:cNvCxnSpPr/>
          <p:nvPr/>
        </p:nvCxnSpPr>
        <p:spPr>
          <a:xfrm flipH="1">
            <a:off x="7969250" y="4093143"/>
            <a:ext cx="641350" cy="613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8032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4133" y="4005588"/>
            <a:ext cx="4379999" cy="2457841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Global scheduler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6992068" cy="542377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35~44 satellites in the field of view of a user terminal in any 15 seconds slot</a:t>
            </a:r>
          </a:p>
          <a:p>
            <a:pPr lvl="1"/>
            <a:r>
              <a:rPr lang="en-US" altLang="ko-KR" dirty="0" smtClean="0"/>
              <a:t>One of them will be selected for connection during a slot</a:t>
            </a:r>
          </a:p>
          <a:p>
            <a:r>
              <a:rPr lang="en-US" altLang="ko-KR" dirty="0" smtClean="0"/>
              <a:t>Median AOE of selected </a:t>
            </a:r>
            <a:r>
              <a:rPr lang="en-US" altLang="ko-KR" dirty="0" err="1" smtClean="0"/>
              <a:t>sats</a:t>
            </a:r>
            <a:r>
              <a:rPr lang="en-US" altLang="ko-KR" dirty="0" smtClean="0"/>
              <a:t> is 22.9</a:t>
            </a:r>
            <a:r>
              <a:rPr lang="en-US" altLang="ko-KR" dirty="0" smtClean="0">
                <a:sym typeface="Symbol" panose="05050102010706020507" pitchFamily="18" charset="2"/>
              </a:rPr>
              <a:t> higher than others’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Only 30% are in 45~90 range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More energy-efficient</a:t>
            </a:r>
          </a:p>
          <a:p>
            <a:r>
              <a:rPr lang="en-US" altLang="ko-KR" dirty="0" smtClean="0">
                <a:sym typeface="Symbol" panose="05050102010706020507" pitchFamily="18" charset="2"/>
              </a:rPr>
              <a:t>Azimuths of selected </a:t>
            </a:r>
            <a:r>
              <a:rPr lang="en-US" altLang="ko-KR" dirty="0" err="1" smtClean="0">
                <a:sym typeface="Symbol" panose="05050102010706020507" pitchFamily="18" charset="2"/>
              </a:rPr>
              <a:t>sats</a:t>
            </a:r>
            <a:r>
              <a:rPr lang="en-US" altLang="ko-KR" dirty="0" smtClean="0">
                <a:sym typeface="Symbol" panose="05050102010706020507" pitchFamily="18" charset="2"/>
              </a:rPr>
              <a:t> skewed towards North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82% of the time, while 58% of available </a:t>
            </a:r>
            <a:r>
              <a:rPr lang="en-US" altLang="ko-KR" dirty="0" err="1" smtClean="0">
                <a:sym typeface="Symbol" panose="05050102010706020507" pitchFamily="18" charset="2"/>
              </a:rPr>
              <a:t>sats</a:t>
            </a:r>
            <a:r>
              <a:rPr lang="en-US" altLang="ko-KR" dirty="0" smtClean="0">
                <a:sym typeface="Symbol" panose="05050102010706020507" pitchFamily="18" charset="2"/>
              </a:rPr>
              <a:t> are towards North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11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151" y="1127343"/>
            <a:ext cx="4440849" cy="2301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73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Global scheduler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6147915" cy="542377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More likely to pick a satellite launched later</a:t>
            </a:r>
          </a:p>
          <a:p>
            <a:pPr lvl="1"/>
            <a:r>
              <a:rPr lang="en-US" altLang="ko-KR" dirty="0" smtClean="0"/>
              <a:t>To evenly spread service times of satellites</a:t>
            </a:r>
          </a:p>
          <a:p>
            <a:pPr lvl="1"/>
            <a:r>
              <a:rPr lang="en-US" altLang="ko-KR" dirty="0" smtClean="0"/>
              <a:t>Allowing the constellation to stay stable for longer</a:t>
            </a:r>
          </a:p>
          <a:p>
            <a:r>
              <a:rPr lang="en-US" altLang="ko-KR" dirty="0" smtClean="0"/>
              <a:t>More likely to pick a sunlit satellite</a:t>
            </a:r>
          </a:p>
          <a:p>
            <a:pPr lvl="1"/>
            <a:r>
              <a:rPr lang="en-US" altLang="ko-KR" dirty="0" smtClean="0"/>
              <a:t>72.3%</a:t>
            </a:r>
          </a:p>
          <a:p>
            <a:pPr lvl="1"/>
            <a:r>
              <a:rPr lang="en-US" altLang="ko-KR" dirty="0" smtClean="0"/>
              <a:t>Dark satellites selected only when dark ones are over 35%</a:t>
            </a:r>
          </a:p>
          <a:p>
            <a:pPr lvl="1"/>
            <a:r>
              <a:rPr lang="en-US" altLang="ko-KR" dirty="0" smtClean="0"/>
              <a:t>Selected dark </a:t>
            </a:r>
            <a:r>
              <a:rPr lang="en-US" altLang="ko-KR" dirty="0" err="1" smtClean="0"/>
              <a:t>sats</a:t>
            </a:r>
            <a:r>
              <a:rPr lang="en-US" altLang="ko-KR" dirty="0" smtClean="0"/>
              <a:t> 25</a:t>
            </a:r>
            <a:r>
              <a:rPr lang="en-US" altLang="ko-KR" dirty="0" smtClean="0">
                <a:sym typeface="Symbol" panose="05050102010706020507" pitchFamily="18" charset="2"/>
              </a:rPr>
              <a:t> higher than sunlit counterparts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12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6115" y="1127342"/>
            <a:ext cx="5051398" cy="2630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85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MAC scheduler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7378874" cy="5049621"/>
          </a:xfrm>
        </p:spPr>
        <p:txBody>
          <a:bodyPr/>
          <a:lstStyle/>
          <a:p>
            <a:r>
              <a:rPr lang="en-US" altLang="ko-KR" dirty="0" smtClean="0"/>
              <a:t>US Patent 11,540,301 B1</a:t>
            </a:r>
          </a:p>
          <a:p>
            <a:pPr lvl="1"/>
            <a:r>
              <a:rPr lang="en-US" altLang="ko-KR" dirty="0" smtClean="0"/>
              <a:t>System and method of providing a medium access control scheduler </a:t>
            </a:r>
          </a:p>
          <a:p>
            <a:pPr lvl="1"/>
            <a:r>
              <a:rPr lang="en-US" altLang="ko-KR" dirty="0" smtClean="0"/>
              <a:t>Issued Dec. 2022</a:t>
            </a:r>
          </a:p>
          <a:p>
            <a:pPr lvl="1"/>
            <a:r>
              <a:rPr lang="en-US" altLang="ko-KR" dirty="0" smtClean="0"/>
              <a:t>Withdrawn? Not available in USPTO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13</a:t>
            </a:fld>
            <a:endParaRPr lang="ko-KR" altLang="en-US"/>
          </a:p>
        </p:txBody>
      </p:sp>
      <p:pic>
        <p:nvPicPr>
          <p:cNvPr id="8194" name="Picture 2" descr="OG exemplary dra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7935" y="27799"/>
            <a:ext cx="4764066" cy="6830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563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rgbClr val="0070C0"/>
                </a:solidFill>
                <a:latin typeface="Arial Black" panose="020B0A04020102020204" pitchFamily="34" charset="0"/>
              </a:rPr>
              <a:t>Backup slides</a:t>
            </a:r>
            <a:endParaRPr lang="ko-KR" altLang="en-US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텍스트 개체 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6559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Satellite positions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Two Line Element (TLE) format</a:t>
            </a:r>
          </a:p>
          <a:p>
            <a:pPr lvl="1"/>
            <a:r>
              <a:rPr lang="en-US" altLang="ko-KR" dirty="0" smtClean="0"/>
              <a:t>Location updated every 6 hours</a:t>
            </a:r>
          </a:p>
          <a:p>
            <a:pPr lvl="2"/>
            <a:r>
              <a:rPr lang="en-US" altLang="ko-KR" dirty="0" smtClean="0"/>
              <a:t>https://www.satellite-calculations.com/TLETracker/SatTracker.htm 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15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234" y="2681637"/>
            <a:ext cx="3608619" cy="4039838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137" y="3596851"/>
            <a:ext cx="4069420" cy="310583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 rotWithShape="1">
          <a:blip r:embed="rId4"/>
          <a:srcRect r="2550"/>
          <a:stretch/>
        </p:blipFill>
        <p:spPr>
          <a:xfrm>
            <a:off x="5585736" y="2681637"/>
            <a:ext cx="5596134" cy="619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0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Starlink</a:t>
            </a:r>
            <a:r>
              <a:rPr lang="en-US" altLang="ko-KR" dirty="0" smtClean="0"/>
              <a:t> cells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24~25 km long diagonal</a:t>
            </a:r>
          </a:p>
          <a:p>
            <a:r>
              <a:rPr lang="en-US" altLang="ko-KR" dirty="0" err="1" smtClean="0"/>
              <a:t>Starlink</a:t>
            </a:r>
            <a:r>
              <a:rPr lang="en-US" altLang="ko-KR" dirty="0" smtClean="0"/>
              <a:t> “assigns a beam” to it, creating an “active cell”</a:t>
            </a:r>
          </a:p>
          <a:p>
            <a:pPr lvl="1"/>
            <a:r>
              <a:rPr lang="en-US" altLang="ko-KR" dirty="0" err="1"/>
              <a:t>S</a:t>
            </a:r>
            <a:r>
              <a:rPr lang="en-US" altLang="ko-KR" dirty="0" err="1" smtClean="0"/>
              <a:t>ats</a:t>
            </a:r>
            <a:r>
              <a:rPr lang="en-US" altLang="ko-KR" dirty="0" smtClean="0"/>
              <a:t> </a:t>
            </a:r>
            <a:r>
              <a:rPr lang="en-US" altLang="ko-KR" dirty="0"/>
              <a:t>are programmed to target the cell as they fly by it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16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2089" y="3280475"/>
            <a:ext cx="5397022" cy="307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1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Starlink</a:t>
            </a:r>
            <a:r>
              <a:rPr lang="en-US" altLang="ko-KR" dirty="0" smtClean="0"/>
              <a:t> cells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127342"/>
            <a:ext cx="7418735" cy="504962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Cell A </a:t>
            </a:r>
            <a:r>
              <a:rPr lang="en-US" altLang="ko-KR" dirty="0"/>
              <a:t>will get normal service, depending on local obstructions, etc. </a:t>
            </a:r>
            <a:endParaRPr lang="en-US" altLang="ko-KR" dirty="0" smtClean="0"/>
          </a:p>
          <a:p>
            <a:r>
              <a:rPr lang="en-US" altLang="ko-KR" dirty="0" smtClean="0"/>
              <a:t>Cells </a:t>
            </a:r>
            <a:r>
              <a:rPr lang="en-US" altLang="ko-KR" dirty="0"/>
              <a:t>B and C will also get service, </a:t>
            </a:r>
            <a:r>
              <a:rPr lang="en-US" altLang="ko-KR" dirty="0" smtClean="0"/>
              <a:t>but </a:t>
            </a:r>
            <a:r>
              <a:rPr lang="en-US" altLang="ko-KR" dirty="0"/>
              <a:t>at lower </a:t>
            </a:r>
            <a:r>
              <a:rPr lang="en-US" altLang="ko-KR" dirty="0" smtClean="0"/>
              <a:t>SNRs</a:t>
            </a:r>
          </a:p>
          <a:p>
            <a:pPr lvl="1"/>
            <a:r>
              <a:rPr lang="en-US" altLang="ko-KR" dirty="0" smtClean="0"/>
              <a:t>Any </a:t>
            </a:r>
            <a:r>
              <a:rPr lang="en-US" altLang="ko-KR" dirty="0"/>
              <a:t>cell between A and C will also be able to get </a:t>
            </a:r>
            <a:r>
              <a:rPr lang="en-US" altLang="ko-KR" dirty="0" smtClean="0"/>
              <a:t>service</a:t>
            </a:r>
          </a:p>
          <a:p>
            <a:pPr lvl="1"/>
            <a:r>
              <a:rPr lang="en-US" altLang="ko-KR" dirty="0" smtClean="0"/>
              <a:t>Any </a:t>
            </a:r>
            <a:r>
              <a:rPr lang="en-US" altLang="ko-KR" dirty="0"/>
              <a:t>cells further away </a:t>
            </a:r>
            <a:r>
              <a:rPr lang="en-US" altLang="ko-KR" dirty="0" smtClean="0"/>
              <a:t>than B stand </a:t>
            </a:r>
            <a:r>
              <a:rPr lang="en-US" altLang="ko-KR" dirty="0"/>
              <a:t>little chance of being </a:t>
            </a:r>
            <a:r>
              <a:rPr lang="en-US" altLang="ko-KR" dirty="0" smtClean="0"/>
              <a:t>served</a:t>
            </a:r>
            <a:endParaRPr lang="en-US" altLang="ko-KR" dirty="0"/>
          </a:p>
          <a:p>
            <a:r>
              <a:rPr lang="en-US" altLang="ko-KR" dirty="0"/>
              <a:t>As the satellite moves, the ellipse rotates, </a:t>
            </a:r>
            <a:r>
              <a:rPr lang="en-US" altLang="ko-KR" dirty="0" smtClean="0"/>
              <a:t>and B </a:t>
            </a:r>
            <a:r>
              <a:rPr lang="en-US" altLang="ko-KR" dirty="0"/>
              <a:t>will get service for a longer period of time than </a:t>
            </a:r>
            <a:r>
              <a:rPr lang="en-US" altLang="ko-KR" dirty="0" smtClean="0"/>
              <a:t>C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17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6935" y="1127342"/>
            <a:ext cx="3826310" cy="268904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6935" y="3816388"/>
            <a:ext cx="3826310" cy="2689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00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Starlink</a:t>
            </a:r>
            <a:r>
              <a:rPr lang="en-US" altLang="ko-KR" dirty="0" smtClean="0"/>
              <a:t> cells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As of Dec. 2023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18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862" y="1574494"/>
            <a:ext cx="9695145" cy="5186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13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Starlink</a:t>
            </a:r>
            <a:r>
              <a:rPr lang="en-US" altLang="ko-KR" dirty="0" smtClean="0"/>
              <a:t> cells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As of Dec. 2023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934" y="1637515"/>
            <a:ext cx="6438378" cy="5147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3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Starlink</a:t>
            </a:r>
            <a:r>
              <a:rPr lang="en-US" altLang="ko-KR" dirty="0" smtClean="0"/>
              <a:t> cells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Active vs. inactive cells would depend on subscriber density and the shape of the beam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31DE4-AD77-42D1-AAA3-716CE4825210}" type="slidenum">
              <a:rPr lang="ko-KR" altLang="en-US" smtClean="0"/>
              <a:t>20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7095" y="2302496"/>
            <a:ext cx="5674289" cy="3874467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4806" y="1927328"/>
            <a:ext cx="2281693" cy="2104526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4806" y="4511583"/>
            <a:ext cx="2281693" cy="210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0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2065</TotalTime>
  <Words>715</Words>
  <Application>Microsoft Office PowerPoint</Application>
  <PresentationFormat>와이드스크린</PresentationFormat>
  <Paragraphs>110</Paragraphs>
  <Slides>20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7" baseType="lpstr">
      <vt:lpstr>맑은 고딕</vt:lpstr>
      <vt:lpstr>Arial</vt:lpstr>
      <vt:lpstr>Arial Black</vt:lpstr>
      <vt:lpstr>Cambria Math</vt:lpstr>
      <vt:lpstr>Symbol</vt:lpstr>
      <vt:lpstr>Wingdings</vt:lpstr>
      <vt:lpstr>Office 테마</vt:lpstr>
      <vt:lpstr>Starlink Scheduling</vt:lpstr>
      <vt:lpstr>Starlink’s hierarchical scheduling</vt:lpstr>
      <vt:lpstr>User terminals</vt:lpstr>
      <vt:lpstr>Satellite</vt:lpstr>
      <vt:lpstr>Ground stations and PoPs</vt:lpstr>
      <vt:lpstr>Ground stations and PoPs</vt:lpstr>
      <vt:lpstr>Ground stations and PoPs</vt:lpstr>
      <vt:lpstr>Manifestation in measured RTTs</vt:lpstr>
      <vt:lpstr>Manifestation in measured RTTs</vt:lpstr>
      <vt:lpstr>Obstruction maps</vt:lpstr>
      <vt:lpstr>Global scheduler</vt:lpstr>
      <vt:lpstr>Global scheduler</vt:lpstr>
      <vt:lpstr>MAC scheduler</vt:lpstr>
      <vt:lpstr>Backup slides</vt:lpstr>
      <vt:lpstr>Satellite positions</vt:lpstr>
      <vt:lpstr>Starlink cells</vt:lpstr>
      <vt:lpstr>Starlink cells</vt:lpstr>
      <vt:lpstr>Starlink cells</vt:lpstr>
      <vt:lpstr>Starlink cells</vt:lpstr>
      <vt:lpstr>Starlink cells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Bluetooth Low Energy (BLE)</dc:title>
  <dc:creator>김효곤[ 교수 / 컴퓨터학과 ]</dc:creator>
  <cp:lastModifiedBy>김효곤[ 교수 / 컴퓨터학과 ]</cp:lastModifiedBy>
  <cp:revision>997</cp:revision>
  <dcterms:created xsi:type="dcterms:W3CDTF">2023-11-23T10:35:45Z</dcterms:created>
  <dcterms:modified xsi:type="dcterms:W3CDTF">2023-12-09T05:37:40Z</dcterms:modified>
</cp:coreProperties>
</file>