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57" r:id="rId5"/>
    <p:sldId id="260" r:id="rId6"/>
    <p:sldId id="266" r:id="rId7"/>
    <p:sldId id="261" r:id="rId8"/>
    <p:sldId id="262" r:id="rId9"/>
    <p:sldId id="263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65" r:id="rId18"/>
    <p:sldId id="273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5282" autoAdjust="0"/>
  </p:normalViewPr>
  <p:slideViewPr>
    <p:cSldViewPr>
      <p:cViewPr varScale="1">
        <p:scale>
          <a:sx n="63" d="100"/>
          <a:sy n="63" d="100"/>
        </p:scale>
        <p:origin x="137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CA70B-A641-4546-9645-F172A044093E}" type="datetimeFigureOut">
              <a:rPr lang="ko-KR" altLang="en-US" smtClean="0"/>
              <a:t>2013-06-04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3B047E-36DC-45D3-B504-715F2EDF7C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607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existing classification techniques designed for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sensor networks fail to take into account the fact that in many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applications of sensor networks, the amount of labeled training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is usually small.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Without sufficiently large training set,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learned classifier may not be able to describe the characteristics of each class,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tends to make bad predictions on new data.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reduce the amount of data delivered to the sink,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authors let each node locally cluster events and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report only its clustering result (also called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decision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this paper) to the parent node.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B047E-36DC-45D3-B504-715F2EDF7CEF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3607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this part, authors introduce the general aggregation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model.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means each node based on sensory readings.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they divides the events into different clusters through its local clustering algorithm.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After that, </a:t>
            </a:r>
            <a:r>
              <a:rPr lang="en-US" altLang="ko-KR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forwards the clustering result to its parent node.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nonleaf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node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 aggregates the decisions of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 and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4, together with its own decision.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this paper, authors use function F(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¢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to represent the operation of decision aggregation.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Then,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 forwards the aggregated decision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 to the sink node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0,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 is further combined with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 and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2’s decisions.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Finally, the global decision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obtained.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B047E-36DC-45D3-B504-715F2EDF7CEF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0662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Here is the decision aggregation algorithm. This is the aggregation function used by the HAC and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cHAC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protocols at each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nonleaf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node.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Given a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nonleaf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node, suppose it receives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decisions from its children nodes.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each decision, the events are partitioned into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clusters.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Thus, we have totally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</a:t>
            </a:r>
            <a:r>
              <a:rPr lang="en-US" altLang="ko-KR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mn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different clusters.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this paper, authors call these clusters the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input clusters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iCluster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short) of a decision aggregation.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other hand, the decision aggregation operation will output an aggregated decision also composed of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clusters,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Authors define these cluster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</a:t>
            </a:r>
            <a:r>
              <a:rPr lang="en-US" altLang="ko-KR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output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clusters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oCluster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short).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B047E-36DC-45D3-B504-715F2EDF7CEF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3612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in their design, there is weight parameter associated with each decision.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 decision is manually assigned a weight based on the properties (sensing capability, location, and so on) of the sensor node.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And a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ll the clusters within a decision have the same weight as the decision.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B047E-36DC-45D3-B504-715F2EDF7CEF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3612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this part, they explain how the HAC protocol utilizes this algorithm to aggregate the decisions along the tree.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HAC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applies the Decision Aggregation algorithm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each of the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nonleaf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nodes to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aggregate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the decisions it collects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output of the algorithm serves as one of the input decisions in the aggregation at its parent node.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message carrying the decision consists of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entries, corresponding to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events.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previously defined, the ID of each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oCluster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the label of this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oCluster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However, these labels may not be useful in later aggregations,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because the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oClusters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will probably be combined with other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clusters whose labels are unknown.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example, at the sink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0, the labeled clusters in decision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 are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combined with unlabeled clusters in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 and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Finally, the global decision is obtained at the sink node,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each event is assigned a predefined label.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B047E-36DC-45D3-B504-715F2EDF7CEF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252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this section, they introduce an extended version of the HAC protocol, called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cHAC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protocol. </a:t>
            </a:r>
          </a:p>
          <a:p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cHAC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also uses the Decision-Aggregation algorithm as the aggregation function.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However, different from HAC, each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nonleaf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node aggregates all the decisions it collects, </a:t>
            </a:r>
          </a:p>
          <a:p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cHAC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intelligently plans the decision aggregations throughout the tree.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HAC can improve the classification accuracy as well as the consumption of communication energy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Through combining decisions coming from different sensor nodes.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However, decision information is lost during the process of aggregation,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this may hurt the accuracy of the aggregated decision.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this reason, authors add a constraint to the hierarchical aggregation classification.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each decision aggregation along the tree, the weight of each input decision cannot be larger than a predefined percentage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total weight of all this aggregation’s input decision.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B047E-36DC-45D3-B504-715F2EDF7CEF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0109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Authors evaluate the proposed schemes. 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reason of comparison, authors design two baseline methods.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(Both of the baselines adopt the strategy of majority-voting,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they are different in the ways of generating votes.)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baseline method suggests each node locally groups the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events into different clusters, and then count the labeled events in each cluster.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Within a cluster, all the events are assigned the label with the largest count.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(For example, there are 100 events in a cluster,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three events labeled 1 and two events labeled 0,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then all the 100 events are labeled 1 according to the clustering voting scheme.)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 node apply classification algorithms on the labeled data,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predict the labels of the rest.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Then, the events are labeled based on the vote.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B047E-36DC-45D3-B504-715F2EDF7CEF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423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They randomly build aggregation trees with the number of tree nodes ranging from 20 to 80.</a:t>
            </a:r>
          </a:p>
          <a:p>
            <a:endParaRPr lang="en-US" altLang="ko-KR" dirty="0" smtClean="0"/>
          </a:p>
          <a:p>
            <a:r>
              <a:rPr lang="el-GR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Δ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= delta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picture is compares the classification accuracy of the proposed HAC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cHAC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(with weight balance threshold </a:t>
            </a:r>
            <a:r>
              <a:rPr lang="el-GR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δ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=1/2 one half, 1/3 one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third) 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protocols,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the two baseline schemes.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can be seen, when the percentage of labeled events is less than 10,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proposed protocols can always achieve better performance than the baselines.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the decrease of label percentage, the accuracy of all the five methods degrade.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Among them, the accuracy of the classification voting decreases the fastest.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is reasonable since compared with clustering methods,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Classification models are normally more sensitive to the label percentage.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Another notable point is that the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cHAC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smaller </a:t>
            </a:r>
            <a:r>
              <a:rPr lang="el-GR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δ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can achieve higher accuracy.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B047E-36DC-45D3-B504-715F2EDF7CEF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423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This graph</a:t>
            </a:r>
            <a:r>
              <a:rPr lang="en-US" altLang="ko-KR" baseline="0" dirty="0" smtClean="0"/>
              <a:t> shows the impact of weight balance threshold </a:t>
            </a:r>
            <a:r>
              <a:rPr lang="el-GR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δ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communication energy and classification accuracy of the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cHAC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protocol.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this experiment, authors assume 5% of the events are labeled.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test four groups of aggregation trees with height 3, 4, 5, and 6.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</a:t>
            </a:r>
            <a:r>
              <a:rPr lang="el-GR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δ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decreases, more energy is consumed and higher accuracy can be achieved.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Furthermore, given a </a:t>
            </a:r>
            <a:r>
              <a:rPr lang="el-GR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δ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trees with larger height tend to have higher accuracy,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However, at the cost of more energy consumption.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is because usually better diversity can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 obtained when more nodes are involved in the aggregation.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B047E-36DC-45D3-B504-715F2EDF7CEF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15143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this part, authors test the performance of the proposed protocols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their solar-powered sensor network testbed.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outdoor testbed is located on the edge of a forest.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Currently, 9 nodes have been deployed and running since August 2008.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Furthermore, to avoid packet collision and overhearing during the process of decision aggregation,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employ a distributed aggregation scheduling algorithm.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this scheduling strategy, at any time slot only a subset of the sensor nodes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allowed to send packets and their transmissions do not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interfere with each other.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wireless interfaces of the rest nodes are shut down so as to save the energy of idle listening.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authors design two experiments on this testbed.</a:t>
            </a:r>
          </a:p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B047E-36DC-45D3-B504-715F2EDF7CEF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4235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first one is classification of bird species.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this experiment, they target on automatically recognizing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different bird species based on their vocalizations.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Building bird species recognition system normally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involves two phases:  </a:t>
            </a:r>
            <a:r>
              <a:rPr lang="en-US" altLang="ko-KR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feature extraction phase and classification phase.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feature extraction phase, bird vocalizations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 represented with a few acoustical parameters (features)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sound.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most widely used parameterization method is the model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MFCC, which is adopted in this experiment.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 the features are extracted, each audio data point is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reduced to a vector of features.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after that, in the classification phase,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classification or clustering algorithms can be directly applied on the feature vectors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like usual classification tasks.</a:t>
            </a:r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B047E-36DC-45D3-B504-715F2EDF7CEF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4235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this test, three bird species are studied.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song sparrow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American crow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red-winged blackbird.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are among the most frequently observed species around the place where the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testbed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deployed.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they apply the same five methods.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Due to the unexpected noise in both the feature values and the labels,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curves are not as smooth as those shown in the experiment on synthetic data.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But, we can still observe the same curve patterns as discovered in the previous experiment.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short, the proposed schemes always perform better than the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baseline methods given a label percentage less than 10.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ko-KR" sz="1200" b="0" i="1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B047E-36DC-45D3-B504-715F2EDF7CEF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6465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graph demonstrates the tradeoff between energy and accuracy.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this test, authors study two scenarios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the percentage of labeled data is 2 (LP=2) and 5 (LP=5).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the relation between energy and accuracy can still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 clearly observed. </a:t>
            </a:r>
          </a:p>
          <a:p>
            <a:pPr marL="228600" indent="-228600">
              <a:buAutoNum type="alphaLcParenBoth"/>
            </a:pP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(c) show the impact of </a:t>
            </a:r>
            <a:r>
              <a:rPr lang="el-GR" altLang="ko-KR" sz="1200" dirty="0" smtClean="0"/>
              <a:t>δ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 the total computation energy as well as the total communication energy. </a:t>
            </a:r>
          </a:p>
          <a:p>
            <a:pPr marL="0" indent="0">
              <a:buNone/>
            </a:pP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computation energy is nearly invariant regardless of </a:t>
            </a:r>
            <a:r>
              <a:rPr lang="el-GR" altLang="ko-KR" sz="1200" dirty="0" smtClean="0"/>
              <a:t>δ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contrast, the communication energy increases with the decrease of </a:t>
            </a:r>
            <a:r>
              <a:rPr lang="el-GR" altLang="ko-KR" sz="1200" dirty="0" smtClean="0"/>
              <a:t>δ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other hand, as shown in (b) and (d),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classification accuracy is improved when </a:t>
            </a:r>
            <a:r>
              <a:rPr lang="el-GR" altLang="ko-KR" sz="1200" dirty="0" smtClean="0"/>
              <a:t>δ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goes down.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Therefore, our expectation is the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cHAC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protocol can trade energy for accuracy is realized.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a comparison, we also measure the energy needed to transport all the extracted feature vectors to the sink.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B047E-36DC-45D3-B504-715F2EDF7CEF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47688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authors design the second experiment to test the proposed schemes on more types of sensors.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you can see, the accuracy of data aggregation is higher than that of the HAC protocol,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lower than the accuracy of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cHAC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when all the decisions are delivered to the sink (i.e., d = 1</a:t>
            </a:r>
            <a:r>
              <a:rPr lang="en-US" altLang="ko-KR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4).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is because some information is lost during the process of data aggregation.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importantly, data aggregation consumes about 64.87 joules of energy to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deliver the sensory readings to the sink, much larger than the communication energy consumed by the proposed protocols.</a:t>
            </a:r>
          </a:p>
          <a:p>
            <a:endParaRPr lang="en-US" altLang="ko-K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right graph is the tradeoff between energy and accuracy.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this experiment, the ratio of communication energy over computation energy is larger than species classification experiment.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Because ,in this case, the dimension of data(which is 6) is smaller,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thus the clustering algorithms consume less energy.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B047E-36DC-45D3-B504-715F2EDF7CEF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8381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HAC let each sensor node locally make cluster analysis and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forward the decision to its parent node.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decisions are aggregated along the tree,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eventually the global consensus is achieved at the sink node.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an extension of HAC,</a:t>
            </a:r>
          </a:p>
          <a:p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cHAC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can trade energy for accuracy, 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thus is able to provide flexible service to various applications.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B047E-36DC-45D3-B504-715F2EDF7CEF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348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smtClean="0"/>
              <a:t>Click to edit Master subtitle style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915D-0D93-4573-BD6C-1CFE709DE5E3}" type="datetimeFigureOut">
              <a:rPr lang="ko-KR" altLang="en-US" smtClean="0"/>
              <a:t>2013-06-04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8F39D-11B7-4487-AA9F-1A6409B4E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178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915D-0D93-4573-BD6C-1CFE709DE5E3}" type="datetimeFigureOut">
              <a:rPr lang="ko-KR" altLang="en-US" smtClean="0"/>
              <a:t>2013-06-04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8F39D-11B7-4487-AA9F-1A6409B4E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734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915D-0D93-4573-BD6C-1CFE709DE5E3}" type="datetimeFigureOut">
              <a:rPr lang="ko-KR" altLang="en-US" smtClean="0"/>
              <a:t>2013-06-04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8F39D-11B7-4487-AA9F-1A6409B4E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9311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915D-0D93-4573-BD6C-1CFE709DE5E3}" type="datetimeFigureOut">
              <a:rPr lang="ko-KR" altLang="en-US" smtClean="0"/>
              <a:t>2013-06-04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8F39D-11B7-4487-AA9F-1A6409B4E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0587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915D-0D93-4573-BD6C-1CFE709DE5E3}" type="datetimeFigureOut">
              <a:rPr lang="ko-KR" altLang="en-US" smtClean="0"/>
              <a:t>2013-06-04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8F39D-11B7-4487-AA9F-1A6409B4E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6297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915D-0D93-4573-BD6C-1CFE709DE5E3}" type="datetimeFigureOut">
              <a:rPr lang="ko-KR" altLang="en-US" smtClean="0"/>
              <a:t>2013-06-04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8F39D-11B7-4487-AA9F-1A6409B4E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994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915D-0D93-4573-BD6C-1CFE709DE5E3}" type="datetimeFigureOut">
              <a:rPr lang="ko-KR" altLang="en-US" smtClean="0"/>
              <a:t>2013-06-04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8F39D-11B7-4487-AA9F-1A6409B4E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3207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915D-0D93-4573-BD6C-1CFE709DE5E3}" type="datetimeFigureOut">
              <a:rPr lang="ko-KR" altLang="en-US" smtClean="0"/>
              <a:t>2013-06-04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8F39D-11B7-4487-AA9F-1A6409B4E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0276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915D-0D93-4573-BD6C-1CFE709DE5E3}" type="datetimeFigureOut">
              <a:rPr lang="ko-KR" altLang="en-US" smtClean="0"/>
              <a:t>2013-06-04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8F39D-11B7-4487-AA9F-1A6409B4E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5578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915D-0D93-4573-BD6C-1CFE709DE5E3}" type="datetimeFigureOut">
              <a:rPr lang="ko-KR" altLang="en-US" smtClean="0"/>
              <a:t>2013-06-04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8F39D-11B7-4487-AA9F-1A6409B4E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072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915D-0D93-4573-BD6C-1CFE709DE5E3}" type="datetimeFigureOut">
              <a:rPr lang="ko-KR" altLang="en-US" smtClean="0"/>
              <a:t>2013-06-04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8F39D-11B7-4487-AA9F-1A6409B4E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4109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8915D-0D93-4573-BD6C-1CFE709DE5E3}" type="datetimeFigureOut">
              <a:rPr lang="ko-KR" altLang="en-US" smtClean="0"/>
              <a:t>2013-06-04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8F39D-11B7-4487-AA9F-1A6409B4E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1700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Hierarchical Aggregate Classification with Limited Supervision for Data Reduction in Wireless Sensor Networks</a:t>
            </a:r>
            <a:endPara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altLang="ko-KR" sz="1400" dirty="0" smtClean="0"/>
              <a:t>Lu Su, Yong Yang, Bolin Ding, Jing </a:t>
            </a:r>
            <a:r>
              <a:rPr lang="en-US" altLang="ko-KR" sz="1400" dirty="0" err="1" smtClean="0"/>
              <a:t>Gao</a:t>
            </a:r>
            <a:r>
              <a:rPr lang="en-US" altLang="ko-KR" sz="1400" dirty="0" smtClean="0"/>
              <a:t>, </a:t>
            </a:r>
            <a:r>
              <a:rPr lang="en-US" altLang="ko-KR" sz="1400" dirty="0" err="1" smtClean="0"/>
              <a:t>Tarek</a:t>
            </a:r>
            <a:r>
              <a:rPr lang="en-US" altLang="ko-KR" sz="1400" dirty="0" smtClean="0"/>
              <a:t> </a:t>
            </a:r>
            <a:r>
              <a:rPr lang="en-US" altLang="ko-KR" sz="1400" dirty="0" err="1" smtClean="0"/>
              <a:t>F.Abdelzaher</a:t>
            </a:r>
            <a:r>
              <a:rPr lang="en-US" altLang="ko-KR" sz="1400" dirty="0" smtClean="0"/>
              <a:t>, and </a:t>
            </a:r>
            <a:r>
              <a:rPr lang="en-US" altLang="ko-KR" sz="1400" dirty="0" err="1" smtClean="0"/>
              <a:t>Jiawei</a:t>
            </a:r>
            <a:r>
              <a:rPr lang="en-US" altLang="ko-KR" sz="1400" dirty="0" smtClean="0"/>
              <a:t> Han</a:t>
            </a:r>
          </a:p>
          <a:p>
            <a:pPr algn="r"/>
            <a:r>
              <a:rPr lang="en-US" altLang="ko-KR" sz="1400" dirty="0" smtClean="0"/>
              <a:t>Department of Computer Science</a:t>
            </a:r>
          </a:p>
          <a:p>
            <a:pPr algn="r"/>
            <a:r>
              <a:rPr lang="en-US" altLang="ko-KR" sz="1400" dirty="0" smtClean="0"/>
              <a:t>University of Illinois at Urbana-Champaign</a:t>
            </a:r>
          </a:p>
          <a:p>
            <a:pPr algn="r"/>
            <a:endParaRPr lang="en-US" altLang="ko-KR" sz="1400" dirty="0"/>
          </a:p>
          <a:p>
            <a:pPr algn="r"/>
            <a:r>
              <a:rPr lang="en-US" altLang="ko-KR" sz="1400" b="1" dirty="0" err="1" smtClean="0"/>
              <a:t>SenSys</a:t>
            </a:r>
            <a:r>
              <a:rPr lang="en-US" altLang="ko-KR" sz="1400" b="1" dirty="0" smtClean="0"/>
              <a:t> ‘11, November 1-4, 2011.</a:t>
            </a:r>
            <a:endParaRPr lang="ko-KR" altLang="en-US" sz="1400" b="1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419872" y="5721052"/>
            <a:ext cx="2304256" cy="87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 smtClean="0"/>
              <a:t>Hyungjoo Lee</a:t>
            </a:r>
          </a:p>
          <a:p>
            <a:r>
              <a:rPr lang="en-US" altLang="ko-KR" sz="1400" dirty="0" smtClean="0"/>
              <a:t>Korea Univ.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24626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 smtClean="0"/>
              <a:t>Aggregation Model</a:t>
            </a:r>
          </a:p>
          <a:p>
            <a:r>
              <a:rPr lang="en-US" altLang="ko-KR" dirty="0" smtClean="0"/>
              <a:t>Decision Aggregation</a:t>
            </a:r>
          </a:p>
          <a:p>
            <a:r>
              <a:rPr lang="en-US" altLang="ko-KR" dirty="0" smtClean="0"/>
              <a:t>Hierarchical Aggregation Classification</a:t>
            </a:r>
          </a:p>
          <a:p>
            <a:r>
              <a:rPr lang="en-US" altLang="ko-KR" dirty="0" smtClean="0"/>
              <a:t>Constrained HAC</a:t>
            </a:r>
          </a:p>
          <a:p>
            <a:r>
              <a:rPr lang="en-US" altLang="ko-KR" dirty="0" smtClean="0"/>
              <a:t>Performance evaluation</a:t>
            </a:r>
          </a:p>
          <a:p>
            <a:r>
              <a:rPr lang="en-US" altLang="ko-KR" dirty="0" smtClean="0"/>
              <a:t>Conclusions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40634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Classification</a:t>
            </a:r>
          </a:p>
          <a:p>
            <a:pPr lvl="1"/>
            <a:r>
              <a:rPr lang="en-US" altLang="ko-KR" dirty="0" smtClean="0"/>
              <a:t>The task of assigning objects to one of several predefined categories(classes)</a:t>
            </a:r>
          </a:p>
          <a:p>
            <a:pPr lvl="1"/>
            <a:r>
              <a:rPr lang="en-US" altLang="ko-KR" dirty="0" smtClean="0"/>
              <a:t>Basic idea is to use a function(classifier) “learned” from a set of training data</a:t>
            </a:r>
          </a:p>
          <a:p>
            <a:pPr lvl="1"/>
            <a:endParaRPr lang="en-US" altLang="ko-KR" sz="1000" dirty="0" smtClean="0"/>
          </a:p>
          <a:p>
            <a:r>
              <a:rPr lang="en-US" altLang="ko-KR" dirty="0" smtClean="0"/>
              <a:t>Conduct intensive experiments</a:t>
            </a:r>
          </a:p>
          <a:p>
            <a:pPr lvl="1"/>
            <a:r>
              <a:rPr lang="en-US" altLang="ko-KR" dirty="0" smtClean="0"/>
              <a:t>Synthetic data</a:t>
            </a:r>
          </a:p>
          <a:p>
            <a:pPr lvl="1"/>
            <a:r>
              <a:rPr lang="en-US" altLang="ko-KR" dirty="0" smtClean="0"/>
              <a:t>Real </a:t>
            </a:r>
            <a:r>
              <a:rPr lang="en-US" altLang="ko-KR" dirty="0" err="1" smtClean="0"/>
              <a:t>testbed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37917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Aggregation Model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Oval 3"/>
          <p:cNvSpPr/>
          <p:nvPr/>
        </p:nvSpPr>
        <p:spPr>
          <a:xfrm>
            <a:off x="1549116" y="5013176"/>
            <a:ext cx="358588" cy="358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3</a:t>
            </a:r>
            <a:endParaRPr lang="ko-KR" altLang="en-US" sz="1600" b="1" baseline="-250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555776" y="5013176"/>
            <a:ext cx="358588" cy="358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4</a:t>
            </a:r>
            <a:endParaRPr lang="ko-KR" altLang="en-US" sz="1600" b="1" baseline="-25000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051720" y="4221088"/>
            <a:ext cx="358588" cy="358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1</a:t>
            </a:r>
            <a:endParaRPr lang="ko-KR" altLang="en-US" sz="1600" b="1" baseline="-25000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059832" y="4221088"/>
            <a:ext cx="358588" cy="358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2</a:t>
            </a:r>
            <a:endParaRPr lang="ko-KR" altLang="en-US" sz="1600" b="1" baseline="-25000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55776" y="3284984"/>
            <a:ext cx="358588" cy="358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0</a:t>
            </a:r>
            <a:endParaRPr lang="ko-KR" altLang="en-US" sz="1600" b="1" baseline="-25000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>
            <a:stCxn id="4" idx="0"/>
            <a:endCxn id="6" idx="3"/>
          </p:cNvCxnSpPr>
          <p:nvPr/>
        </p:nvCxnSpPr>
        <p:spPr>
          <a:xfrm flipV="1">
            <a:off x="1728410" y="4527162"/>
            <a:ext cx="375824" cy="48601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0"/>
            <a:endCxn id="6" idx="5"/>
          </p:cNvCxnSpPr>
          <p:nvPr/>
        </p:nvCxnSpPr>
        <p:spPr>
          <a:xfrm flipH="1" flipV="1">
            <a:off x="2357794" y="4527162"/>
            <a:ext cx="377276" cy="48601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0"/>
            <a:endCxn id="8" idx="3"/>
          </p:cNvCxnSpPr>
          <p:nvPr/>
        </p:nvCxnSpPr>
        <p:spPr>
          <a:xfrm flipV="1">
            <a:off x="2231014" y="3591058"/>
            <a:ext cx="377276" cy="63003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0"/>
            <a:endCxn id="8" idx="5"/>
          </p:cNvCxnSpPr>
          <p:nvPr/>
        </p:nvCxnSpPr>
        <p:spPr>
          <a:xfrm flipH="1" flipV="1">
            <a:off x="2861850" y="3591058"/>
            <a:ext cx="377276" cy="63003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4644008" y="5013176"/>
            <a:ext cx="358588" cy="358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3</a:t>
            </a:r>
            <a:endParaRPr lang="ko-KR" altLang="en-US" sz="1600" b="1" baseline="-25000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5940152" y="5013176"/>
            <a:ext cx="358588" cy="358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4</a:t>
            </a:r>
            <a:endParaRPr lang="ko-KR" altLang="en-US" sz="1600" b="1" baseline="-25000" dirty="0">
              <a:solidFill>
                <a:schemeClr val="tx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6877708" y="4221088"/>
            <a:ext cx="358588" cy="358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2</a:t>
            </a:r>
            <a:endParaRPr lang="ko-KR" altLang="en-US" sz="1600" b="1" baseline="-25000" dirty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/>
          <p:cNvCxnSpPr>
            <a:stCxn id="21" idx="7"/>
            <a:endCxn id="30" idx="2"/>
          </p:cNvCxnSpPr>
          <p:nvPr/>
        </p:nvCxnSpPr>
        <p:spPr>
          <a:xfrm flipV="1">
            <a:off x="4950082" y="4579676"/>
            <a:ext cx="519713" cy="48601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2" idx="1"/>
            <a:endCxn id="30" idx="2"/>
          </p:cNvCxnSpPr>
          <p:nvPr/>
        </p:nvCxnSpPr>
        <p:spPr>
          <a:xfrm flipH="1" flipV="1">
            <a:off x="5469795" y="4579676"/>
            <a:ext cx="522871" cy="48601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30" idx="0"/>
            <a:endCxn id="37" idx="2"/>
          </p:cNvCxnSpPr>
          <p:nvPr/>
        </p:nvCxnSpPr>
        <p:spPr>
          <a:xfrm flipV="1">
            <a:off x="5469795" y="3643572"/>
            <a:ext cx="803666" cy="57751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4" idx="0"/>
            <a:endCxn id="37" idx="2"/>
          </p:cNvCxnSpPr>
          <p:nvPr/>
        </p:nvCxnSpPr>
        <p:spPr>
          <a:xfrm flipH="1" flipV="1">
            <a:off x="6273461" y="3643572"/>
            <a:ext cx="783541" cy="57751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4351366" y="4221088"/>
            <a:ext cx="2236858" cy="358588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1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D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5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=F(D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1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D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3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D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4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5238618" y="3284984"/>
            <a:ext cx="2069686" cy="358588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0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D=F(D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0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D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2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D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5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92708" y="5640051"/>
            <a:ext cx="2043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(a) Aggregation Model</a:t>
            </a:r>
            <a:endParaRPr lang="ko-KR" altLang="en-US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4947849" y="5640051"/>
            <a:ext cx="2288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(b) Decision Aggregation</a:t>
            </a:r>
            <a:endParaRPr lang="ko-KR" altLang="en-US" sz="1400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altLang="ko-KR" dirty="0" smtClean="0"/>
              <a:t>S</a:t>
            </a:r>
            <a:r>
              <a:rPr lang="en-US" altLang="ko-KR" baseline="-25000" dirty="0" smtClean="0"/>
              <a:t>i </a:t>
            </a:r>
            <a:r>
              <a:rPr lang="en-US" altLang="ko-KR" dirty="0" smtClean="0"/>
              <a:t>:</a:t>
            </a:r>
            <a:r>
              <a:rPr lang="en-US" altLang="ko-KR" baseline="-25000" dirty="0" smtClean="0"/>
              <a:t> </a:t>
            </a:r>
            <a:r>
              <a:rPr lang="en-US" altLang="ko-KR" dirty="0" smtClean="0"/>
              <a:t>Each node based on sensory readings</a:t>
            </a:r>
          </a:p>
          <a:p>
            <a:r>
              <a:rPr lang="en-US" altLang="ko-KR" dirty="0" smtClean="0"/>
              <a:t>D</a:t>
            </a:r>
            <a:r>
              <a:rPr lang="en-US" altLang="ko-KR" baseline="-25000" dirty="0" smtClean="0"/>
              <a:t>i </a:t>
            </a:r>
            <a:r>
              <a:rPr lang="en-US" altLang="ko-KR" dirty="0" smtClean="0"/>
              <a:t>:</a:t>
            </a:r>
            <a:r>
              <a:rPr lang="en-US" altLang="ko-KR" baseline="-25000" dirty="0" smtClean="0"/>
              <a:t> </a:t>
            </a:r>
            <a:r>
              <a:rPr lang="en-US" altLang="ko-KR" dirty="0" smtClean="0"/>
              <a:t>S</a:t>
            </a:r>
            <a:r>
              <a:rPr lang="en-US" altLang="ko-KR" baseline="-25000" dirty="0" smtClean="0"/>
              <a:t>i</a:t>
            </a:r>
            <a:r>
              <a:rPr lang="en-US" altLang="ko-KR" dirty="0" smtClean="0"/>
              <a:t>’s decision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905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Decision Aggregation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Belief </a:t>
            </a:r>
            <a:r>
              <a:rPr lang="en-US" altLang="ko-KR" dirty="0" smtClean="0"/>
              <a:t>Graph</a:t>
            </a:r>
          </a:p>
          <a:p>
            <a:pPr lvl="1"/>
            <a:r>
              <a:rPr lang="en-US" altLang="ko-KR" dirty="0" err="1" smtClean="0"/>
              <a:t>iCluster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oCluster</a:t>
            </a:r>
            <a:endParaRPr lang="en-US" altLang="ko-K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50" y="3284984"/>
            <a:ext cx="4781550" cy="2152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39752" y="4293096"/>
            <a:ext cx="1431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t=10 events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19672" y="5068302"/>
            <a:ext cx="2287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m=2 different class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32820" y="3572059"/>
            <a:ext cx="1542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n=3 decision</a:t>
            </a:r>
            <a:endParaRPr lang="ko-KR" alt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586621" y="5661248"/>
            <a:ext cx="226928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39500" y="5789339"/>
            <a:ext cx="3173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l = </a:t>
            </a:r>
            <a:r>
              <a:rPr lang="en-US" altLang="ko-KR" dirty="0" err="1" smtClean="0"/>
              <a:t>mn</a:t>
            </a:r>
            <a:r>
              <a:rPr lang="en-US" altLang="ko-KR" dirty="0" smtClean="0"/>
              <a:t> = 6 different </a:t>
            </a:r>
            <a:r>
              <a:rPr lang="en-US" altLang="ko-KR" dirty="0" err="1" smtClean="0"/>
              <a:t>iCluster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0397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Decision Aggregation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altLang="ko-KR" dirty="0" smtClean="0"/>
              <a:t>Terminology</a:t>
            </a:r>
          </a:p>
          <a:p>
            <a:pPr lvl="1"/>
            <a:r>
              <a:rPr lang="en-US" altLang="ko-KR" dirty="0" smtClean="0"/>
              <a:t>Weight parameter associated with each decision</a:t>
            </a:r>
          </a:p>
          <a:p>
            <a:pPr lvl="1"/>
            <a:endParaRPr lang="en-US" altLang="ko-KR" sz="1000" dirty="0" smtClean="0"/>
          </a:p>
          <a:p>
            <a:pPr lvl="1"/>
            <a:r>
              <a:rPr lang="en-US" altLang="ko-KR" dirty="0" smtClean="0"/>
              <a:t>Each decision is manually assigned</a:t>
            </a:r>
            <a:r>
              <a:rPr lang="en-US" altLang="ko-KR" dirty="0"/>
              <a:t> </a:t>
            </a:r>
            <a:r>
              <a:rPr lang="en-US" altLang="ko-KR" dirty="0" smtClean="0"/>
              <a:t>a weight</a:t>
            </a:r>
          </a:p>
          <a:p>
            <a:pPr lvl="2"/>
            <a:r>
              <a:rPr lang="en-US" altLang="ko-KR" dirty="0" smtClean="0"/>
              <a:t>Based on th</a:t>
            </a:r>
            <a:r>
              <a:rPr lang="en-US" altLang="ko-KR" dirty="0" smtClean="0"/>
              <a:t>e properties of the sensor node</a:t>
            </a:r>
          </a:p>
          <a:p>
            <a:pPr lvl="2"/>
            <a:endParaRPr lang="en-US" altLang="ko-KR" sz="1000" dirty="0" smtClean="0"/>
          </a:p>
          <a:p>
            <a:pPr lvl="1"/>
            <a:r>
              <a:rPr lang="en-US" altLang="ko-KR" dirty="0" smtClean="0"/>
              <a:t>Same weight</a:t>
            </a:r>
          </a:p>
          <a:p>
            <a:pPr lvl="2"/>
            <a:r>
              <a:rPr lang="en-US" altLang="ko-KR" dirty="0" smtClean="0"/>
              <a:t>All the clusters within a decision</a:t>
            </a:r>
          </a:p>
        </p:txBody>
      </p:sp>
    </p:spTree>
    <p:extLst>
      <p:ext uri="{BB962C8B-B14F-4D97-AF65-F5344CB8AC3E}">
        <p14:creationId xmlns:p14="http://schemas.microsoft.com/office/powerpoint/2010/main" val="214714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Hierarchical Aggregate Classification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HAC protocol</a:t>
            </a:r>
          </a:p>
          <a:p>
            <a:pPr lvl="1"/>
            <a:r>
              <a:rPr lang="en-US" altLang="ko-KR" dirty="0" smtClean="0"/>
              <a:t>Apply the Decision Aggregation </a:t>
            </a:r>
            <a:r>
              <a:rPr lang="en-US" altLang="ko-KR" dirty="0" smtClean="0"/>
              <a:t>algorithm</a:t>
            </a:r>
          </a:p>
          <a:p>
            <a:pPr lvl="1"/>
            <a:r>
              <a:rPr lang="en-US" altLang="ko-KR" dirty="0" smtClean="0"/>
              <a:t>The message carrying the decision</a:t>
            </a:r>
          </a:p>
          <a:p>
            <a:pPr lvl="2"/>
            <a:r>
              <a:rPr lang="en-US" altLang="ko-KR" dirty="0" smtClean="0"/>
              <a:t>t entries (corresponding to t events)</a:t>
            </a:r>
            <a:endParaRPr lang="ko-KR" altLang="en-US" dirty="0"/>
          </a:p>
        </p:txBody>
      </p:sp>
      <p:sp>
        <p:nvSpPr>
          <p:cNvPr id="4" name="Oval 3"/>
          <p:cNvSpPr/>
          <p:nvPr/>
        </p:nvSpPr>
        <p:spPr>
          <a:xfrm>
            <a:off x="2557228" y="5662700"/>
            <a:ext cx="358588" cy="358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3</a:t>
            </a:r>
            <a:endParaRPr lang="ko-KR" altLang="en-US" sz="1600" b="1" baseline="-250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563888" y="5662700"/>
            <a:ext cx="358588" cy="358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4</a:t>
            </a:r>
            <a:endParaRPr lang="ko-KR" altLang="en-US" sz="1600" b="1" baseline="-25000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059832" y="4870612"/>
            <a:ext cx="358588" cy="358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1</a:t>
            </a:r>
            <a:endParaRPr lang="ko-KR" altLang="en-US" sz="1600" b="1" baseline="-25000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067944" y="4870612"/>
            <a:ext cx="358588" cy="358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2</a:t>
            </a:r>
            <a:endParaRPr lang="ko-KR" altLang="en-US" sz="1600" b="1" baseline="-25000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563888" y="3934508"/>
            <a:ext cx="358588" cy="358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0</a:t>
            </a:r>
            <a:endParaRPr lang="ko-KR" altLang="en-US" sz="1600" b="1" baseline="-25000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>
            <a:stCxn id="4" idx="0"/>
            <a:endCxn id="6" idx="3"/>
          </p:cNvCxnSpPr>
          <p:nvPr/>
        </p:nvCxnSpPr>
        <p:spPr>
          <a:xfrm flipV="1">
            <a:off x="2736522" y="5176686"/>
            <a:ext cx="375824" cy="48601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5" idx="0"/>
            <a:endCxn id="6" idx="5"/>
          </p:cNvCxnSpPr>
          <p:nvPr/>
        </p:nvCxnSpPr>
        <p:spPr>
          <a:xfrm flipH="1" flipV="1">
            <a:off x="3365906" y="5176686"/>
            <a:ext cx="377276" cy="48601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6" idx="0"/>
            <a:endCxn id="8" idx="3"/>
          </p:cNvCxnSpPr>
          <p:nvPr/>
        </p:nvCxnSpPr>
        <p:spPr>
          <a:xfrm flipV="1">
            <a:off x="3239126" y="4240582"/>
            <a:ext cx="377276" cy="63003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0"/>
            <a:endCxn id="8" idx="5"/>
          </p:cNvCxnSpPr>
          <p:nvPr/>
        </p:nvCxnSpPr>
        <p:spPr>
          <a:xfrm flipH="1" flipV="1">
            <a:off x="3869962" y="4240582"/>
            <a:ext cx="377276" cy="63003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5652120" y="5662700"/>
            <a:ext cx="358588" cy="358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3</a:t>
            </a:r>
            <a:endParaRPr lang="ko-KR" altLang="en-US" sz="1600" b="1" baseline="-25000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948264" y="5662700"/>
            <a:ext cx="358588" cy="358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4</a:t>
            </a:r>
            <a:endParaRPr lang="ko-KR" altLang="en-US" sz="1600" b="1" baseline="-25000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7885820" y="4870612"/>
            <a:ext cx="358588" cy="358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2</a:t>
            </a:r>
            <a:endParaRPr lang="ko-KR" altLang="en-US" sz="1600" b="1" baseline="-25000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>
            <a:stCxn id="13" idx="7"/>
            <a:endCxn id="20" idx="2"/>
          </p:cNvCxnSpPr>
          <p:nvPr/>
        </p:nvCxnSpPr>
        <p:spPr>
          <a:xfrm flipV="1">
            <a:off x="5958194" y="5229200"/>
            <a:ext cx="519713" cy="48601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4" idx="1"/>
            <a:endCxn id="20" idx="2"/>
          </p:cNvCxnSpPr>
          <p:nvPr/>
        </p:nvCxnSpPr>
        <p:spPr>
          <a:xfrm flipH="1" flipV="1">
            <a:off x="6477907" y="5229200"/>
            <a:ext cx="522871" cy="48601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20" idx="0"/>
            <a:endCxn id="21" idx="2"/>
          </p:cNvCxnSpPr>
          <p:nvPr/>
        </p:nvCxnSpPr>
        <p:spPr>
          <a:xfrm flipV="1">
            <a:off x="6477907" y="4293096"/>
            <a:ext cx="803666" cy="57751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5" idx="0"/>
            <a:endCxn id="21" idx="2"/>
          </p:cNvCxnSpPr>
          <p:nvPr/>
        </p:nvCxnSpPr>
        <p:spPr>
          <a:xfrm flipH="1" flipV="1">
            <a:off x="7281573" y="4293096"/>
            <a:ext cx="783541" cy="57751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5359478" y="4870612"/>
            <a:ext cx="2236858" cy="358588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1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D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5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=F(D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1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D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3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D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4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246730" y="3934508"/>
            <a:ext cx="2069686" cy="358588"/>
          </a:xfrm>
          <a:prstGeom prst="roundRect">
            <a:avLst>
              <a:gd name="adj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S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0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D=F(D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0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D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2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D</a:t>
            </a:r>
            <a:r>
              <a:rPr lang="en-US" altLang="ko-KR" sz="1600" b="1" baseline="-25000" dirty="0" smtClean="0">
                <a:solidFill>
                  <a:schemeClr val="tx1"/>
                </a:solidFill>
              </a:rPr>
              <a:t>5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00820" y="6289575"/>
            <a:ext cx="2043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(a) Aggregation Model</a:t>
            </a:r>
            <a:endParaRPr lang="ko-KR" alt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5955961" y="6289575"/>
            <a:ext cx="2288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(b) Decision Aggregation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85741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altLang="ko-K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cHAC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(Constrained HAC)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The decision aggregation algorithm</a:t>
            </a:r>
          </a:p>
          <a:p>
            <a:endParaRPr lang="en-US" altLang="ko-KR" sz="1000" dirty="0" smtClean="0"/>
          </a:p>
          <a:p>
            <a:r>
              <a:rPr lang="en-US" altLang="ko-KR" dirty="0" smtClean="0"/>
              <a:t>Intelligently plans the decision aggregation</a:t>
            </a:r>
          </a:p>
          <a:p>
            <a:endParaRPr lang="en-US" altLang="ko-KR" sz="1000" dirty="0" smtClean="0"/>
          </a:p>
          <a:p>
            <a:r>
              <a:rPr lang="en-US" altLang="ko-KR" dirty="0" smtClean="0"/>
              <a:t>Decision information is lost during the process of aggregation</a:t>
            </a:r>
          </a:p>
          <a:p>
            <a:pPr lvl="1"/>
            <a:r>
              <a:rPr lang="en-US" altLang="ko-KR" dirty="0" smtClean="0"/>
              <a:t>Bad for accuracy of the aggregated decision</a:t>
            </a:r>
          </a:p>
          <a:p>
            <a:pPr lvl="1"/>
            <a:endParaRPr lang="en-US" altLang="ko-KR" sz="1000" dirty="0"/>
          </a:p>
          <a:p>
            <a:r>
              <a:rPr lang="en-US" altLang="ko-KR" dirty="0"/>
              <a:t>Add a constraint to the HAC</a:t>
            </a:r>
          </a:p>
          <a:p>
            <a:pPr lvl="1"/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77809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Performance Evaluation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05000"/>
              </a:lnSpc>
            </a:pPr>
            <a:r>
              <a:rPr lang="en-US" altLang="ko-KR" dirty="0" smtClean="0"/>
              <a:t>Evaluate the proposed schemes</a:t>
            </a:r>
          </a:p>
          <a:p>
            <a:pPr lvl="1">
              <a:lnSpc>
                <a:spcPct val="105000"/>
              </a:lnSpc>
            </a:pPr>
            <a:r>
              <a:rPr lang="en-US" altLang="ko-KR" dirty="0" smtClean="0"/>
              <a:t>Synthetic data</a:t>
            </a:r>
          </a:p>
          <a:p>
            <a:pPr lvl="1">
              <a:lnSpc>
                <a:spcPct val="105000"/>
              </a:lnSpc>
            </a:pPr>
            <a:r>
              <a:rPr lang="en-US" altLang="ko-KR" dirty="0" smtClean="0"/>
              <a:t>A solar-powered sensor network testbed</a:t>
            </a:r>
          </a:p>
          <a:p>
            <a:pPr lvl="1">
              <a:lnSpc>
                <a:spcPct val="105000"/>
              </a:lnSpc>
            </a:pPr>
            <a:endParaRPr lang="en-US" altLang="ko-KR" sz="1200" dirty="0" smtClean="0"/>
          </a:p>
          <a:p>
            <a:pPr>
              <a:lnSpc>
                <a:spcPct val="105000"/>
              </a:lnSpc>
            </a:pPr>
            <a:r>
              <a:rPr lang="en-US" altLang="ko-KR" dirty="0" smtClean="0"/>
              <a:t>Design two baseline methods</a:t>
            </a:r>
          </a:p>
          <a:p>
            <a:pPr lvl="1">
              <a:lnSpc>
                <a:spcPct val="105000"/>
              </a:lnSpc>
            </a:pPr>
            <a:r>
              <a:rPr lang="en-US" altLang="ko-KR" dirty="0" smtClean="0"/>
              <a:t>Clustering Voting</a:t>
            </a:r>
          </a:p>
          <a:p>
            <a:pPr lvl="2">
              <a:lnSpc>
                <a:spcPct val="105000"/>
              </a:lnSpc>
            </a:pPr>
            <a:r>
              <a:rPr lang="en-US" altLang="ko-KR" dirty="0" smtClean="0"/>
              <a:t>Each node locally groups the events into different clusters</a:t>
            </a:r>
          </a:p>
          <a:p>
            <a:pPr lvl="2">
              <a:lnSpc>
                <a:spcPct val="105000"/>
              </a:lnSpc>
            </a:pPr>
            <a:r>
              <a:rPr lang="en-US" altLang="ko-KR" dirty="0" smtClean="0"/>
              <a:t>Count the labeled events in each cluster</a:t>
            </a:r>
          </a:p>
          <a:p>
            <a:pPr lvl="2">
              <a:lnSpc>
                <a:spcPct val="105000"/>
              </a:lnSpc>
            </a:pPr>
            <a:r>
              <a:rPr lang="en-US" altLang="ko-KR" dirty="0" smtClean="0"/>
              <a:t>All the events are assigned the label with the largest count</a:t>
            </a:r>
          </a:p>
          <a:p>
            <a:pPr lvl="1">
              <a:lnSpc>
                <a:spcPct val="105000"/>
              </a:lnSpc>
            </a:pPr>
            <a:r>
              <a:rPr lang="en-US" altLang="ko-KR" dirty="0" smtClean="0"/>
              <a:t>Classification Voting</a:t>
            </a:r>
          </a:p>
          <a:p>
            <a:pPr lvl="2">
              <a:lnSpc>
                <a:spcPct val="105000"/>
              </a:lnSpc>
            </a:pPr>
            <a:r>
              <a:rPr lang="en-US" altLang="ko-KR" dirty="0" smtClean="0"/>
              <a:t>Each node apply classification algorithms on the labeled data and predict the labels of the rest</a:t>
            </a:r>
          </a:p>
          <a:p>
            <a:pPr lvl="2">
              <a:lnSpc>
                <a:spcPct val="105000"/>
              </a:lnSpc>
            </a:pPr>
            <a:r>
              <a:rPr lang="en-US" altLang="ko-KR" dirty="0" smtClean="0"/>
              <a:t>The events are labeled based on the vote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955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Performance Evaluation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5000"/>
              </a:lnSpc>
            </a:pPr>
            <a:r>
              <a:rPr lang="en-US" altLang="ko-KR" dirty="0" smtClean="0"/>
              <a:t>Experiment on Synthetic </a:t>
            </a:r>
            <a:r>
              <a:rPr lang="en-US" altLang="ko-KR" dirty="0" smtClean="0"/>
              <a:t>Data</a:t>
            </a:r>
          </a:p>
          <a:p>
            <a:pPr lvl="1">
              <a:lnSpc>
                <a:spcPct val="105000"/>
              </a:lnSpc>
            </a:pPr>
            <a:r>
              <a:rPr lang="en-US" altLang="ko-KR" dirty="0" smtClean="0"/>
              <a:t>HAC, </a:t>
            </a:r>
            <a:r>
              <a:rPr lang="en-US" altLang="ko-KR" dirty="0" err="1" smtClean="0"/>
              <a:t>cHAC</a:t>
            </a:r>
            <a:r>
              <a:rPr lang="en-US" altLang="ko-KR" dirty="0" smtClean="0"/>
              <a:t>(1/2, 1/3), two baseline schemes</a:t>
            </a:r>
            <a:endParaRPr lang="en-US" altLang="ko-K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068960"/>
            <a:ext cx="4905307" cy="2506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38505" y="5580187"/>
            <a:ext cx="3495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Comparison of accuracy (Synthetic Data)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95221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781" y="3429000"/>
            <a:ext cx="46386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Performance Evaluation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24870" y="5427712"/>
            <a:ext cx="4481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Impact of </a:t>
            </a:r>
            <a:r>
              <a:rPr lang="el-GR" altLang="ko-KR" sz="1400" dirty="0"/>
              <a:t>δ</a:t>
            </a:r>
            <a:r>
              <a:rPr lang="en-US" altLang="ko-KR" sz="1400" dirty="0" smtClean="0"/>
              <a:t> on energy and accuracy (Synthetic Data)</a:t>
            </a:r>
            <a:endParaRPr lang="ko-KR" altLang="en-US" sz="1400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ko-KR" sz="2800" dirty="0" smtClean="0"/>
              <a:t>When </a:t>
            </a:r>
            <a:r>
              <a:rPr lang="el-GR" altLang="ko-KR" sz="2800" dirty="0" smtClean="0"/>
              <a:t>δ</a:t>
            </a:r>
            <a:r>
              <a:rPr lang="en-US" altLang="ko-KR" sz="2800" dirty="0" smtClean="0"/>
              <a:t> decreases,</a:t>
            </a:r>
          </a:p>
          <a:p>
            <a:pPr lvl="1"/>
            <a:r>
              <a:rPr lang="en-US" altLang="ko-KR" sz="2400" dirty="0" smtClean="0"/>
              <a:t>More energy is consumed (a)</a:t>
            </a:r>
          </a:p>
          <a:p>
            <a:pPr lvl="1"/>
            <a:r>
              <a:rPr lang="en-US" altLang="ko-KR" sz="2400" dirty="0" smtClean="0"/>
              <a:t>Higher accuracy can be achieved (b)</a:t>
            </a:r>
          </a:p>
          <a:p>
            <a:pPr lvl="1"/>
            <a:endParaRPr lang="en-US" altLang="ko-KR" sz="900" dirty="0" smtClean="0"/>
          </a:p>
          <a:p>
            <a:r>
              <a:rPr lang="en-US" altLang="ko-KR" sz="2800" dirty="0" smtClean="0"/>
              <a:t>Large height</a:t>
            </a:r>
          </a:p>
          <a:p>
            <a:pPr lvl="1"/>
            <a:r>
              <a:rPr lang="en-US" altLang="ko-KR" sz="2400" dirty="0" smtClean="0"/>
              <a:t>Higher accuracy</a:t>
            </a:r>
          </a:p>
          <a:p>
            <a:pPr lvl="1"/>
            <a:r>
              <a:rPr lang="en-US" altLang="ko-KR" sz="2400" dirty="0" smtClean="0"/>
              <a:t>More cost of </a:t>
            </a:r>
          </a:p>
          <a:p>
            <a:pPr marL="457200" lvl="1" indent="0"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</a:t>
            </a:r>
            <a:r>
              <a:rPr lang="en-US" altLang="ko-KR" sz="1200" dirty="0" smtClean="0"/>
              <a:t> </a:t>
            </a:r>
            <a:r>
              <a:rPr lang="en-US" altLang="ko-KR" sz="2400" dirty="0" smtClean="0"/>
              <a:t>energy</a:t>
            </a:r>
          </a:p>
          <a:p>
            <a:pPr marL="457200" lvl="1" indent="0"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</a:t>
            </a:r>
            <a:r>
              <a:rPr lang="en-US" altLang="ko-KR" sz="1200" dirty="0" smtClean="0"/>
              <a:t> </a:t>
            </a:r>
            <a:r>
              <a:rPr lang="en-US" altLang="ko-KR" sz="2400" dirty="0" smtClean="0"/>
              <a:t>consumption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5044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Performance Evaluation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5000"/>
              </a:lnSpc>
            </a:pPr>
            <a:r>
              <a:rPr lang="en-US" altLang="ko-KR" dirty="0" smtClean="0"/>
              <a:t>Experiment on Real Testbed</a:t>
            </a:r>
          </a:p>
          <a:p>
            <a:pPr lvl="1">
              <a:lnSpc>
                <a:spcPct val="105000"/>
              </a:lnSpc>
            </a:pPr>
            <a:r>
              <a:rPr lang="en-US" altLang="ko-KR" dirty="0" smtClean="0"/>
              <a:t>Testbed located on the edge of a forest</a:t>
            </a:r>
          </a:p>
          <a:p>
            <a:pPr lvl="2">
              <a:lnSpc>
                <a:spcPct val="105000"/>
              </a:lnSpc>
            </a:pPr>
            <a:r>
              <a:rPr lang="en-US" altLang="ko-KR" dirty="0" smtClean="0"/>
              <a:t>9 nodes since August 2008.</a:t>
            </a:r>
          </a:p>
          <a:p>
            <a:pPr lvl="2">
              <a:lnSpc>
                <a:spcPct val="105000"/>
              </a:lnSpc>
            </a:pPr>
            <a:r>
              <a:rPr lang="en-US" altLang="ko-KR" dirty="0" smtClean="0"/>
              <a:t>Node 5 works as the sink</a:t>
            </a:r>
          </a:p>
          <a:p>
            <a:pPr lvl="2">
              <a:lnSpc>
                <a:spcPct val="105000"/>
              </a:lnSpc>
            </a:pPr>
            <a:r>
              <a:rPr lang="en-US" altLang="ko-KR" dirty="0" smtClean="0"/>
              <a:t>All the nodes have weight 1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293096"/>
            <a:ext cx="423862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16757" y="5859166"/>
            <a:ext cx="33941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Tree topology of the 9 deployed nodes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50375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Performance Evaluation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5000"/>
              </a:lnSpc>
            </a:pPr>
            <a:r>
              <a:rPr lang="en-US" altLang="ko-KR" dirty="0" smtClean="0"/>
              <a:t>Classification of Bird </a:t>
            </a:r>
            <a:r>
              <a:rPr lang="en-US" altLang="ko-KR" dirty="0" smtClean="0"/>
              <a:t>Species</a:t>
            </a:r>
          </a:p>
          <a:p>
            <a:pPr lvl="1">
              <a:lnSpc>
                <a:spcPct val="105000"/>
              </a:lnSpc>
            </a:pPr>
            <a:r>
              <a:rPr lang="en-US" altLang="ko-KR" dirty="0" smtClean="0"/>
              <a:t>Automatically recognizing different bird species</a:t>
            </a:r>
          </a:p>
          <a:p>
            <a:pPr lvl="2">
              <a:lnSpc>
                <a:spcPct val="105000"/>
              </a:lnSpc>
            </a:pPr>
            <a:r>
              <a:rPr lang="en-US" altLang="ko-KR" dirty="0" smtClean="0"/>
              <a:t>Based on their vocalizations</a:t>
            </a:r>
          </a:p>
          <a:p>
            <a:pPr lvl="1">
              <a:lnSpc>
                <a:spcPct val="105000"/>
              </a:lnSpc>
            </a:pPr>
            <a:r>
              <a:rPr lang="en-US" altLang="ko-KR" dirty="0" smtClean="0"/>
              <a:t>Bird species recognition system</a:t>
            </a:r>
          </a:p>
          <a:p>
            <a:pPr lvl="2">
              <a:lnSpc>
                <a:spcPct val="105000"/>
              </a:lnSpc>
            </a:pPr>
            <a:r>
              <a:rPr lang="en-US" altLang="ko-KR" dirty="0" smtClean="0"/>
              <a:t>Feature extraction phase</a:t>
            </a:r>
          </a:p>
          <a:p>
            <a:pPr lvl="3">
              <a:lnSpc>
                <a:spcPct val="105000"/>
              </a:lnSpc>
            </a:pPr>
            <a:r>
              <a:rPr lang="en-US" altLang="ko-KR" dirty="0" smtClean="0"/>
              <a:t>Represented with a few acoustical parameters of the sound</a:t>
            </a:r>
          </a:p>
          <a:p>
            <a:pPr lvl="2">
              <a:lnSpc>
                <a:spcPct val="105000"/>
              </a:lnSpc>
            </a:pPr>
            <a:r>
              <a:rPr lang="en-US" altLang="ko-KR" dirty="0" smtClean="0"/>
              <a:t>Classification phase</a:t>
            </a:r>
          </a:p>
          <a:p>
            <a:pPr lvl="1">
              <a:lnSpc>
                <a:spcPct val="105000"/>
              </a:lnSpc>
            </a:pPr>
            <a:r>
              <a:rPr lang="en-US" altLang="ko-KR" dirty="0" smtClean="0"/>
              <a:t>MFCC </a:t>
            </a:r>
            <a:r>
              <a:rPr lang="en-US" altLang="ko-KR" sz="2000" dirty="0" smtClean="0"/>
              <a:t>(Mel-frequency </a:t>
            </a:r>
            <a:r>
              <a:rPr lang="en-US" altLang="ko-KR" sz="2000" dirty="0" err="1" smtClean="0"/>
              <a:t>cepstral</a:t>
            </a:r>
            <a:r>
              <a:rPr lang="en-US" altLang="ko-KR" sz="2000" dirty="0" smtClean="0"/>
              <a:t> coefficients)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25203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Performance Evaluation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5000"/>
              </a:lnSpc>
            </a:pPr>
            <a:r>
              <a:rPr lang="en-US" altLang="ko-KR" dirty="0" smtClean="0"/>
              <a:t>Classification of Bird </a:t>
            </a:r>
            <a:r>
              <a:rPr lang="en-US" altLang="ko-KR" dirty="0" smtClean="0"/>
              <a:t>Species</a:t>
            </a:r>
          </a:p>
          <a:p>
            <a:pPr lvl="1">
              <a:lnSpc>
                <a:spcPct val="105000"/>
              </a:lnSpc>
            </a:pPr>
            <a:r>
              <a:rPr lang="en-US" altLang="ko-KR" dirty="0" smtClean="0"/>
              <a:t>Three bird species</a:t>
            </a:r>
          </a:p>
          <a:p>
            <a:pPr lvl="2">
              <a:lnSpc>
                <a:spcPct val="105000"/>
              </a:lnSpc>
            </a:pPr>
            <a:r>
              <a:rPr lang="en-US" altLang="ko-KR" dirty="0" smtClean="0"/>
              <a:t>Song sparrow, American crow, red-winged blackbird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3717032"/>
            <a:ext cx="4752528" cy="24379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77154" y="6142154"/>
            <a:ext cx="40065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Comparison of accuracy (Species classification)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18202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Performance Evaluation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</a:pPr>
            <a:r>
              <a:rPr lang="en-US" altLang="ko-KR" dirty="0" smtClean="0"/>
              <a:t>Classification of Bird </a:t>
            </a:r>
            <a:r>
              <a:rPr lang="en-US" altLang="ko-KR" dirty="0" smtClean="0"/>
              <a:t>Species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2204864"/>
            <a:ext cx="4724400" cy="40290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75656" y="6361583"/>
            <a:ext cx="50090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Impact of </a:t>
            </a:r>
            <a:r>
              <a:rPr lang="el-GR" altLang="ko-KR" sz="1400" dirty="0" smtClean="0"/>
              <a:t>δ</a:t>
            </a:r>
            <a:r>
              <a:rPr lang="en-US" altLang="ko-KR" sz="1400" dirty="0" smtClean="0"/>
              <a:t> on energy and accuracy (Species classification)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855586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Performance Evaluation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</a:pPr>
            <a:r>
              <a:rPr lang="en-US" altLang="ko-KR" sz="2800" dirty="0" smtClean="0"/>
              <a:t>Classification of Bird </a:t>
            </a:r>
            <a:r>
              <a:rPr lang="en-US" altLang="ko-KR" sz="2800" dirty="0" smtClean="0"/>
              <a:t>V</a:t>
            </a:r>
            <a:r>
              <a:rPr lang="en-US" altLang="ko-KR" sz="2800" dirty="0" smtClean="0"/>
              <a:t>ocalization Intensity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468561"/>
            <a:ext cx="4603029" cy="23285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1560" y="4869160"/>
            <a:ext cx="40884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Comparison of accuracy (Intensity classification)</a:t>
            </a:r>
            <a:endParaRPr lang="ko-KR" alt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6951" y="2348880"/>
            <a:ext cx="3969545" cy="33285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02090" y="5818386"/>
            <a:ext cx="31463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/>
              <a:t>Impact of </a:t>
            </a:r>
            <a:r>
              <a:rPr lang="el-GR" altLang="ko-KR" sz="1400" dirty="0" smtClean="0"/>
              <a:t>δ</a:t>
            </a:r>
            <a:r>
              <a:rPr lang="en-US" altLang="ko-KR" sz="1400" dirty="0" smtClean="0"/>
              <a:t> on energy and accuracy</a:t>
            </a:r>
          </a:p>
          <a:p>
            <a:pPr algn="ctr"/>
            <a:r>
              <a:rPr lang="en-US" altLang="ko-KR" sz="1400" dirty="0" smtClean="0"/>
              <a:t>(Intensity classification)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020212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HAC</a:t>
            </a:r>
          </a:p>
          <a:p>
            <a:pPr lvl="1"/>
            <a:r>
              <a:rPr lang="en-US" altLang="ko-KR" dirty="0" smtClean="0"/>
              <a:t>Each sensor node locally make cluster analysis</a:t>
            </a:r>
          </a:p>
          <a:p>
            <a:pPr lvl="1"/>
            <a:r>
              <a:rPr lang="en-US" altLang="ko-KR" dirty="0"/>
              <a:t>F</a:t>
            </a:r>
            <a:r>
              <a:rPr lang="en-US" altLang="ko-KR" dirty="0" smtClean="0"/>
              <a:t>orward the decision to its parent node</a:t>
            </a:r>
          </a:p>
          <a:p>
            <a:pPr lvl="1"/>
            <a:r>
              <a:rPr lang="en-US" altLang="ko-KR" dirty="0" smtClean="0"/>
              <a:t>The decisions are aggregated along the tree </a:t>
            </a:r>
          </a:p>
          <a:p>
            <a:pPr lvl="1"/>
            <a:r>
              <a:rPr lang="en-US" altLang="ko-KR" dirty="0" smtClean="0"/>
              <a:t>The global consensus is achieved at the sink node</a:t>
            </a:r>
          </a:p>
          <a:p>
            <a:pPr lvl="1"/>
            <a:endParaRPr lang="en-US" altLang="ko-KR" sz="1100" dirty="0" smtClean="0"/>
          </a:p>
          <a:p>
            <a:r>
              <a:rPr lang="en-US" altLang="ko-KR" dirty="0" err="1" smtClean="0"/>
              <a:t>cHAC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Trade energy for accuracy</a:t>
            </a:r>
          </a:p>
          <a:p>
            <a:pPr lvl="1"/>
            <a:r>
              <a:rPr lang="en-US" altLang="ko-KR" dirty="0" smtClean="0"/>
              <a:t>Be able to provide flexible service to various applications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9873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9981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wrap="none" rtlCol="0" anchor="ctr"/>
      <a:lstStyle>
        <a:defPPr algn="ctr">
          <a:defRPr sz="1600" b="1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2496</Words>
  <Application>Microsoft Office PowerPoint</Application>
  <PresentationFormat>On-screen Show (4:3)</PresentationFormat>
  <Paragraphs>339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맑은 고딕</vt:lpstr>
      <vt:lpstr>Arial</vt:lpstr>
      <vt:lpstr>Office Theme</vt:lpstr>
      <vt:lpstr>Hierarchical Aggregate Classification with Limited Supervision for Data Reduction in Wireless Sensor Networks</vt:lpstr>
      <vt:lpstr>Agenda</vt:lpstr>
      <vt:lpstr>Introduction</vt:lpstr>
      <vt:lpstr>Aggregation Model</vt:lpstr>
      <vt:lpstr>Decision Aggregation</vt:lpstr>
      <vt:lpstr>Decision Aggregation</vt:lpstr>
      <vt:lpstr>Hierarchical Aggregate Classification</vt:lpstr>
      <vt:lpstr>cHAC (Constrained HAC)</vt:lpstr>
      <vt:lpstr>Performance Evaluation</vt:lpstr>
      <vt:lpstr>Performance Evaluation</vt:lpstr>
      <vt:lpstr>Performance Evaluation</vt:lpstr>
      <vt:lpstr>Performance Evaluation</vt:lpstr>
      <vt:lpstr>Performance Evaluation</vt:lpstr>
      <vt:lpstr>Performance Evaluation</vt:lpstr>
      <vt:lpstr>Performance Evaluation</vt:lpstr>
      <vt:lpstr>Performance Evaluation</vt:lpstr>
      <vt:lpstr>Conclusions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Hierarchical Aggregate Classification with Limited Supervision for Data Reduction in Wireless Sensor Networks</dc:title>
  <dc:creator>Hyung Joo Lee</dc:creator>
  <cp:lastModifiedBy>procarrie</cp:lastModifiedBy>
  <cp:revision>46</cp:revision>
  <dcterms:created xsi:type="dcterms:W3CDTF">2013-06-03T02:22:59Z</dcterms:created>
  <dcterms:modified xsi:type="dcterms:W3CDTF">2013-06-03T21:10:47Z</dcterms:modified>
</cp:coreProperties>
</file>