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46"/>
  </p:notesMasterIdLst>
  <p:sldIdLst>
    <p:sldId id="391" r:id="rId2"/>
    <p:sldId id="483" r:id="rId3"/>
    <p:sldId id="484" r:id="rId4"/>
    <p:sldId id="494" r:id="rId5"/>
    <p:sldId id="495" r:id="rId6"/>
    <p:sldId id="487" r:id="rId7"/>
    <p:sldId id="499" r:id="rId8"/>
    <p:sldId id="500" r:id="rId9"/>
    <p:sldId id="501" r:id="rId10"/>
    <p:sldId id="497" r:id="rId11"/>
    <p:sldId id="526" r:id="rId12"/>
    <p:sldId id="504" r:id="rId13"/>
    <p:sldId id="505" r:id="rId14"/>
    <p:sldId id="506" r:id="rId15"/>
    <p:sldId id="502" r:id="rId16"/>
    <p:sldId id="509" r:id="rId17"/>
    <p:sldId id="508" r:id="rId18"/>
    <p:sldId id="529" r:id="rId19"/>
    <p:sldId id="530" r:id="rId20"/>
    <p:sldId id="531" r:id="rId21"/>
    <p:sldId id="535" r:id="rId22"/>
    <p:sldId id="532" r:id="rId23"/>
    <p:sldId id="533" r:id="rId24"/>
    <p:sldId id="534" r:id="rId25"/>
    <p:sldId id="538" r:id="rId26"/>
    <p:sldId id="527" r:id="rId27"/>
    <p:sldId id="528" r:id="rId28"/>
    <p:sldId id="536" r:id="rId29"/>
    <p:sldId id="537" r:id="rId30"/>
    <p:sldId id="525" r:id="rId31"/>
    <p:sldId id="496" r:id="rId32"/>
    <p:sldId id="492" r:id="rId33"/>
    <p:sldId id="491" r:id="rId34"/>
    <p:sldId id="490" r:id="rId35"/>
    <p:sldId id="488" r:id="rId36"/>
    <p:sldId id="489" r:id="rId37"/>
    <p:sldId id="503" r:id="rId38"/>
    <p:sldId id="524" r:id="rId39"/>
    <p:sldId id="518" r:id="rId40"/>
    <p:sldId id="520" r:id="rId41"/>
    <p:sldId id="522" r:id="rId42"/>
    <p:sldId id="521" r:id="rId43"/>
    <p:sldId id="523" r:id="rId44"/>
    <p:sldId id="519" r:id="rId45"/>
  </p:sldIdLst>
  <p:sldSz cx="12192000" cy="6858000"/>
  <p:notesSz cx="6858000" cy="9144000"/>
  <p:embeddedFontLst>
    <p:embeddedFont>
      <p:font typeface="나눔고딕" panose="020D0604000000000000" pitchFamily="50" charset="-127"/>
      <p:regular r:id="rId47"/>
    </p:embeddedFont>
    <p:embeddedFont>
      <p:font typeface="맑은 고딕" panose="020B0503020000020004" pitchFamily="50" charset="-127"/>
      <p:regular r:id="rId48"/>
      <p:bold r:id="rId49"/>
    </p:embeddedFont>
    <p:embeddedFont>
      <p:font typeface="Calibri" panose="020F0502020204030204" pitchFamily="34" charset="0"/>
      <p:regular r:id="rId50"/>
      <p:bold r:id="rId51"/>
      <p:italic r:id="rId52"/>
      <p:boldItalic r:id="rId5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3" autoAdjust="0"/>
    <p:restoredTop sz="94660"/>
  </p:normalViewPr>
  <p:slideViewPr>
    <p:cSldViewPr snapToGrid="0">
      <p:cViewPr varScale="1">
        <p:scale>
          <a:sx n="88" d="100"/>
          <a:sy n="88" d="100"/>
        </p:scale>
        <p:origin x="90" y="7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7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C18D2-5DBE-4248-BB95-00B6C328680D}" type="datetimeFigureOut">
              <a:rPr lang="ko-KR" altLang="en-US" smtClean="0"/>
              <a:t>2019-06-20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55D2DD-45AF-43CE-8351-C26088F328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1672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55D2DD-45AF-43CE-8351-C26088F32839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3756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55D2DD-45AF-43CE-8351-C26088F32839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9274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>
                <a:latin typeface="나눔고딕" panose="020D0604000000000000" pitchFamily="50" charset="-127"/>
                <a:ea typeface="나눔고딕" panose="020D0604000000000000" pitchFamily="50" charset="-127"/>
                <a:cs typeface="Calibri" panose="020F0502020204030204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나눔고딕" panose="020D0604000000000000" pitchFamily="50" charset="-127"/>
                <a:ea typeface="나눔고딕" panose="020D0604000000000000" pitchFamily="50" charset="-127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89BCD-F85D-4302-AA93-0AB252A3F65C}" type="datetime1">
              <a:rPr lang="ko-KR" altLang="en-US" smtClean="0"/>
              <a:t>2019-06-20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8DFA-F993-4B78-960E-D46C0BE5E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7201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742278" y="111683"/>
            <a:ext cx="10611522" cy="1120488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7045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  <a:cs typeface="Calibri" panose="020F0502020204030204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00783"/>
            <a:ext cx="10515600" cy="4776180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spcAft>
                <a:spcPts val="1200"/>
              </a:spcAft>
              <a:defRPr sz="2400" b="0">
                <a:latin typeface="나눔고딕" panose="020D0604000000000000"/>
                <a:ea typeface="나눔고딕" panose="020D0604000000000000"/>
                <a:cs typeface="Calibri" panose="020F0502020204030204" pitchFamily="34" charset="0"/>
              </a:defRPr>
            </a:lvl1pPr>
            <a:lvl2pPr marL="685800" indent="-22860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 sz="2000" b="0">
                <a:latin typeface="나눔고딕" panose="020D0604000000000000"/>
                <a:ea typeface="나눔고딕" panose="020D0604000000000000"/>
                <a:cs typeface="Calibri" panose="020F0502020204030204" pitchFamily="34" charset="0"/>
              </a:defRPr>
            </a:lvl2pPr>
            <a:lvl3pPr marL="1143000" indent="-2286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1800" b="0">
                <a:latin typeface="나눔고딕" panose="020D0604000000000000"/>
                <a:ea typeface="나눔고딕" panose="020D0604000000000000"/>
                <a:cs typeface="Calibri" panose="020F0502020204030204" pitchFamily="34" charset="0"/>
              </a:defRPr>
            </a:lvl3pPr>
            <a:lvl4pPr>
              <a:defRPr sz="1600" b="0">
                <a:latin typeface="나눔고딕" panose="020D0604000000000000"/>
                <a:ea typeface="나눔고딕" panose="020D0604000000000000"/>
                <a:cs typeface="Calibri" panose="020F0502020204030204" pitchFamily="34" charset="0"/>
              </a:defRPr>
            </a:lvl4pPr>
            <a:lvl5pPr>
              <a:defRPr sz="1600" b="0">
                <a:latin typeface="나눔고딕" panose="020D0604000000000000"/>
                <a:ea typeface="나눔고딕" panose="020D0604000000000000"/>
                <a:cs typeface="Calibri" panose="020F0502020204030204" pitchFamily="34" charset="0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D6982-7C58-4D31-98E8-0AC4C807D10B}" type="datetime1">
              <a:rPr lang="ko-KR" altLang="en-US" smtClean="0"/>
              <a:t>2019-06-20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10600" y="6476096"/>
            <a:ext cx="2743200" cy="365125"/>
          </a:xfrm>
        </p:spPr>
        <p:txBody>
          <a:bodyPr/>
          <a:lstStyle>
            <a:lvl1pPr>
              <a:defRPr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en-US" altLang="ko-KR" dirty="0" smtClean="0"/>
              <a:t>Slide </a:t>
            </a:r>
            <a:fld id="{13118DFA-F993-4B78-960E-D46C0BE5EABF}" type="slidenum">
              <a:rPr lang="ko-KR" altLang="en-US" smtClean="0"/>
              <a:pPr/>
              <a:t>‹#›</a:t>
            </a:fld>
            <a:r>
              <a:rPr lang="en-US" altLang="ko-KR" dirty="0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2678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3FE2B-8FE6-4C40-800C-CBAADFABD060}" type="datetime1">
              <a:rPr lang="ko-KR" altLang="en-US" smtClean="0"/>
              <a:t>2019-06-20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8DFA-F993-4B78-960E-D46C0BE5E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549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411558"/>
            <a:ext cx="5181600" cy="4765405"/>
          </a:xfrm>
        </p:spPr>
        <p:txBody>
          <a:bodyPr>
            <a:normAutofit/>
          </a:bodyPr>
          <a:lstStyle>
            <a:lvl1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411558"/>
            <a:ext cx="5181600" cy="4765405"/>
          </a:xfrm>
        </p:spPr>
        <p:txBody>
          <a:bodyPr>
            <a:normAutofit/>
          </a:bodyPr>
          <a:lstStyle>
            <a:lvl1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CDAB1-CAC9-4303-95F8-A1F5FEF774FB}" type="datetime1">
              <a:rPr lang="ko-KR" altLang="en-US" smtClean="0"/>
              <a:t>2019-06-20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8DFA-F993-4B78-960E-D46C0BE5EAB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742278" y="111683"/>
            <a:ext cx="10611522" cy="1120488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575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199575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C1E9A-FD80-4565-8F11-DB43699127CD}" type="datetime1">
              <a:rPr lang="ko-KR" altLang="en-US" smtClean="0"/>
              <a:t>2019-06-20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8DFA-F993-4B78-960E-D46C0BE5E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4322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9D79D-3112-4A0B-BEE2-B29424A9C4BA}" type="datetime1">
              <a:rPr lang="ko-KR" altLang="en-US" smtClean="0"/>
              <a:t>2019-06-20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8DFA-F993-4B78-960E-D46C0BE5E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1781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9949-056D-48C4-BFAA-FCC5560AA8B9}" type="datetime1">
              <a:rPr lang="ko-KR" altLang="en-US" smtClean="0"/>
              <a:t>2019-06-20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8DFA-F993-4B78-960E-D46C0BE5E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3421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B38FE-44C4-470F-BA5B-D7BF0F0144B4}" type="datetime1">
              <a:rPr lang="ko-KR" altLang="en-US" smtClean="0"/>
              <a:t>2019-06-20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8DFA-F993-4B78-960E-D46C0BE5E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3101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09686-5439-4051-8170-19C9BFEF7B11}" type="datetime1">
              <a:rPr lang="ko-KR" altLang="en-US" smtClean="0"/>
              <a:t>2019-06-20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8DFA-F993-4B78-960E-D46C0BE5E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528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5F33-17BC-45C6-81EC-B9CD865010DB}" type="datetime1">
              <a:rPr lang="ko-KR" altLang="en-US" smtClean="0"/>
              <a:t>2019-06-20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8DFA-F993-4B78-960E-D46C0BE5E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2429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34F61-C958-4C5A-A660-A915D1005016}" type="datetime1">
              <a:rPr lang="ko-KR" altLang="en-US" smtClean="0"/>
              <a:t>2019-06-20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8DFA-F993-4B78-960E-D46C0BE5E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2285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A7B72-B2DF-47EC-81AB-F09BDD54D5E2}" type="datetime1">
              <a:rPr lang="ko-KR" altLang="en-US" smtClean="0"/>
              <a:t>2019-06-20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18DFA-F993-4B78-960E-D46C0BE5EA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6960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hyperlink" Target="https://ieeexplore.ieee.org/xpl/mostRecentIssue.jsp?punumber=35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mentor.ieee.org/802.11/dcn/19/11-19-0717-00-00bd-reliable-v2x-operation.pptx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43280" y="436881"/>
            <a:ext cx="10393680" cy="3139439"/>
          </a:xfrm>
        </p:spPr>
        <p:txBody>
          <a:bodyPr>
            <a:normAutofit/>
          </a:bodyPr>
          <a:lstStyle/>
          <a:p>
            <a:r>
              <a:rPr lang="ko-KR" altLang="en-US" sz="3600" dirty="0" smtClean="0"/>
              <a:t>자율 군집주행을 위한 군집행동 모델 및 </a:t>
            </a:r>
            <a:r>
              <a:rPr lang="en-US" altLang="ko-KR" sz="3600" dirty="0" smtClean="0"/>
              <a:t>WAVE </a:t>
            </a:r>
            <a:r>
              <a:rPr lang="ko-KR" altLang="en-US" sz="3600" dirty="0" smtClean="0"/>
              <a:t>표준 기반 응용 프로토콜 원천기술 개발</a:t>
            </a:r>
            <a:endParaRPr lang="en-US" altLang="ko-KR" sz="36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790335"/>
            <a:ext cx="9144000" cy="2407265"/>
          </a:xfrm>
        </p:spPr>
        <p:txBody>
          <a:bodyPr>
            <a:normAutofit/>
          </a:bodyPr>
          <a:lstStyle/>
          <a:p>
            <a:endParaRPr lang="en-US" altLang="ko-KR" dirty="0"/>
          </a:p>
          <a:p>
            <a:endParaRPr lang="en-US" altLang="ko-KR" dirty="0"/>
          </a:p>
          <a:p>
            <a:r>
              <a:rPr lang="ko-KR" altLang="en-US" dirty="0" smtClean="0">
                <a:solidFill>
                  <a:srgbClr val="C00000"/>
                </a:solidFill>
              </a:rPr>
              <a:t>고려대학교</a:t>
            </a:r>
            <a:endParaRPr lang="en-US" altLang="ko-KR" dirty="0" smtClean="0">
              <a:solidFill>
                <a:srgbClr val="C00000"/>
              </a:solidFill>
            </a:endParaRPr>
          </a:p>
          <a:p>
            <a:r>
              <a:rPr lang="ko-KR" altLang="en-US" dirty="0" err="1" smtClean="0"/>
              <a:t>김효곤</a:t>
            </a:r>
            <a:endParaRPr lang="en-US" altLang="ko-KR" dirty="0" smtClean="0"/>
          </a:p>
          <a:p>
            <a:r>
              <a:rPr lang="en-US" altLang="ko-KR" dirty="0" smtClean="0"/>
              <a:t>2019.6.20.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71745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>
                <a:solidFill>
                  <a:srgbClr val="C00000"/>
                </a:solidFill>
              </a:rPr>
              <a:t>연구개요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r>
              <a:rPr lang="ko-KR" altLang="en-US" dirty="0" smtClean="0"/>
              <a:t>연구내용 및 성과</a:t>
            </a:r>
            <a:endParaRPr lang="en-US" altLang="ko-KR" dirty="0" smtClean="0"/>
          </a:p>
          <a:p>
            <a:r>
              <a:rPr lang="ko-KR" altLang="en-US" dirty="0" smtClean="0"/>
              <a:t>목표 달성도 및 관련분야 기여도</a:t>
            </a:r>
            <a:endParaRPr lang="en-US" altLang="ko-KR" dirty="0" smtClean="0"/>
          </a:p>
          <a:p>
            <a:r>
              <a:rPr lang="ko-KR" altLang="en-US" dirty="0" smtClean="0"/>
              <a:t>성과 활용계획</a:t>
            </a:r>
            <a:endParaRPr lang="en-US" altLang="ko-KR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2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8527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 개요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배경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자율주행 기술 발달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센서 </a:t>
            </a:r>
            <a:r>
              <a:rPr lang="en-US" altLang="ko-KR" dirty="0" smtClean="0"/>
              <a:t>(</a:t>
            </a:r>
            <a:r>
              <a:rPr lang="ko-KR" altLang="en-US" dirty="0" smtClean="0"/>
              <a:t>카메라</a:t>
            </a:r>
            <a:r>
              <a:rPr lang="en-US" altLang="ko-KR" dirty="0" smtClean="0"/>
              <a:t>, </a:t>
            </a:r>
            <a:r>
              <a:rPr lang="ko-KR" altLang="en-US" dirty="0" smtClean="0"/>
              <a:t>레이더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라이더</a:t>
            </a:r>
            <a:r>
              <a:rPr lang="en-US" altLang="ko-KR" dirty="0" smtClean="0"/>
              <a:t>), </a:t>
            </a:r>
            <a:r>
              <a:rPr lang="ko-KR" altLang="en-US" dirty="0" smtClean="0"/>
              <a:t>인공지능</a:t>
            </a:r>
            <a:r>
              <a:rPr lang="en-US" altLang="ko-KR" dirty="0" smtClean="0"/>
              <a:t>, ADAS </a:t>
            </a:r>
            <a:r>
              <a:rPr lang="ko-KR" altLang="en-US" dirty="0"/>
              <a:t>등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독립 주행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자율주행 주요 응용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자율 군집 주행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연비 개선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운전자 편의 증진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ADAS </a:t>
            </a:r>
            <a:r>
              <a:rPr lang="ko-KR" altLang="en-US" dirty="0" smtClean="0"/>
              <a:t>기반 자율주행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의도 전달 문제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자율 군집주행에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통신 필수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유럽 입법 </a:t>
            </a:r>
            <a:r>
              <a:rPr lang="en-US" altLang="ko-KR" dirty="0" smtClean="0"/>
              <a:t>(2019/5) </a:t>
            </a:r>
            <a:r>
              <a:rPr lang="ko-KR" altLang="en-US" dirty="0" smtClean="0"/>
              <a:t>등 의무 기능화</a:t>
            </a:r>
            <a:endParaRPr lang="en-US" altLang="ko-KR" dirty="0" smtClean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3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5797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 개요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문제 정의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독립 자율주행 기능을 활용하는 군집주행 </a:t>
            </a:r>
            <a:r>
              <a:rPr lang="ko-KR" altLang="en-US" dirty="0" err="1" smtClean="0"/>
              <a:t>알고리듬</a:t>
            </a:r>
            <a:r>
              <a:rPr lang="ko-KR" altLang="en-US" dirty="0" smtClean="0"/>
              <a:t> 부재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현재 자율주행 기술은 통일된 표준 없이 회사 별로 진행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이들이 도로에서 만날 때 어떻게 상호 작용할 지 예측 불가</a:t>
            </a:r>
            <a:r>
              <a:rPr lang="en-US" altLang="ko-KR" dirty="0" smtClean="0"/>
              <a:t>: </a:t>
            </a:r>
            <a:r>
              <a:rPr lang="ko-KR" altLang="en-US" dirty="0" smtClean="0"/>
              <a:t>동일 상황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통일된 반응</a:t>
            </a:r>
            <a:r>
              <a:rPr lang="en-US" altLang="ko-KR" dirty="0" smtClean="0">
                <a:sym typeface="Wingdings" panose="05000000000000000000" pitchFamily="2" charset="2"/>
              </a:rPr>
              <a:t>?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표준화된 응용 프로토콜 부재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군집 관리 프로토콜은 현재 연구 단계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미국</a:t>
            </a:r>
            <a:r>
              <a:rPr lang="en-US" altLang="ko-KR" dirty="0" smtClean="0"/>
              <a:t>/</a:t>
            </a:r>
            <a:r>
              <a:rPr lang="ko-KR" altLang="en-US" dirty="0" smtClean="0"/>
              <a:t>유럽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표준 </a:t>
            </a:r>
            <a:r>
              <a:rPr lang="en-US" altLang="ko-KR" dirty="0" smtClean="0"/>
              <a:t>(WAVE/C-ITS)</a:t>
            </a:r>
            <a:r>
              <a:rPr lang="ko-KR" altLang="en-US" dirty="0" smtClean="0"/>
              <a:t>에 군집 관리 프로토콜 관련 메시지 없음</a:t>
            </a:r>
            <a:endParaRPr lang="en-US" altLang="ko-KR" dirty="0" smtClean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4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0351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 개요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연구 주제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자연계에서 독립 자율이동 기능을 전제한 집단 이동 모델이 성공적으로 쓰이고 있음 </a:t>
            </a:r>
            <a:r>
              <a:rPr lang="en-US" altLang="ko-KR" dirty="0" smtClean="0"/>
              <a:t>(flocking/shoaling/herding)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en-US" altLang="ko-KR" dirty="0" smtClean="0"/>
              <a:t>Flocking</a:t>
            </a:r>
            <a:r>
              <a:rPr lang="ko-KR" altLang="en-US" dirty="0" smtClean="0"/>
              <a:t> 기반 최소제약 자율 군집주행 모델 연구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표준 기반 군집 응용 프로토콜 연구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자율 군집주행 응용을 위한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통신의 신뢰성 및 </a:t>
            </a:r>
            <a:r>
              <a:rPr lang="ko-KR" altLang="en-US" dirty="0" err="1" smtClean="0"/>
              <a:t>보안성</a:t>
            </a:r>
            <a:r>
              <a:rPr lang="ko-KR" altLang="en-US" dirty="0" smtClean="0"/>
              <a:t> 향상 연구</a:t>
            </a:r>
            <a:endParaRPr lang="en-US" altLang="ko-KR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184" y="4534087"/>
            <a:ext cx="2962382" cy="197646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3214" y="4532776"/>
            <a:ext cx="2966663" cy="197777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3765" y="4532776"/>
            <a:ext cx="3524250" cy="1981200"/>
          </a:xfrm>
          <a:prstGeom prst="rect">
            <a:avLst/>
          </a:prstGeom>
        </p:spPr>
      </p:pic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5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300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연구개요</a:t>
            </a:r>
            <a:endParaRPr lang="en-US" altLang="ko-KR" dirty="0" smtClean="0"/>
          </a:p>
          <a:p>
            <a:r>
              <a:rPr lang="ko-KR" altLang="en-US" b="1" dirty="0" smtClean="0">
                <a:solidFill>
                  <a:srgbClr val="C00000"/>
                </a:solidFill>
              </a:rPr>
              <a:t>연구내용 및 성과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r>
              <a:rPr lang="ko-KR" altLang="en-US" dirty="0" smtClean="0"/>
              <a:t>목표 달성도 및 관련분야 기여도</a:t>
            </a:r>
            <a:endParaRPr lang="en-US" altLang="ko-KR" dirty="0" smtClean="0"/>
          </a:p>
          <a:p>
            <a:r>
              <a:rPr lang="ko-KR" altLang="en-US" dirty="0" smtClean="0"/>
              <a:t>성과 활용계획</a:t>
            </a:r>
            <a:endParaRPr lang="en-US" altLang="ko-KR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6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3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 내용 및 성과 </a:t>
            </a:r>
            <a:r>
              <a:rPr lang="en-US" altLang="ko-KR" dirty="0" smtClean="0"/>
              <a:t>(1)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Flocking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기반 자율 군집주행 모델</a:t>
            </a:r>
            <a:endParaRPr lang="en-US" altLang="ko-KR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1"/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회사별로 자율주행 지능 구현 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다양성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불가피한 현실</a:t>
            </a:r>
            <a:endParaRPr lang="en-US" altLang="ko-KR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2"/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표준 없음 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조율을 위한 최소한의 표준 필요</a:t>
            </a:r>
            <a:endParaRPr lang="en-US" altLang="ko-KR" dirty="0" smtClean="0">
              <a:latin typeface="나눔고딕" panose="020D0604000000000000" pitchFamily="50" charset="-127"/>
              <a:ea typeface="나눔고딕" panose="020D0604000000000000" pitchFamily="50" charset="-127"/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Flocking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은 개별적 자율 이동 능력을 인정하고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, 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최소수의 규칙으로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효율적인 움직임 창조하는 자연계의 모범적인 예</a:t>
            </a:r>
            <a:endParaRPr lang="en-US" altLang="ko-KR" dirty="0" smtClean="0">
              <a:latin typeface="나눔고딕" panose="020D0604000000000000" pitchFamily="50" charset="-127"/>
              <a:ea typeface="나눔고딕" panose="020D0604000000000000" pitchFamily="50" charset="-127"/>
              <a:sym typeface="Wingdings" panose="05000000000000000000" pitchFamily="2" charset="2"/>
            </a:endParaRPr>
          </a:p>
          <a:p>
            <a:pPr lvl="2"/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Cohesion, Separation, Alignment (Reynold’s Rules, 1987)</a:t>
            </a:r>
          </a:p>
          <a:p>
            <a:pPr lvl="1"/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Flocking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기반의 </a:t>
            </a:r>
            <a:r>
              <a:rPr lang="ko-KR" altLang="en-US" dirty="0" err="1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자율주행차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 군집 관리 모델 연구</a:t>
            </a:r>
            <a:endParaRPr lang="en-US" altLang="ko-KR" dirty="0" smtClean="0">
              <a:latin typeface="나눔고딕" panose="020D0604000000000000" pitchFamily="50" charset="-127"/>
              <a:ea typeface="나눔고딕" panose="020D0604000000000000" pitchFamily="50" charset="-127"/>
              <a:sym typeface="Wingdings" panose="05000000000000000000" pitchFamily="2" charset="2"/>
            </a:endParaRPr>
          </a:p>
          <a:p>
            <a:pPr lvl="2"/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군집 주행 도로 상황에 맞게 규칙 및 구현 수식 수정</a:t>
            </a:r>
            <a:endParaRPr lang="en-US" altLang="ko-KR" dirty="0" smtClean="0">
              <a:latin typeface="나눔고딕" panose="020D0604000000000000" pitchFamily="50" charset="-127"/>
              <a:ea typeface="나눔고딕" panose="020D0604000000000000" pitchFamily="50" charset="-127"/>
              <a:sym typeface="Wingdings" panose="05000000000000000000" pitchFamily="2" charset="2"/>
            </a:endParaRPr>
          </a:p>
          <a:p>
            <a:pPr lvl="2"/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예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: 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전통적 의미의 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Alignment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는 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ADAS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  <a:sym typeface="Wingdings" panose="05000000000000000000" pitchFamily="2" charset="2"/>
              </a:rPr>
              <a:t>에 의존 </a:t>
            </a:r>
            <a:endParaRPr lang="en-US" altLang="ko-KR" dirty="0" smtClean="0">
              <a:latin typeface="나눔고딕" panose="020D0604000000000000" pitchFamily="50" charset="-127"/>
              <a:ea typeface="나눔고딕" panose="020D0604000000000000" pitchFamily="50" charset="-127"/>
              <a:sym typeface="Wingdings" panose="05000000000000000000" pitchFamily="2" charset="2"/>
            </a:endParaRPr>
          </a:p>
          <a:p>
            <a:pPr lvl="1"/>
            <a:endParaRPr lang="en-US" altLang="ko-KR" dirty="0" smtClean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7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9265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 내용 및 성과 </a:t>
            </a:r>
            <a:r>
              <a:rPr lang="en-US" altLang="ko-KR" dirty="0" smtClean="0"/>
              <a:t>(1)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Flocking </a:t>
            </a:r>
            <a:r>
              <a:rPr lang="ko-KR" altLang="en-US" dirty="0" smtClean="0"/>
              <a:t>기반 자율 군집주행 모델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차선 변경 제어</a:t>
            </a:r>
            <a:r>
              <a:rPr lang="en-US" altLang="ko-KR" dirty="0" smtClean="0"/>
              <a:t>: </a:t>
            </a:r>
            <a:r>
              <a:rPr lang="ko-KR" altLang="en-US" dirty="0" smtClean="0"/>
              <a:t>구조적 에너지 최소화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속도 제어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표준 기반 제안</a:t>
            </a:r>
            <a:r>
              <a:rPr lang="en-US" altLang="ko-KR" dirty="0" smtClean="0"/>
              <a:t>: BSM Part II, </a:t>
            </a:r>
            <a:r>
              <a:rPr lang="ko-KR" altLang="en-US" dirty="0" smtClean="0"/>
              <a:t>경로 예측 </a:t>
            </a:r>
            <a:r>
              <a:rPr lang="en-US" altLang="ko-KR" dirty="0" smtClean="0"/>
              <a:t>(Path Projection) </a:t>
            </a:r>
            <a:r>
              <a:rPr lang="ko-KR" altLang="en-US" dirty="0" smtClean="0"/>
              <a:t>정보 이용</a:t>
            </a:r>
            <a:endParaRPr lang="en-US" altLang="ko-KR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599" y="1947969"/>
            <a:ext cx="2874390" cy="46645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0285" y="2449478"/>
            <a:ext cx="5559984" cy="61222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6384" y="3788873"/>
            <a:ext cx="3852949" cy="2388090"/>
          </a:xfrm>
          <a:prstGeom prst="rect">
            <a:avLst/>
          </a:prstGeom>
        </p:spPr>
      </p:pic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8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816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 내용 및 성과 </a:t>
            </a:r>
            <a:r>
              <a:rPr lang="en-US" altLang="ko-KR" dirty="0" smtClean="0"/>
              <a:t>(1)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Flocking </a:t>
            </a:r>
            <a:r>
              <a:rPr lang="ko-KR" altLang="en-US" dirty="0" smtClean="0"/>
              <a:t>기반 자율 군집주행 모델</a:t>
            </a:r>
            <a:endParaRPr lang="en-US" altLang="ko-KR" dirty="0" smtClean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971" y="1941815"/>
            <a:ext cx="3454824" cy="482371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089" y="2228918"/>
            <a:ext cx="3519005" cy="3617933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9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266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 내용 및 성과 </a:t>
            </a:r>
            <a:r>
              <a:rPr lang="en-US" altLang="ko-KR" dirty="0" smtClean="0"/>
              <a:t>(1)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Flocking </a:t>
            </a:r>
            <a:r>
              <a:rPr lang="ko-KR" altLang="en-US" dirty="0"/>
              <a:t>기반 자율 군집주행 모델</a:t>
            </a:r>
            <a:endParaRPr lang="en-US" altLang="ko-KR" dirty="0"/>
          </a:p>
          <a:p>
            <a:pPr lvl="1"/>
            <a:r>
              <a:rPr lang="en-US" altLang="ko-KR" dirty="0" smtClean="0"/>
              <a:t>SCI </a:t>
            </a:r>
            <a:r>
              <a:rPr lang="ko-KR" altLang="en-US" dirty="0" smtClean="0"/>
              <a:t>논문 </a:t>
            </a:r>
            <a:r>
              <a:rPr lang="en-US" altLang="ko-KR" dirty="0" smtClean="0"/>
              <a:t>1</a:t>
            </a:r>
            <a:r>
              <a:rPr lang="ko-KR" altLang="en-US" dirty="0" smtClean="0"/>
              <a:t>편</a:t>
            </a:r>
            <a:r>
              <a:rPr lang="en-US" altLang="ko-KR" dirty="0" smtClean="0"/>
              <a:t>*</a:t>
            </a:r>
          </a:p>
          <a:p>
            <a:pPr lvl="2"/>
            <a:r>
              <a:rPr lang="en-US" altLang="ko-KR" dirty="0" smtClean="0"/>
              <a:t>*</a:t>
            </a:r>
            <a:r>
              <a:rPr lang="ko-KR" altLang="en-US" dirty="0" err="1" smtClean="0"/>
              <a:t>성과표에서는</a:t>
            </a:r>
            <a:r>
              <a:rPr lang="ko-KR" altLang="en-US" dirty="0" smtClean="0"/>
              <a:t> 일반 논문으로 분류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Featured Article </a:t>
            </a:r>
            <a:r>
              <a:rPr lang="ko-KR" altLang="en-US" dirty="0" smtClean="0"/>
              <a:t>선정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인터뷰 동시 게재</a:t>
            </a:r>
            <a:endParaRPr lang="en-US" altLang="ko-KR" dirty="0" smtClean="0"/>
          </a:p>
          <a:p>
            <a:pPr lvl="1"/>
            <a:endParaRPr lang="en-US" altLang="ko-KR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1948" y="1510300"/>
            <a:ext cx="3677168" cy="498460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98" y="4113656"/>
            <a:ext cx="7524750" cy="2381250"/>
          </a:xfrm>
          <a:prstGeom prst="rect">
            <a:avLst/>
          </a:prstGeom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10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626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 내용 및 성과 </a:t>
            </a:r>
            <a:r>
              <a:rPr lang="en-US" altLang="ko-KR" dirty="0" smtClean="0"/>
              <a:t>(1-1)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강화학습을 활용한 </a:t>
            </a:r>
            <a:r>
              <a:rPr lang="en-US" altLang="ko-KR" dirty="0" smtClean="0"/>
              <a:t>Flocking </a:t>
            </a:r>
            <a:r>
              <a:rPr lang="ko-KR" altLang="en-US" dirty="0" smtClean="0"/>
              <a:t>모델 연구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독립 자율주행 기능은 인공지능 포함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Flocking </a:t>
            </a:r>
            <a:r>
              <a:rPr lang="ko-KR" altLang="en-US" dirty="0" smtClean="0"/>
              <a:t>구현에도 활용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수식 대신 강화학습의 </a:t>
            </a:r>
            <a:r>
              <a:rPr lang="en-US" altLang="ko-KR" dirty="0" smtClean="0"/>
              <a:t>Reward Function</a:t>
            </a:r>
            <a:r>
              <a:rPr lang="ko-KR" altLang="en-US" dirty="0" smtClean="0"/>
              <a:t>으로 바람직한 행동을 유도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연구 </a:t>
            </a:r>
            <a:r>
              <a:rPr lang="ko-KR" altLang="en-US" dirty="0" err="1" smtClean="0"/>
              <a:t>진행중</a:t>
            </a:r>
            <a:endParaRPr lang="en-US" altLang="ko-KR" dirty="0" smtClean="0"/>
          </a:p>
        </p:txBody>
      </p:sp>
      <p:pic>
        <p:nvPicPr>
          <p:cNvPr id="1025" name="_x438510280" descr="EMB0000474041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216" y="4237786"/>
            <a:ext cx="4693784" cy="169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_x438510520" descr="EMB0000474041e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501" y="3788873"/>
            <a:ext cx="4821238" cy="2596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11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60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 내용 및 성과 </a:t>
            </a:r>
            <a:r>
              <a:rPr lang="en-US" altLang="ko-KR" dirty="0" smtClean="0"/>
              <a:t>(2)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표준 기반 응용 프로토콜 연구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군집 용 통신 프로토콜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군집 통신은 앞 뒤차 간 짧은 거리 때문에 </a:t>
            </a:r>
            <a:r>
              <a:rPr lang="en-US" altLang="ko-KR" dirty="0" smtClean="0"/>
              <a:t>10 Hz </a:t>
            </a:r>
            <a:r>
              <a:rPr lang="ko-KR" altLang="en-US" dirty="0" smtClean="0"/>
              <a:t>이상의 빈도로 각 차량 움직임을 전파해야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현재 </a:t>
            </a:r>
            <a:r>
              <a:rPr lang="en-US" altLang="ko-KR" dirty="0" smtClean="0"/>
              <a:t>DSRC </a:t>
            </a:r>
            <a:r>
              <a:rPr lang="ko-KR" altLang="en-US" dirty="0" smtClean="0"/>
              <a:t>통신 </a:t>
            </a:r>
            <a:r>
              <a:rPr lang="en-US" altLang="ko-KR" dirty="0" smtClean="0"/>
              <a:t>(</a:t>
            </a:r>
            <a:r>
              <a:rPr lang="ko-KR" altLang="en-US" dirty="0" smtClean="0"/>
              <a:t>유럽 표준</a:t>
            </a:r>
            <a:r>
              <a:rPr lang="en-US" altLang="ko-KR" dirty="0" smtClean="0"/>
              <a:t>, </a:t>
            </a:r>
            <a:r>
              <a:rPr lang="ko-KR" altLang="en-US" dirty="0" smtClean="0"/>
              <a:t>미국 현재 표준</a:t>
            </a:r>
            <a:r>
              <a:rPr lang="en-US" altLang="ko-KR" dirty="0" smtClean="0"/>
              <a:t>)</a:t>
            </a:r>
            <a:r>
              <a:rPr lang="ko-KR" altLang="en-US" dirty="0" smtClean="0"/>
              <a:t>은 안전 메지지를 </a:t>
            </a:r>
            <a:r>
              <a:rPr lang="en-US" altLang="ko-KR" dirty="0" smtClean="0"/>
              <a:t>802.11 Broadcast </a:t>
            </a:r>
          </a:p>
          <a:p>
            <a:pPr lvl="2"/>
            <a:r>
              <a:rPr lang="ko-KR" altLang="en-US" dirty="0" smtClean="0">
                <a:sym typeface="Wingdings" panose="05000000000000000000" pitchFamily="2" charset="2"/>
              </a:rPr>
              <a:t>배달 확인이나 재전송 없음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메시지가 무선 채널에서 유실되는 경우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다음 메시지까지 시간이 오래 걸림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“Pseudo-Broadcast” </a:t>
            </a:r>
            <a:r>
              <a:rPr lang="ko-KR" altLang="en-US" dirty="0" smtClean="0"/>
              <a:t>방식 제안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형식은 </a:t>
            </a:r>
            <a:r>
              <a:rPr lang="en-US" altLang="ko-KR" dirty="0" smtClean="0"/>
              <a:t>Unicast: 802.11 MAC </a:t>
            </a:r>
            <a:r>
              <a:rPr lang="ko-KR" altLang="en-US" dirty="0" smtClean="0"/>
              <a:t>재전송 가능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수신은 </a:t>
            </a:r>
            <a:r>
              <a:rPr lang="en-US" altLang="ko-KR" dirty="0" smtClean="0"/>
              <a:t>Broadcast</a:t>
            </a:r>
            <a:r>
              <a:rPr lang="ko-KR" altLang="en-US" dirty="0" smtClean="0"/>
              <a:t>로 하도록 </a:t>
            </a:r>
            <a:r>
              <a:rPr lang="en-US" altLang="ko-KR" dirty="0" smtClean="0"/>
              <a:t>Wi-Fi </a:t>
            </a:r>
            <a:r>
              <a:rPr lang="ko-KR" altLang="en-US" dirty="0" smtClean="0"/>
              <a:t>드라이버 수정</a:t>
            </a:r>
            <a:r>
              <a:rPr lang="en-US" altLang="ko-KR" dirty="0" smtClean="0"/>
              <a:t>: </a:t>
            </a:r>
            <a:r>
              <a:rPr lang="ko-KR" altLang="en-US" dirty="0" smtClean="0"/>
              <a:t>새로운 </a:t>
            </a:r>
            <a:r>
              <a:rPr lang="en-US" altLang="ko-KR" dirty="0" smtClean="0"/>
              <a:t>IEEE 802.11 </a:t>
            </a:r>
            <a:r>
              <a:rPr lang="ko-KR" altLang="en-US" dirty="0" smtClean="0"/>
              <a:t>프레임 </a:t>
            </a:r>
            <a:r>
              <a:rPr lang="en-US" altLang="ko-KR" dirty="0" smtClean="0"/>
              <a:t>Type/Subtype </a:t>
            </a:r>
            <a:r>
              <a:rPr lang="ko-KR" altLang="en-US" dirty="0" smtClean="0"/>
              <a:t>필드 값 제안</a:t>
            </a:r>
            <a:endParaRPr lang="en-US" altLang="ko-KR" dirty="0" smtClean="0"/>
          </a:p>
          <a:p>
            <a:pPr lvl="1"/>
            <a:endParaRPr lang="en-US" altLang="ko-KR" dirty="0" smtClean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12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9270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 내용 및 성과 </a:t>
            </a:r>
            <a:r>
              <a:rPr lang="en-US" altLang="ko-KR" dirty="0" smtClean="0"/>
              <a:t>(2)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표준 기반 응용 프로토콜 연구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군집 용 통신 프로토콜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시뮬레이션에 의한 성능 시험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IEEE 1609.4, SAE J2735, IEEE 802.11 </a:t>
            </a:r>
            <a:r>
              <a:rPr lang="ko-KR" altLang="en-US" dirty="0" smtClean="0"/>
              <a:t>표준에 의거</a:t>
            </a:r>
            <a:endParaRPr lang="en-US" altLang="ko-KR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6958" y="2984642"/>
            <a:ext cx="5228530" cy="2943005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8075488" y="252744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13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466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 내용 및 성과 </a:t>
            </a:r>
            <a:r>
              <a:rPr lang="en-US" altLang="ko-KR" dirty="0" smtClean="0"/>
              <a:t>(2)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표준 기반 응용 프로토콜 연구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군집 용 통신 프로토콜</a:t>
            </a:r>
            <a:endParaRPr lang="en-US" altLang="ko-KR" dirty="0" smtClean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511" y="2055724"/>
            <a:ext cx="4050587" cy="247445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885" y="4259996"/>
            <a:ext cx="4058754" cy="242545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5003" y="2055724"/>
            <a:ext cx="4083253" cy="2458118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14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105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 내용 및 성과 </a:t>
            </a:r>
            <a:r>
              <a:rPr lang="en-US" altLang="ko-KR" dirty="0" smtClean="0"/>
              <a:t>(2)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표준 기반 응용 프로토콜 연구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군집 용 통신 프로토콜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SCI </a:t>
            </a:r>
            <a:r>
              <a:rPr lang="ko-KR" altLang="en-US" dirty="0" smtClean="0"/>
              <a:t>논문 </a:t>
            </a:r>
            <a:r>
              <a:rPr lang="en-US" altLang="ko-KR" dirty="0" smtClean="0"/>
              <a:t>1</a:t>
            </a:r>
            <a:r>
              <a:rPr lang="ko-KR" altLang="en-US" dirty="0" smtClean="0"/>
              <a:t>편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IF=9.27 (</a:t>
            </a:r>
            <a:r>
              <a:rPr lang="ko-KR" altLang="en-US" dirty="0" smtClean="0"/>
              <a:t>네트워크</a:t>
            </a:r>
            <a:r>
              <a:rPr lang="en-US" altLang="ko-KR" dirty="0" smtClean="0"/>
              <a:t>/</a:t>
            </a:r>
            <a:r>
              <a:rPr lang="ko-KR" altLang="en-US" dirty="0" smtClean="0"/>
              <a:t>통신 분야 전체 </a:t>
            </a:r>
            <a:r>
              <a:rPr lang="en-US" altLang="ko-KR" dirty="0" smtClean="0"/>
              <a:t>2</a:t>
            </a:r>
            <a:r>
              <a:rPr lang="ko-KR" altLang="en-US" dirty="0" smtClean="0"/>
              <a:t>위</a:t>
            </a:r>
            <a:r>
              <a:rPr lang="en-US" altLang="ko-KR" dirty="0"/>
              <a:t>;</a:t>
            </a:r>
            <a:r>
              <a:rPr lang="en-US" altLang="ko-KR" dirty="0" smtClean="0"/>
              <a:t> JCR 2017)</a:t>
            </a:r>
          </a:p>
          <a:p>
            <a:pPr lvl="1"/>
            <a:endParaRPr lang="en-US" altLang="ko-KR" dirty="0" smtClean="0"/>
          </a:p>
        </p:txBody>
      </p:sp>
      <p:grpSp>
        <p:nvGrpSpPr>
          <p:cNvPr id="6" name="그룹 5"/>
          <p:cNvGrpSpPr/>
          <p:nvPr/>
        </p:nvGrpSpPr>
        <p:grpSpPr>
          <a:xfrm>
            <a:off x="1674688" y="3371154"/>
            <a:ext cx="6242460" cy="2512085"/>
            <a:chOff x="1850151" y="3459662"/>
            <a:chExt cx="8162925" cy="3295650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50151" y="3459662"/>
              <a:ext cx="8162925" cy="2419350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0151" y="5879012"/>
              <a:ext cx="8077200" cy="876300"/>
            </a:xfrm>
            <a:prstGeom prst="rect">
              <a:avLst/>
            </a:prstGeom>
          </p:spPr>
        </p:pic>
      </p:grpSp>
      <p:pic>
        <p:nvPicPr>
          <p:cNvPr id="7" name="그림 6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3153" y="2762852"/>
            <a:ext cx="3505338" cy="3060736"/>
          </a:xfrm>
          <a:prstGeom prst="rect">
            <a:avLst/>
          </a:prstGeom>
        </p:spPr>
      </p:pic>
      <p:cxnSp>
        <p:nvCxnSpPr>
          <p:cNvPr id="9" name="직선 화살표 연결선 8"/>
          <p:cNvCxnSpPr/>
          <p:nvPr/>
        </p:nvCxnSpPr>
        <p:spPr>
          <a:xfrm flipV="1">
            <a:off x="7851591" y="3788873"/>
            <a:ext cx="912265" cy="2034715"/>
          </a:xfrm>
          <a:prstGeom prst="straightConnector1">
            <a:avLst/>
          </a:prstGeom>
          <a:ln w="2222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5981409" y="5883239"/>
            <a:ext cx="1935739" cy="1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15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6079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 내용 및 성과 </a:t>
            </a:r>
            <a:r>
              <a:rPr lang="en-US" altLang="ko-KR" dirty="0" smtClean="0"/>
              <a:t>(2-1)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표준 기반 응용 프로토콜 연구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군집 용 비디오 </a:t>
            </a:r>
            <a:r>
              <a:rPr lang="ko-KR" altLang="en-US" dirty="0" err="1" smtClean="0"/>
              <a:t>스트리밍</a:t>
            </a:r>
            <a:r>
              <a:rPr lang="ko-KR" altLang="en-US" dirty="0" smtClean="0"/>
              <a:t> 프로토콜</a:t>
            </a:r>
            <a:endParaRPr lang="en-US" altLang="ko-KR" dirty="0" smtClean="0"/>
          </a:p>
          <a:p>
            <a:pPr lvl="1"/>
            <a:r>
              <a:rPr lang="en-US" altLang="ko-KR" dirty="0"/>
              <a:t>“See-Through</a:t>
            </a:r>
            <a:r>
              <a:rPr lang="en-US" altLang="ko-KR" dirty="0" smtClean="0"/>
              <a:t>”: </a:t>
            </a:r>
            <a:r>
              <a:rPr lang="ko-KR" altLang="en-US" dirty="0" smtClean="0"/>
              <a:t>군집에서 후방 운전자의 안전과 심리적 안정성을 향상 시키기 위해</a:t>
            </a:r>
            <a:r>
              <a:rPr lang="en-US" altLang="ko-KR" dirty="0" smtClean="0"/>
              <a:t>,</a:t>
            </a:r>
            <a:r>
              <a:rPr lang="ko-KR" altLang="en-US" dirty="0" smtClean="0"/>
              <a:t> 리더가 전방 카메라 영상 비디오 </a:t>
            </a:r>
            <a:r>
              <a:rPr lang="ko-KR" altLang="en-US" dirty="0" err="1" smtClean="0"/>
              <a:t>스트리밍</a:t>
            </a:r>
            <a:r>
              <a:rPr lang="ko-KR" altLang="en-US" dirty="0" smtClean="0"/>
              <a:t> 가능</a:t>
            </a:r>
            <a:r>
              <a:rPr lang="en-US" altLang="ko-KR" dirty="0" smtClean="0"/>
              <a:t> </a:t>
            </a:r>
          </a:p>
          <a:p>
            <a:pPr lvl="1"/>
            <a:r>
              <a:rPr lang="ko-KR" altLang="en-US" dirty="0" smtClean="0"/>
              <a:t>현재 표준대로 </a:t>
            </a:r>
            <a:r>
              <a:rPr lang="en-US" altLang="ko-KR" dirty="0" smtClean="0"/>
              <a:t>Broadcast</a:t>
            </a:r>
            <a:r>
              <a:rPr lang="ko-KR" altLang="en-US" dirty="0" smtClean="0"/>
              <a:t>로 영상을 군집 멤버들에게 전송하는 경우 </a:t>
            </a:r>
            <a:r>
              <a:rPr lang="en-US" altLang="ko-KR" dirty="0" smtClean="0"/>
              <a:t>Hidden Terminal </a:t>
            </a:r>
            <a:r>
              <a:rPr lang="ko-KR" altLang="en-US" dirty="0" smtClean="0"/>
              <a:t>문제에 의해 </a:t>
            </a:r>
            <a:r>
              <a:rPr lang="ko-KR" altLang="en-US" dirty="0" err="1" smtClean="0"/>
              <a:t>패킷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전달률이</a:t>
            </a:r>
            <a:r>
              <a:rPr lang="ko-KR" altLang="en-US" dirty="0" smtClean="0"/>
              <a:t> </a:t>
            </a:r>
            <a:r>
              <a:rPr lang="en-US" altLang="ko-KR" dirty="0" smtClean="0"/>
              <a:t>48%</a:t>
            </a:r>
            <a:r>
              <a:rPr lang="ko-KR" altLang="en-US" dirty="0" smtClean="0"/>
              <a:t>로 떨어질 수 있음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Pseudo-Broadcast</a:t>
            </a:r>
            <a:r>
              <a:rPr lang="ko-KR" altLang="en-US" dirty="0" smtClean="0"/>
              <a:t>를 채용하면 </a:t>
            </a:r>
            <a:r>
              <a:rPr lang="en-US" altLang="ko-KR" dirty="0" smtClean="0"/>
              <a:t>Hidden Terminal </a:t>
            </a:r>
            <a:r>
              <a:rPr lang="ko-KR" altLang="en-US" dirty="0" smtClean="0"/>
              <a:t>문제에 대처하는 </a:t>
            </a:r>
            <a:r>
              <a:rPr lang="en-US" altLang="ko-KR" dirty="0" smtClean="0"/>
              <a:t>RTC/CTS </a:t>
            </a:r>
            <a:r>
              <a:rPr lang="ko-KR" altLang="en-US" dirty="0" smtClean="0"/>
              <a:t>사용 가능</a:t>
            </a:r>
            <a:endParaRPr lang="en-US" altLang="ko-KR" dirty="0" smtClean="0"/>
          </a:p>
        </p:txBody>
      </p:sp>
      <p:pic>
        <p:nvPicPr>
          <p:cNvPr id="5126" name="Picture 6" descr="http://blogs.smithsonianmag.com/ideas/files/2013/10/SeeThroughSystem-driving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14"/>
          <a:stretch/>
        </p:blipFill>
        <p:spPr bwMode="auto">
          <a:xfrm>
            <a:off x="7810177" y="4225175"/>
            <a:ext cx="3892939" cy="212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368" y="4121668"/>
            <a:ext cx="3852809" cy="245675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985" y="4197383"/>
            <a:ext cx="3025384" cy="2442511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16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8127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 내용 및 성과 </a:t>
            </a:r>
            <a:r>
              <a:rPr lang="en-US" altLang="ko-KR" dirty="0" smtClean="0"/>
              <a:t>(2-1)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표준 기반 응용 프로토콜 연구 </a:t>
            </a:r>
            <a:r>
              <a:rPr lang="en-US" altLang="ko-KR" dirty="0"/>
              <a:t>– </a:t>
            </a:r>
            <a:r>
              <a:rPr lang="ko-KR" altLang="en-US" dirty="0" smtClean="0"/>
              <a:t>군집 </a:t>
            </a:r>
            <a:r>
              <a:rPr lang="ko-KR" altLang="en-US" dirty="0"/>
              <a:t>용 비디오 </a:t>
            </a:r>
            <a:r>
              <a:rPr lang="ko-KR" altLang="en-US" dirty="0" err="1"/>
              <a:t>스트리밍</a:t>
            </a:r>
            <a:r>
              <a:rPr lang="ko-KR" altLang="en-US" dirty="0"/>
              <a:t> </a:t>
            </a:r>
            <a:r>
              <a:rPr lang="ko-KR" altLang="en-US" dirty="0" smtClean="0"/>
              <a:t>프로토콜</a:t>
            </a:r>
            <a:endParaRPr lang="en-US" altLang="ko-KR" dirty="0" smtClean="0"/>
          </a:p>
          <a:p>
            <a:pPr lvl="1"/>
            <a:r>
              <a:rPr lang="ko-KR" altLang="en-US" dirty="0" err="1" smtClean="0"/>
              <a:t>패킷</a:t>
            </a:r>
            <a:r>
              <a:rPr lang="ko-KR" altLang="en-US" dirty="0" smtClean="0"/>
              <a:t> </a:t>
            </a:r>
            <a:r>
              <a:rPr lang="ko-KR" altLang="en-US" dirty="0" err="1"/>
              <a:t>전달률을</a:t>
            </a:r>
            <a:r>
              <a:rPr lang="ko-KR" altLang="en-US" dirty="0"/>
              <a:t> </a:t>
            </a:r>
            <a:r>
              <a:rPr lang="en-US" altLang="ko-KR" dirty="0"/>
              <a:t>96.8%</a:t>
            </a:r>
            <a:r>
              <a:rPr lang="ko-KR" altLang="en-US" dirty="0"/>
              <a:t>까지 제고 가능</a:t>
            </a:r>
            <a:r>
              <a:rPr lang="en-US" altLang="ko-KR" dirty="0"/>
              <a:t> </a:t>
            </a:r>
          </a:p>
          <a:p>
            <a:pPr lvl="1"/>
            <a:r>
              <a:rPr lang="en-US" altLang="ko-KR" dirty="0"/>
              <a:t>IEEE Intelligent Vehicles Symposium </a:t>
            </a:r>
            <a:r>
              <a:rPr lang="ko-KR" altLang="en-US" dirty="0"/>
              <a:t>논문 </a:t>
            </a:r>
            <a:r>
              <a:rPr lang="en-US" altLang="ko-KR" dirty="0"/>
              <a:t>1</a:t>
            </a:r>
            <a:r>
              <a:rPr lang="ko-KR" altLang="en-US" dirty="0"/>
              <a:t>편 </a:t>
            </a:r>
            <a:endParaRPr lang="en-US" altLang="ko-KR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077" y="1768228"/>
            <a:ext cx="4078841" cy="503380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2638" y="3239084"/>
            <a:ext cx="4270357" cy="3106492"/>
          </a:xfrm>
          <a:prstGeom prst="rect">
            <a:avLst/>
          </a:prstGeom>
          <a:solidFill>
            <a:srgbClr val="00B050">
              <a:alpha val="29000"/>
            </a:srgbClr>
          </a:solidFill>
        </p:spPr>
      </p:pic>
      <p:sp>
        <p:nvSpPr>
          <p:cNvPr id="10" name="직사각형 9"/>
          <p:cNvSpPr/>
          <p:nvPr/>
        </p:nvSpPr>
        <p:spPr>
          <a:xfrm>
            <a:off x="2969231" y="4202130"/>
            <a:ext cx="3205537" cy="236306"/>
          </a:xfrm>
          <a:prstGeom prst="rect">
            <a:avLst/>
          </a:prstGeom>
          <a:solidFill>
            <a:srgbClr val="C00000">
              <a:alpha val="28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2967521" y="5125088"/>
            <a:ext cx="3205537" cy="236306"/>
          </a:xfrm>
          <a:prstGeom prst="rect">
            <a:avLst/>
          </a:prstGeom>
          <a:solidFill>
            <a:srgbClr val="00B0F0">
              <a:alpha val="29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2965811" y="6048047"/>
            <a:ext cx="3205537" cy="236306"/>
          </a:xfrm>
          <a:prstGeom prst="rect">
            <a:avLst/>
          </a:prstGeom>
          <a:solidFill>
            <a:srgbClr val="00B050">
              <a:alpha val="29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17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7833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 내용 및 성과 </a:t>
            </a:r>
            <a:r>
              <a:rPr lang="en-US" altLang="ko-KR" dirty="0" smtClean="0"/>
              <a:t>(2-2)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표준 기반 응용 프로토콜 연구 </a:t>
            </a:r>
            <a:r>
              <a:rPr lang="en-US" altLang="ko-KR" dirty="0"/>
              <a:t>– </a:t>
            </a:r>
            <a:r>
              <a:rPr lang="en-US" altLang="ko-KR" dirty="0" smtClean="0"/>
              <a:t>SAE J2945 </a:t>
            </a:r>
            <a:r>
              <a:rPr lang="ko-KR" altLang="en-US" dirty="0" smtClean="0"/>
              <a:t>혼잡제어 표준 개선 제안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V2X </a:t>
            </a:r>
            <a:r>
              <a:rPr lang="ko-KR" altLang="en-US" dirty="0" smtClean="0"/>
              <a:t>안전 메시지의 혼잡 제어를 위해 미국 표준에서는 전송 전력 및 빈도 조절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실험 결과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전송 전력 제어 효과 없음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전송 빈도만으로 혼잡 대처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이웃 차량의 움직임 정보 갱신 빈도 저하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ko-KR" altLang="en-US" dirty="0" err="1" smtClean="0">
                <a:sym typeface="Wingdings" panose="05000000000000000000" pitchFamily="2" charset="2"/>
              </a:rPr>
              <a:t>알고리듬</a:t>
            </a:r>
            <a:r>
              <a:rPr lang="ko-KR" altLang="en-US" dirty="0" smtClean="0">
                <a:sym typeface="Wingdings" panose="05000000000000000000" pitchFamily="2" charset="2"/>
              </a:rPr>
              <a:t> 설계에 문제 발견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ko-KR" altLang="en-US" dirty="0" smtClean="0">
                <a:sym typeface="Wingdings" panose="05000000000000000000" pitchFamily="2" charset="2"/>
              </a:rPr>
              <a:t>전송 빈도와 전력 제어 시점의 미세한 차이</a:t>
            </a:r>
            <a:endParaRPr lang="en-US" altLang="ko-KR" dirty="0" smtClean="0"/>
          </a:p>
          <a:p>
            <a:pPr lvl="1"/>
            <a:endParaRPr lang="en-US" altLang="ko-KR" dirty="0" smtClean="0"/>
          </a:p>
        </p:txBody>
      </p:sp>
      <p:pic>
        <p:nvPicPr>
          <p:cNvPr id="7169" name="_x211739232" descr="EMB000011bc4b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433" y="4283511"/>
            <a:ext cx="3564775" cy="2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_x92518008" descr="EMB000011bc4b8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764" y="4513834"/>
            <a:ext cx="3332796" cy="1825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18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0595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 내용 및 성과 </a:t>
            </a:r>
            <a:r>
              <a:rPr lang="en-US" altLang="ko-KR" dirty="0" smtClean="0"/>
              <a:t>(2-2)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표준 기반 응용 프로토콜 연구 </a:t>
            </a:r>
            <a:r>
              <a:rPr lang="en-US" altLang="ko-KR" dirty="0"/>
              <a:t>– </a:t>
            </a:r>
            <a:r>
              <a:rPr lang="en-US" altLang="ko-KR" dirty="0" smtClean="0"/>
              <a:t>SAE J2945 </a:t>
            </a:r>
            <a:r>
              <a:rPr lang="ko-KR" altLang="en-US" dirty="0" smtClean="0"/>
              <a:t>혼잡제어 표준 개선 제안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전송 전력 제어에 우선 순위 부여하는 해결책 제안</a:t>
            </a:r>
            <a:endParaRPr lang="en-US" altLang="ko-KR" dirty="0" smtClean="0"/>
          </a:p>
        </p:txBody>
      </p:sp>
      <p:pic>
        <p:nvPicPr>
          <p:cNvPr id="9217" name="_x92522544" descr="EMB000011bc4b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461" y="2412357"/>
            <a:ext cx="3373426" cy="236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그룹 7"/>
          <p:cNvGrpSpPr/>
          <p:nvPr/>
        </p:nvGrpSpPr>
        <p:grpSpPr>
          <a:xfrm>
            <a:off x="1096661" y="4772492"/>
            <a:ext cx="9275618" cy="2064298"/>
            <a:chOff x="591878" y="3700790"/>
            <a:chExt cx="10761922" cy="2295428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47524" y="3700790"/>
              <a:ext cx="3806276" cy="2295428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64400" y="3709660"/>
              <a:ext cx="3816878" cy="2157596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1878" y="3747417"/>
              <a:ext cx="3742661" cy="2152295"/>
            </a:xfrm>
            <a:prstGeom prst="rect">
              <a:avLst/>
            </a:prstGeom>
          </p:spPr>
        </p:pic>
      </p:grp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19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8963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 내용 및 성과 </a:t>
            </a:r>
            <a:r>
              <a:rPr lang="en-US" altLang="ko-KR" dirty="0" smtClean="0"/>
              <a:t>(2-2)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표준 기반 응용 프로토콜 연구 </a:t>
            </a:r>
            <a:r>
              <a:rPr lang="en-US" altLang="ko-KR" dirty="0"/>
              <a:t>– </a:t>
            </a:r>
            <a:r>
              <a:rPr lang="en-US" altLang="ko-KR" dirty="0" smtClean="0"/>
              <a:t>SAE J2945 </a:t>
            </a:r>
            <a:r>
              <a:rPr lang="ko-KR" altLang="en-US" dirty="0" smtClean="0"/>
              <a:t>혼잡제어 표준 개선 제안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SCI </a:t>
            </a:r>
            <a:r>
              <a:rPr lang="ko-KR" altLang="en-US" dirty="0" smtClean="0"/>
              <a:t>논문 </a:t>
            </a:r>
            <a:r>
              <a:rPr lang="en-US" altLang="ko-KR" dirty="0" smtClean="0"/>
              <a:t>1</a:t>
            </a:r>
            <a:r>
              <a:rPr lang="ko-KR" altLang="en-US" dirty="0" smtClean="0"/>
              <a:t>편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국내 특허 출원 </a:t>
            </a:r>
            <a:r>
              <a:rPr lang="en-US" altLang="ko-KR" dirty="0" smtClean="0"/>
              <a:t>1</a:t>
            </a:r>
            <a:r>
              <a:rPr lang="ko-KR" altLang="en-US" dirty="0" smtClean="0"/>
              <a:t>건</a:t>
            </a:r>
            <a:r>
              <a:rPr lang="en-US" altLang="ko-KR" dirty="0" smtClean="0"/>
              <a:t>, </a:t>
            </a:r>
            <a:r>
              <a:rPr lang="ko-KR" altLang="en-US" dirty="0" smtClean="0"/>
              <a:t>등록 </a:t>
            </a:r>
            <a:r>
              <a:rPr lang="en-US" altLang="ko-KR" dirty="0" smtClean="0"/>
              <a:t>1</a:t>
            </a:r>
            <a:r>
              <a:rPr lang="ko-KR" altLang="en-US" dirty="0" smtClean="0"/>
              <a:t>건 </a:t>
            </a:r>
            <a:endParaRPr lang="en-US" altLang="ko-KR" dirty="0" smtClean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478" y="4287174"/>
            <a:ext cx="5212081" cy="8075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9229" y="2455458"/>
            <a:ext cx="4144571" cy="4148051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20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3937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 내용 및 성과 </a:t>
            </a:r>
            <a:r>
              <a:rPr lang="en-US" altLang="ko-KR" dirty="0" smtClean="0"/>
              <a:t>(2-3)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표준 기반 응용 프로토콜 연구 </a:t>
            </a:r>
            <a:r>
              <a:rPr lang="en-US" altLang="ko-KR" dirty="0"/>
              <a:t>– </a:t>
            </a:r>
            <a:r>
              <a:rPr lang="ko-KR" altLang="en-US" dirty="0" smtClean="0"/>
              <a:t>강화학습을 </a:t>
            </a:r>
            <a:r>
              <a:rPr lang="ko-KR" altLang="en-US" dirty="0"/>
              <a:t>활용한 </a:t>
            </a:r>
            <a:r>
              <a:rPr lang="en-US" altLang="ko-KR" dirty="0"/>
              <a:t>SAE J2945 </a:t>
            </a:r>
            <a:r>
              <a:rPr lang="ko-KR" altLang="en-US" dirty="0"/>
              <a:t>혼잡 제어 </a:t>
            </a:r>
            <a:r>
              <a:rPr lang="ko-KR" altLang="en-US" dirty="0" err="1"/>
              <a:t>알고리듬</a:t>
            </a:r>
            <a:r>
              <a:rPr lang="ko-KR" altLang="en-US" dirty="0"/>
              <a:t> 성능 </a:t>
            </a:r>
            <a:r>
              <a:rPr lang="ko-KR" altLang="en-US" dirty="0" smtClean="0"/>
              <a:t>개선</a:t>
            </a:r>
            <a:endParaRPr lang="en-US" altLang="ko-KR" dirty="0"/>
          </a:p>
          <a:p>
            <a:pPr lvl="1"/>
            <a:r>
              <a:rPr lang="ko-KR" altLang="en-US" dirty="0" smtClean="0"/>
              <a:t>현재 표준인 </a:t>
            </a:r>
            <a:r>
              <a:rPr lang="en-US" altLang="ko-KR" dirty="0" smtClean="0"/>
              <a:t>SAE J2945 </a:t>
            </a:r>
            <a:r>
              <a:rPr lang="ko-KR" altLang="en-US" dirty="0" smtClean="0"/>
              <a:t>혼잡 제어 </a:t>
            </a:r>
            <a:r>
              <a:rPr lang="ko-KR" altLang="en-US" dirty="0" err="1" smtClean="0"/>
              <a:t>알고리듬은</a:t>
            </a:r>
            <a:r>
              <a:rPr lang="ko-KR" altLang="en-US" dirty="0" smtClean="0"/>
              <a:t> </a:t>
            </a:r>
            <a:r>
              <a:rPr lang="en-US" altLang="ko-KR" dirty="0" smtClean="0"/>
              <a:t>Heuristic</a:t>
            </a:r>
            <a:r>
              <a:rPr lang="ko-KR" altLang="en-US" dirty="0" smtClean="0"/>
              <a:t>한 설계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두 제어 메커니즘인 전송 전력과 빈도의 </a:t>
            </a:r>
            <a:r>
              <a:rPr lang="ko-KR" altLang="en-US" dirty="0" err="1" smtClean="0"/>
              <a:t>최적값을</a:t>
            </a:r>
            <a:r>
              <a:rPr lang="ko-KR" altLang="en-US" dirty="0" smtClean="0"/>
              <a:t> 강화학습을 통해 발견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IEEE </a:t>
            </a:r>
            <a:r>
              <a:rPr lang="en-US" altLang="ko-KR" dirty="0" err="1"/>
              <a:t>Globecom</a:t>
            </a:r>
            <a:r>
              <a:rPr lang="en-US" altLang="ko-KR" dirty="0"/>
              <a:t> </a:t>
            </a:r>
            <a:r>
              <a:rPr lang="ko-KR" altLang="en-US" dirty="0"/>
              <a:t>제출 </a:t>
            </a:r>
            <a:r>
              <a:rPr lang="en-US" altLang="ko-KR" dirty="0"/>
              <a:t>(</a:t>
            </a:r>
            <a:r>
              <a:rPr lang="ko-KR" altLang="en-US" dirty="0" err="1"/>
              <a:t>심사중</a:t>
            </a:r>
            <a:r>
              <a:rPr lang="en-US" altLang="ko-KR" dirty="0"/>
              <a:t>)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328" y="3951514"/>
            <a:ext cx="3784521" cy="222544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023" y="3864795"/>
            <a:ext cx="3758292" cy="2312167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21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7577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0030" y="4131425"/>
            <a:ext cx="3954266" cy="2726575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 내용 및 성과 </a:t>
            </a:r>
            <a:r>
              <a:rPr lang="en-US" altLang="ko-KR" dirty="0" smtClean="0"/>
              <a:t>(2-4)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표준 기반 응용 프로토콜 연구 </a:t>
            </a:r>
            <a:r>
              <a:rPr lang="en-US" altLang="ko-KR" dirty="0" smtClean="0"/>
              <a:t>– LTE/5G</a:t>
            </a:r>
            <a:r>
              <a:rPr lang="ko-KR" altLang="en-US" dirty="0" smtClean="0"/>
              <a:t>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메시지 충돌 방지 연구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LTE </a:t>
            </a:r>
            <a:r>
              <a:rPr lang="ko-KR" altLang="en-US" dirty="0" smtClean="0"/>
              <a:t>및 </a:t>
            </a:r>
            <a:r>
              <a:rPr lang="en-US" altLang="ko-KR" dirty="0" smtClean="0"/>
              <a:t>5G</a:t>
            </a:r>
            <a:r>
              <a:rPr lang="ko-KR" altLang="en-US" dirty="0" smtClean="0"/>
              <a:t>를 이용한 </a:t>
            </a:r>
            <a:r>
              <a:rPr lang="ko-KR" altLang="en-US" dirty="0" err="1" smtClean="0"/>
              <a:t>셀룰러</a:t>
            </a:r>
            <a:r>
              <a:rPr lang="ko-KR" altLang="en-US" dirty="0" smtClean="0"/>
              <a:t> </a:t>
            </a:r>
            <a:r>
              <a:rPr lang="en-US" altLang="ko-KR" dirty="0" smtClean="0"/>
              <a:t>V2X (C-V2X)</a:t>
            </a:r>
            <a:r>
              <a:rPr lang="ko-KR" altLang="en-US" dirty="0" smtClean="0"/>
              <a:t>가 </a:t>
            </a:r>
            <a:r>
              <a:rPr lang="en-US" altLang="ko-KR" dirty="0" smtClean="0"/>
              <a:t>DSRC</a:t>
            </a:r>
            <a:r>
              <a:rPr lang="ko-KR" altLang="en-US" dirty="0" smtClean="0"/>
              <a:t>의 경쟁자로 부상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중국은 </a:t>
            </a:r>
            <a:r>
              <a:rPr lang="en-US" altLang="ko-KR" dirty="0" smtClean="0"/>
              <a:t>C-V2X</a:t>
            </a:r>
            <a:r>
              <a:rPr lang="ko-KR" altLang="en-US" dirty="0" smtClean="0"/>
              <a:t>로 확정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우리나라와 미국은 미정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근처에 있는 자동차끼리는 </a:t>
            </a:r>
            <a:r>
              <a:rPr lang="en-US" altLang="ko-KR" dirty="0" err="1" smtClean="0"/>
              <a:t>Sidelink</a:t>
            </a:r>
            <a:r>
              <a:rPr lang="ko-KR" altLang="en-US" dirty="0" smtClean="0"/>
              <a:t>를 사용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현재 </a:t>
            </a:r>
            <a:r>
              <a:rPr lang="en-US" altLang="ko-KR" dirty="0" err="1" smtClean="0"/>
              <a:t>Sidelink</a:t>
            </a:r>
            <a:r>
              <a:rPr lang="ko-KR" altLang="en-US" dirty="0" smtClean="0"/>
              <a:t>를 위한 자원 할당 표준은 </a:t>
            </a:r>
            <a:r>
              <a:rPr lang="en-US" altLang="ko-KR" dirty="0" smtClean="0"/>
              <a:t>99% </a:t>
            </a:r>
            <a:r>
              <a:rPr lang="ko-KR" altLang="en-US" dirty="0" smtClean="0"/>
              <a:t>이상의 패킷 </a:t>
            </a:r>
            <a:r>
              <a:rPr lang="ko-KR" altLang="en-US" dirty="0" err="1"/>
              <a:t>전</a:t>
            </a:r>
            <a:r>
              <a:rPr lang="ko-KR" altLang="en-US" dirty="0" err="1" smtClean="0"/>
              <a:t>달률</a:t>
            </a:r>
            <a:r>
              <a:rPr lang="ko-KR" altLang="en-US" dirty="0" smtClean="0"/>
              <a:t> 달성이 어려움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표준을 수정하여 </a:t>
            </a:r>
            <a:r>
              <a:rPr lang="ko-KR" altLang="en-US" dirty="0" err="1" smtClean="0"/>
              <a:t>패킷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전달률</a:t>
            </a:r>
            <a:r>
              <a:rPr lang="ko-KR" altLang="en-US" dirty="0" smtClean="0"/>
              <a:t> 제고 필요</a:t>
            </a:r>
            <a:endParaRPr lang="en-US" altLang="ko-KR" dirty="0" smtClean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573" y="4397828"/>
            <a:ext cx="293914" cy="293914"/>
          </a:xfrm>
          <a:prstGeom prst="rect">
            <a:avLst/>
          </a:prstGeom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22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2667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 내용 및 성과 </a:t>
            </a:r>
            <a:r>
              <a:rPr lang="en-US" altLang="ko-KR" dirty="0" smtClean="0"/>
              <a:t>(2-4)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표준 기반 응용 프로토콜 연구 </a:t>
            </a:r>
            <a:r>
              <a:rPr lang="en-US" altLang="ko-KR" dirty="0" smtClean="0"/>
              <a:t>– LTE/5G V2X </a:t>
            </a:r>
            <a:r>
              <a:rPr lang="ko-KR" altLang="en-US" dirty="0" smtClean="0"/>
              <a:t>메시지 충돌 방지 연구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현 표준에 없는 </a:t>
            </a:r>
            <a:r>
              <a:rPr lang="en-US" altLang="ko-KR" dirty="0" smtClean="0"/>
              <a:t>“</a:t>
            </a:r>
            <a:r>
              <a:rPr lang="ko-KR" altLang="en-US" dirty="0" smtClean="0"/>
              <a:t>예약</a:t>
            </a:r>
            <a:r>
              <a:rPr lang="en-US" altLang="ko-KR" dirty="0" smtClean="0"/>
              <a:t>” </a:t>
            </a:r>
            <a:r>
              <a:rPr lang="ko-KR" altLang="en-US" dirty="0" smtClean="0"/>
              <a:t>개념 도입으로 해결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SCI Format 1</a:t>
            </a:r>
            <a:r>
              <a:rPr lang="ko-KR" altLang="en-US" dirty="0" smtClean="0"/>
              <a:t>의 가용 비트 활용</a:t>
            </a:r>
            <a:endParaRPr lang="en-US" altLang="ko-KR" dirty="0" smtClean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2832" y="3296089"/>
            <a:ext cx="4418802" cy="324135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399" y="3367959"/>
            <a:ext cx="5225157" cy="2761557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23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474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 내용 및 성과 </a:t>
            </a:r>
            <a:r>
              <a:rPr lang="en-US" altLang="ko-KR" dirty="0" smtClean="0"/>
              <a:t>(2-4)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표준 기반 응용 프로토콜 연구 </a:t>
            </a:r>
            <a:r>
              <a:rPr lang="en-US" altLang="ko-KR" dirty="0" smtClean="0"/>
              <a:t>– LTE/5G V2X </a:t>
            </a:r>
            <a:r>
              <a:rPr lang="ko-KR" altLang="en-US" dirty="0" smtClean="0"/>
              <a:t>메시지 충돌 방지 연구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10x </a:t>
            </a:r>
            <a:r>
              <a:rPr lang="ko-KR" altLang="en-US" dirty="0" smtClean="0"/>
              <a:t>이상의 메시지 충돌 확률 개선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SCI </a:t>
            </a:r>
            <a:r>
              <a:rPr lang="ko-KR" altLang="en-US" dirty="0" smtClean="0"/>
              <a:t>논문 </a:t>
            </a:r>
            <a:r>
              <a:rPr lang="en-US" altLang="ko-KR" dirty="0" smtClean="0"/>
              <a:t>1 </a:t>
            </a:r>
            <a:r>
              <a:rPr lang="ko-KR" altLang="en-US" dirty="0" smtClean="0"/>
              <a:t>편</a:t>
            </a:r>
            <a:endParaRPr lang="en-US" altLang="ko-KR" dirty="0" smtClean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325" y="2851265"/>
            <a:ext cx="2913791" cy="399010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5195" y="2890360"/>
            <a:ext cx="2846048" cy="3930258"/>
          </a:xfrm>
          <a:prstGeom prst="rect">
            <a:avLst/>
          </a:prstGeom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24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8255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 내용 및 성과 </a:t>
            </a:r>
            <a:r>
              <a:rPr lang="en-US" altLang="ko-KR" dirty="0" smtClean="0"/>
              <a:t>(2-5)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표준 기반 응용 프로토콜 연구 </a:t>
            </a:r>
            <a:r>
              <a:rPr lang="en-US" altLang="ko-KR" dirty="0"/>
              <a:t>– </a:t>
            </a:r>
            <a:r>
              <a:rPr lang="en-US" altLang="ko-KR" dirty="0" smtClean="0"/>
              <a:t>WAVE </a:t>
            </a:r>
            <a:r>
              <a:rPr lang="ko-KR" altLang="en-US" dirty="0" smtClean="0"/>
              <a:t>기반 통신에서 </a:t>
            </a:r>
            <a:r>
              <a:rPr lang="en-US" altLang="ko-KR" dirty="0" smtClean="0"/>
              <a:t>Pseudonym </a:t>
            </a:r>
            <a:r>
              <a:rPr lang="ko-KR" altLang="en-US" dirty="0" err="1" smtClean="0"/>
              <a:t>변경시</a:t>
            </a:r>
            <a:r>
              <a:rPr lang="ko-KR" altLang="en-US" dirty="0" smtClean="0"/>
              <a:t> </a:t>
            </a:r>
            <a:r>
              <a:rPr lang="en-US" altLang="ko-KR" dirty="0" smtClean="0"/>
              <a:t>IP </a:t>
            </a:r>
            <a:r>
              <a:rPr lang="ko-KR" altLang="en-US" dirty="0" smtClean="0"/>
              <a:t>통신 연결을 유지하는 연구</a:t>
            </a:r>
            <a:endParaRPr lang="en-US" altLang="ko-KR" dirty="0"/>
          </a:p>
          <a:p>
            <a:pPr lvl="1"/>
            <a:r>
              <a:rPr lang="en-US" altLang="ko-KR" dirty="0" smtClean="0"/>
              <a:t>WAVE </a:t>
            </a:r>
            <a:r>
              <a:rPr lang="ko-KR" altLang="en-US" dirty="0" smtClean="0"/>
              <a:t>표준에서는 최대 </a:t>
            </a:r>
            <a:r>
              <a:rPr lang="en-US" altLang="ko-KR" dirty="0" smtClean="0"/>
              <a:t>5</a:t>
            </a:r>
            <a:r>
              <a:rPr lang="ko-KR" altLang="en-US" dirty="0" smtClean="0"/>
              <a:t>분 이내에 </a:t>
            </a:r>
            <a:r>
              <a:rPr lang="en-US" altLang="ko-KR" dirty="0" smtClean="0"/>
              <a:t>IP </a:t>
            </a:r>
            <a:r>
              <a:rPr lang="ko-KR" altLang="en-US" dirty="0" smtClean="0"/>
              <a:t>주소</a:t>
            </a:r>
            <a:r>
              <a:rPr lang="en-US" altLang="ko-KR" dirty="0" smtClean="0"/>
              <a:t>, MAC </a:t>
            </a:r>
            <a:r>
              <a:rPr lang="ko-KR" altLang="en-US" dirty="0" smtClean="0"/>
              <a:t>주소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인증서 동시교체 요구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진행중인 세션이 끊어지는 부작용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응용이 감지하지 못하도록 하는 문제 해결책 제시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IEEE </a:t>
            </a:r>
            <a:r>
              <a:rPr lang="en-US" altLang="ko-KR" dirty="0"/>
              <a:t>VNC </a:t>
            </a:r>
            <a:r>
              <a:rPr lang="ko-KR" altLang="en-US" dirty="0"/>
              <a:t>발표</a:t>
            </a:r>
            <a:endParaRPr lang="en-US" altLang="ko-KR" dirty="0"/>
          </a:p>
        </p:txBody>
      </p:sp>
      <p:pic>
        <p:nvPicPr>
          <p:cNvPr id="3073" name="_x439637384" descr="EMB000037d445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343" y="4349903"/>
            <a:ext cx="2699657" cy="2266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_x439838032" descr="EMB000037d445c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971" y="4365822"/>
            <a:ext cx="3069771" cy="2396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25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6815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rcRect r="64691"/>
          <a:stretch/>
        </p:blipFill>
        <p:spPr>
          <a:xfrm>
            <a:off x="2120507" y="4191856"/>
            <a:ext cx="2941081" cy="2592574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 내용 및 성과 </a:t>
            </a:r>
            <a:r>
              <a:rPr lang="en-US" altLang="ko-KR" dirty="0" smtClean="0"/>
              <a:t>(3)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자율 군집주행 응용을 위한 </a:t>
            </a:r>
            <a:r>
              <a:rPr lang="en-US" altLang="ko-KR" dirty="0"/>
              <a:t>V2X </a:t>
            </a:r>
            <a:r>
              <a:rPr lang="ko-KR" altLang="en-US" dirty="0"/>
              <a:t>통신의 신뢰성 및 </a:t>
            </a:r>
            <a:r>
              <a:rPr lang="ko-KR" altLang="en-US" dirty="0" err="1"/>
              <a:t>보안성</a:t>
            </a:r>
            <a:r>
              <a:rPr lang="ko-KR" altLang="en-US" dirty="0"/>
              <a:t> 향상 연구</a:t>
            </a:r>
            <a:endParaRPr lang="en-US" altLang="ko-KR" dirty="0"/>
          </a:p>
          <a:p>
            <a:pPr lvl="1"/>
            <a:r>
              <a:rPr lang="ko-KR" altLang="en-US" dirty="0" smtClean="0"/>
              <a:t>군집 응용과 같은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통신의 경우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단 몇 </a:t>
            </a:r>
            <a:r>
              <a:rPr lang="en-US" altLang="ko-KR" dirty="0" smtClean="0"/>
              <a:t>%</a:t>
            </a:r>
            <a:r>
              <a:rPr lang="ko-KR" altLang="en-US" dirty="0" smtClean="0"/>
              <a:t>의 </a:t>
            </a:r>
            <a:r>
              <a:rPr lang="ko-KR" altLang="en-US" dirty="0" err="1" smtClean="0"/>
              <a:t>패킷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배달율</a:t>
            </a:r>
            <a:r>
              <a:rPr lang="ko-KR" altLang="en-US" dirty="0" smtClean="0"/>
              <a:t> 제고도 매우 중요</a:t>
            </a:r>
            <a:endParaRPr lang="en-US" altLang="ko-KR" dirty="0" smtClean="0"/>
          </a:p>
          <a:p>
            <a:pPr lvl="1"/>
            <a:r>
              <a:rPr lang="en-US" altLang="ko-KR" dirty="0"/>
              <a:t>Pseudo-Broadcast</a:t>
            </a:r>
            <a:r>
              <a:rPr lang="ko-KR" altLang="en-US" dirty="0"/>
              <a:t>를 사용함으로써 </a:t>
            </a:r>
            <a:r>
              <a:rPr lang="en-US" altLang="ko-KR" dirty="0"/>
              <a:t>IEEE 802.11 </a:t>
            </a:r>
            <a:r>
              <a:rPr lang="ko-KR" altLang="en-US" dirty="0"/>
              <a:t>전송의 </a:t>
            </a:r>
            <a:r>
              <a:rPr lang="ko-KR" altLang="en-US" dirty="0" smtClean="0"/>
              <a:t>속도</a:t>
            </a:r>
            <a:r>
              <a:rPr lang="en-US" altLang="ko-KR" dirty="0" smtClean="0"/>
              <a:t> </a:t>
            </a:r>
            <a:r>
              <a:rPr lang="ko-KR" altLang="en-US" dirty="0"/>
              <a:t>조절 </a:t>
            </a:r>
            <a:r>
              <a:rPr lang="ko-KR" altLang="en-US" dirty="0" smtClean="0"/>
              <a:t>가능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Rate Adaptation </a:t>
            </a:r>
            <a:r>
              <a:rPr lang="ko-KR" altLang="en-US" dirty="0" err="1" smtClean="0"/>
              <a:t>알고리듬을</a:t>
            </a:r>
            <a:r>
              <a:rPr lang="ko-KR" altLang="en-US" dirty="0" smtClean="0"/>
              <a:t> 군집 통신에 적용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Broadcast</a:t>
            </a:r>
            <a:r>
              <a:rPr lang="ko-KR" altLang="en-US" dirty="0" smtClean="0"/>
              <a:t>에 비해 약 </a:t>
            </a:r>
            <a:r>
              <a:rPr lang="en-US" altLang="ko-KR" dirty="0" smtClean="0"/>
              <a:t>14%, Pseudo-Broadcast </a:t>
            </a:r>
            <a:r>
              <a:rPr lang="ko-KR" altLang="en-US" dirty="0" smtClean="0"/>
              <a:t>대비 약 </a:t>
            </a:r>
            <a:r>
              <a:rPr lang="en-US" altLang="ko-KR" dirty="0" smtClean="0"/>
              <a:t>2% </a:t>
            </a:r>
            <a:r>
              <a:rPr lang="ko-KR" altLang="en-US" dirty="0" smtClean="0"/>
              <a:t>향상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한국통신학회 논문 발표</a:t>
            </a:r>
            <a:endParaRPr lang="en-US" altLang="ko-KR" dirty="0" smtClean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250" y="4191856"/>
            <a:ext cx="5216321" cy="2592574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26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6823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_x211902760" descr="EMB000011bc4b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411" y="3575407"/>
            <a:ext cx="4528389" cy="316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 내용 및 성과 </a:t>
            </a:r>
            <a:r>
              <a:rPr lang="en-US" altLang="ko-KR" dirty="0" smtClean="0"/>
              <a:t>(3-1)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자율 군집주행 응용을 위한 </a:t>
            </a:r>
            <a:r>
              <a:rPr lang="en-US" altLang="ko-KR" dirty="0"/>
              <a:t>V2X </a:t>
            </a:r>
            <a:r>
              <a:rPr lang="ko-KR" altLang="en-US" dirty="0"/>
              <a:t>통신의 신뢰성 및 </a:t>
            </a:r>
            <a:r>
              <a:rPr lang="ko-KR" altLang="en-US" dirty="0" err="1"/>
              <a:t>보안성</a:t>
            </a:r>
            <a:r>
              <a:rPr lang="ko-KR" altLang="en-US" dirty="0"/>
              <a:t> 향상 </a:t>
            </a:r>
            <a:r>
              <a:rPr lang="ko-KR" altLang="en-US" dirty="0" smtClean="0"/>
              <a:t>연구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군집에서는 전송 빈도를 최소 </a:t>
            </a:r>
            <a:r>
              <a:rPr lang="en-US" altLang="ko-KR" dirty="0" smtClean="0"/>
              <a:t>10 Hz, </a:t>
            </a:r>
            <a:r>
              <a:rPr lang="ko-KR" altLang="en-US" dirty="0" smtClean="0"/>
              <a:t>최대 </a:t>
            </a:r>
            <a:r>
              <a:rPr lang="en-US" altLang="ko-KR" dirty="0" smtClean="0"/>
              <a:t>50 Hz</a:t>
            </a:r>
            <a:r>
              <a:rPr lang="ko-KR" altLang="en-US" dirty="0" smtClean="0"/>
              <a:t>까지도 지원할 수 있어야 함</a:t>
            </a:r>
            <a:endParaRPr lang="en-US" altLang="ko-KR" dirty="0" smtClean="0"/>
          </a:p>
          <a:p>
            <a:pPr lvl="1"/>
            <a:r>
              <a:rPr lang="ko-KR" altLang="en-US" dirty="0"/>
              <a:t>일반적으로 </a:t>
            </a:r>
            <a:r>
              <a:rPr lang="en-US" altLang="ko-KR" dirty="0"/>
              <a:t>6 Mbps</a:t>
            </a:r>
            <a:r>
              <a:rPr lang="ko-KR" altLang="en-US" dirty="0"/>
              <a:t>로 </a:t>
            </a:r>
            <a:r>
              <a:rPr lang="en-US" altLang="ko-KR" dirty="0"/>
              <a:t>V2X </a:t>
            </a:r>
            <a:r>
              <a:rPr lang="ko-KR" altLang="en-US" dirty="0"/>
              <a:t>안전 메시지 전송해야 한다는데 동의</a:t>
            </a:r>
            <a:endParaRPr lang="en-US" altLang="ko-KR" dirty="0"/>
          </a:p>
          <a:p>
            <a:pPr lvl="2"/>
            <a:r>
              <a:rPr lang="ko-KR" altLang="en-US" dirty="0" smtClean="0"/>
              <a:t>같은 안전 메시지 크기일 때</a:t>
            </a:r>
            <a:r>
              <a:rPr lang="en-US" altLang="ko-KR" dirty="0" smtClean="0"/>
              <a:t>, 6 Mbps</a:t>
            </a:r>
            <a:r>
              <a:rPr lang="ko-KR" altLang="en-US" dirty="0" smtClean="0"/>
              <a:t>는 채널을 오래 점유 </a:t>
            </a:r>
            <a:endParaRPr lang="en-US" altLang="ko-KR" dirty="0" smtClean="0"/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군집 크기에 따라 속도를 높여 채널 점유율 하강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18 Mbps</a:t>
            </a:r>
            <a:r>
              <a:rPr lang="ko-KR" altLang="en-US" dirty="0" smtClean="0">
                <a:sym typeface="Wingdings" panose="05000000000000000000" pitchFamily="2" charset="2"/>
              </a:rPr>
              <a:t>에서 메시지 </a:t>
            </a:r>
            <a:r>
              <a:rPr lang="ko-KR" altLang="en-US" dirty="0" err="1">
                <a:sym typeface="Wingdings" panose="05000000000000000000" pitchFamily="2" charset="2"/>
              </a:rPr>
              <a:t>전</a:t>
            </a:r>
            <a:r>
              <a:rPr lang="ko-KR" altLang="en-US" dirty="0" err="1" smtClean="0">
                <a:sym typeface="Wingdings" panose="05000000000000000000" pitchFamily="2" charset="2"/>
              </a:rPr>
              <a:t>달율</a:t>
            </a:r>
            <a:r>
              <a:rPr lang="ko-KR" altLang="en-US" dirty="0" smtClean="0">
                <a:sym typeface="Wingdings" panose="05000000000000000000" pitchFamily="2" charset="2"/>
              </a:rPr>
              <a:t> </a:t>
            </a:r>
            <a:r>
              <a:rPr lang="en-US" altLang="ko-KR" dirty="0" smtClean="0">
                <a:sym typeface="Wingdings" panose="05000000000000000000" pitchFamily="2" charset="2"/>
              </a:rPr>
              <a:t>79%  82%</a:t>
            </a:r>
          </a:p>
          <a:p>
            <a:pPr lvl="2"/>
            <a:r>
              <a:rPr lang="ko-KR" altLang="en-US" dirty="0" smtClean="0">
                <a:sym typeface="Wingdings" panose="05000000000000000000" pitchFamily="2" charset="2"/>
              </a:rPr>
              <a:t>한국통신학회 논문 발표</a:t>
            </a:r>
            <a:endParaRPr lang="en-US" altLang="ko-KR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27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5896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 내용 및 성과 </a:t>
            </a:r>
            <a:r>
              <a:rPr lang="en-US" altLang="ko-KR" dirty="0" smtClean="0"/>
              <a:t>(3-2)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자율 군집주행 응용을 위한 </a:t>
            </a:r>
            <a:r>
              <a:rPr lang="en-US" altLang="ko-KR" dirty="0"/>
              <a:t>V2X </a:t>
            </a:r>
            <a:r>
              <a:rPr lang="ko-KR" altLang="en-US" dirty="0"/>
              <a:t>통신의 신뢰성 및 </a:t>
            </a:r>
            <a:r>
              <a:rPr lang="ko-KR" altLang="en-US" dirty="0" err="1"/>
              <a:t>보안성</a:t>
            </a:r>
            <a:r>
              <a:rPr lang="ko-KR" altLang="en-US" dirty="0"/>
              <a:t> 향상 연구</a:t>
            </a:r>
            <a:endParaRPr lang="en-US" altLang="ko-KR" dirty="0"/>
          </a:p>
          <a:p>
            <a:pPr lvl="1"/>
            <a:r>
              <a:rPr lang="en-US" altLang="ko-KR" dirty="0" smtClean="0"/>
              <a:t>V2X </a:t>
            </a:r>
            <a:r>
              <a:rPr lang="ko-KR" altLang="en-US" dirty="0" smtClean="0"/>
              <a:t>메시지 내용 유효성 검사는 현재 표준에서 다루어지지 않음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군집과 같은 응용에 대한 공격이 가능</a:t>
            </a:r>
            <a:endParaRPr lang="en-US" altLang="ko-KR" dirty="0" smtClean="0"/>
          </a:p>
          <a:p>
            <a:pPr lvl="1"/>
            <a:r>
              <a:rPr lang="ko-KR" altLang="en-US" dirty="0"/>
              <a:t>저 전송 전력 </a:t>
            </a:r>
            <a:r>
              <a:rPr lang="ko-KR" altLang="en-US" dirty="0" err="1"/>
              <a:t>메시징을</a:t>
            </a:r>
            <a:r>
              <a:rPr lang="ko-KR" altLang="en-US" dirty="0"/>
              <a:t> 통한 차량 간 메시지 내용 유효성 검사 </a:t>
            </a:r>
            <a:r>
              <a:rPr lang="ko-KR" altLang="en-US" dirty="0" smtClean="0"/>
              <a:t>연구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IEEE </a:t>
            </a:r>
            <a:r>
              <a:rPr lang="en-US" altLang="ko-KR" dirty="0"/>
              <a:t>VTC </a:t>
            </a:r>
            <a:r>
              <a:rPr lang="ko-KR" altLang="en-US" dirty="0" smtClean="0"/>
              <a:t>발표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군집</a:t>
            </a:r>
            <a:r>
              <a:rPr lang="en-US" altLang="ko-KR" dirty="0" smtClean="0"/>
              <a:t> </a:t>
            </a:r>
            <a:r>
              <a:rPr lang="ko-KR" altLang="en-US" dirty="0" smtClean="0"/>
              <a:t>주행에 적용한 연구는 </a:t>
            </a:r>
            <a:r>
              <a:rPr lang="en-US" altLang="ko-KR" dirty="0" smtClean="0"/>
              <a:t>SCI </a:t>
            </a:r>
            <a:r>
              <a:rPr lang="ko-KR" altLang="en-US" dirty="0" smtClean="0"/>
              <a:t>저널에 기고 </a:t>
            </a:r>
            <a:r>
              <a:rPr lang="ko-KR" altLang="en-US" dirty="0" err="1" smtClean="0"/>
              <a:t>준비중</a:t>
            </a:r>
            <a:endParaRPr lang="en-US" altLang="ko-KR" dirty="0"/>
          </a:p>
        </p:txBody>
      </p:sp>
      <p:pic>
        <p:nvPicPr>
          <p:cNvPr id="1025" name="_x438166816" descr="EMB000037d4456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462435"/>
            <a:ext cx="3418115" cy="2013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_x438209072" descr="EMB000037d4457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169" y="4462435"/>
            <a:ext cx="3426558" cy="2141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_x51842944" descr="EMB000037d4457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557" y="4496976"/>
            <a:ext cx="3960651" cy="210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28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9063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 내용 및 성과 </a:t>
            </a:r>
            <a:r>
              <a:rPr lang="en-US" altLang="ko-KR" dirty="0" smtClean="0"/>
              <a:t>(3-3)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자율 군집주행 응용을 위한 </a:t>
            </a:r>
            <a:r>
              <a:rPr lang="en-US" altLang="ko-KR" dirty="0"/>
              <a:t>V2X </a:t>
            </a:r>
            <a:r>
              <a:rPr lang="ko-KR" altLang="en-US" dirty="0"/>
              <a:t>통신의 신뢰성 및 </a:t>
            </a:r>
            <a:r>
              <a:rPr lang="ko-KR" altLang="en-US" dirty="0" err="1"/>
              <a:t>보안성</a:t>
            </a:r>
            <a:r>
              <a:rPr lang="ko-KR" altLang="en-US" dirty="0"/>
              <a:t> 향상 연구</a:t>
            </a:r>
            <a:endParaRPr lang="en-US" altLang="ko-KR" dirty="0"/>
          </a:p>
          <a:p>
            <a:pPr lvl="1"/>
            <a:r>
              <a:rPr lang="ko-KR" altLang="en-US" dirty="0" smtClean="0"/>
              <a:t>공격자가 위치를 속이고 공격하는 경우 도달 각도 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AoA</a:t>
            </a:r>
            <a:r>
              <a:rPr lang="en-US" altLang="ko-KR" dirty="0" smtClean="0"/>
              <a:t>)</a:t>
            </a:r>
            <a:r>
              <a:rPr lang="ko-KR" altLang="en-US" dirty="0" smtClean="0"/>
              <a:t>가 물리적 계산과 차이 노출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메시지 도달 </a:t>
            </a:r>
            <a:r>
              <a:rPr lang="ko-KR" altLang="en-US" dirty="0"/>
              <a:t>각도 검사를 통한 거짓 위치 공격 탐지 연구</a:t>
            </a:r>
            <a:endParaRPr lang="en-US" altLang="ko-KR" dirty="0"/>
          </a:p>
          <a:p>
            <a:pPr lvl="1"/>
            <a:r>
              <a:rPr lang="en-US" altLang="ko-KR" dirty="0"/>
              <a:t>ACM </a:t>
            </a:r>
            <a:r>
              <a:rPr lang="en-US" altLang="ko-KR" dirty="0" err="1"/>
              <a:t>Carsys</a:t>
            </a:r>
            <a:r>
              <a:rPr lang="en-US" altLang="ko-KR" dirty="0"/>
              <a:t> </a:t>
            </a:r>
            <a:r>
              <a:rPr lang="ko-KR" altLang="en-US" dirty="0"/>
              <a:t>발표</a:t>
            </a:r>
            <a:endParaRPr lang="en-US" altLang="ko-KR" dirty="0"/>
          </a:p>
        </p:txBody>
      </p:sp>
      <p:pic>
        <p:nvPicPr>
          <p:cNvPr id="2049" name="_x51846384" descr="EMB000037d4457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06" y="4246789"/>
            <a:ext cx="3352524" cy="1930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_x438829232" descr="EMB000037d4458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393" y="4290333"/>
            <a:ext cx="3122078" cy="1930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_x438991952" descr="EMB000037d4458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286" y="4210747"/>
            <a:ext cx="3527019" cy="2353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29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2192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연구 내용 및 성과 </a:t>
            </a:r>
            <a:r>
              <a:rPr lang="en-US" altLang="ko-KR" dirty="0" smtClean="0"/>
              <a:t>(</a:t>
            </a:r>
            <a:r>
              <a:rPr lang="ko-KR" altLang="en-US" dirty="0" smtClean="0"/>
              <a:t>기타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차량 내부 네트워크에서 </a:t>
            </a:r>
            <a:r>
              <a:rPr lang="en-US" altLang="ko-KR" dirty="0" smtClean="0"/>
              <a:t>TCP </a:t>
            </a:r>
            <a:r>
              <a:rPr lang="ko-KR" altLang="en-US" dirty="0" smtClean="0"/>
              <a:t>성능 개선 연구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TCP</a:t>
            </a:r>
            <a:r>
              <a:rPr lang="ko-KR" altLang="en-US" dirty="0" smtClean="0"/>
              <a:t>를 </a:t>
            </a:r>
            <a:r>
              <a:rPr lang="en-US" altLang="ko-KR" dirty="0" smtClean="0"/>
              <a:t>Automotive Ethernet</a:t>
            </a:r>
            <a:r>
              <a:rPr lang="ko-KR" altLang="en-US" dirty="0" smtClean="0"/>
              <a:t>에서 수행할 때 비정상적인 성능 저하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간단한 코드 수정으로 성능 저하 방지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IEEE VNC </a:t>
            </a:r>
            <a:r>
              <a:rPr lang="ko-KR" altLang="en-US" dirty="0" smtClean="0"/>
              <a:t>발표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강화 학습을 사용한 자동 문제 해결 논문 </a:t>
            </a:r>
            <a:r>
              <a:rPr lang="en-US" altLang="ko-KR" dirty="0" smtClean="0"/>
              <a:t>IEEE VTC</a:t>
            </a:r>
            <a:r>
              <a:rPr lang="ko-KR" altLang="en-US" dirty="0" smtClean="0"/>
              <a:t>에 발표 예정 </a:t>
            </a:r>
            <a:r>
              <a:rPr lang="en-US" altLang="ko-KR" dirty="0" smtClean="0"/>
              <a:t>(2019.9)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9310" y="3967163"/>
            <a:ext cx="4324350" cy="22098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4452" y="3967163"/>
            <a:ext cx="4057827" cy="2378413"/>
          </a:xfrm>
          <a:prstGeom prst="rect">
            <a:avLst/>
          </a:prstGeom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30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0465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연구개요</a:t>
            </a:r>
            <a:endParaRPr lang="en-US" altLang="ko-KR" dirty="0" smtClean="0"/>
          </a:p>
          <a:p>
            <a:r>
              <a:rPr lang="ko-KR" altLang="en-US" dirty="0" smtClean="0"/>
              <a:t>연구내용 및 성과</a:t>
            </a:r>
            <a:endParaRPr lang="en-US" altLang="ko-KR" dirty="0" smtClean="0"/>
          </a:p>
          <a:p>
            <a:r>
              <a:rPr lang="ko-KR" altLang="en-US" b="1" dirty="0" smtClean="0">
                <a:solidFill>
                  <a:srgbClr val="C00000"/>
                </a:solidFill>
              </a:rPr>
              <a:t>목표 달성도 및 관련분야 기여도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r>
              <a:rPr lang="ko-KR" altLang="en-US" dirty="0" smtClean="0"/>
              <a:t>성과 활용계획</a:t>
            </a:r>
            <a:endParaRPr lang="en-US" altLang="ko-KR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31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5203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목표 달성도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최종 성과 목표 및 달성도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366201"/>
              </p:ext>
            </p:extLst>
          </p:nvPr>
        </p:nvGraphicFramePr>
        <p:xfrm>
          <a:off x="1764872" y="2147774"/>
          <a:ext cx="8127999" cy="35102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성과지표</a:t>
                      </a:r>
                      <a:endParaRPr lang="ko-KR" altLang="en-US" sz="1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성과 목표</a:t>
                      </a:r>
                      <a:endParaRPr lang="ko-KR" altLang="en-US" sz="1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달성도</a:t>
                      </a:r>
                      <a:endParaRPr lang="ko-KR" altLang="en-US" sz="1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SCI(E)</a:t>
                      </a:r>
                      <a:r>
                        <a:rPr lang="ko-KR" altLang="en-US" sz="1800" kern="0" spc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급 학술지 게재</a:t>
                      </a:r>
                      <a:r>
                        <a:rPr lang="en-US" altLang="ko-KR" sz="1800" kern="0" spc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(2</a:t>
                      </a:r>
                      <a:r>
                        <a:rPr lang="ko-KR" altLang="en-US" sz="1800" kern="0" spc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점</a:t>
                      </a:r>
                      <a:r>
                        <a:rPr lang="en-US" altLang="ko-KR" sz="1800" kern="0" spc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800" kern="0" spc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300</a:t>
                      </a:r>
                      <a:r>
                        <a:rPr lang="en-US" altLang="ko-KR" sz="1800" kern="0" spc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% </a:t>
                      </a:r>
                      <a:r>
                        <a:rPr lang="en-US" altLang="ko-KR" sz="1800" kern="0" spc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(3</a:t>
                      </a:r>
                      <a:r>
                        <a:rPr lang="ko-KR" altLang="en-US" sz="1800" kern="0" spc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</a:t>
                      </a:r>
                      <a:r>
                        <a:rPr lang="en-US" altLang="ko-KR" sz="1800" kern="0" spc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일반학술지게재</a:t>
                      </a:r>
                      <a:r>
                        <a:rPr lang="en-US" altLang="ko-KR" sz="1800" kern="0" spc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</a:t>
                      </a:r>
                      <a:r>
                        <a:rPr lang="ko-KR" altLang="en-US" sz="1800" kern="0" spc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점</a:t>
                      </a:r>
                      <a:r>
                        <a:rPr lang="en-US" altLang="ko-KR" sz="1800" kern="0" spc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800" kern="0" spc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 (1</a:t>
                      </a:r>
                      <a:r>
                        <a:rPr lang="ko-KR" altLang="en-US" sz="1800" kern="0" spc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</a:t>
                      </a:r>
                      <a:r>
                        <a:rPr lang="en-US" altLang="ko-KR" sz="1800" kern="0" spc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800" b="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특허출원</a:t>
                      </a:r>
                      <a:r>
                        <a:rPr lang="en-US" altLang="ko-KR" sz="1800" kern="0" spc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</a:t>
                      </a:r>
                      <a:r>
                        <a:rPr lang="ko-KR" altLang="en-US" sz="1800" kern="0" spc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점</a:t>
                      </a:r>
                      <a:r>
                        <a:rPr lang="en-US" altLang="ko-KR" sz="1800" kern="0" spc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800" b="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800" kern="0" spc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 (1</a:t>
                      </a:r>
                      <a:r>
                        <a:rPr lang="ko-KR" altLang="en-US" sz="1800" kern="0" spc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</a:t>
                      </a:r>
                      <a:r>
                        <a:rPr lang="en-US" altLang="ko-KR" sz="1800" kern="0" spc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특허등록</a:t>
                      </a:r>
                      <a:r>
                        <a:rPr lang="en-US" altLang="ko-KR" sz="1800" kern="0" spc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(2</a:t>
                      </a:r>
                      <a:r>
                        <a:rPr lang="ko-KR" altLang="en-US" sz="1800" kern="0" spc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점</a:t>
                      </a:r>
                      <a:r>
                        <a:rPr lang="en-US" altLang="ko-KR" sz="1800" kern="0" spc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800" b="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800" kern="0" spc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100% (1</a:t>
                      </a:r>
                      <a:r>
                        <a:rPr lang="ko-KR" altLang="en-US" sz="1800" kern="0" spc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</a:t>
                      </a:r>
                      <a:r>
                        <a:rPr lang="en-US" altLang="ko-KR" sz="1800" kern="0" spc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기타</a:t>
                      </a:r>
                      <a:r>
                        <a:rPr lang="en-US" altLang="ko-KR" sz="1800" kern="0" spc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</a:t>
                      </a:r>
                      <a:r>
                        <a:rPr lang="ko-KR" altLang="en-US" sz="1800" kern="0" spc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점</a:t>
                      </a:r>
                      <a:r>
                        <a:rPr lang="en-US" altLang="ko-KR" sz="1800" kern="0" spc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</a:t>
                      </a:r>
                      <a:r>
                        <a:rPr lang="ko-KR" altLang="en-US" sz="1800" kern="0" spc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국내</a:t>
                      </a:r>
                      <a:r>
                        <a:rPr lang="ko-KR" altLang="en-US" sz="18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학술회의 발표 </a:t>
                      </a:r>
                      <a:r>
                        <a:rPr lang="en-US" altLang="ko-KR" sz="18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18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</a:t>
                      </a:r>
                      <a:r>
                        <a:rPr lang="en-US" altLang="ko-KR" sz="18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+</a:t>
                      </a:r>
                      <a:r>
                        <a:rPr lang="ko-KR" altLang="en-US" sz="1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국제학술회의 발표 </a:t>
                      </a:r>
                      <a:r>
                        <a:rPr lang="en-US" altLang="ko-KR" sz="1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sz="1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 </a:t>
                      </a:r>
                      <a:r>
                        <a:rPr lang="en-US" altLang="ko-KR" sz="1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+ </a:t>
                      </a:r>
                      <a:r>
                        <a:rPr lang="ko-KR" altLang="en-US" sz="1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인력양성 </a:t>
                      </a:r>
                      <a:r>
                        <a:rPr lang="en-US" altLang="ko-KR" sz="1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건</a:t>
                      </a:r>
                      <a:r>
                        <a:rPr lang="en-US" altLang="ko-KR" sz="18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소계</a:t>
                      </a:r>
                      <a:r>
                        <a:rPr lang="en-US" altLang="ko-KR" sz="1800" kern="0" spc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800" kern="0" spc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점수</a:t>
                      </a:r>
                      <a:r>
                        <a:rPr lang="en-US" altLang="ko-KR" sz="1800" kern="0" spc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</a:t>
                      </a:r>
                      <a:r>
                        <a:rPr lang="ko-KR" altLang="en-US" sz="1800" kern="0" spc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점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 </a:t>
                      </a:r>
                      <a:r>
                        <a:rPr lang="ko-KR" altLang="en-US" sz="1800" kern="0" spc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점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32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631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목표 달성도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국내외 논문 게재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1258973"/>
              </p:ext>
            </p:extLst>
          </p:nvPr>
        </p:nvGraphicFramePr>
        <p:xfrm>
          <a:off x="838200" y="1952565"/>
          <a:ext cx="10515600" cy="399213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27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50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658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164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2536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3425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0343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4453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366463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71418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830597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게재연도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논문명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주저자명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학술지명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국가   구분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SCI     </a:t>
                      </a: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여부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등록번호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비고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03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2018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Reducing </a:t>
                      </a:r>
                      <a:r>
                        <a:rPr lang="en-US" sz="1200" kern="0" spc="-1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Message </a:t>
                      </a:r>
                      <a:r>
                        <a:rPr lang="en-US" sz="1200" kern="0" spc="-1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Collisions 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in Sensing-Based Semi-Persistent Scheduling (SPS) 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by Using Reselection </a:t>
                      </a:r>
                      <a:r>
                        <a:rPr lang="en-US" sz="1200" kern="0" spc="-1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Lookaheads</a:t>
                      </a:r>
                      <a:r>
                        <a:rPr lang="en-US" sz="1200" kern="0" spc="-1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sz="1200" kern="0" spc="-1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in </a:t>
                      </a:r>
                      <a:r>
                        <a:rPr lang="en-US" sz="1200" kern="0" spc="-1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Cellular V2X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전용석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Sensors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2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18(12)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국외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SCI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https://doi.org/10.3390/s18124388 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IF=2.475 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403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2019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Improving </a:t>
                      </a:r>
                      <a:r>
                        <a:rPr lang="en-US" sz="1200" kern="0" spc="-1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Information </a:t>
                      </a:r>
                      <a:r>
                        <a:rPr lang="en-US" sz="1200" kern="0" spc="-1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Age 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in SAE J2945 Congestion-Controlled Beaconing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임승헌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IEEE </a:t>
                      </a:r>
                      <a:r>
                        <a:rPr lang="en-US" sz="1200" kern="0" spc="-16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Communications </a:t>
                      </a:r>
                      <a:r>
                        <a:rPr lang="en-US" sz="1200" kern="0" spc="-1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Letters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23(2)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국외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SCI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https://doi.org/10.1109/lcomm.2018.2889666 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IF=2.723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403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2019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Flocking-based cooperative autonomous driving using vehicle-to-everything communication</a:t>
                      </a:r>
                      <a:endParaRPr lang="en-US" sz="120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박용태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6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Electronics Letters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55(9)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국외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SCI*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1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http://dx.doi.org/10.1049/el.2018.6750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IF=1.232 </a:t>
                      </a:r>
                      <a:r>
                        <a:rPr lang="en-US" sz="1200" b="1" kern="0" spc="0" dirty="0" smtClean="0">
                          <a:solidFill>
                            <a:srgbClr val="C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Featured Article</a:t>
                      </a:r>
                      <a:endParaRPr lang="en-US" sz="1200" b="1" kern="0" spc="0" dirty="0">
                        <a:solidFill>
                          <a:srgbClr val="C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305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2019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Pseudo-Broadcast: An Alternative Mode of Vehicular Communication for Platooning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국승호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6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IEEE  Communications Magazine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57(5)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국외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SCI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0" i="0" u="none" strike="noStrike" kern="1200" baseline="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10.1109/MCOM.2019.1800941 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IF=9.27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33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069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목표 달성도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지식 재산권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176475"/>
              </p:ext>
            </p:extLst>
          </p:nvPr>
        </p:nvGraphicFramePr>
        <p:xfrm>
          <a:off x="838200" y="2676353"/>
          <a:ext cx="10515600" cy="210642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2073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651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688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지식재산권 등 명칭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국명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출원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등록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기여율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출원인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출원일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출원번호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등록인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등록일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등록번호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차량 간 통신에서 혼잡을 제어하기 위한 주기적 메시지 전송 설정 방법 및 장치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국내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2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고려대학교 </a:t>
                      </a:r>
                      <a:r>
                        <a:rPr lang="ko-KR" altLang="en-US" sz="1600" kern="0" spc="-12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산학협력단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12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2018.04.10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10-2018-0041646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2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고려대학교 </a:t>
                      </a:r>
                      <a:r>
                        <a:rPr lang="ko-KR" altLang="en-US" sz="1600" kern="0" spc="-12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산학협력단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12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2019.04.10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10-1969674-0000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100%</a:t>
                      </a:r>
                    </a:p>
                  </a:txBody>
                  <a:tcPr marL="17907" marR="17907" marT="17907" marB="17907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34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6960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목표 달성도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국내 및 국제 학술회의 발표</a:t>
            </a:r>
            <a:endParaRPr lang="ko-KR" altLang="en-US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615950"/>
              </p:ext>
            </p:extLst>
          </p:nvPr>
        </p:nvGraphicFramePr>
        <p:xfrm>
          <a:off x="729465" y="2034754"/>
          <a:ext cx="10624335" cy="302176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296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9753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076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729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0653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7253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91744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회의 명칭</a:t>
                      </a:r>
                      <a:endParaRPr lang="ko-KR" altLang="en-US" sz="14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발표자</a:t>
                      </a:r>
                      <a:endParaRPr lang="ko-KR" altLang="en-US" sz="14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발표 일시</a:t>
                      </a:r>
                      <a:endParaRPr lang="ko-KR" altLang="en-US" sz="14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장소</a:t>
                      </a:r>
                      <a:endParaRPr lang="ko-KR" altLang="en-US" sz="14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국명</a:t>
                      </a:r>
                      <a:endParaRPr lang="ko-KR" altLang="en-US" sz="14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973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endParaRPr lang="ko-KR" altLang="en-US" sz="14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2nd ACM International Workshop on Smart, Autonomous, and Connected Vehicular Systems and Services (</a:t>
                      </a:r>
                      <a:r>
                        <a:rPr 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CarSys</a:t>
                      </a: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2017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박용태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2017.10.20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Snowbird, Utah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미국</a:t>
                      </a:r>
                    </a:p>
                  </a:txBody>
                  <a:tcPr marL="17907" marR="17907" marT="17907" marB="17907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305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endParaRPr lang="ko-KR" altLang="en-US" sz="14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2017 IEEE Vehicular Networking Conference (VNC)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한상록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2017.11.28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Torino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이탈리아</a:t>
                      </a:r>
                    </a:p>
                  </a:txBody>
                  <a:tcPr marL="17907" marR="17907" marT="17907" marB="17907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50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endParaRPr lang="ko-KR" altLang="en-US" sz="14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IEEE Intelligent Vehicle </a:t>
                      </a: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Symposium (IV)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국승호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2018.06.28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Chang Shu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중국</a:t>
                      </a:r>
                    </a:p>
                  </a:txBody>
                  <a:tcPr marL="17907" marR="17907" marT="17907" marB="17907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endParaRPr lang="ko-KR" altLang="en-US" sz="14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IEEE Vehicular Networking </a:t>
                      </a: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Conference (VNC)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한상록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2018.12.07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Taipei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대만</a:t>
                      </a:r>
                    </a:p>
                  </a:txBody>
                  <a:tcPr marL="17907" marR="17907" marT="17907" marB="17907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597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endParaRPr lang="ko-KR" altLang="en-US" sz="14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한국통신학회 동계종합학술발표회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국승호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2019.01.24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강원도 평창군</a:t>
                      </a: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대한민국</a:t>
                      </a:r>
                    </a:p>
                  </a:txBody>
                  <a:tcPr marL="17907" marR="17907" marT="17907" marB="17907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endParaRPr lang="ko-KR" altLang="en-US" sz="14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한국통신학회 동계종합학술발표회</a:t>
                      </a:r>
                    </a:p>
                  </a:txBody>
                  <a:tcPr marL="17907" marR="17907" marT="17907" marB="17907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윤여명</a:t>
                      </a:r>
                    </a:p>
                  </a:txBody>
                  <a:tcPr marL="17907" marR="17907" marT="17907" marB="17907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2019.01.24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강원도 평창군</a:t>
                      </a:r>
                    </a:p>
                  </a:txBody>
                  <a:tcPr marL="17907" marR="17907" marT="17907" marB="17907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대한민국</a:t>
                      </a:r>
                      <a:endParaRPr lang="en-US" altLang="ko-KR" sz="1400" kern="0" spc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657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</a:t>
                      </a:r>
                      <a:endParaRPr lang="ko-KR" altLang="en-US" sz="14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IEEE Vehicular Technology Conference (VTC)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윤상훈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2019.9.22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Honolulu, Hawaii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미국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17907" marR="17907" marT="17907" marB="17907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35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2873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목표 달성도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인력 양성</a:t>
            </a:r>
            <a:endParaRPr lang="ko-KR" altLang="en-US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600369"/>
              </p:ext>
            </p:extLst>
          </p:nvPr>
        </p:nvGraphicFramePr>
        <p:xfrm>
          <a:off x="1203931" y="2517644"/>
          <a:ext cx="9784137" cy="2021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324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753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8631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4453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447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이름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학위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학위논문명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학위취득일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안인선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석사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차량 간 통신환경에서 혼잡제어 </a:t>
                      </a:r>
                      <a:r>
                        <a:rPr lang="ko-KR" altLang="en-US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알고리듬</a:t>
                      </a:r>
                      <a:r>
                        <a:rPr lang="ko-KR" altLang="en-US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성능 분석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2018.02.25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한원구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석사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차량 내부 네트워크 상의 전자제어장치 간 </a:t>
                      </a:r>
                      <a:r>
                        <a:rPr lang="ko-KR" altLang="en-US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리눅스</a:t>
                      </a:r>
                      <a:r>
                        <a:rPr lang="ko-KR" altLang="en-US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TCP </a:t>
                      </a:r>
                      <a:r>
                        <a:rPr lang="ko-KR" altLang="en-US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성능 분석 및 개선 방안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2019.02.25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국승호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박사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Pseudo-broadcast: An Alternative Mode of Vehicular Communication for Platooning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2019.02.25</a:t>
                      </a:r>
                      <a:endParaRPr lang="ko-KR" altLang="en-US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36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0574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관련 분야 기여도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V2X </a:t>
            </a:r>
            <a:r>
              <a:rPr lang="ko-KR" altLang="en-US" dirty="0" smtClean="0"/>
              <a:t>통신을 이용한 </a:t>
            </a:r>
            <a:r>
              <a:rPr lang="en-US" altLang="ko-KR" dirty="0" smtClean="0"/>
              <a:t>Flocking </a:t>
            </a:r>
            <a:r>
              <a:rPr lang="ko-KR" altLang="en-US" dirty="0" smtClean="0"/>
              <a:t>기반 자율 협력주행 기술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현재 자율주행 기술은 단일 구현 시제품의 주행 테스트 수준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서로 다른 </a:t>
            </a:r>
            <a:r>
              <a:rPr lang="en-US" altLang="ko-KR" dirty="0" smtClean="0"/>
              <a:t>OEM</a:t>
            </a:r>
            <a:r>
              <a:rPr lang="ko-KR" altLang="en-US" dirty="0" smtClean="0"/>
              <a:t>의 자율주행 기술이 조우할 가까운 장래의 상호작용 예측 불가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조율을 위한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기반 상위 </a:t>
            </a:r>
            <a:r>
              <a:rPr lang="ko-KR" altLang="en-US" dirty="0" err="1" smtClean="0"/>
              <a:t>아키텍쳐</a:t>
            </a:r>
            <a:r>
              <a:rPr lang="ko-KR" altLang="en-US" dirty="0" smtClean="0"/>
              <a:t> 필요성 제기 </a:t>
            </a:r>
            <a:endParaRPr lang="en-US" altLang="ko-KR" dirty="0" smtClean="0"/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각자의 기술을 존중하는 모듈화된 설계 허용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예측하기 어려운 상호작용으로 인한 사고 예방</a:t>
            </a:r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37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1594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관련 분야 기여도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자율 군집주행을 위한 표준 통신 기법 개선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Pseudo-Broadcast</a:t>
            </a:r>
            <a:r>
              <a:rPr lang="ko-KR" altLang="en-US" dirty="0" smtClean="0"/>
              <a:t>는 현재 표준에서 고려되지 않음</a:t>
            </a:r>
            <a:endParaRPr lang="en-US" altLang="ko-KR" dirty="0" smtClean="0"/>
          </a:p>
          <a:p>
            <a:pPr lvl="1"/>
            <a:r>
              <a:rPr lang="en-US" altLang="ko-KR" dirty="0" smtClean="0">
                <a:hlinkClick r:id="rId2"/>
              </a:rPr>
              <a:t>IEEE 802.11bd </a:t>
            </a:r>
            <a:r>
              <a:rPr lang="ko-KR" altLang="en-US" dirty="0" smtClean="0"/>
              <a:t>및 </a:t>
            </a:r>
            <a:r>
              <a:rPr lang="en-US" altLang="ko-KR" dirty="0" smtClean="0"/>
              <a:t>NR </a:t>
            </a:r>
            <a:r>
              <a:rPr lang="ko-KR" altLang="en-US" dirty="0" smtClean="0"/>
              <a:t>기반 </a:t>
            </a:r>
            <a:r>
              <a:rPr lang="en-US" altLang="ko-KR" dirty="0" smtClean="0"/>
              <a:t>eV2X</a:t>
            </a:r>
            <a:r>
              <a:rPr lang="ko-KR" altLang="en-US" dirty="0" smtClean="0"/>
              <a:t>에서 비슷한 개념 고려 시작 </a:t>
            </a:r>
            <a:endParaRPr lang="en-US" altLang="ko-KR" dirty="0"/>
          </a:p>
          <a:p>
            <a:pPr lvl="2"/>
            <a:r>
              <a:rPr lang="ko-KR" altLang="en-US" dirty="0" smtClean="0"/>
              <a:t>표준화를 위한 초기 단계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Pseudo-Broadcast</a:t>
            </a:r>
            <a:r>
              <a:rPr lang="ko-KR" altLang="en-US" dirty="0" smtClean="0"/>
              <a:t>에서 얻은 경험으로 앞으로의 표준화에 기여할 것</a:t>
            </a:r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38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1958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연구개요</a:t>
            </a:r>
            <a:endParaRPr lang="en-US" altLang="ko-KR" dirty="0" smtClean="0"/>
          </a:p>
          <a:p>
            <a:r>
              <a:rPr lang="ko-KR" altLang="en-US" dirty="0" smtClean="0"/>
              <a:t>연구내용 및 성과</a:t>
            </a:r>
            <a:endParaRPr lang="en-US" altLang="ko-KR" dirty="0" smtClean="0"/>
          </a:p>
          <a:p>
            <a:r>
              <a:rPr lang="ko-KR" altLang="en-US" dirty="0" smtClean="0"/>
              <a:t>목표 달성도 및 관련분야 기여도</a:t>
            </a:r>
            <a:endParaRPr lang="en-US" altLang="ko-KR" dirty="0" smtClean="0"/>
          </a:p>
          <a:p>
            <a:r>
              <a:rPr lang="ko-KR" altLang="en-US" b="1" dirty="0" smtClean="0">
                <a:solidFill>
                  <a:srgbClr val="C00000"/>
                </a:solidFill>
              </a:rPr>
              <a:t>성과 활용계획</a:t>
            </a:r>
            <a:endParaRPr lang="en-US" altLang="ko-KR" b="1" dirty="0">
              <a:solidFill>
                <a:srgbClr val="C00000"/>
              </a:solidFill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39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0622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성과 활용계획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추가 연구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인공 지능과의 융합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보다 다양한 상황을 대처하기 위한 강화학습 기반 자율 군집 주행 연구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V2X </a:t>
            </a:r>
            <a:r>
              <a:rPr lang="ko-KR" altLang="en-US" dirty="0" smtClean="0"/>
              <a:t>통신 요구 조건을 낮추기 위한 인공지능 기반 해결책 연구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SAE J2945</a:t>
            </a:r>
            <a:r>
              <a:rPr lang="ko-KR" altLang="en-US" dirty="0"/>
              <a:t> </a:t>
            </a:r>
            <a:r>
              <a:rPr lang="ko-KR" altLang="en-US" dirty="0" smtClean="0"/>
              <a:t>혼잡제어 최적화를 위한 강화학습 연구 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심사중</a:t>
            </a:r>
            <a:r>
              <a:rPr lang="en-US" altLang="ko-KR" dirty="0" smtClean="0"/>
              <a:t>)</a:t>
            </a:r>
          </a:p>
        </p:txBody>
      </p:sp>
      <p:pic>
        <p:nvPicPr>
          <p:cNvPr id="13313" name="_x749434128" descr="EMB000011bc4ba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086" y="4193188"/>
            <a:ext cx="2568675" cy="198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TORCS 1.3.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420" y="4193189"/>
            <a:ext cx="2655872" cy="198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40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6697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성과 활용계획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추가 연구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C-V2X</a:t>
            </a:r>
            <a:r>
              <a:rPr lang="ko-KR" altLang="en-US" dirty="0" smtClean="0"/>
              <a:t>와의 호환 및 결합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5G NR</a:t>
            </a:r>
            <a:r>
              <a:rPr lang="ko-KR" altLang="en-US" dirty="0" smtClean="0"/>
              <a:t>에서의 다양한 </a:t>
            </a:r>
            <a:r>
              <a:rPr lang="en-US" altLang="ko-KR" dirty="0" smtClean="0"/>
              <a:t>eV2X </a:t>
            </a:r>
            <a:r>
              <a:rPr lang="ko-KR" altLang="en-US" dirty="0" smtClean="0"/>
              <a:t>통신 신뢰성 요구 조건을 만족하기 위한 연구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NR </a:t>
            </a:r>
            <a:r>
              <a:rPr lang="ko-KR" altLang="en-US" dirty="0" smtClean="0"/>
              <a:t>환경을 위한 </a:t>
            </a:r>
            <a:r>
              <a:rPr lang="en-US" altLang="ko-KR" dirty="0" smtClean="0"/>
              <a:t>Pseudo-Broadcast</a:t>
            </a:r>
            <a:r>
              <a:rPr lang="ko-KR" altLang="en-US" dirty="0" smtClean="0"/>
              <a:t> 유사 기술 개발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IEEE 802.11bd </a:t>
            </a:r>
            <a:r>
              <a:rPr lang="ko-KR" altLang="en-US" dirty="0" smtClean="0"/>
              <a:t>환경을 위한 </a:t>
            </a:r>
            <a:r>
              <a:rPr lang="en-US" altLang="ko-KR" dirty="0" smtClean="0"/>
              <a:t>Pseudo-Broadcast </a:t>
            </a:r>
            <a:r>
              <a:rPr lang="ko-KR" altLang="en-US" dirty="0" smtClean="0"/>
              <a:t>유사 기술 개발</a:t>
            </a:r>
            <a:endParaRPr lang="en-US" altLang="ko-KR" dirty="0" smtClean="0"/>
          </a:p>
        </p:txBody>
      </p:sp>
      <p:pic>
        <p:nvPicPr>
          <p:cNvPr id="16385" name="_x749407272" descr="EMB000011bc4bb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253" y="4615815"/>
            <a:ext cx="5533469" cy="156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41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4494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성과 활용계획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다른 연구에 응용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V2V </a:t>
            </a:r>
            <a:r>
              <a:rPr lang="ko-KR" altLang="en-US" dirty="0" smtClean="0"/>
              <a:t>통신 신뢰성 개선 연구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Pseudo-Broadcast</a:t>
            </a:r>
            <a:r>
              <a:rPr lang="ko-KR" altLang="en-US" dirty="0" smtClean="0"/>
              <a:t>는 군집 주행이 아닌 일반 </a:t>
            </a:r>
            <a:r>
              <a:rPr lang="en-US" altLang="ko-KR" dirty="0" smtClean="0"/>
              <a:t>V2V </a:t>
            </a:r>
            <a:r>
              <a:rPr lang="ko-KR" altLang="en-US" dirty="0" smtClean="0"/>
              <a:t>안전 통신에 적용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VRU </a:t>
            </a:r>
            <a:r>
              <a:rPr lang="ko-KR" altLang="en-US" dirty="0" smtClean="0"/>
              <a:t>보호 연구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메시지 도달 각도 체크에 의한 보안 연구를 </a:t>
            </a:r>
            <a:r>
              <a:rPr lang="en-US" altLang="ko-KR" dirty="0" smtClean="0"/>
              <a:t>VRU </a:t>
            </a:r>
            <a:r>
              <a:rPr lang="ko-KR" altLang="en-US" dirty="0" smtClean="0"/>
              <a:t>보호에 적용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인공지능 기반 </a:t>
            </a:r>
            <a:r>
              <a:rPr lang="en-US" altLang="ko-KR" dirty="0" smtClean="0"/>
              <a:t>eV2X</a:t>
            </a:r>
            <a:r>
              <a:rPr lang="ko-KR" altLang="en-US" dirty="0" smtClean="0"/>
              <a:t> 혼잡제어 연구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강화학습을 활용한 </a:t>
            </a:r>
            <a:r>
              <a:rPr lang="en-US" altLang="ko-KR" dirty="0" smtClean="0"/>
              <a:t>5G </a:t>
            </a:r>
            <a:r>
              <a:rPr lang="ko-KR" altLang="en-US" dirty="0" smtClean="0"/>
              <a:t>환경에서의 메시지 혼잡 제어 최적화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42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7146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성과 활용계획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관련 산업 기술 이전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Pseudo-Broadcast </a:t>
            </a:r>
            <a:r>
              <a:rPr lang="ko-KR" altLang="en-US" dirty="0" smtClean="0"/>
              <a:t>기법에 관한 특허 출원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V2X </a:t>
            </a:r>
            <a:r>
              <a:rPr lang="ko-KR" altLang="en-US" dirty="0" smtClean="0"/>
              <a:t>관련 업체에 기술 이전 및 협력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43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067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감사합니다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altLang="ko-KR" sz="4400" b="1" dirty="0" smtClean="0"/>
          </a:p>
          <a:p>
            <a:pPr marL="0" indent="0" algn="ctr">
              <a:buNone/>
            </a:pPr>
            <a:endParaRPr lang="en-US" altLang="ko-KR" sz="4400" b="1" dirty="0"/>
          </a:p>
          <a:p>
            <a:pPr marL="0" indent="0" algn="ctr">
              <a:buNone/>
            </a:pPr>
            <a:r>
              <a:rPr lang="en-US" altLang="ko-KR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 &amp; A</a:t>
            </a:r>
            <a:endParaRPr lang="en-US" altLang="ko-KR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smtClean="0"/>
              <a:t>Slide </a:t>
            </a:r>
            <a:fld id="{13118DFA-F993-4B78-960E-D46C0BE5EABF}" type="slidenum">
              <a:rPr lang="ko-KR" altLang="en-US" smtClean="0"/>
              <a:pPr/>
              <a:t>44</a:t>
            </a:fld>
            <a:r>
              <a:rPr lang="en-US" altLang="ko-KR" smtClean="0"/>
              <a:t>/44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1905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12015</TotalTime>
  <Words>2108</Words>
  <Application>Microsoft Office PowerPoint</Application>
  <PresentationFormat>와이드스크린</PresentationFormat>
  <Paragraphs>434</Paragraphs>
  <Slides>44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44</vt:i4>
      </vt:variant>
    </vt:vector>
  </HeadingPairs>
  <TitlesOfParts>
    <vt:vector size="50" baseType="lpstr">
      <vt:lpstr>Arial</vt:lpstr>
      <vt:lpstr>나눔고딕</vt:lpstr>
      <vt:lpstr>맑은 고딕</vt:lpstr>
      <vt:lpstr>Calibri</vt:lpstr>
      <vt:lpstr>Wingdings</vt:lpstr>
      <vt:lpstr>Office 테마</vt:lpstr>
      <vt:lpstr>자율 군집주행을 위한 군집행동 모델 및 WAVE 표준 기반 응용 프로토콜 원천기술 개발</vt:lpstr>
      <vt:lpstr>목차</vt:lpstr>
      <vt:lpstr>연구 개요</vt:lpstr>
      <vt:lpstr>연구 개요</vt:lpstr>
      <vt:lpstr>연구 개요</vt:lpstr>
      <vt:lpstr>목차</vt:lpstr>
      <vt:lpstr>연구 내용 및 성과 (1)</vt:lpstr>
      <vt:lpstr>연구 내용 및 성과 (1)</vt:lpstr>
      <vt:lpstr>연구 내용 및 성과 (1)</vt:lpstr>
      <vt:lpstr>연구 내용 및 성과 (1)</vt:lpstr>
      <vt:lpstr>연구 내용 및 성과 (1-1)</vt:lpstr>
      <vt:lpstr>연구 내용 및 성과 (2)</vt:lpstr>
      <vt:lpstr>연구 내용 및 성과 (2)</vt:lpstr>
      <vt:lpstr>연구 내용 및 성과 (2)</vt:lpstr>
      <vt:lpstr>연구 내용 및 성과 (2)</vt:lpstr>
      <vt:lpstr>연구 내용 및 성과 (2-1)</vt:lpstr>
      <vt:lpstr>연구 내용 및 성과 (2-1)</vt:lpstr>
      <vt:lpstr>연구 내용 및 성과 (2-2)</vt:lpstr>
      <vt:lpstr>연구 내용 및 성과 (2-2)</vt:lpstr>
      <vt:lpstr>연구 내용 및 성과 (2-2)</vt:lpstr>
      <vt:lpstr>연구 내용 및 성과 (2-3)</vt:lpstr>
      <vt:lpstr>연구 내용 및 성과 (2-4)</vt:lpstr>
      <vt:lpstr>연구 내용 및 성과 (2-4)</vt:lpstr>
      <vt:lpstr>연구 내용 및 성과 (2-4)</vt:lpstr>
      <vt:lpstr>연구 내용 및 성과 (2-5)</vt:lpstr>
      <vt:lpstr>연구 내용 및 성과 (3)</vt:lpstr>
      <vt:lpstr>연구 내용 및 성과 (3-1)</vt:lpstr>
      <vt:lpstr>연구 내용 및 성과 (3-2)</vt:lpstr>
      <vt:lpstr>연구 내용 및 성과 (3-3)</vt:lpstr>
      <vt:lpstr>연구 내용 및 성과 (기타)</vt:lpstr>
      <vt:lpstr>목차</vt:lpstr>
      <vt:lpstr>목표 달성도</vt:lpstr>
      <vt:lpstr>목표 달성도</vt:lpstr>
      <vt:lpstr>목표 달성도</vt:lpstr>
      <vt:lpstr>목표 달성도</vt:lpstr>
      <vt:lpstr>목표 달성도</vt:lpstr>
      <vt:lpstr>관련 분야 기여도</vt:lpstr>
      <vt:lpstr>관련 분야 기여도</vt:lpstr>
      <vt:lpstr>목차</vt:lpstr>
      <vt:lpstr>성과 활용계획</vt:lpstr>
      <vt:lpstr>성과 활용계획</vt:lpstr>
      <vt:lpstr>성과 활용계획</vt:lpstr>
      <vt:lpstr>성과 활용계획</vt:lpstr>
      <vt:lpstr>감사합니다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Reinforcement Learning for Resource Allocation in V2V Communications</dc:title>
  <dc:creator>samsung</dc:creator>
  <cp:lastModifiedBy>사용자</cp:lastModifiedBy>
  <cp:revision>3214</cp:revision>
  <dcterms:created xsi:type="dcterms:W3CDTF">2018-08-30T05:33:18Z</dcterms:created>
  <dcterms:modified xsi:type="dcterms:W3CDTF">2019-06-20T02:49:26Z</dcterms:modified>
</cp:coreProperties>
</file>