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sldSz cx="9144000" cy="6858000" type="screen4x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123" d="100"/>
          <a:sy n="123" d="100"/>
        </p:scale>
        <p:origin x="-1584" y="-3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>
              <a:defRPr b="1"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ko-KR" altLang="en-US" dirty="0" smtClean="0"/>
              <a:t>마스터 제목 스타일 편집</a:t>
            </a:r>
            <a:endParaRPr lang="ko-KR" altLang="en-US" dirty="0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 b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dirty="0" smtClean="0"/>
              <a:t>마스터 부제목 스타일 편집</a:t>
            </a:r>
            <a:endParaRPr lang="ko-KR" altLang="en-US" dirty="0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2014-09-29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50106"/>
          </a:xfrm>
        </p:spPr>
        <p:txBody>
          <a:bodyPr>
            <a:normAutofit/>
          </a:bodyPr>
          <a:lstStyle>
            <a:lvl1pPr>
              <a:defRPr sz="3600" b="1"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ko-KR" altLang="en-US" dirty="0" smtClean="0"/>
              <a:t>마스터 제목 스타일 편집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57200" y="1268760"/>
            <a:ext cx="8229600" cy="4857403"/>
          </a:xfrm>
        </p:spPr>
        <p:txBody>
          <a:bodyPr>
            <a:normAutofit/>
          </a:bodyPr>
          <a:lstStyle>
            <a:lvl1pPr>
              <a:defRPr sz="2400" b="1"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>
              <a:defRPr sz="2000" b="1"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>
              <a:defRPr sz="1800" b="1"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>
              <a:defRPr sz="1600" b="1"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>
              <a:defRPr sz="1600" b="1"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</a:lstStyle>
          <a:p>
            <a:pPr lvl="0"/>
            <a:r>
              <a:rPr lang="ko-KR" altLang="en-US" dirty="0" smtClean="0"/>
              <a:t>마스터 텍스트 스타일을 편집합니다</a:t>
            </a:r>
          </a:p>
          <a:p>
            <a:pPr lvl="1"/>
            <a:r>
              <a:rPr lang="ko-KR" altLang="en-US" dirty="0" smtClean="0"/>
              <a:t>둘째 수준</a:t>
            </a:r>
          </a:p>
          <a:p>
            <a:pPr lvl="2"/>
            <a:r>
              <a:rPr lang="ko-KR" altLang="en-US" dirty="0" smtClean="0"/>
              <a:t>셋째 수준</a:t>
            </a:r>
          </a:p>
          <a:p>
            <a:pPr lvl="3"/>
            <a:r>
              <a:rPr lang="ko-KR" altLang="en-US" dirty="0" smtClean="0"/>
              <a:t>넷째 수준</a:t>
            </a:r>
          </a:p>
          <a:p>
            <a:pPr lvl="4"/>
            <a:r>
              <a:rPr lang="ko-KR" altLang="en-US" dirty="0" smtClean="0"/>
              <a:t>다섯째 수준</a:t>
            </a:r>
            <a:endParaRPr lang="ko-KR" altLang="en-US" dirty="0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2014-09-29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2014-09-29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2014-09-29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2014-09-29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2014-09-29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2014-09-29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2014-09-29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2014-09-29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2014-09-29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2014-09-29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B30EDBD-1C2D-4C1E-B459-B60219FAB484}" type="datetimeFigureOut">
              <a:rPr lang="ko-KR" altLang="en-US" smtClean="0"/>
              <a:t>2014-09-29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ko-KR" dirty="0" smtClean="0"/>
              <a:t>Wireless human monitoring through walls</a:t>
            </a:r>
            <a:endParaRPr lang="ko-KR" altLang="en-US" dirty="0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539552" y="4653136"/>
            <a:ext cx="8208912" cy="960512"/>
          </a:xfrm>
        </p:spPr>
        <p:txBody>
          <a:bodyPr>
            <a:noAutofit/>
          </a:bodyPr>
          <a:lstStyle/>
          <a:p>
            <a:pPr algn="l"/>
            <a:r>
              <a:rPr lang="en-US" altLang="ko-KR" sz="2000" dirty="0" smtClean="0">
                <a:sym typeface="Symbol"/>
              </a:rPr>
              <a:t></a:t>
            </a:r>
            <a:r>
              <a:rPr lang="en-US" altLang="ko-KR" sz="2000" dirty="0" smtClean="0"/>
              <a:t> 3D tracking via body radio reflections (NSDI ‘14)</a:t>
            </a:r>
          </a:p>
          <a:p>
            <a:pPr algn="l"/>
            <a:r>
              <a:rPr lang="en-US" altLang="ko-KR" sz="2000" dirty="0">
                <a:sym typeface="Symbol"/>
              </a:rPr>
              <a:t></a:t>
            </a:r>
            <a:r>
              <a:rPr lang="en-US" altLang="ko-KR" sz="2000" dirty="0" smtClean="0"/>
              <a:t> Real-time breath monitoring using wireless signals (</a:t>
            </a:r>
            <a:r>
              <a:rPr lang="en-US" altLang="ko-KR" sz="2000" dirty="0" err="1" smtClean="0"/>
              <a:t>Mobicom</a:t>
            </a:r>
            <a:r>
              <a:rPr lang="en-US" altLang="ko-KR" sz="2000" dirty="0" smtClean="0"/>
              <a:t> ‘14 demo)</a:t>
            </a:r>
            <a:endParaRPr lang="ko-KR" altLang="en-US" sz="2000" dirty="0"/>
          </a:p>
        </p:txBody>
      </p:sp>
    </p:spTree>
    <p:extLst>
      <p:ext uri="{BB962C8B-B14F-4D97-AF65-F5344CB8AC3E}">
        <p14:creationId xmlns:p14="http://schemas.microsoft.com/office/powerpoint/2010/main" val="191020083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Questions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 smtClean="0"/>
              <a:t>Can we track a human with only wireless signals?</a:t>
            </a:r>
          </a:p>
          <a:p>
            <a:r>
              <a:rPr lang="en-US" altLang="ko-KR" dirty="0" smtClean="0"/>
              <a:t>Over the wall?</a:t>
            </a:r>
          </a:p>
          <a:p>
            <a:r>
              <a:rPr lang="en-US" altLang="ko-KR" dirty="0" smtClean="0"/>
              <a:t>With cm-scale precision?</a:t>
            </a:r>
          </a:p>
          <a:p>
            <a:r>
              <a:rPr lang="en-US" altLang="ko-KR" dirty="0" smtClean="0"/>
              <a:t>With no special device carried by the human?</a:t>
            </a:r>
          </a:p>
          <a:p>
            <a:r>
              <a:rPr lang="en-US" altLang="ko-KR" dirty="0" smtClean="0"/>
              <a:t>Safe?</a:t>
            </a:r>
            <a:endParaRPr lang="ko-KR" altLang="en-US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26533" y="3933056"/>
            <a:ext cx="3600400" cy="20268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5275554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Possible applications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 smtClean="0"/>
              <a:t>Military</a:t>
            </a:r>
          </a:p>
          <a:p>
            <a:r>
              <a:rPr lang="en-US" altLang="ko-KR" dirty="0" smtClean="0"/>
              <a:t>Security</a:t>
            </a:r>
          </a:p>
          <a:p>
            <a:r>
              <a:rPr lang="en-US" altLang="ko-KR" dirty="0" smtClean="0"/>
              <a:t>Smart building</a:t>
            </a:r>
          </a:p>
          <a:p>
            <a:r>
              <a:rPr lang="en-US" altLang="ko-KR" dirty="0" smtClean="0"/>
              <a:t>Baby/elderly care</a:t>
            </a:r>
          </a:p>
          <a:p>
            <a:r>
              <a:rPr lang="en-US" altLang="ko-KR" dirty="0" smtClean="0"/>
              <a:t>Health monitoring</a:t>
            </a:r>
          </a:p>
          <a:p>
            <a:r>
              <a:rPr lang="en-US" altLang="ko-KR" dirty="0" err="1" smtClean="0"/>
              <a:t>IoT</a:t>
            </a:r>
            <a:endParaRPr lang="en-US" altLang="ko-KR" dirty="0" smtClean="0"/>
          </a:p>
          <a:p>
            <a:r>
              <a:rPr lang="en-US" altLang="ko-KR" dirty="0" smtClean="0"/>
              <a:t>Game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53167251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Technology overview: </a:t>
            </a:r>
            <a:r>
              <a:rPr lang="en-US" altLang="ko-KR" dirty="0" err="1" smtClean="0"/>
              <a:t>WiTrack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 smtClean="0"/>
              <a:t>Directional antennas – </a:t>
            </a:r>
            <a:r>
              <a:rPr lang="en-US" altLang="ko-KR" dirty="0" err="1" smtClean="0"/>
              <a:t>Tx</a:t>
            </a:r>
            <a:r>
              <a:rPr lang="en-US" altLang="ko-KR" dirty="0" smtClean="0"/>
              <a:t> + n Rx</a:t>
            </a:r>
          </a:p>
          <a:p>
            <a:pPr lvl="1"/>
            <a:r>
              <a:rPr lang="en-US" altLang="ko-KR" dirty="0"/>
              <a:t>n</a:t>
            </a:r>
            <a:r>
              <a:rPr lang="en-US" altLang="ko-KR" dirty="0" smtClean="0"/>
              <a:t>=3: x, y, z</a:t>
            </a:r>
          </a:p>
          <a:p>
            <a:pPr lvl="1"/>
            <a:r>
              <a:rPr lang="en-US" altLang="ko-KR" dirty="0" smtClean="0"/>
              <a:t>Arranged in T shape</a:t>
            </a:r>
          </a:p>
          <a:p>
            <a:endParaRPr lang="en-US" altLang="ko-KR" dirty="0" smtClean="0"/>
          </a:p>
          <a:p>
            <a:r>
              <a:rPr lang="en-US" altLang="ko-KR" dirty="0" err="1" smtClean="0"/>
              <a:t>Tx</a:t>
            </a:r>
            <a:r>
              <a:rPr lang="en-US" altLang="ko-KR" dirty="0" smtClean="0"/>
              <a:t> an RF signal, and capture reflections off a human body </a:t>
            </a:r>
          </a:p>
          <a:p>
            <a:r>
              <a:rPr lang="en-US" altLang="ko-KR" dirty="0" smtClean="0"/>
              <a:t>Processing steps</a:t>
            </a:r>
          </a:p>
          <a:p>
            <a:pPr lvl="1"/>
            <a:r>
              <a:rPr lang="en-US" altLang="ko-KR" dirty="0" smtClean="0"/>
              <a:t>Time of flight (TOF) estimation</a:t>
            </a:r>
          </a:p>
          <a:p>
            <a:pPr lvl="1"/>
            <a:r>
              <a:rPr lang="en-US" altLang="ko-KR" dirty="0" smtClean="0"/>
              <a:t>3D localization using geometric constraints</a:t>
            </a:r>
          </a:p>
          <a:p>
            <a:pPr lvl="1"/>
            <a:r>
              <a:rPr lang="en-US" altLang="ko-KR" dirty="0" smtClean="0"/>
              <a:t>Fall/pointing detection</a:t>
            </a: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43550" y="1268760"/>
            <a:ext cx="1943100" cy="167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0001870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TOF estimation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 smtClean="0"/>
              <a:t>One conceivable method (not practical)</a:t>
            </a:r>
          </a:p>
          <a:p>
            <a:pPr lvl="1"/>
            <a:r>
              <a:rPr lang="en-US" altLang="ko-KR" dirty="0" smtClean="0"/>
              <a:t>Transmit a pulse, capture its echo, measure the delay</a:t>
            </a:r>
          </a:p>
          <a:p>
            <a:pPr lvl="1"/>
            <a:r>
              <a:rPr lang="en-US" altLang="ko-KR" dirty="0" smtClean="0"/>
              <a:t>Requires sampling the signal at sub ns intervals</a:t>
            </a:r>
          </a:p>
          <a:p>
            <a:pPr lvl="2"/>
            <a:r>
              <a:rPr lang="en-US" altLang="ko-KR" dirty="0" smtClean="0"/>
              <a:t>E.g. 10m / 3*10</a:t>
            </a:r>
            <a:r>
              <a:rPr lang="en-US" altLang="ko-KR" baseline="30000" dirty="0" smtClean="0"/>
              <a:t>11</a:t>
            </a:r>
            <a:r>
              <a:rPr lang="en-US" altLang="ko-KR" dirty="0" smtClean="0"/>
              <a:t> m/s = 3*10</a:t>
            </a:r>
            <a:r>
              <a:rPr lang="en-US" altLang="ko-KR" baseline="30000" dirty="0" smtClean="0"/>
              <a:t>-11</a:t>
            </a:r>
            <a:r>
              <a:rPr lang="en-US" altLang="ko-KR" dirty="0" smtClean="0"/>
              <a:t> s</a:t>
            </a:r>
          </a:p>
          <a:p>
            <a:pPr lvl="2"/>
            <a:r>
              <a:rPr lang="en-US" altLang="ko-KR" dirty="0" smtClean="0"/>
              <a:t>Requires high speed analog-to-digital converters </a:t>
            </a:r>
            <a:r>
              <a:rPr lang="en-US" altLang="ko-KR" dirty="0"/>
              <a:t>(ADC) </a:t>
            </a:r>
            <a:r>
              <a:rPr lang="en-US" altLang="ko-KR" dirty="0" smtClean="0"/>
              <a:t>that operate at GS/s: power-consuming, expensive, and low bit resolution</a:t>
            </a:r>
          </a:p>
          <a:p>
            <a:r>
              <a:rPr lang="en-US" altLang="ko-KR" dirty="0" smtClean="0"/>
              <a:t>Proposed approach: frequency-modulated carrier waves (FMCW)</a:t>
            </a:r>
          </a:p>
          <a:p>
            <a:pPr lvl="1"/>
            <a:r>
              <a:rPr lang="en-US" altLang="ko-KR" dirty="0" smtClean="0"/>
              <a:t>Transmit a narrowband signal (e.g. a few KHz)</a:t>
            </a:r>
          </a:p>
          <a:p>
            <a:pPr lvl="1"/>
            <a:r>
              <a:rPr lang="en-US" altLang="ko-KR" dirty="0" smtClean="0"/>
              <a:t>Change carrier frequency linearly with time</a:t>
            </a:r>
          </a:p>
          <a:p>
            <a:pPr lvl="1"/>
            <a:r>
              <a:rPr lang="en-US" altLang="ko-KR" dirty="0" smtClean="0"/>
              <a:t>Compare carrier frequency of reflected signal to that of </a:t>
            </a:r>
            <a:r>
              <a:rPr lang="en-US" altLang="ko-KR" dirty="0" err="1" smtClean="0"/>
              <a:t>Tx</a:t>
            </a:r>
            <a:r>
              <a:rPr lang="en-US" altLang="ko-KR" dirty="0" smtClean="0"/>
              <a:t> signal</a:t>
            </a:r>
          </a:p>
          <a:p>
            <a:pPr lvl="1"/>
            <a:r>
              <a:rPr lang="en-US" altLang="ko-KR" dirty="0" smtClean="0"/>
              <a:t>Delays in reflected signal </a:t>
            </a:r>
            <a:r>
              <a:rPr lang="en-US" altLang="ko-KR" dirty="0" smtClean="0">
                <a:sym typeface="Symbol"/>
              </a:rPr>
              <a:t> frequency shifts  TOF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78927611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FMCW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altLang="ko-KR" dirty="0" smtClean="0"/>
          </a:p>
          <a:p>
            <a:endParaRPr lang="en-US" altLang="ko-KR" dirty="0"/>
          </a:p>
          <a:p>
            <a:endParaRPr lang="en-US" altLang="ko-KR" dirty="0" smtClean="0"/>
          </a:p>
          <a:p>
            <a:endParaRPr lang="en-US" altLang="ko-KR" dirty="0"/>
          </a:p>
          <a:p>
            <a:endParaRPr lang="en-US" altLang="ko-KR" dirty="0" smtClean="0"/>
          </a:p>
          <a:p>
            <a:endParaRPr lang="en-US" altLang="ko-KR" dirty="0"/>
          </a:p>
          <a:p>
            <a:r>
              <a:rPr lang="en-US" altLang="ko-KR" dirty="0" smtClean="0"/>
              <a:t>Multiple reflectors: take FFT of Rx baseband signal</a:t>
            </a:r>
          </a:p>
          <a:p>
            <a:r>
              <a:rPr lang="en-US" altLang="ko-KR" dirty="0" smtClean="0"/>
              <a:t>Question: how do we measure </a:t>
            </a:r>
            <a:r>
              <a:rPr lang="en-US" altLang="ko-KR" dirty="0" smtClean="0">
                <a:sym typeface="Symbol"/>
              </a:rPr>
              <a:t>f ?</a:t>
            </a:r>
          </a:p>
          <a:p>
            <a:pPr lvl="1"/>
            <a:r>
              <a:rPr lang="en-US" altLang="ko-KR" dirty="0" smtClean="0">
                <a:sym typeface="Symbol"/>
              </a:rPr>
              <a:t>Easy: remove carrier by using cheap, low-power mixer</a:t>
            </a:r>
            <a:endParaRPr lang="ko-KR" altLang="en-US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5816" y="1249123"/>
            <a:ext cx="4771197" cy="24801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229" y="5104897"/>
            <a:ext cx="6984776" cy="15080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1700808"/>
            <a:ext cx="2187095" cy="19000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3568916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FMCW resolution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 smtClean="0"/>
              <a:t>Ability to distinguish two nearby locations</a:t>
            </a:r>
          </a:p>
          <a:p>
            <a:pPr lvl="1"/>
            <a:r>
              <a:rPr lang="en-US" altLang="ko-KR" dirty="0" smtClean="0"/>
              <a:t>Depends on TOF resolution </a:t>
            </a:r>
            <a:r>
              <a:rPr lang="en-US" altLang="ko-KR" dirty="0" smtClean="0">
                <a:sym typeface="Symbol"/>
              </a:rPr>
              <a:t> depends on f resolution</a:t>
            </a:r>
            <a:endParaRPr lang="en-US" altLang="ko-KR" dirty="0" smtClean="0"/>
          </a:p>
          <a:p>
            <a:r>
              <a:rPr lang="en-US" altLang="ko-KR" dirty="0" smtClean="0"/>
              <a:t>Minimum </a:t>
            </a:r>
            <a:r>
              <a:rPr lang="en-US" altLang="ko-KR" dirty="0">
                <a:sym typeface="Symbol"/>
              </a:rPr>
              <a:t>f </a:t>
            </a:r>
            <a:r>
              <a:rPr lang="en-US" altLang="ko-KR" dirty="0" smtClean="0">
                <a:sym typeface="Symbol"/>
              </a:rPr>
              <a:t> (</a:t>
            </a:r>
            <a:r>
              <a:rPr lang="en-US" altLang="ko-KR" dirty="0">
                <a:sym typeface="Symbol"/>
              </a:rPr>
              <a:t></a:t>
            </a:r>
            <a:r>
              <a:rPr lang="en-US" altLang="ko-KR" dirty="0" err="1" smtClean="0">
                <a:sym typeface="Symbol"/>
              </a:rPr>
              <a:t>f</a:t>
            </a:r>
            <a:r>
              <a:rPr lang="en-US" altLang="ko-KR" baseline="-25000" dirty="0" err="1" smtClean="0">
                <a:sym typeface="Symbol"/>
              </a:rPr>
              <a:t>min</a:t>
            </a:r>
            <a:r>
              <a:rPr lang="en-US" altLang="ko-KR" dirty="0" smtClean="0">
                <a:sym typeface="Symbol"/>
              </a:rPr>
              <a:t>) is equal to the size of 1 bin of FFT</a:t>
            </a:r>
          </a:p>
          <a:p>
            <a:pPr lvl="1"/>
            <a:r>
              <a:rPr lang="en-US" altLang="ko-KR" dirty="0" smtClean="0">
                <a:sym typeface="Symbol"/>
              </a:rPr>
              <a:t>FFT is taken over a duration of 1 sweep of carrier frequencies (</a:t>
            </a:r>
            <a:r>
              <a:rPr lang="en-US" altLang="ko-KR" dirty="0" err="1" smtClean="0">
                <a:sym typeface="Symbol"/>
              </a:rPr>
              <a:t>T</a:t>
            </a:r>
            <a:r>
              <a:rPr lang="en-US" altLang="ko-KR" baseline="-25000" dirty="0" err="1" smtClean="0">
                <a:sym typeface="Symbol"/>
              </a:rPr>
              <a:t>sweep</a:t>
            </a:r>
            <a:r>
              <a:rPr lang="en-US" altLang="ko-KR" dirty="0" smtClean="0">
                <a:sym typeface="Symbol"/>
              </a:rPr>
              <a:t>= 2.5ms)</a:t>
            </a:r>
          </a:p>
          <a:p>
            <a:pPr lvl="2"/>
            <a:r>
              <a:rPr lang="en-US" altLang="ko-KR" dirty="0" smtClean="0">
                <a:sym typeface="Symbol"/>
              </a:rPr>
              <a:t>Size of 1 FFT bin = 1/</a:t>
            </a:r>
            <a:r>
              <a:rPr lang="en-US" altLang="ko-KR" dirty="0" err="1">
                <a:sym typeface="Symbol"/>
              </a:rPr>
              <a:t>T</a:t>
            </a:r>
            <a:r>
              <a:rPr lang="en-US" altLang="ko-KR" baseline="-25000" dirty="0" err="1">
                <a:sym typeface="Symbol"/>
              </a:rPr>
              <a:t>sweep</a:t>
            </a:r>
            <a:endParaRPr lang="en-US" altLang="ko-KR" baseline="-25000" dirty="0">
              <a:sym typeface="Symbol"/>
            </a:endParaRPr>
          </a:p>
          <a:p>
            <a:pPr lvl="1"/>
            <a:r>
              <a:rPr lang="en-US" altLang="ko-KR" dirty="0">
                <a:sym typeface="Symbol"/>
              </a:rPr>
              <a:t></a:t>
            </a:r>
            <a:r>
              <a:rPr lang="en-US" altLang="ko-KR" dirty="0" err="1" smtClean="0">
                <a:sym typeface="Symbol"/>
              </a:rPr>
              <a:t>f</a:t>
            </a:r>
            <a:r>
              <a:rPr lang="en-US" altLang="ko-KR" baseline="-25000" dirty="0" err="1" smtClean="0">
                <a:sym typeface="Symbol"/>
              </a:rPr>
              <a:t>min</a:t>
            </a:r>
            <a:r>
              <a:rPr lang="en-US" altLang="ko-KR" dirty="0">
                <a:sym typeface="Symbol"/>
              </a:rPr>
              <a:t> </a:t>
            </a:r>
            <a:r>
              <a:rPr lang="en-US" altLang="ko-KR" dirty="0" smtClean="0">
                <a:sym typeface="Symbol"/>
              </a:rPr>
              <a:t>= 1/</a:t>
            </a:r>
            <a:r>
              <a:rPr lang="en-US" altLang="ko-KR" dirty="0" err="1" smtClean="0">
                <a:sym typeface="Symbol"/>
              </a:rPr>
              <a:t>T</a:t>
            </a:r>
            <a:r>
              <a:rPr lang="en-US" altLang="ko-KR" baseline="-25000" dirty="0" err="1" smtClean="0">
                <a:sym typeface="Symbol"/>
              </a:rPr>
              <a:t>sweep</a:t>
            </a:r>
            <a:endParaRPr lang="en-US" altLang="ko-KR" dirty="0" smtClean="0">
              <a:sym typeface="Symbol"/>
            </a:endParaRPr>
          </a:p>
          <a:p>
            <a:r>
              <a:rPr lang="en-US" altLang="ko-KR" dirty="0" smtClean="0"/>
              <a:t>Resolution is 8.8cm</a:t>
            </a:r>
          </a:p>
          <a:p>
            <a:pPr lvl="1"/>
            <a:r>
              <a:rPr lang="en-US" altLang="ko-KR" dirty="0" smtClean="0"/>
              <a:t>C* </a:t>
            </a:r>
            <a:r>
              <a:rPr lang="en-US" altLang="ko-KR" dirty="0" err="1" smtClean="0"/>
              <a:t>TOF</a:t>
            </a:r>
            <a:r>
              <a:rPr lang="en-US" altLang="ko-KR" baseline="-25000" dirty="0" err="1" smtClean="0"/>
              <a:t>min</a:t>
            </a:r>
            <a:r>
              <a:rPr lang="en-US" altLang="ko-KR" dirty="0" smtClean="0"/>
              <a:t> / 2 = C * </a:t>
            </a:r>
            <a:r>
              <a:rPr lang="en-US" altLang="ko-KR" dirty="0">
                <a:sym typeface="Symbol"/>
              </a:rPr>
              <a:t></a:t>
            </a:r>
            <a:r>
              <a:rPr lang="en-US" altLang="ko-KR" dirty="0" err="1">
                <a:sym typeface="Symbol"/>
              </a:rPr>
              <a:t>f</a:t>
            </a:r>
            <a:r>
              <a:rPr lang="en-US" altLang="ko-KR" baseline="-25000" dirty="0" err="1">
                <a:sym typeface="Symbol"/>
              </a:rPr>
              <a:t>min</a:t>
            </a:r>
            <a:r>
              <a:rPr lang="en-US" altLang="ko-KR" dirty="0">
                <a:sym typeface="Symbol"/>
              </a:rPr>
              <a:t> </a:t>
            </a:r>
            <a:r>
              <a:rPr lang="en-US" altLang="ko-KR" dirty="0" smtClean="0">
                <a:sym typeface="Symbol"/>
              </a:rPr>
              <a:t>/ (2* slope) = C / 2B</a:t>
            </a:r>
          </a:p>
          <a:p>
            <a:pPr lvl="1"/>
            <a:r>
              <a:rPr lang="en-US" altLang="ko-KR" dirty="0" smtClean="0">
                <a:sym typeface="Symbol"/>
              </a:rPr>
              <a:t>C is very large  high resolution requires large B</a:t>
            </a:r>
          </a:p>
          <a:p>
            <a:pPr lvl="2"/>
            <a:r>
              <a:rPr lang="en-US" altLang="ko-KR" dirty="0" smtClean="0">
                <a:sym typeface="Symbol"/>
              </a:rPr>
              <a:t>5.56GHz – 7.25GHz (subject to FCC regulations) at 0.75mW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46116862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Addressing static multipath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 smtClean="0"/>
              <a:t>Removing reflections from furniture and walls</a:t>
            </a:r>
          </a:p>
          <a:p>
            <a:pPr lvl="1"/>
            <a:r>
              <a:rPr lang="en-US" altLang="ko-KR" dirty="0" smtClean="0"/>
              <a:t>Much stronger than human reflections behind the wall</a:t>
            </a:r>
          </a:p>
          <a:p>
            <a:pPr lvl="2"/>
            <a:r>
              <a:rPr lang="en-US" altLang="ko-KR" dirty="0" smtClean="0"/>
              <a:t>“Flash effect”</a:t>
            </a:r>
          </a:p>
          <a:p>
            <a:pPr lvl="1"/>
            <a:r>
              <a:rPr lang="en-US" altLang="ko-KR" dirty="0" smtClean="0"/>
              <a:t>Take FFT every sweep interval, compute power in each frequency, subtract FFT output from previous FFT output (“background subtraction”)</a:t>
            </a:r>
          </a:p>
          <a:p>
            <a:pPr lvl="1"/>
            <a:endParaRPr lang="ko-KR" altLang="en-US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3645024"/>
            <a:ext cx="3897102" cy="25393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48622" y="3424003"/>
            <a:ext cx="4909992" cy="2981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5934648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Background subtraction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 smtClean="0"/>
              <a:t>Each strip = static reflector</a:t>
            </a:r>
          </a:p>
          <a:p>
            <a:pPr lvl="1"/>
            <a:r>
              <a:rPr lang="en-US" altLang="ko-KR" dirty="0" smtClean="0"/>
              <a:t>Strong ones: red/orange</a:t>
            </a:r>
          </a:p>
          <a:p>
            <a:r>
              <a:rPr lang="en-US" altLang="ko-KR" dirty="0" smtClean="0"/>
              <a:t>Background subtraction exposes moving reflector</a:t>
            </a:r>
            <a:endParaRPr lang="ko-KR" altLang="en-US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2996952"/>
            <a:ext cx="8925649" cy="23138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1508623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Addressing dynamic multipath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 smtClean="0"/>
              <a:t>Human body</a:t>
            </a:r>
          </a:p>
          <a:p>
            <a:pPr lvl="1"/>
            <a:r>
              <a:rPr lang="en-US" altLang="ko-KR" dirty="0" smtClean="0"/>
              <a:t>Smallest frequency shift after background subtraction</a:t>
            </a:r>
          </a:p>
          <a:p>
            <a:pPr lvl="1"/>
            <a:r>
              <a:rPr lang="en-US" altLang="ko-KR" dirty="0" smtClean="0"/>
              <a:t>Trace the bottommost contour</a:t>
            </a:r>
          </a:p>
          <a:p>
            <a:r>
              <a:rPr lang="en-US" altLang="ko-KR" dirty="0" smtClean="0"/>
              <a:t>Human body + environment</a:t>
            </a:r>
            <a:endParaRPr lang="ko-KR" altLang="en-US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0226" y="3140968"/>
            <a:ext cx="4929896" cy="32200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3217719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Localization in 3D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 smtClean="0"/>
              <a:t>Using T-shaped antenna, obtain a unique solution in 3D</a:t>
            </a:r>
            <a:endParaRPr lang="ko-KR" altLang="en-US" dirty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83768" y="1700808"/>
            <a:ext cx="3846250" cy="49727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0679410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Pointing angle estimation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 smtClean="0"/>
              <a:t>Use 3D estimation</a:t>
            </a:r>
          </a:p>
          <a:p>
            <a:r>
              <a:rPr lang="en-US" altLang="ko-KR" dirty="0" smtClean="0"/>
              <a:t>Signal variance is much smaller </a:t>
            </a:r>
            <a:r>
              <a:rPr lang="en-US" altLang="ko-KR" dirty="0" smtClean="0">
                <a:sym typeface="Symbol"/>
              </a:rPr>
              <a:t> body part</a:t>
            </a:r>
            <a:endParaRPr lang="ko-KR" altLang="en-US" dirty="0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11588" y="2318564"/>
            <a:ext cx="4352900" cy="30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2553250"/>
            <a:ext cx="4615415" cy="25121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7266059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Implementation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 smtClean="0"/>
              <a:t>FMCW front-end as a daughterboard for USRP software radio</a:t>
            </a:r>
          </a:p>
          <a:p>
            <a:pPr lvl="1"/>
            <a:r>
              <a:rPr lang="en-US" altLang="ko-KR" dirty="0" smtClean="0"/>
              <a:t>Voltage controlled oscillator (VCO) for frequency sweep</a:t>
            </a:r>
          </a:p>
          <a:p>
            <a:pPr lvl="2"/>
            <a:r>
              <a:rPr lang="en-US" altLang="ko-KR" dirty="0" smtClean="0"/>
              <a:t>Phase frequency detector for highly linear sweep</a:t>
            </a:r>
          </a:p>
          <a:p>
            <a:pPr lvl="1"/>
            <a:r>
              <a:rPr lang="en-US" altLang="ko-KR" dirty="0" smtClean="0"/>
              <a:t>Frequency divider allows reference signal sweep from 136.5-181.25 MHz</a:t>
            </a:r>
          </a:p>
          <a:p>
            <a:pPr lvl="1"/>
            <a:r>
              <a:rPr lang="en-US" altLang="ko-KR" dirty="0" smtClean="0"/>
              <a:t>WA5VJB directional antennas</a:t>
            </a:r>
            <a:endParaRPr lang="ko-KR" altLang="en-US" dirty="0"/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8130" y="3861048"/>
            <a:ext cx="6781800" cy="2543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3744943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Implementation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 smtClean="0"/>
              <a:t>Low-noise amp and high-pass filter for improved SNR</a:t>
            </a:r>
          </a:p>
          <a:p>
            <a:r>
              <a:rPr lang="en-US" altLang="ko-KR" dirty="0" smtClean="0"/>
              <a:t>Frequency offset is obtained by </a:t>
            </a:r>
            <a:r>
              <a:rPr lang="en-US" altLang="ko-KR" dirty="0" err="1" smtClean="0"/>
              <a:t>downconverting</a:t>
            </a:r>
            <a:r>
              <a:rPr lang="en-US" altLang="ko-KR" dirty="0" smtClean="0"/>
              <a:t> (mixing) Rx signal with </a:t>
            </a:r>
            <a:r>
              <a:rPr lang="en-US" altLang="ko-KR" dirty="0" err="1" smtClean="0"/>
              <a:t>Tx</a:t>
            </a:r>
            <a:r>
              <a:rPr lang="en-US" altLang="ko-KR" dirty="0" smtClean="0"/>
              <a:t> signal</a:t>
            </a:r>
          </a:p>
          <a:p>
            <a:r>
              <a:rPr lang="en-US" altLang="ko-KR" dirty="0" smtClean="0"/>
              <a:t>Mixer output is fed to LFRX-LF daughterboard on USRP2</a:t>
            </a:r>
          </a:p>
          <a:p>
            <a:pPr lvl="1"/>
            <a:r>
              <a:rPr lang="en-US" altLang="ko-KR" dirty="0" smtClean="0"/>
              <a:t>Sampling at 1MHz</a:t>
            </a:r>
          </a:p>
          <a:p>
            <a:pPr lvl="1"/>
            <a:r>
              <a:rPr lang="en-US" altLang="ko-KR" dirty="0" smtClean="0"/>
              <a:t>Digitized samples to UHD driver</a:t>
            </a:r>
            <a:endParaRPr lang="ko-KR" altLang="en-US" dirty="0"/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8130" y="3861048"/>
            <a:ext cx="6781800" cy="2543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4731969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Implementation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 smtClean="0"/>
              <a:t>Tracking is implemented in UHD driver of USRP SDR</a:t>
            </a:r>
          </a:p>
          <a:p>
            <a:r>
              <a:rPr lang="en-US" altLang="ko-KR" dirty="0" smtClean="0"/>
              <a:t>Signal from each Rx antenna is transformed to frequency domain using FFT whose size matches FMCW sweep period of 2.5ms</a:t>
            </a:r>
          </a:p>
          <a:p>
            <a:r>
              <a:rPr lang="en-US" altLang="ko-KR" dirty="0" smtClean="0"/>
              <a:t>Instead of solving a system of ellipsoid equations in real-time, use known antenna positions to get solutions</a:t>
            </a:r>
            <a:endParaRPr lang="ko-KR" altLang="en-US" dirty="0"/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8130" y="3861048"/>
            <a:ext cx="6781800" cy="2543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4747704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Evaluation</a:t>
            </a:r>
            <a:endParaRPr lang="ko-KR" altLang="en-US" dirty="0"/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624" y="1124744"/>
            <a:ext cx="6691189" cy="17378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4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2996952"/>
            <a:ext cx="8249630" cy="18429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44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4921668"/>
            <a:ext cx="8249630" cy="18643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7525144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Limitations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 smtClean="0"/>
              <a:t>Requires human motion to detect</a:t>
            </a:r>
          </a:p>
          <a:p>
            <a:r>
              <a:rPr lang="en-US" altLang="ko-KR" dirty="0" smtClean="0"/>
              <a:t>Can track one person only</a:t>
            </a:r>
          </a:p>
          <a:p>
            <a:r>
              <a:rPr lang="en-US" altLang="ko-KR" dirty="0" smtClean="0"/>
              <a:t>Distinguishing body parts requires more complex model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3396871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Breath monitoring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 smtClean="0"/>
              <a:t>Questions</a:t>
            </a:r>
          </a:p>
          <a:p>
            <a:pPr lvl="1"/>
            <a:r>
              <a:rPr lang="en-US" altLang="ko-KR" dirty="0" smtClean="0"/>
              <a:t>Can we monitor breathing remotely or even under non-LOS?</a:t>
            </a:r>
          </a:p>
          <a:p>
            <a:pPr lvl="1"/>
            <a:r>
              <a:rPr lang="en-US" altLang="ko-KR" dirty="0" smtClean="0"/>
              <a:t>Without any body contact?</a:t>
            </a:r>
          </a:p>
          <a:p>
            <a:r>
              <a:rPr lang="en-US" altLang="ko-KR" dirty="0" smtClean="0"/>
              <a:t>Builds on </a:t>
            </a:r>
            <a:r>
              <a:rPr lang="en-US" altLang="ko-KR" dirty="0" err="1" smtClean="0"/>
              <a:t>WiTrack</a:t>
            </a:r>
            <a:endParaRPr lang="en-US" altLang="ko-KR" dirty="0" smtClean="0"/>
          </a:p>
          <a:p>
            <a:pPr lvl="1"/>
            <a:r>
              <a:rPr lang="en-US" altLang="ko-KR" dirty="0" smtClean="0"/>
              <a:t>Required enhancements: localization resolution should be even finer</a:t>
            </a:r>
          </a:p>
          <a:p>
            <a:r>
              <a:rPr lang="en-US" altLang="ko-KR" dirty="0" smtClean="0"/>
              <a:t>Applications</a:t>
            </a:r>
          </a:p>
          <a:p>
            <a:pPr lvl="1"/>
            <a:r>
              <a:rPr lang="en-US" altLang="ko-KR" dirty="0" smtClean="0"/>
              <a:t>Smart </a:t>
            </a:r>
            <a:r>
              <a:rPr lang="en-US" altLang="ko-KR" dirty="0"/>
              <a:t>home, smart building</a:t>
            </a:r>
          </a:p>
          <a:p>
            <a:pPr lvl="1"/>
            <a:r>
              <a:rPr lang="en-US" altLang="ko-KR" dirty="0" smtClean="0"/>
              <a:t>Healthcare: e.g. sleep monitoring, exercise monitoring</a:t>
            </a:r>
          </a:p>
          <a:p>
            <a:pPr lvl="1"/>
            <a:r>
              <a:rPr lang="en-US" altLang="ko-KR" dirty="0" smtClean="0"/>
              <a:t>Security: breathing is an inherent vital sign</a:t>
            </a:r>
            <a:endParaRPr lang="ko-KR" altLang="en-US" dirty="0"/>
          </a:p>
          <a:p>
            <a:endParaRPr lang="en-US" altLang="ko-KR" dirty="0" smtClean="0"/>
          </a:p>
          <a:p>
            <a:pPr lvl="1"/>
            <a:endParaRPr lang="en-US" altLang="ko-KR" dirty="0" smtClean="0"/>
          </a:p>
          <a:p>
            <a:pPr lvl="1"/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62873547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Technology overview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 smtClean="0"/>
              <a:t>Non-intrusive</a:t>
            </a:r>
          </a:p>
          <a:p>
            <a:pPr lvl="1"/>
            <a:r>
              <a:rPr lang="en-US" altLang="ko-KR" dirty="0" smtClean="0"/>
              <a:t>No chest band, no nasal probe, no special mattress, etc.</a:t>
            </a:r>
          </a:p>
          <a:p>
            <a:r>
              <a:rPr lang="en-US" altLang="ko-KR" dirty="0" smtClean="0"/>
              <a:t>Monitors periodic movements</a:t>
            </a:r>
          </a:p>
          <a:p>
            <a:pPr lvl="1"/>
            <a:r>
              <a:rPr lang="en-US" altLang="ko-KR" dirty="0" smtClean="0"/>
              <a:t>Hints at heart beat monitoring as well</a:t>
            </a:r>
          </a:p>
          <a:p>
            <a:r>
              <a:rPr lang="en-US" altLang="ko-KR" dirty="0" err="1" smtClean="0"/>
              <a:t>WiTrack</a:t>
            </a:r>
            <a:r>
              <a:rPr lang="en-US" altLang="ko-KR" dirty="0" smtClean="0"/>
              <a:t> has 10-15cm error</a:t>
            </a:r>
          </a:p>
          <a:p>
            <a:pPr lvl="1"/>
            <a:r>
              <a:rPr lang="en-US" altLang="ko-KR" dirty="0" smtClean="0"/>
              <a:t>Not good enough for chest motion detection</a:t>
            </a:r>
            <a:endParaRPr lang="ko-KR" altLang="en-US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73282" y="3933056"/>
            <a:ext cx="4342529" cy="23950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5887000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Processing steps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 smtClean="0"/>
              <a:t>Use </a:t>
            </a:r>
            <a:r>
              <a:rPr lang="en-US" altLang="ko-KR" dirty="0" err="1" smtClean="0"/>
              <a:t>WiTrack</a:t>
            </a:r>
            <a:r>
              <a:rPr lang="en-US" altLang="ko-KR" dirty="0" smtClean="0"/>
              <a:t> to detect only moving objects</a:t>
            </a:r>
          </a:p>
          <a:p>
            <a:pPr lvl="1"/>
            <a:r>
              <a:rPr lang="en-US" altLang="ko-KR" dirty="0" smtClean="0"/>
              <a:t>Sort reflections based on distances</a:t>
            </a:r>
          </a:p>
          <a:p>
            <a:r>
              <a:rPr lang="en-US" altLang="ko-KR" dirty="0" smtClean="0"/>
              <a:t>Differentiate body motion from breathing motion</a:t>
            </a:r>
          </a:p>
          <a:p>
            <a:pPr lvl="1"/>
            <a:r>
              <a:rPr lang="en-US" altLang="ko-KR" dirty="0" smtClean="0"/>
              <a:t>Breathing motion is much slower: less than 1mm/s?</a:t>
            </a:r>
          </a:p>
          <a:p>
            <a:r>
              <a:rPr lang="en-US" altLang="ko-KR" dirty="0" smtClean="0"/>
              <a:t>Analyze breathing signal: measure phase of reflection</a:t>
            </a:r>
          </a:p>
          <a:p>
            <a:pPr lvl="1"/>
            <a:r>
              <a:rPr lang="en-US" altLang="ko-KR" dirty="0" smtClean="0"/>
              <a:t>Increase/decrease </a:t>
            </a:r>
            <a:r>
              <a:rPr lang="en-US" altLang="ko-KR" dirty="0" smtClean="0">
                <a:sym typeface="Symbol"/>
              </a:rPr>
              <a:t> inhale/exhale</a:t>
            </a:r>
            <a:endParaRPr lang="ko-KR" altLang="en-US" dirty="0"/>
          </a:p>
        </p:txBody>
      </p:sp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3861048"/>
            <a:ext cx="3983340" cy="22322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29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8024" y="3717031"/>
            <a:ext cx="3769332" cy="25202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3191132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899</TotalTime>
  <Words>745</Words>
  <Application>Microsoft Office PowerPoint</Application>
  <PresentationFormat>화면 슬라이드 쇼(4:3)</PresentationFormat>
  <Paragraphs>124</Paragraphs>
  <Slides>20</Slides>
  <Notes>0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20</vt:i4>
      </vt:variant>
    </vt:vector>
  </HeadingPairs>
  <TitlesOfParts>
    <vt:vector size="21" baseType="lpstr">
      <vt:lpstr>Office 테마</vt:lpstr>
      <vt:lpstr>Wireless human monitoring through walls</vt:lpstr>
      <vt:lpstr>Questions</vt:lpstr>
      <vt:lpstr>Possible applications</vt:lpstr>
      <vt:lpstr>Technology overview: WiTrack</vt:lpstr>
      <vt:lpstr>TOF estimation</vt:lpstr>
      <vt:lpstr>FMCW</vt:lpstr>
      <vt:lpstr>FMCW resolution</vt:lpstr>
      <vt:lpstr>Addressing static multipath</vt:lpstr>
      <vt:lpstr>Background subtraction</vt:lpstr>
      <vt:lpstr>Addressing dynamic multipath</vt:lpstr>
      <vt:lpstr>Localization in 3D</vt:lpstr>
      <vt:lpstr>Pointing angle estimation</vt:lpstr>
      <vt:lpstr>Implementation</vt:lpstr>
      <vt:lpstr>Implementation</vt:lpstr>
      <vt:lpstr>Implementation</vt:lpstr>
      <vt:lpstr>Evaluation</vt:lpstr>
      <vt:lpstr>Limitations</vt:lpstr>
      <vt:lpstr>Breath monitoring</vt:lpstr>
      <vt:lpstr>Technology overview</vt:lpstr>
      <vt:lpstr>Processing steps</vt:lpstr>
    </vt:vector>
  </TitlesOfParts>
  <Company>R&amp;D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Human tracking through walls</dc:title>
  <dc:creator>Microsoft Corporation</dc:creator>
  <cp:lastModifiedBy>Hyogon Kim</cp:lastModifiedBy>
  <cp:revision>182</cp:revision>
  <dcterms:created xsi:type="dcterms:W3CDTF">2006-10-05T04:04:58Z</dcterms:created>
  <dcterms:modified xsi:type="dcterms:W3CDTF">2014-09-29T00:04:17Z</dcterms:modified>
</cp:coreProperties>
</file>