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60" r:id="rId5"/>
    <p:sldId id="259" r:id="rId6"/>
    <p:sldId id="261" r:id="rId7"/>
    <p:sldId id="276" r:id="rId8"/>
    <p:sldId id="277" r:id="rId9"/>
    <p:sldId id="262" r:id="rId10"/>
    <p:sldId id="263" r:id="rId11"/>
    <p:sldId id="264" r:id="rId12"/>
    <p:sldId id="281" r:id="rId13"/>
    <p:sldId id="266" r:id="rId14"/>
    <p:sldId id="267" r:id="rId15"/>
    <p:sldId id="282" r:id="rId16"/>
    <p:sldId id="268" r:id="rId17"/>
    <p:sldId id="283" r:id="rId18"/>
    <p:sldId id="284" r:id="rId19"/>
    <p:sldId id="270" r:id="rId20"/>
    <p:sldId id="271" r:id="rId21"/>
    <p:sldId id="272" r:id="rId22"/>
    <p:sldId id="273" r:id="rId23"/>
    <p:sldId id="285" r:id="rId24"/>
    <p:sldId id="275" r:id="rId25"/>
    <p:sldId id="280" r:id="rId26"/>
    <p:sldId id="274" r:id="rId2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-9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C76DA-C461-495E-B0FF-141ABEB73968}" type="datetimeFigureOut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E083D-46CB-412E-B9B5-26AF1A51DA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E083D-46CB-412E-B9B5-26AF1A51DA6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905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A9F61-A063-4BEB-83F7-8D2C0A3DFB37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5636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2703-83CA-412B-B3FE-9D9F77E5D500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2659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26317-DA71-4B5E-852A-DA33BA847983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24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B6B0A-1701-4DD1-8E18-CA73B537ECFF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437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50EE-B65A-4402-99F6-5A7473E45E5A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327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8D39D-3FE7-4214-A019-85811E285BE5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982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CB5F5-D992-4653-89FB-E09B6B7CA992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890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5DD3-6213-48BA-AF90-30432BC0B589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354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FB8F-5B32-4601-A742-CE767E74EAAC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8027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B6DD7-88C3-4A04-B904-13E6C7DAAFAC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5954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8AF61-6930-437B-8EBB-A89F8DF760FF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650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DB9C7-9625-4C4B-B74D-26B3530CADD1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548E4-B59C-49C7-B29A-2371A27E4C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174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 smtClean="0"/>
              <a:t>Fine-grained Spectrum Adaptation in WiFi Networks</a:t>
            </a:r>
            <a:endParaRPr lang="ko-KR" altLang="en-US" sz="4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altLang="ko-KR" dirty="0" smtClean="0"/>
          </a:p>
          <a:p>
            <a:r>
              <a:rPr lang="en-US" altLang="ko-KR" dirty="0" smtClean="0"/>
              <a:t>ACM </a:t>
            </a:r>
            <a:r>
              <a:rPr lang="en-US" altLang="ko-KR" dirty="0" err="1" smtClean="0"/>
              <a:t>Mobicom</a:t>
            </a:r>
            <a:r>
              <a:rPr lang="en-US" altLang="ko-KR" dirty="0" smtClean="0"/>
              <a:t> 2013</a:t>
            </a:r>
          </a:p>
          <a:p>
            <a:r>
              <a:rPr lang="en-US" altLang="ko-KR" dirty="0" err="1" smtClean="0"/>
              <a:t>Sangki</a:t>
            </a:r>
            <a:r>
              <a:rPr lang="en-US" altLang="ko-KR" dirty="0" smtClean="0"/>
              <a:t> Yun et al.</a:t>
            </a:r>
          </a:p>
          <a:p>
            <a:endParaRPr lang="en-US" altLang="ko-KR" dirty="0"/>
          </a:p>
          <a:p>
            <a:r>
              <a:rPr lang="en-US" altLang="ko-KR" dirty="0" smtClean="0"/>
              <a:t>Presenter : </a:t>
            </a:r>
            <a:r>
              <a:rPr lang="en-US" altLang="ko-KR" dirty="0" err="1" smtClean="0"/>
              <a:t>Yongtae</a:t>
            </a:r>
            <a:r>
              <a:rPr lang="en-US" altLang="ko-KR" dirty="0" smtClean="0"/>
              <a:t> Park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DD996-43C1-4DCB-9443-52D7331A8650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562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4"/>
    </mc:Choice>
    <mc:Fallback xmlns="">
      <p:transition spd="slow" advTm="93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Fine-grained Spectrum Access</a:t>
            </a:r>
          </a:p>
          <a:p>
            <a:r>
              <a:rPr lang="en-US" altLang="ko-KR" dirty="0" smtClean="0"/>
              <a:t>Spectrum Adaptation</a:t>
            </a:r>
          </a:p>
          <a:p>
            <a:r>
              <a:rPr lang="en-US" altLang="ko-KR" dirty="0" err="1" smtClean="0"/>
              <a:t>Testbed</a:t>
            </a:r>
            <a:r>
              <a:rPr lang="en-US" altLang="ko-KR" dirty="0" smtClean="0"/>
              <a:t> Experiments</a:t>
            </a:r>
          </a:p>
          <a:p>
            <a:r>
              <a:rPr lang="en-US" altLang="ko-KR" dirty="0" smtClean="0"/>
              <a:t>Simulation</a:t>
            </a:r>
          </a:p>
          <a:p>
            <a:r>
              <a:rPr lang="en-US" altLang="ko-KR" dirty="0" smtClean="0"/>
              <a:t>Conclusion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6B63F-5993-45AF-96E9-F32DD1B2AC0B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80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"/>
    </mc:Choice>
    <mc:Fallback xmlns="">
      <p:transition spd="slow" advTm="3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WiFi traffic has grown explosively</a:t>
            </a:r>
          </a:p>
          <a:p>
            <a:pPr lvl="1"/>
            <a:r>
              <a:rPr lang="en-US" altLang="ko-KR" sz="2000" dirty="0" smtClean="0"/>
              <a:t>Need to developed new technology to </a:t>
            </a:r>
            <a:r>
              <a:rPr lang="en-US" altLang="ko-KR" sz="2000" b="1" dirty="0" smtClean="0"/>
              <a:t>dramatically improve spectrum efficiency</a:t>
            </a:r>
          </a:p>
          <a:p>
            <a:pPr lvl="1"/>
            <a:r>
              <a:rPr lang="en-US" altLang="ko-KR" sz="2000" dirty="0" smtClean="0"/>
              <a:t>IEEE 802.11n supports up to 40MHz channels</a:t>
            </a:r>
          </a:p>
          <a:p>
            <a:pPr lvl="1"/>
            <a:r>
              <a:rPr lang="en-US" altLang="ko-KR" sz="2000" dirty="0" smtClean="0"/>
              <a:t>IEEE 802.11ac increases the channel width up to 160MHz</a:t>
            </a:r>
          </a:p>
          <a:p>
            <a:pPr lvl="1"/>
            <a:endParaRPr lang="en-US" altLang="ko-KR" sz="2000" dirty="0" smtClean="0"/>
          </a:p>
          <a:p>
            <a:r>
              <a:rPr lang="en-US" altLang="ko-KR" sz="2400" dirty="0" smtClean="0"/>
              <a:t>Using larger channel width is not always desirable</a:t>
            </a:r>
          </a:p>
          <a:p>
            <a:pPr lvl="1"/>
            <a:r>
              <a:rPr lang="en-US" altLang="ko-KR" sz="2000" dirty="0" smtClean="0"/>
              <a:t>A 40MHz channel can be easily starved by nodes using 20MHz channels</a:t>
            </a:r>
          </a:p>
          <a:p>
            <a:pPr lvl="1"/>
            <a:r>
              <a:rPr lang="en-US" altLang="ko-KR" sz="2000" dirty="0" smtClean="0"/>
              <a:t>A wider channel reduces the communication range due to less concentrated energy</a:t>
            </a:r>
          </a:p>
          <a:p>
            <a:pPr lvl="1"/>
            <a:r>
              <a:rPr lang="en-US" altLang="ko-KR" sz="2000" dirty="0" smtClean="0"/>
              <a:t>Increases energy consumption due to a higher sampling rate</a:t>
            </a:r>
            <a:endParaRPr lang="en-US" altLang="ko-KR" sz="20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D3D2-BF3B-4FFC-89C4-52E19EA7993F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344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000"/>
    </mc:Choice>
    <mc:Fallback xmlns="">
      <p:transition spd="slow" advTm="18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Fine-grained Spectrum Adaptation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4529041"/>
            <a:ext cx="10515600" cy="2118894"/>
          </a:xfrm>
        </p:spPr>
        <p:txBody>
          <a:bodyPr/>
          <a:lstStyle/>
          <a:p>
            <a:r>
              <a:rPr lang="en-US" altLang="ko-KR" sz="2100" dirty="0" smtClean="0"/>
              <a:t>The right approach is to determine spectrum based on the application need and current channel condition</a:t>
            </a:r>
          </a:p>
          <a:p>
            <a:pPr lvl="1"/>
            <a:r>
              <a:rPr lang="en-US" altLang="ko-KR" sz="1800" dirty="0" smtClean="0"/>
              <a:t>A mobile device on 10MHz channel to conserve power and achieve a higher SNR over the same distance</a:t>
            </a:r>
          </a:p>
          <a:p>
            <a:pPr lvl="1"/>
            <a:r>
              <a:rPr lang="en-US" altLang="ko-KR" sz="1800" dirty="0" smtClean="0"/>
              <a:t>A laptop on a standard 20MHz channel to balance power and bandwidth requirements</a:t>
            </a:r>
          </a:p>
          <a:p>
            <a:pPr lvl="1"/>
            <a:r>
              <a:rPr lang="en-US" altLang="ko-KR" sz="1800" dirty="0" smtClean="0"/>
              <a:t>HDTV on a wider channel to achieve high capacity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870" y="1690688"/>
            <a:ext cx="6221586" cy="2838353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6C40-6E98-4AD4-B9F9-27D81819FC06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116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2"/>
    </mc:Choice>
    <mc:Fallback xmlns="">
      <p:transition spd="slow" advTm="98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Challenges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sz="2400" dirty="0" smtClean="0"/>
              <a:t>Promptly switch to the desired spectrum</a:t>
            </a:r>
          </a:p>
          <a:p>
            <a:pPr lvl="1"/>
            <a:r>
              <a:rPr lang="en-US" altLang="ko-KR" sz="2000" dirty="0" smtClean="0"/>
              <a:t>Solution: Dynamically change the center frequency and channel width on a per-frame basis</a:t>
            </a:r>
          </a:p>
          <a:p>
            <a:pPr lvl="1"/>
            <a:endParaRPr lang="en-US" altLang="ko-KR" sz="2000" dirty="0"/>
          </a:p>
          <a:p>
            <a:r>
              <a:rPr lang="en-US" altLang="ko-KR" sz="2400" dirty="0" smtClean="0"/>
              <a:t>Accurately detect the spectrum used by the transmission within a preamble time</a:t>
            </a:r>
          </a:p>
          <a:p>
            <a:pPr lvl="1"/>
            <a:r>
              <a:rPr lang="en-US" altLang="ko-KR" sz="2000" dirty="0" smtClean="0"/>
              <a:t>Solution: Quickly identify the spectrum used by the sender based on the IEEE 802.11 preamble signature</a:t>
            </a:r>
          </a:p>
          <a:p>
            <a:pPr lvl="1"/>
            <a:endParaRPr lang="en-US" altLang="ko-KR" sz="2400" dirty="0"/>
          </a:p>
          <a:p>
            <a:r>
              <a:rPr lang="en-US" altLang="ko-KR" sz="2400" dirty="0" smtClean="0"/>
              <a:t>Determine which spectrum to user for each transmission to optimize performance and avoid interference</a:t>
            </a:r>
          </a:p>
          <a:p>
            <a:pPr lvl="1"/>
            <a:r>
              <a:rPr lang="en-US" altLang="ko-KR" sz="2000" dirty="0" smtClean="0"/>
              <a:t>Solution</a:t>
            </a:r>
          </a:p>
          <a:p>
            <a:pPr lvl="2"/>
            <a:r>
              <a:rPr lang="en-US" altLang="ko-KR" sz="1600" dirty="0" smtClean="0"/>
              <a:t>Takes into account both frequency diversity and interference</a:t>
            </a:r>
          </a:p>
          <a:p>
            <a:pPr lvl="2"/>
            <a:r>
              <a:rPr lang="en-US" altLang="ko-KR" sz="1600" dirty="0" smtClean="0"/>
              <a:t>Can support joint allocation of spectrum, schedule, and AP</a:t>
            </a:r>
            <a:endParaRPr lang="ko-KR" altLang="en-US" sz="16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E784B-9446-47AE-B516-3D2FA038258C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90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"/>
    </mc:Choice>
    <mc:Fallback xmlns="">
      <p:transition spd="slow" advTm="3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Fine-grained Spectrum Access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Baseband Design</a:t>
            </a:r>
          </a:p>
          <a:p>
            <a:pPr lvl="1"/>
            <a:r>
              <a:rPr lang="en-US" altLang="ko-KR" sz="2000" dirty="0" smtClean="0"/>
              <a:t>Design goal is to support efficient spectrum change with negligible overhead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sz="2000" dirty="0" smtClean="0"/>
              <a:t>Option 1: Communicate through narrow channel</a:t>
            </a:r>
          </a:p>
          <a:p>
            <a:pPr lvl="2"/>
            <a:r>
              <a:rPr lang="en-US" altLang="ko-KR" sz="1800" dirty="0" smtClean="0"/>
              <a:t>Pros: To use a small number of subcarriers for data transmission (like OFDMA)</a:t>
            </a:r>
          </a:p>
          <a:p>
            <a:pPr lvl="2"/>
            <a:r>
              <a:rPr lang="en-US" altLang="ko-KR" sz="1800" dirty="0" smtClean="0"/>
              <a:t>Cons: But inflexible because it needs tightly synchronization with very small misalignment</a:t>
            </a:r>
          </a:p>
          <a:p>
            <a:pPr lvl="1"/>
            <a:r>
              <a:rPr lang="en-US" altLang="ko-KR" sz="2000" b="1" dirty="0" smtClean="0"/>
              <a:t>Option 2: To use narrower subcarrier width</a:t>
            </a:r>
          </a:p>
          <a:p>
            <a:pPr lvl="2"/>
            <a:r>
              <a:rPr lang="en-US" altLang="ko-KR" sz="1800" dirty="0" smtClean="0"/>
              <a:t>Pros:</a:t>
            </a:r>
          </a:p>
          <a:p>
            <a:pPr lvl="3"/>
            <a:r>
              <a:rPr lang="en-US" altLang="ko-KR" sz="1600" dirty="0" smtClean="0"/>
              <a:t>5MHz and 10MHz channels in addition to the default 20MHz channels</a:t>
            </a:r>
          </a:p>
          <a:p>
            <a:pPr lvl="3"/>
            <a:r>
              <a:rPr lang="en-US" altLang="ko-KR" sz="1600" dirty="0" smtClean="0"/>
              <a:t>Most commercial devices support it</a:t>
            </a:r>
          </a:p>
          <a:p>
            <a:pPr lvl="3"/>
            <a:r>
              <a:rPr lang="en-US" altLang="ko-KR" sz="1600" dirty="0" smtClean="0"/>
              <a:t>Then nodes independently communicate without the need to synchronize</a:t>
            </a:r>
          </a:p>
          <a:p>
            <a:pPr lvl="2"/>
            <a:r>
              <a:rPr lang="en-US" altLang="ko-KR" sz="1800" dirty="0" smtClean="0"/>
              <a:t>Cons:</a:t>
            </a:r>
          </a:p>
          <a:p>
            <a:pPr lvl="3"/>
            <a:r>
              <a:rPr lang="en-US" altLang="ko-KR" sz="1600" dirty="0" smtClean="0"/>
              <a:t>Incur non-negligible delay in changing the channel width</a:t>
            </a:r>
          </a:p>
          <a:p>
            <a:pPr lvl="2"/>
            <a:r>
              <a:rPr lang="en-US" altLang="ko-KR" sz="1800" dirty="0" smtClean="0"/>
              <a:t>They use up-sampling and down-sampling to adjust subcarrier width without increasing delay</a:t>
            </a:r>
            <a:endParaRPr lang="ko-KR" altLang="en-US" sz="18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AAFD6-A89F-4516-ADFB-16DAB6F3F6CE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290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041"/>
    </mc:Choice>
    <mc:Fallback xmlns="">
      <p:transition spd="slow" advTm="11904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Fine-grained Spectrum Access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3000305"/>
            <a:ext cx="10515600" cy="3762960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Transmitter</a:t>
            </a:r>
          </a:p>
          <a:p>
            <a:pPr lvl="1"/>
            <a:r>
              <a:rPr lang="en-US" altLang="ko-KR" sz="1800" dirty="0" smtClean="0"/>
              <a:t>Based on available channel and the application requirement, the sender decides which spectrum to use (5, 10 or 20 MHz bandwidth)</a:t>
            </a:r>
          </a:p>
          <a:p>
            <a:pPr lvl="1"/>
            <a:r>
              <a:rPr lang="en-US" altLang="ko-KR" sz="1800" dirty="0" smtClean="0"/>
              <a:t>Up-sampling process </a:t>
            </a:r>
            <a:r>
              <a:rPr lang="en-US" altLang="ko-KR" sz="1800" b="1" dirty="0" smtClean="0"/>
              <a:t>adds interpolated samples for each signal</a:t>
            </a:r>
          </a:p>
          <a:p>
            <a:pPr lvl="2"/>
            <a:r>
              <a:rPr lang="en-US" altLang="ko-KR" sz="1600" dirty="0" smtClean="0"/>
              <a:t>To increase the signal duration and decrease the spectrum width of the signal</a:t>
            </a:r>
          </a:p>
          <a:p>
            <a:pPr lvl="2"/>
            <a:r>
              <a:rPr lang="en-US" altLang="ko-KR" sz="1600" dirty="0" smtClean="0"/>
              <a:t>Low pass filter is required to avoid generating adjacent channel interference</a:t>
            </a:r>
          </a:p>
          <a:p>
            <a:pPr lvl="1"/>
            <a:r>
              <a:rPr lang="en-US" altLang="ko-KR" sz="1800" dirty="0" smtClean="0"/>
              <a:t>Shift center frequency</a:t>
            </a:r>
          </a:p>
          <a:p>
            <a:pPr lvl="2"/>
            <a:r>
              <a:rPr lang="en-US" altLang="ko-KR" sz="1600" dirty="0" smtClean="0"/>
              <a:t>The baseband signal that the sender transmits</a:t>
            </a:r>
          </a:p>
          <a:p>
            <a:pPr lvl="2"/>
            <a:endParaRPr lang="en-US" altLang="ko-KR" sz="1600" dirty="0" smtClean="0"/>
          </a:p>
          <a:p>
            <a:pPr lvl="2"/>
            <a:r>
              <a:rPr lang="en-US" altLang="ko-KR" sz="1600" dirty="0" smtClean="0"/>
              <a:t>The </a:t>
            </a:r>
            <a:r>
              <a:rPr lang="en-US" altLang="ko-KR" sz="1600" dirty="0" err="1" smtClean="0"/>
              <a:t>passband</a:t>
            </a:r>
            <a:r>
              <a:rPr lang="en-US" altLang="ko-KR" sz="1600" dirty="0" smtClean="0"/>
              <a:t> signal</a:t>
            </a:r>
          </a:p>
          <a:p>
            <a:pPr lvl="2"/>
            <a:endParaRPr lang="en-US" altLang="ko-KR" sz="1600" dirty="0" smtClean="0"/>
          </a:p>
          <a:p>
            <a:pPr lvl="1"/>
            <a:r>
              <a:rPr lang="en-US" altLang="ko-KR" sz="1800" dirty="0" err="1" smtClean="0"/>
              <a:t>Upsamples</a:t>
            </a:r>
            <a:r>
              <a:rPr lang="en-US" altLang="ko-KR" sz="1800" dirty="0" smtClean="0"/>
              <a:t> all signals to 40MHz according to </a:t>
            </a:r>
            <a:r>
              <a:rPr lang="en-US" altLang="ko-KR" sz="1800" dirty="0" err="1" smtClean="0"/>
              <a:t>Nyquist</a:t>
            </a:r>
            <a:r>
              <a:rPr lang="en-US" altLang="ko-KR" sz="1800" dirty="0" smtClean="0"/>
              <a:t> Theorem</a:t>
            </a:r>
            <a:endParaRPr lang="ko-KR" altLang="en-US" sz="1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211" y="1458096"/>
            <a:ext cx="3983589" cy="182898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410" y="4969329"/>
            <a:ext cx="5246377" cy="479646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4015352" y="5574068"/>
            <a:ext cx="6228926" cy="532051"/>
            <a:chOff x="1621734" y="5509976"/>
            <a:chExt cx="9291827" cy="840537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1734" y="5588513"/>
              <a:ext cx="5686801" cy="762000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08535" y="5509976"/>
              <a:ext cx="3605026" cy="762000"/>
            </a:xfrm>
            <a:prstGeom prst="rect">
              <a:avLst/>
            </a:prstGeom>
          </p:spPr>
        </p:pic>
      </p:grp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23A0F-F92E-479F-A115-1478C439CDB4}" type="datetime1">
              <a:rPr lang="ko-KR" altLang="en-US" smtClean="0"/>
              <a:t>2013-11-27</a:t>
            </a:fld>
            <a:endParaRPr lang="ko-KR" altLang="en-US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88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93"/>
    </mc:Choice>
    <mc:Fallback xmlns="">
      <p:transition spd="slow" advTm="30393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Fine-grained Spectrum Access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2896472"/>
            <a:ext cx="10515600" cy="3718512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Receiver</a:t>
            </a:r>
          </a:p>
          <a:p>
            <a:pPr lvl="1"/>
            <a:r>
              <a:rPr lang="en-US" altLang="ko-KR" sz="1800" dirty="0" smtClean="0"/>
              <a:t>Compensates the center frequency shifting</a:t>
            </a:r>
          </a:p>
          <a:p>
            <a:pPr lvl="1"/>
            <a:r>
              <a:rPr lang="en-US" altLang="ko-KR" sz="1800" dirty="0" smtClean="0"/>
              <a:t>Filters the signal outside the channel width by LPF</a:t>
            </a:r>
          </a:p>
          <a:p>
            <a:pPr lvl="1"/>
            <a:r>
              <a:rPr lang="en-US" altLang="ko-KR" sz="1800" dirty="0" err="1" smtClean="0"/>
              <a:t>Downsamples</a:t>
            </a:r>
            <a:r>
              <a:rPr lang="en-US" altLang="ko-KR" sz="1800" dirty="0" smtClean="0"/>
              <a:t> the signal to match the sampling rate to that of the transmitter</a:t>
            </a:r>
          </a:p>
          <a:p>
            <a:pPr lvl="1"/>
            <a:r>
              <a:rPr lang="en-US" altLang="ko-KR" sz="1800" dirty="0" smtClean="0"/>
              <a:t>After that, the signal is delivered to the 802.11a PHY decoder</a:t>
            </a:r>
          </a:p>
          <a:p>
            <a:pPr lvl="1"/>
            <a:endParaRPr lang="en-US" altLang="ko-KR" sz="1800" dirty="0"/>
          </a:p>
          <a:p>
            <a:pPr lvl="1"/>
            <a:r>
              <a:rPr lang="en-US" altLang="ko-KR" sz="1800" dirty="0" smtClean="0"/>
              <a:t>While decoding the already detected signal, the detector </a:t>
            </a:r>
            <a:r>
              <a:rPr lang="en-US" altLang="ko-KR" sz="1800" b="1" dirty="0" smtClean="0"/>
              <a:t>keeps sensing </a:t>
            </a:r>
            <a:r>
              <a:rPr lang="en-US" altLang="ko-KR" sz="1800" dirty="0" smtClean="0"/>
              <a:t>the spectrum to detect new signal form the remaining idle spectrum</a:t>
            </a:r>
          </a:p>
          <a:p>
            <a:pPr lvl="2"/>
            <a:endParaRPr lang="ko-KR" altLang="en-US" sz="1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692" y="1359244"/>
            <a:ext cx="4167551" cy="1848099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21910-365D-48A2-ACAF-7132E5A144F9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856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Fine-grained Spectrum Access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Detecting the Spectrum</a:t>
            </a:r>
          </a:p>
          <a:p>
            <a:pPr lvl="1"/>
            <a:r>
              <a:rPr lang="en-US" altLang="ko-KR" sz="2000" dirty="0" smtClean="0"/>
              <a:t>The receiver should know which center frequency and channel width the sender uses for transmission</a:t>
            </a:r>
          </a:p>
          <a:p>
            <a:pPr lvl="1"/>
            <a:endParaRPr lang="en-US" altLang="ko-KR" sz="2000" dirty="0" smtClean="0"/>
          </a:p>
          <a:p>
            <a:pPr lvl="1"/>
            <a:r>
              <a:rPr lang="en-US" altLang="ko-KR" sz="2000" dirty="0" smtClean="0"/>
              <a:t>802.11a frame detection</a:t>
            </a:r>
          </a:p>
          <a:p>
            <a:pPr lvl="2"/>
            <a:r>
              <a:rPr lang="en-US" altLang="ko-KR" sz="1800" dirty="0" smtClean="0"/>
              <a:t>802.11a preamble consists of</a:t>
            </a:r>
          </a:p>
          <a:p>
            <a:pPr lvl="3"/>
            <a:r>
              <a:rPr lang="en-US" altLang="ko-KR" sz="1600" dirty="0" smtClean="0"/>
              <a:t>Long Training Field(LTF) used for the channel estimation</a:t>
            </a:r>
          </a:p>
          <a:p>
            <a:pPr lvl="3"/>
            <a:r>
              <a:rPr lang="en-US" altLang="ko-KR" sz="1600" dirty="0" smtClean="0"/>
              <a:t>Short Training Field(STF) used for the frame detection</a:t>
            </a:r>
          </a:p>
          <a:p>
            <a:pPr lvl="2"/>
            <a:r>
              <a:rPr lang="en-US" altLang="ko-KR" sz="1800" dirty="0" smtClean="0"/>
              <a:t>STF has a special property in time domain</a:t>
            </a:r>
          </a:p>
          <a:p>
            <a:pPr lvl="3"/>
            <a:r>
              <a:rPr lang="en-US" altLang="ko-KR" sz="1600" dirty="0" smtClean="0"/>
              <a:t>Ten periods, each with</a:t>
            </a:r>
            <a:r>
              <a:rPr lang="en-US" altLang="ko-KR" sz="1600" b="1" dirty="0" smtClean="0"/>
              <a:t> 16 samples</a:t>
            </a:r>
            <a:r>
              <a:rPr lang="en-US" altLang="ko-KR" sz="1600" dirty="0" smtClean="0"/>
              <a:t>, altogether 160 samples</a:t>
            </a:r>
          </a:p>
          <a:p>
            <a:pPr lvl="3"/>
            <a:r>
              <a:rPr lang="en-US" altLang="ko-KR" sz="1600" dirty="0" smtClean="0"/>
              <a:t>The energy of the received signal r as</a:t>
            </a:r>
          </a:p>
          <a:p>
            <a:pPr lvl="3"/>
            <a:endParaRPr lang="en-US" altLang="ko-KR" sz="1600" dirty="0" smtClean="0"/>
          </a:p>
          <a:p>
            <a:pPr lvl="3"/>
            <a:r>
              <a:rPr lang="en-US" altLang="ko-KR" sz="1600" dirty="0" smtClean="0"/>
              <a:t>The auto-correlation of the signal with d delayed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samples</a:t>
            </a:r>
          </a:p>
          <a:p>
            <a:pPr lvl="3"/>
            <a:endParaRPr lang="en-US" altLang="ko-KR" sz="1600" dirty="0" smtClean="0"/>
          </a:p>
          <a:p>
            <a:pPr lvl="3"/>
            <a:endParaRPr lang="en-US" altLang="ko-KR" sz="1600" dirty="0"/>
          </a:p>
          <a:p>
            <a:pPr lvl="3"/>
            <a:r>
              <a:rPr lang="en-US" altLang="ko-KR" sz="1600" dirty="0" smtClean="0"/>
              <a:t>The detection metric </a:t>
            </a:r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2249" y="5193772"/>
            <a:ext cx="2470601" cy="4119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6763" y="4611230"/>
            <a:ext cx="3900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- L: the number of signals used for energy measurements</a:t>
            </a:r>
          </a:p>
          <a:p>
            <a:r>
              <a:rPr lang="en-US" altLang="ko-KR" sz="1400" dirty="0" smtClean="0"/>
              <a:t>- *: represents the complex conjugate of the signal</a:t>
            </a:r>
          </a:p>
          <a:p>
            <a:endParaRPr lang="en-US" altLang="ko-KR" sz="1400" dirty="0" smtClean="0"/>
          </a:p>
          <a:p>
            <a:pPr marL="285750" indent="-285750">
              <a:buFontTx/>
              <a:buChar char="-"/>
            </a:pPr>
            <a:r>
              <a:rPr lang="en-US" altLang="ko-KR" sz="1400" dirty="0" smtClean="0"/>
              <a:t>d is 16 and m</a:t>
            </a:r>
            <a:r>
              <a:rPr lang="en-US" altLang="ko-KR" sz="1400" baseline="-25000" dirty="0" smtClean="0"/>
              <a:t>16</a:t>
            </a:r>
            <a:r>
              <a:rPr lang="en-US" altLang="ko-KR" sz="1400" dirty="0" smtClean="0"/>
              <a:t> is detection metric for 802.11a </a:t>
            </a:r>
          </a:p>
          <a:p>
            <a:pPr marL="285750" indent="-285750">
              <a:buFontTx/>
              <a:buChar char="-"/>
            </a:pPr>
            <a:r>
              <a:rPr lang="en-US" altLang="ko-KR" sz="1400" dirty="0" smtClean="0"/>
              <a:t>If m</a:t>
            </a:r>
            <a:r>
              <a:rPr lang="en-US" altLang="ko-KR" sz="1400" baseline="-25000" dirty="0" smtClean="0"/>
              <a:t>16</a:t>
            </a:r>
            <a:r>
              <a:rPr lang="en-US" altLang="ko-KR" sz="1400" dirty="0" smtClean="0"/>
              <a:t> is higher than the threshold, then we consider that a valid 802.11a frame is detected</a:t>
            </a:r>
            <a:endParaRPr lang="ko-KR" altLang="en-US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470" y="5760002"/>
            <a:ext cx="2534158" cy="60151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594" y="6361514"/>
            <a:ext cx="1109032" cy="38667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/>
          <a:srcRect r="44890" b="17709"/>
          <a:stretch/>
        </p:blipFill>
        <p:spPr>
          <a:xfrm>
            <a:off x="7743568" y="2722466"/>
            <a:ext cx="3933908" cy="1753828"/>
          </a:xfrm>
          <a:prstGeom prst="rect">
            <a:avLst/>
          </a:prstGeom>
        </p:spPr>
      </p:pic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2D2C2-F248-4E65-973F-DFF80B07C844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52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Fine-grained Spectrum Access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smtClean="0"/>
              <a:t>Spectral </a:t>
            </a:r>
            <a:r>
              <a:rPr lang="en-US" altLang="ko-KR" sz="2400" dirty="0" smtClean="0"/>
              <a:t>and Temporal analysis based spectrum detection (STD)</a:t>
            </a:r>
            <a:endParaRPr lang="en-US" altLang="ko-KR" sz="2000" dirty="0"/>
          </a:p>
          <a:p>
            <a:pPr lvl="1"/>
            <a:r>
              <a:rPr lang="en-US" altLang="ko-KR" sz="2000" dirty="0" smtClean="0"/>
              <a:t>Temporal analysis</a:t>
            </a:r>
          </a:p>
          <a:p>
            <a:pPr lvl="2"/>
            <a:r>
              <a:rPr lang="en-US" altLang="ko-KR" sz="1600" dirty="0" smtClean="0"/>
              <a:t>The receiver measures m</a:t>
            </a:r>
            <a:r>
              <a:rPr lang="en-US" altLang="ko-KR" sz="1600" baseline="-25000" dirty="0" smtClean="0"/>
              <a:t>16</a:t>
            </a:r>
            <a:r>
              <a:rPr lang="en-US" altLang="ko-KR" sz="1600" dirty="0" smtClean="0"/>
              <a:t>, m</a:t>
            </a:r>
            <a:r>
              <a:rPr lang="en-US" altLang="ko-KR" sz="1600" baseline="-25000" dirty="0" smtClean="0"/>
              <a:t>32</a:t>
            </a:r>
            <a:r>
              <a:rPr lang="en-US" altLang="ko-KR" sz="1600" dirty="0" smtClean="0"/>
              <a:t> and m</a:t>
            </a:r>
            <a:r>
              <a:rPr lang="en-US" altLang="ko-KR" sz="1600" baseline="-25000" dirty="0" smtClean="0"/>
              <a:t>64</a:t>
            </a:r>
          </a:p>
          <a:p>
            <a:pPr lvl="2"/>
            <a:r>
              <a:rPr lang="en-US" altLang="ko-KR" sz="1600" dirty="0" smtClean="0"/>
              <a:t>If all </a:t>
            </a:r>
            <a:r>
              <a:rPr lang="en-US" altLang="ko-KR" sz="1600" dirty="0" err="1" smtClean="0"/>
              <a:t>M</a:t>
            </a:r>
            <a:r>
              <a:rPr lang="en-US" altLang="ko-KR" sz="1600" baseline="-25000" dirty="0" err="1" smtClean="0"/>
              <a:t>k</a:t>
            </a:r>
            <a:r>
              <a:rPr lang="en-US" altLang="ko-KR" sz="1600" dirty="0" err="1" smtClean="0"/>
              <a:t>s</a:t>
            </a:r>
            <a:r>
              <a:rPr lang="en-US" altLang="ko-KR" sz="1600" dirty="0" smtClean="0"/>
              <a:t> are below threshold, the signal is considered as non-802.11a signal</a:t>
            </a:r>
          </a:p>
          <a:p>
            <a:pPr lvl="2"/>
            <a:r>
              <a:rPr lang="en-US" altLang="ko-KR" sz="1600" dirty="0" smtClean="0"/>
              <a:t>Otherwise, it selects the channel width that gives the best match</a:t>
            </a:r>
          </a:p>
          <a:p>
            <a:pPr lvl="2"/>
            <a:r>
              <a:rPr lang="en-US" altLang="ko-KR" sz="1600" b="1" dirty="0" smtClean="0"/>
              <a:t>It cannot identify the center frequency of the signal</a:t>
            </a:r>
            <a:endParaRPr lang="en-US" altLang="ko-KR" b="1" dirty="0"/>
          </a:p>
          <a:p>
            <a:pPr lvl="1"/>
            <a:endParaRPr lang="en-US" altLang="ko-KR" sz="2000" dirty="0" smtClean="0"/>
          </a:p>
          <a:p>
            <a:pPr lvl="1"/>
            <a:r>
              <a:rPr lang="en-US" altLang="ko-KR" sz="2000" dirty="0" smtClean="0"/>
              <a:t>Spectral analysis</a:t>
            </a:r>
          </a:p>
          <a:p>
            <a:pPr lvl="2"/>
            <a:r>
              <a:rPr lang="en-US" altLang="ko-KR" sz="1600" dirty="0" smtClean="0"/>
              <a:t>The receiver calculates Power Spectral Density (PSD) by performing Fast Fourier Transfer (FFT) of the received signal </a:t>
            </a:r>
          </a:p>
          <a:p>
            <a:pPr lvl="2"/>
            <a:r>
              <a:rPr lang="en-US" altLang="ko-KR" sz="1600" dirty="0" smtClean="0"/>
              <a:t>Identify both the channel width and center frequency</a:t>
            </a:r>
          </a:p>
          <a:p>
            <a:pPr lvl="2"/>
            <a:r>
              <a:rPr lang="en-US" altLang="ko-KR" sz="1600" b="1" dirty="0" smtClean="0"/>
              <a:t>It cannot distinguish how many transmissions exist in the detected spectrum</a:t>
            </a:r>
            <a:r>
              <a:rPr lang="en-US" altLang="ko-KR" sz="1600" b="1" dirty="0"/>
              <a:t> </a:t>
            </a:r>
            <a:r>
              <a:rPr lang="en-US" altLang="ko-KR" sz="1600" b="1" dirty="0" smtClean="0"/>
              <a:t>when multiple transmissions continuously occupy the spectrum</a:t>
            </a:r>
          </a:p>
          <a:p>
            <a:pPr lvl="3"/>
            <a:r>
              <a:rPr lang="en-US" altLang="ko-KR" sz="1400" dirty="0" smtClean="0"/>
              <a:t>For example, 10MHz spectrum is occupied by two 5MHz channel signals</a:t>
            </a:r>
          </a:p>
          <a:p>
            <a:pPr lvl="3"/>
            <a:r>
              <a:rPr lang="en-US" altLang="ko-KR" sz="1400" dirty="0" smtClean="0"/>
              <a:t>Cannot tell whether it is one transmission on a 10MHz channel or two transmission on two consecutive 5MHz channel</a:t>
            </a:r>
          </a:p>
          <a:p>
            <a:pPr lvl="1"/>
            <a:endParaRPr lang="en-US" altLang="ko-KR" sz="2000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1EF4-A5FD-4C50-B3BD-A30B99616488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906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Fine-grained Spectrum Access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6254578" cy="4351338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Fine-grained Spectrum Detection (FSD)</a:t>
            </a:r>
          </a:p>
          <a:p>
            <a:pPr lvl="1"/>
            <a:r>
              <a:rPr lang="en-US" altLang="ko-KR" sz="1800" dirty="0" smtClean="0"/>
              <a:t>STF consists of </a:t>
            </a:r>
            <a:r>
              <a:rPr lang="en-US" altLang="ko-KR" sz="1800" b="1" dirty="0" smtClean="0"/>
              <a:t>12 subcarriers with unit magnitude </a:t>
            </a:r>
            <a:r>
              <a:rPr lang="en-US" altLang="ko-KR" sz="1800" dirty="0" smtClean="0"/>
              <a:t>and </a:t>
            </a:r>
            <a:r>
              <a:rPr lang="en-US" altLang="ko-KR" sz="1800" b="1" dirty="0" smtClean="0"/>
              <a:t>54 subcarriers with zero energy</a:t>
            </a:r>
          </a:p>
          <a:p>
            <a:pPr lvl="1"/>
            <a:r>
              <a:rPr lang="en-US" altLang="ko-KR" sz="1800" dirty="0" smtClean="0"/>
              <a:t>Interval between adjacent subcarriers with non-zero energy is 4</a:t>
            </a:r>
          </a:p>
          <a:p>
            <a:pPr lvl="1"/>
            <a:endParaRPr lang="en-US" altLang="ko-KR" sz="1800" dirty="0" smtClean="0"/>
          </a:p>
          <a:p>
            <a:pPr lvl="1"/>
            <a:r>
              <a:rPr lang="en-US" altLang="ko-KR" sz="1800" dirty="0" smtClean="0"/>
              <a:t>The subcarrier width of the 20MHz receiver is twice as large as that of the 10MHz sender</a:t>
            </a:r>
          </a:p>
          <a:p>
            <a:pPr lvl="2"/>
            <a:r>
              <a:rPr lang="en-US" altLang="ko-KR" sz="1400" dirty="0" smtClean="0"/>
              <a:t>The signals of 2 subcarriers from 10MHz sender are merged into one subcarrier of 20MHz receiver, Reduces the subcarrier interval from 4 to 2</a:t>
            </a:r>
          </a:p>
          <a:p>
            <a:pPr lvl="2"/>
            <a:r>
              <a:rPr lang="en-US" altLang="ko-KR" sz="1400" dirty="0" smtClean="0"/>
              <a:t>5MHz case, the subcarrier interval is 1</a:t>
            </a:r>
          </a:p>
          <a:p>
            <a:pPr lvl="2"/>
            <a:endParaRPr lang="en-US" altLang="ko-KR" sz="1400" dirty="0" smtClean="0"/>
          </a:p>
          <a:p>
            <a:pPr lvl="1"/>
            <a:r>
              <a:rPr lang="en-US" altLang="ko-KR" sz="1800" dirty="0" smtClean="0"/>
              <a:t>Comparing Figure 3(b) and (d), it can be easily distinguished what bandwidth is used to transmit</a:t>
            </a:r>
            <a:endParaRPr lang="ko-KR" altLang="en-US" sz="18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778" y="2234170"/>
            <a:ext cx="4682485" cy="407773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A9E0-BFA4-437B-99FB-8B8A44FDC2B9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500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2" y="708164"/>
            <a:ext cx="5830137" cy="562858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870" y="734948"/>
            <a:ext cx="2662541" cy="257049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871" y="3606471"/>
            <a:ext cx="2662541" cy="257049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553" y="651733"/>
            <a:ext cx="1343221" cy="129678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553" y="2079304"/>
            <a:ext cx="1343221" cy="129678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553" y="3506875"/>
            <a:ext cx="1343221" cy="129678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553" y="4934446"/>
            <a:ext cx="1343221" cy="1296783"/>
          </a:xfrm>
          <a:prstGeom prst="rect">
            <a:avLst/>
          </a:prstGeom>
        </p:spPr>
      </p:pic>
      <p:cxnSp>
        <p:nvCxnSpPr>
          <p:cNvPr id="12" name="직선 연결선 11"/>
          <p:cNvCxnSpPr/>
          <p:nvPr/>
        </p:nvCxnSpPr>
        <p:spPr>
          <a:xfrm flipV="1">
            <a:off x="5601730" y="3506875"/>
            <a:ext cx="4054044" cy="233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직선 연결선 16"/>
          <p:cNvCxnSpPr>
            <a:stCxn id="5" idx="3"/>
          </p:cNvCxnSpPr>
          <p:nvPr/>
        </p:nvCxnSpPr>
        <p:spPr>
          <a:xfrm>
            <a:off x="8188411" y="2020194"/>
            <a:ext cx="14673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8254314" y="4891717"/>
            <a:ext cx="1513990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5306295" y="651733"/>
            <a:ext cx="38003" cy="568501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8064064" y="651732"/>
            <a:ext cx="46975" cy="287853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9806379" y="651731"/>
            <a:ext cx="6014" cy="137777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020812" y="504115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chemeClr val="accent1">
                    <a:lumMod val="75000"/>
                  </a:schemeClr>
                </a:solidFill>
              </a:rPr>
              <a:t>20MHz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95007" y="427915"/>
            <a:ext cx="1223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chemeClr val="accent1">
                    <a:lumMod val="75000"/>
                  </a:schemeClr>
                </a:solidFill>
              </a:rPr>
              <a:t>10MHz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38835" y="286084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chemeClr val="accent1">
                    <a:lumMod val="75000"/>
                  </a:schemeClr>
                </a:solidFill>
              </a:rPr>
              <a:t>5MHz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날짜 개체 틀 3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F9E52-8F42-4286-99B1-F5AD9BCF4A73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38" name="슬라이드 번호 개체 틀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879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Spectrum Adaptation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Problem Specification</a:t>
            </a:r>
          </a:p>
          <a:p>
            <a:pPr lvl="1"/>
            <a:r>
              <a:rPr lang="en-US" altLang="ko-KR" sz="2000" b="1" dirty="0" smtClean="0"/>
              <a:t>A natural question: which spectrum should be assigned to a given transmission</a:t>
            </a:r>
          </a:p>
          <a:p>
            <a:pPr lvl="2"/>
            <a:r>
              <a:rPr lang="en-US" altLang="ko-KR" sz="1600" dirty="0" smtClean="0"/>
              <a:t>1. Existing channel assignments assume an AP can transmit one frame at a time</a:t>
            </a:r>
          </a:p>
          <a:p>
            <a:pPr lvl="2"/>
            <a:r>
              <a:rPr lang="en-US" altLang="ko-KR" sz="1600" dirty="0" smtClean="0"/>
              <a:t>2. most channel assignment schemes consider fixed channel width and center frequency</a:t>
            </a:r>
          </a:p>
          <a:p>
            <a:pPr lvl="2"/>
            <a:r>
              <a:rPr lang="en-US" altLang="ko-KR" sz="1600" dirty="0" smtClean="0"/>
              <a:t>3. Most exiting channel assignments restrict an AP to user the same channel to communicate with all its clients for an extended duration of time</a:t>
            </a:r>
          </a:p>
          <a:p>
            <a:pPr lvl="2"/>
            <a:r>
              <a:rPr lang="en-US" altLang="ko-KR" sz="1600" dirty="0" smtClean="0"/>
              <a:t>4. OFDMA supports only synchronous transmissions</a:t>
            </a:r>
          </a:p>
          <a:p>
            <a:pPr lvl="1"/>
            <a:endParaRPr lang="en-US" altLang="ko-KR" sz="2000" dirty="0" smtClean="0"/>
          </a:p>
          <a:p>
            <a:pPr lvl="1"/>
            <a:r>
              <a:rPr lang="en-US" altLang="ko-KR" sz="2000" dirty="0" smtClean="0"/>
              <a:t>In this paper, this spectrum adaptation problem can be formulated as follows</a:t>
            </a:r>
          </a:p>
          <a:p>
            <a:pPr lvl="2"/>
            <a:r>
              <a:rPr lang="en-US" altLang="ko-KR" sz="1600" dirty="0" smtClean="0"/>
              <a:t>Given a frame and SNR to the client across the entire spectrum</a:t>
            </a:r>
          </a:p>
          <a:p>
            <a:pPr lvl="2"/>
            <a:r>
              <a:rPr lang="en-US" altLang="ko-KR" sz="1600" dirty="0" smtClean="0"/>
              <a:t>Decide which spectrum and start time should be assigned to the frame in order to optimize a given objective</a:t>
            </a:r>
          </a:p>
          <a:p>
            <a:pPr lvl="2"/>
            <a:r>
              <a:rPr lang="en-US" altLang="ko-KR" sz="1600" dirty="0" smtClean="0"/>
              <a:t>The </a:t>
            </a:r>
            <a:r>
              <a:rPr lang="en-US" altLang="ko-KR" sz="1600" dirty="0"/>
              <a:t>f</a:t>
            </a:r>
            <a:r>
              <a:rPr lang="en-US" altLang="ko-KR" sz="1600" dirty="0" smtClean="0"/>
              <a:t>inish time of all transmission </a:t>
            </a:r>
            <a:r>
              <a:rPr lang="en-US" altLang="ko-KR" sz="1600" dirty="0" smtClean="0"/>
              <a:t>as </a:t>
            </a:r>
            <a:r>
              <a:rPr lang="en-US" altLang="ko-KR" sz="1600" dirty="0" smtClean="0"/>
              <a:t>the primary objective </a:t>
            </a:r>
            <a:endParaRPr lang="ko-KR" altLang="en-US" sz="16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45B5-79AB-419C-8753-E27A8041336F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500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Spectrum Adaptation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7053649" cy="4351338"/>
          </a:xfrm>
        </p:spPr>
        <p:txBody>
          <a:bodyPr>
            <a:normAutofit lnSpcReduction="10000"/>
          </a:bodyPr>
          <a:lstStyle/>
          <a:p>
            <a:r>
              <a:rPr lang="en-US" altLang="ko-KR" sz="2400" dirty="0" smtClean="0"/>
              <a:t>Our Adaptation Algorithm</a:t>
            </a:r>
          </a:p>
          <a:p>
            <a:pPr lvl="1"/>
            <a:r>
              <a:rPr lang="en-US" altLang="ko-KR" sz="2000" dirty="0" smtClean="0"/>
              <a:t>The main challenge in the spectrum adaptation is the huge space</a:t>
            </a:r>
          </a:p>
          <a:p>
            <a:pPr lvl="2"/>
            <a:r>
              <a:rPr lang="en-US" altLang="ko-KR" sz="1800" dirty="0" smtClean="0"/>
              <a:t>The spectrum with different center frequency and channel width</a:t>
            </a:r>
          </a:p>
          <a:p>
            <a:pPr lvl="2"/>
            <a:r>
              <a:rPr lang="en-US" altLang="ko-KR" sz="1800" dirty="0" smtClean="0"/>
              <a:t>Non continuous block of spectrum</a:t>
            </a:r>
          </a:p>
          <a:p>
            <a:pPr lvl="1"/>
            <a:endParaRPr lang="en-US" altLang="ko-KR" sz="2000" dirty="0"/>
          </a:p>
          <a:p>
            <a:pPr lvl="1"/>
            <a:r>
              <a:rPr lang="en-US" altLang="ko-KR" sz="2000" dirty="0" smtClean="0"/>
              <a:t>Joint spectrum adaptation and scheduling</a:t>
            </a:r>
          </a:p>
          <a:p>
            <a:pPr lvl="2"/>
            <a:r>
              <a:rPr lang="en-US" altLang="ko-KR" sz="1800" dirty="0" smtClean="0"/>
              <a:t>Divide a frame into multiple mini-frames and divide the entire spectrum into multiple mini-channel (4 * 250-byte mini frames, 5MHz mini-channels in this paper)</a:t>
            </a:r>
          </a:p>
          <a:p>
            <a:pPr lvl="2"/>
            <a:r>
              <a:rPr lang="en-US" altLang="ko-KR" sz="1800" dirty="0" smtClean="0"/>
              <a:t>Use the greedy assignment with iterative improvement</a:t>
            </a:r>
          </a:p>
          <a:p>
            <a:pPr lvl="2"/>
            <a:r>
              <a:rPr lang="en-US" altLang="ko-KR" sz="1800" dirty="0" smtClean="0"/>
              <a:t>Compute the finish time by measuring the SNR of the mini channel and mapping the SNR to data rate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7179" y="2812678"/>
            <a:ext cx="3138615" cy="309020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908" y="5697833"/>
            <a:ext cx="1933231" cy="41009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176963"/>
            <a:ext cx="5877809" cy="561817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4A1F-C36B-4D54-B8DD-8BF6DC20E240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7527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Spectrum Adaptation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7061886" cy="4351338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Joint spectrum adaptation, scheduling, and AP assignment</a:t>
            </a:r>
          </a:p>
          <a:p>
            <a:pPr lvl="1"/>
            <a:r>
              <a:rPr lang="en-US" altLang="ko-KR" sz="1800" dirty="0"/>
              <a:t>Simply assigning to the closest AP or the AP with the highest SNR is not always the best choice</a:t>
            </a:r>
          </a:p>
          <a:p>
            <a:pPr lvl="2"/>
            <a:r>
              <a:rPr lang="en-US" altLang="ko-KR" sz="1600" dirty="0"/>
              <a:t>E.g. such an AP may be overloaded</a:t>
            </a:r>
          </a:p>
          <a:p>
            <a:pPr lvl="1"/>
            <a:r>
              <a:rPr lang="en-US" altLang="ko-KR" sz="1800" dirty="0"/>
              <a:t>Therefore, propose a simple extension considers a 3-D schedule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4097" y="3080409"/>
            <a:ext cx="3353357" cy="249788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645" y="5713235"/>
            <a:ext cx="1921213" cy="32879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176963"/>
            <a:ext cx="5877809" cy="561817"/>
          </a:xfrm>
          <a:prstGeom prst="rect">
            <a:avLst/>
          </a:prstGeom>
        </p:spPr>
      </p:pic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6A28-EDE0-4B89-9213-3DB58B10FE30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0037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Testbed</a:t>
            </a:r>
            <a:r>
              <a:rPr lang="en-US" altLang="ko-KR" dirty="0" smtClean="0"/>
              <a:t> Experiments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/>
              <a:t>Implement FSA in SORA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SDK 1.6</a:t>
            </a:r>
          </a:p>
          <a:p>
            <a:r>
              <a:rPr lang="en-US" altLang="ko-KR" sz="1800" dirty="0" smtClean="0"/>
              <a:t>DELL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XPS 850 with Intel i7 Quad-core processor</a:t>
            </a:r>
          </a:p>
          <a:p>
            <a:r>
              <a:rPr lang="en-US" altLang="ko-KR" sz="1800" dirty="0" smtClean="0"/>
              <a:t>8GB memory</a:t>
            </a:r>
          </a:p>
          <a:p>
            <a:r>
              <a:rPr lang="en-US" altLang="ko-KR" sz="1800" dirty="0" smtClean="0"/>
              <a:t>Without FPGA-level modification</a:t>
            </a:r>
          </a:p>
          <a:p>
            <a:pPr lvl="1"/>
            <a:r>
              <a:rPr lang="en-US" altLang="ko-KR" sz="1600" dirty="0" smtClean="0"/>
              <a:t>Sampling rate conversion</a:t>
            </a:r>
          </a:p>
          <a:p>
            <a:pPr lvl="1"/>
            <a:r>
              <a:rPr lang="en-US" altLang="ko-KR" sz="1600" dirty="0" smtClean="0"/>
              <a:t>Center frequency shifting</a:t>
            </a:r>
          </a:p>
          <a:p>
            <a:pPr lvl="1"/>
            <a:r>
              <a:rPr lang="en-US" altLang="ko-KR" sz="1600" dirty="0" smtClean="0"/>
              <a:t>Concurrent transmission of multiple frames in different </a:t>
            </a:r>
            <a:r>
              <a:rPr lang="en-US" altLang="ko-KR" sz="1600" dirty="0" err="1" smtClean="0"/>
              <a:t>subbands</a:t>
            </a:r>
            <a:endParaRPr lang="en-US" altLang="ko-KR" sz="1600" dirty="0" smtClean="0"/>
          </a:p>
          <a:p>
            <a:pPr lvl="1"/>
            <a:r>
              <a:rPr lang="en-US" altLang="ko-KR" sz="1600" dirty="0" smtClean="0"/>
              <a:t>Fine-grained spectrum detection</a:t>
            </a:r>
          </a:p>
          <a:p>
            <a:pPr lvl="1"/>
            <a:r>
              <a:rPr lang="en-US" altLang="ko-KR" sz="1600" dirty="0" smtClean="0"/>
              <a:t>Decoding a single frame from </a:t>
            </a:r>
            <a:r>
              <a:rPr lang="en-US" altLang="ko-KR" sz="1600" dirty="0" err="1" smtClean="0"/>
              <a:t>subband</a:t>
            </a:r>
            <a:r>
              <a:rPr lang="en-US" altLang="ko-KR" sz="1600" dirty="0" smtClean="0"/>
              <a:t> in real-time</a:t>
            </a:r>
          </a:p>
          <a:p>
            <a:r>
              <a:rPr lang="en-US" altLang="ko-KR" sz="2000" dirty="0" smtClean="0"/>
              <a:t>Due to the capacity limit of the general purpose processor</a:t>
            </a:r>
          </a:p>
          <a:p>
            <a:pPr lvl="1"/>
            <a:r>
              <a:rPr lang="en-US" altLang="ko-KR" sz="1600" dirty="0" smtClean="0"/>
              <a:t>Cannot decode </a:t>
            </a:r>
            <a:r>
              <a:rPr lang="en-US" altLang="ko-KR" sz="1600" dirty="0" smtClean="0"/>
              <a:t>multiple frames in real time concurrently</a:t>
            </a:r>
          </a:p>
          <a:p>
            <a:pPr lvl="1"/>
            <a:r>
              <a:rPr lang="en-US" altLang="ko-KR" sz="1600" dirty="0" smtClean="0"/>
              <a:t>Decoding is done offline using the captured signal dump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2573-7C77-45C6-AEE6-315F3D9BE5B7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6952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Spectrum Detection </a:t>
            </a:r>
            <a:r>
              <a:rPr lang="en-US" altLang="ko-KR" dirty="0" err="1" smtClean="0"/>
              <a:t>Acuuracy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4423718"/>
            <a:ext cx="10515600" cy="2298357"/>
          </a:xfrm>
        </p:spPr>
        <p:txBody>
          <a:bodyPr>
            <a:normAutofit/>
          </a:bodyPr>
          <a:lstStyle/>
          <a:p>
            <a:r>
              <a:rPr lang="en-US" altLang="ko-KR" sz="1800" dirty="0" smtClean="0"/>
              <a:t>FSA achieves over 99% detection accuracy from 5to 20dB SNR range</a:t>
            </a:r>
          </a:p>
          <a:p>
            <a:r>
              <a:rPr lang="en-US" altLang="ko-KR" sz="1800" dirty="0" smtClean="0"/>
              <a:t>FSA still 96% detection accuracy under 0-5dB SNR, 10% frame delivery ratio)</a:t>
            </a:r>
          </a:p>
          <a:p>
            <a:r>
              <a:rPr lang="en-US" altLang="ko-KR" sz="1800" dirty="0" smtClean="0"/>
              <a:t>Euclidean Distance based detection achieves accuracy of 98%</a:t>
            </a:r>
          </a:p>
          <a:p>
            <a:r>
              <a:rPr lang="en-US" altLang="ko-KR" sz="1800" dirty="0" smtClean="0"/>
              <a:t>STD  detection accuracy drops to 80% when SNR is below 10 dB</a:t>
            </a:r>
          </a:p>
          <a:p>
            <a:pPr lvl="1"/>
            <a:r>
              <a:rPr lang="en-US" altLang="ko-KR" sz="1400" dirty="0" smtClean="0"/>
              <a:t>STD relies on PSD analysis and temporal correlation check, which are sensitive to the channel noise</a:t>
            </a:r>
          </a:p>
          <a:p>
            <a:pPr lvl="1"/>
            <a:r>
              <a:rPr lang="en-US" altLang="ko-KR" sz="1400" dirty="0" smtClean="0"/>
              <a:t>FSA detection method is tolerable in a channel that gives 8% BER in BPSK modulation</a:t>
            </a:r>
          </a:p>
          <a:p>
            <a:endParaRPr lang="ko-KR" altLang="en-US" sz="1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372" y="1339591"/>
            <a:ext cx="5374441" cy="2951034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4A1F8-5FC6-4566-A073-7F81377DAD7B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6771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Spectrum Detection Accuracy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4162147"/>
            <a:ext cx="10515600" cy="2584642"/>
          </a:xfrm>
        </p:spPr>
        <p:txBody>
          <a:bodyPr>
            <a:normAutofit lnSpcReduction="10000"/>
          </a:bodyPr>
          <a:lstStyle/>
          <a:p>
            <a:r>
              <a:rPr lang="en-US" altLang="ko-KR" sz="2000" dirty="0" smtClean="0"/>
              <a:t>Figure 6</a:t>
            </a:r>
          </a:p>
          <a:p>
            <a:pPr lvl="1"/>
            <a:r>
              <a:rPr lang="en-US" altLang="ko-KR" sz="1800" dirty="0" smtClean="0"/>
              <a:t>The power of STF is distributed over wider spectrum which reduces reliability</a:t>
            </a:r>
          </a:p>
          <a:p>
            <a:pPr lvl="1"/>
            <a:r>
              <a:rPr lang="en-US" altLang="ko-KR" sz="1800" dirty="0" smtClean="0"/>
              <a:t>Wider and also gives more possible </a:t>
            </a:r>
            <a:r>
              <a:rPr lang="en-US" altLang="ko-KR" sz="1800" dirty="0" err="1" smtClean="0"/>
              <a:t>subband</a:t>
            </a:r>
            <a:r>
              <a:rPr lang="en-US" altLang="ko-KR" sz="1800" dirty="0" smtClean="0"/>
              <a:t> combinations</a:t>
            </a:r>
          </a:p>
          <a:p>
            <a:r>
              <a:rPr lang="en-US" altLang="ko-KR" sz="2000" dirty="0" smtClean="0"/>
              <a:t>Figure 7</a:t>
            </a:r>
          </a:p>
          <a:p>
            <a:pPr lvl="1"/>
            <a:r>
              <a:rPr lang="en-US" altLang="ko-KR" sz="1800" dirty="0" smtClean="0"/>
              <a:t>If the channel is flat, every subcarrier has similar magnitude and the variance is small (~0.1)</a:t>
            </a:r>
          </a:p>
          <a:p>
            <a:pPr lvl="1"/>
            <a:r>
              <a:rPr lang="en-US" altLang="ko-KR" sz="1800" dirty="0" smtClean="0"/>
              <a:t>If the channel is frequency selective, the variance becomes large (larger than 0.4 indicates severe fading)</a:t>
            </a:r>
          </a:p>
          <a:p>
            <a:pPr lvl="1"/>
            <a:r>
              <a:rPr lang="en-US" altLang="ko-KR" sz="1800" dirty="0" smtClean="0"/>
              <a:t>STD works in flat fading channel and its performance significantly degrades in medium level fading channel</a:t>
            </a:r>
            <a:endParaRPr lang="ko-KR" altLang="en-US" sz="1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80841"/>
            <a:ext cx="5060353" cy="227690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553" y="1758156"/>
            <a:ext cx="5208857" cy="2259207"/>
          </a:xfrm>
          <a:prstGeom prst="rect">
            <a:avLst/>
          </a:prstGeom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B45E-0B03-4D18-BCEB-4BAE88500119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240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Spectrum Detection Delay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4154315"/>
            <a:ext cx="10515600" cy="2518334"/>
          </a:xfrm>
        </p:spPr>
        <p:txBody>
          <a:bodyPr>
            <a:normAutofit/>
          </a:bodyPr>
          <a:lstStyle/>
          <a:p>
            <a:r>
              <a:rPr lang="en-US" altLang="ko-KR" sz="1800" dirty="0" smtClean="0"/>
              <a:t>Figure 8</a:t>
            </a:r>
          </a:p>
          <a:p>
            <a:pPr lvl="1"/>
            <a:r>
              <a:rPr lang="en-US" altLang="ko-KR" sz="1600" dirty="0" smtClean="0"/>
              <a:t>The median delay of FSA is 4.2us, which enables real-time detection even in SORA implementation</a:t>
            </a:r>
          </a:p>
          <a:p>
            <a:pPr lvl="1"/>
            <a:r>
              <a:rPr lang="en-US" altLang="ko-KR" sz="1600" dirty="0" smtClean="0"/>
              <a:t>On the other hand, the median delay of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STD is 56 us</a:t>
            </a:r>
          </a:p>
          <a:p>
            <a:pPr lvl="1"/>
            <a:r>
              <a:rPr lang="en-US" altLang="ko-KR" sz="1600" dirty="0" smtClean="0"/>
              <a:t>STD processing time depends on the detected </a:t>
            </a:r>
            <a:r>
              <a:rPr lang="en-US" altLang="ko-KR" sz="1600" dirty="0" err="1" smtClean="0"/>
              <a:t>subband</a:t>
            </a:r>
            <a:r>
              <a:rPr lang="en-US" altLang="ko-KR" sz="1600" dirty="0" smtClean="0"/>
              <a:t> width as shown in Figure 9</a:t>
            </a:r>
          </a:p>
          <a:p>
            <a:r>
              <a:rPr lang="en-US" altLang="ko-KR" sz="1800" dirty="0" smtClean="0"/>
              <a:t>Figure 9</a:t>
            </a:r>
          </a:p>
          <a:p>
            <a:pPr lvl="1"/>
            <a:r>
              <a:rPr lang="en-US" altLang="ko-KR" sz="1600" dirty="0" smtClean="0"/>
              <a:t>When the detected bandwidth is 5MHz, STD achieves detection delay of 1us</a:t>
            </a:r>
          </a:p>
          <a:p>
            <a:pPr lvl="1"/>
            <a:r>
              <a:rPr lang="en-US" altLang="ko-KR" sz="1600" dirty="0" smtClean="0"/>
              <a:t>When 20MHz channel width is detected, STD takes 149us to process on average</a:t>
            </a:r>
          </a:p>
          <a:p>
            <a:pPr lvl="2"/>
            <a:r>
              <a:rPr lang="en-US" altLang="ko-KR" sz="1200" dirty="0" smtClean="0"/>
              <a:t>Low pass filtering, frequency shifting, and auto-correlation check to identify the </a:t>
            </a:r>
            <a:r>
              <a:rPr lang="en-US" altLang="ko-KR" sz="1200" dirty="0" err="1" smtClean="0"/>
              <a:t>subband</a:t>
            </a:r>
            <a:r>
              <a:rPr lang="en-US" altLang="ko-KR" sz="1200" dirty="0" smtClean="0"/>
              <a:t> type</a:t>
            </a:r>
            <a:endParaRPr lang="ko-KR" altLang="en-US" sz="1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563" y="1690688"/>
            <a:ext cx="3554380" cy="232171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517" y="1686783"/>
            <a:ext cx="4395872" cy="2325397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71883-3E7B-49E6-848C-E42B466B5692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605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Spectrum Adaptation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81232" y="1825625"/>
            <a:ext cx="6507892" cy="4822310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Environments</a:t>
            </a:r>
          </a:p>
          <a:p>
            <a:pPr lvl="1"/>
            <a:r>
              <a:rPr lang="en-US" altLang="ko-KR" sz="2000" dirty="0" smtClean="0"/>
              <a:t>6Mbps to </a:t>
            </a:r>
            <a:r>
              <a:rPr lang="en-US" altLang="ko-KR" sz="2000" dirty="0" smtClean="0"/>
              <a:t>24Mbps </a:t>
            </a:r>
            <a:r>
              <a:rPr lang="en-US" altLang="ko-KR" sz="2000" dirty="0" smtClean="0"/>
              <a:t>TX rate using flexible </a:t>
            </a:r>
            <a:r>
              <a:rPr lang="en-US" altLang="ko-KR" sz="2000" dirty="0" err="1" smtClean="0"/>
              <a:t>subband</a:t>
            </a:r>
            <a:r>
              <a:rPr lang="en-US" altLang="ko-KR" sz="2000" dirty="0" smtClean="0"/>
              <a:t> width from 5MHz to 20MHz</a:t>
            </a:r>
          </a:p>
          <a:p>
            <a:pPr lvl="1"/>
            <a:r>
              <a:rPr lang="en-US" altLang="ko-KR" sz="2000" dirty="0" smtClean="0"/>
              <a:t>1 APs and 3 SORA clients</a:t>
            </a:r>
          </a:p>
          <a:p>
            <a:pPr lvl="1"/>
            <a:r>
              <a:rPr lang="en-US" altLang="ko-KR" sz="2000" dirty="0" smtClean="0"/>
              <a:t>Use USRP2 device to generate 2MHz narrowband signal to interfere</a:t>
            </a:r>
          </a:p>
          <a:p>
            <a:endParaRPr lang="en-US" altLang="ko-KR" sz="2400" dirty="0" smtClean="0"/>
          </a:p>
          <a:p>
            <a:r>
              <a:rPr lang="en-US" altLang="ko-KR" sz="2400" dirty="0" smtClean="0"/>
              <a:t>Throughput</a:t>
            </a:r>
          </a:p>
          <a:p>
            <a:pPr lvl="1"/>
            <a:r>
              <a:rPr lang="en-US" altLang="ko-KR" sz="2000" dirty="0" smtClean="0"/>
              <a:t>FSA achieves the throughput gain of 27%</a:t>
            </a:r>
          </a:p>
          <a:p>
            <a:pPr lvl="1"/>
            <a:r>
              <a:rPr lang="en-US" altLang="ko-KR" sz="2000" dirty="0" smtClean="0"/>
              <a:t>When affected by the narrow band interference, the throughput gain of FSA is 110%</a:t>
            </a:r>
          </a:p>
          <a:p>
            <a:pPr lvl="1"/>
            <a:r>
              <a:rPr lang="en-US" altLang="ko-KR" sz="2000" dirty="0" smtClean="0"/>
              <a:t>Though the interference is only 2MHz, significantly degrades SNR for the fixed bandwidth approach</a:t>
            </a:r>
            <a:endParaRPr lang="ko-KR" altLang="en-US" sz="2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9124" y="1770631"/>
            <a:ext cx="5158682" cy="4932297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F944C-7F06-42DA-86BC-9F5D68A9BED8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5314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Simulation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Methodology</a:t>
            </a:r>
          </a:p>
          <a:p>
            <a:endParaRPr lang="en-US" altLang="ko-KR" sz="2000" dirty="0"/>
          </a:p>
          <a:p>
            <a:pPr marL="0" indent="0">
              <a:buNone/>
            </a:pPr>
            <a:endParaRPr lang="en-US" altLang="ko-KR" sz="2000" dirty="0"/>
          </a:p>
          <a:p>
            <a:endParaRPr lang="en-US" altLang="ko-KR" sz="2000" dirty="0" smtClean="0"/>
          </a:p>
          <a:p>
            <a:endParaRPr lang="en-US" altLang="ko-KR" sz="2000" dirty="0"/>
          </a:p>
          <a:p>
            <a:endParaRPr lang="en-US" altLang="ko-KR" sz="2000" dirty="0" smtClean="0"/>
          </a:p>
          <a:p>
            <a:pPr lvl="1"/>
            <a:endParaRPr lang="en-US" altLang="ko-KR" sz="1800" dirty="0" smtClean="0"/>
          </a:p>
          <a:p>
            <a:pPr lvl="1"/>
            <a:r>
              <a:rPr lang="en-US" altLang="ko-KR" sz="1800" dirty="0" smtClean="0"/>
              <a:t>Measure RSS from 50 different links, each with 1000 frames</a:t>
            </a:r>
          </a:p>
          <a:p>
            <a:pPr lvl="1"/>
            <a:r>
              <a:rPr lang="en-US" altLang="ko-KR" sz="1800" dirty="0" smtClean="0"/>
              <a:t>The trace report SNR for every 5MHz channel across the entire 80MHz spectrum</a:t>
            </a:r>
          </a:p>
          <a:p>
            <a:pPr lvl="1"/>
            <a:r>
              <a:rPr lang="en-US" altLang="ko-KR" sz="1800" dirty="0" smtClean="0"/>
              <a:t>SND of the link ranges from 3dB to 20dB</a:t>
            </a:r>
          </a:p>
          <a:p>
            <a:pPr lvl="1"/>
            <a:r>
              <a:rPr lang="en-US" altLang="ko-KR" sz="1800" dirty="0" smtClean="0"/>
              <a:t>Transmission rate is selected as either 6Mbps, 12Mbps, or 24Mbps</a:t>
            </a:r>
          </a:p>
          <a:p>
            <a:pPr lvl="1"/>
            <a:r>
              <a:rPr lang="en-US" altLang="ko-KR" sz="1800" dirty="0" smtClean="0"/>
              <a:t>Randomly map an AP-to-client link to one of the links in the </a:t>
            </a:r>
            <a:r>
              <a:rPr lang="en-US" altLang="ko-KR" sz="1800" dirty="0" smtClean="0"/>
              <a:t>traces</a:t>
            </a:r>
            <a:endParaRPr lang="en-US" altLang="ko-KR" sz="1800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652384"/>
              </p:ext>
            </p:extLst>
          </p:nvPr>
        </p:nvGraphicFramePr>
        <p:xfrm>
          <a:off x="1026983" y="2341559"/>
          <a:ext cx="10265569" cy="2124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859"/>
                <a:gridCol w="1510030"/>
                <a:gridCol w="1551305"/>
                <a:gridCol w="1345375"/>
                <a:gridCol w="4320000"/>
              </a:tblGrid>
              <a:tr h="380774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Channel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assignment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Channel 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width(MHz)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Center </a:t>
                      </a:r>
                    </a:p>
                    <a:p>
                      <a:pPr algn="ctr" latinLnBrk="1"/>
                      <a:r>
                        <a:rPr lang="en-US" altLang="ko-KR" sz="1200" dirty="0" smtClean="0"/>
                        <a:t>frequency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</a:tr>
              <a:tr h="2284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RANDOM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Random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Fixed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Random</a:t>
                      </a:r>
                      <a:r>
                        <a:rPr lang="en-US" altLang="ko-KR" sz="1200" baseline="0" dirty="0" smtClean="0"/>
                        <a:t> channel assignment</a:t>
                      </a:r>
                      <a:endParaRPr lang="ko-KR" altLang="en-US" sz="1200" dirty="0"/>
                    </a:p>
                  </a:txBody>
                  <a:tcPr/>
                </a:tc>
              </a:tr>
              <a:tr h="2284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GREEDY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Greedy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Fixed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AP-to-AP interference based channel assignment</a:t>
                      </a:r>
                      <a:endParaRPr lang="ko-KR" altLang="en-US" sz="1200" dirty="0"/>
                    </a:p>
                  </a:txBody>
                  <a:tcPr/>
                </a:tc>
              </a:tr>
              <a:tr h="2284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FSA-fixed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Flexible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Fixed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</a:tr>
              <a:tr h="2284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FSA-variable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Flexible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aseline="0" dirty="0" smtClean="0"/>
                        <a:t>5~20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Flexible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/>
                </a:tc>
              </a:tr>
              <a:tr h="2284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FLUID</a:t>
                      </a:r>
                      <a:r>
                        <a:rPr lang="en-US" altLang="ko-KR" sz="1200" baseline="0" dirty="0" smtClean="0"/>
                        <a:t> (1ms)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Flexible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</a:t>
                      </a:r>
                      <a:r>
                        <a:rPr lang="en-US" altLang="ko-KR" sz="1200" baseline="0" dirty="0" smtClean="0"/>
                        <a:t>~40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Flexible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Channel</a:t>
                      </a:r>
                      <a:r>
                        <a:rPr lang="en-US" altLang="ko-KR" sz="1200" baseline="0" dirty="0" smtClean="0"/>
                        <a:t> switching interval is 1ms</a:t>
                      </a:r>
                      <a:endParaRPr lang="ko-KR" altLang="en-US" sz="1200" dirty="0"/>
                    </a:p>
                  </a:txBody>
                  <a:tcPr/>
                </a:tc>
              </a:tr>
              <a:tr h="2954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aseline="0" dirty="0" smtClean="0"/>
                        <a:t>FLUID (6ms)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Flexible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20~40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Flexible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Channel</a:t>
                      </a:r>
                      <a:r>
                        <a:rPr lang="en-US" altLang="ko-KR" sz="1200" baseline="0" dirty="0" smtClean="0"/>
                        <a:t> switching interval is 6ms</a:t>
                      </a:r>
                      <a:endParaRPr lang="ko-KR" altLang="en-US" sz="12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D689-5A78-4814-BEEF-839203F63C95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20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Simulation 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FSA-variable</a:t>
            </a:r>
          </a:p>
          <a:p>
            <a:pPr lvl="1"/>
            <a:r>
              <a:rPr lang="en-US" altLang="ko-KR" sz="1600" dirty="0" smtClean="0"/>
              <a:t>Out-performs static channel assignment by 88% </a:t>
            </a:r>
            <a:r>
              <a:rPr lang="en-US" altLang="ko-KR" sz="1600" b="1" dirty="0" smtClean="0"/>
              <a:t>by adapting the spectrum per-frame </a:t>
            </a:r>
          </a:p>
          <a:p>
            <a:pPr lvl="1"/>
            <a:r>
              <a:rPr lang="en-US" altLang="ko-KR" sz="1600" dirty="0" smtClean="0"/>
              <a:t>Out-performs FSA-fixed by 25</a:t>
            </a:r>
            <a:r>
              <a:rPr lang="en-US" altLang="ko-KR" sz="1600" b="1" dirty="0" smtClean="0"/>
              <a:t>% by leveraging fine-grained spectrum access </a:t>
            </a:r>
            <a:r>
              <a:rPr lang="en-US" altLang="ko-KR" sz="1600" dirty="0" smtClean="0"/>
              <a:t>instead of restring to 20MHz channel</a:t>
            </a:r>
          </a:p>
          <a:p>
            <a:pPr lvl="1"/>
            <a:r>
              <a:rPr lang="en-US" altLang="ko-KR" sz="1600" dirty="0" smtClean="0"/>
              <a:t>Out-performs FLUID by 26% </a:t>
            </a:r>
            <a:r>
              <a:rPr lang="en-US" altLang="ko-KR" sz="1600" b="1" dirty="0" smtClean="0"/>
              <a:t>by supporting multiple transmissions,</a:t>
            </a:r>
            <a:r>
              <a:rPr lang="en-US" altLang="ko-KR" sz="1600" dirty="0" smtClean="0"/>
              <a:t> </a:t>
            </a:r>
            <a:r>
              <a:rPr lang="en-US" altLang="ko-KR" sz="1600" b="1" dirty="0" smtClean="0"/>
              <a:t>non-contiguous spectrum allocation and more frequent spectrum adaptation</a:t>
            </a:r>
          </a:p>
          <a:p>
            <a:r>
              <a:rPr lang="en-US" altLang="ko-KR" sz="2000" dirty="0" smtClean="0"/>
              <a:t>The spectrum instead of the number of APs becomes the bottleneck when there are enough APs</a:t>
            </a:r>
          </a:p>
          <a:p>
            <a:endParaRPr lang="ko-KR" altLang="en-US" sz="2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932" y="1825625"/>
            <a:ext cx="5729025" cy="3866721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8E406-20AE-469B-A89D-EC012719EFFC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2883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Simulation 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4193058"/>
            <a:ext cx="10515600" cy="2430163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(a) Observe that the benefit of joint AP and FSA-variable</a:t>
            </a:r>
          </a:p>
          <a:p>
            <a:r>
              <a:rPr lang="en-US" altLang="ko-KR" sz="2000" dirty="0" smtClean="0"/>
              <a:t>(b) The spectrum becomes wider, the benefit of flexible channel adaptation increases</a:t>
            </a:r>
          </a:p>
          <a:p>
            <a:pPr lvl="1"/>
            <a:r>
              <a:rPr lang="en-US" altLang="ko-KR" sz="1600" dirty="0" smtClean="0"/>
              <a:t>Due to more significant frequency diversity and narrowband interference in a wider spectrum</a:t>
            </a:r>
          </a:p>
          <a:p>
            <a:r>
              <a:rPr lang="en-US" altLang="ko-KR" sz="2000" dirty="0" smtClean="0"/>
              <a:t>(c) </a:t>
            </a:r>
            <a:r>
              <a:rPr lang="en-US" altLang="ko-KR" sz="2000" dirty="0" smtClean="0"/>
              <a:t>The </a:t>
            </a:r>
            <a:r>
              <a:rPr lang="en-US" altLang="ko-KR" sz="2000" dirty="0" smtClean="0"/>
              <a:t>number of clients does not significantly affect the performance in all the schemes</a:t>
            </a:r>
          </a:p>
          <a:p>
            <a:pPr lvl="1"/>
            <a:r>
              <a:rPr lang="en-US" altLang="ko-KR" sz="1600" dirty="0" smtClean="0"/>
              <a:t>When scheduling queue becomes saturated</a:t>
            </a:r>
            <a:endParaRPr lang="en-US" altLang="ko-KR" sz="1600" dirty="0"/>
          </a:p>
          <a:p>
            <a:pPr lvl="1"/>
            <a:r>
              <a:rPr lang="en-US" altLang="ko-KR" sz="1600" dirty="0" smtClean="0"/>
              <a:t># of frames that can be processed within the same time is almost fixed regardless of # of clients</a:t>
            </a:r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361" y="1500516"/>
            <a:ext cx="8314799" cy="2568739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C26F-6F55-4259-A40E-8A9328217988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8831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 this paper,</a:t>
            </a:r>
          </a:p>
          <a:p>
            <a:pPr lvl="1"/>
            <a:r>
              <a:rPr lang="en-US" altLang="ko-KR" dirty="0" smtClean="0"/>
              <a:t>Develop the first per-frame spectrum adaptation approach and prototype for WiFi networks</a:t>
            </a:r>
          </a:p>
          <a:p>
            <a:pPr lvl="1"/>
            <a:r>
              <a:rPr lang="en-US" altLang="ko-KR" dirty="0" smtClean="0"/>
              <a:t>It consists of</a:t>
            </a:r>
          </a:p>
          <a:p>
            <a:pPr lvl="2"/>
            <a:r>
              <a:rPr lang="en-US" altLang="ko-KR" dirty="0" smtClean="0"/>
              <a:t>A flexible baseband design</a:t>
            </a:r>
          </a:p>
          <a:p>
            <a:pPr lvl="2"/>
            <a:r>
              <a:rPr lang="en-US" altLang="ko-KR" dirty="0" smtClean="0"/>
              <a:t>A fast and accurate spectrum detection method</a:t>
            </a:r>
          </a:p>
          <a:p>
            <a:pPr lvl="2"/>
            <a:r>
              <a:rPr lang="en-US" altLang="ko-KR" dirty="0" smtClean="0"/>
              <a:t>An effective spectrum adaptation algorithm</a:t>
            </a:r>
          </a:p>
          <a:p>
            <a:pPr lvl="2"/>
            <a:endParaRPr lang="en-US" altLang="ko-KR" dirty="0"/>
          </a:p>
          <a:p>
            <a:pPr lvl="1"/>
            <a:r>
              <a:rPr lang="en-US" altLang="ko-KR" dirty="0" smtClean="0"/>
              <a:t>Plan to conduct field trials to further understand and improve its performance in different environments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210EA-1650-429D-86D6-BDA5C2FB39CC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9681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Fine-grained Spectrum Access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ML detection algorithm</a:t>
            </a:r>
          </a:p>
          <a:p>
            <a:pPr lvl="1"/>
            <a:r>
              <a:rPr lang="en-US" altLang="ko-KR" sz="2000" dirty="0" smtClean="0"/>
              <a:t>Optimal when the probabilities of all of the channel combinations are equal</a:t>
            </a:r>
          </a:p>
          <a:p>
            <a:pPr lvl="2"/>
            <a:r>
              <a:rPr lang="en-US" altLang="ko-KR" sz="1600" dirty="0" smtClean="0"/>
              <a:t>Y be the generated by performing FFT-64 on the received STF signals</a:t>
            </a:r>
          </a:p>
          <a:p>
            <a:pPr lvl="2"/>
            <a:r>
              <a:rPr lang="en-US" altLang="ko-KR" sz="1600" dirty="0" smtClean="0"/>
              <a:t>X</a:t>
            </a:r>
            <a:r>
              <a:rPr lang="en-US" altLang="ko-KR" sz="1600" baseline="-25000" dirty="0" smtClean="0"/>
              <a:t>i</a:t>
            </a:r>
            <a:r>
              <a:rPr lang="en-US" altLang="ko-KR" sz="1600" dirty="0" smtClean="0"/>
              <a:t> be one of the possible preamble magnitude patterns generated by the channel combination</a:t>
            </a:r>
          </a:p>
          <a:p>
            <a:pPr lvl="2"/>
            <a:endParaRPr lang="en-US" altLang="ko-KR" sz="1600" dirty="0"/>
          </a:p>
          <a:p>
            <a:pPr lvl="2"/>
            <a:endParaRPr lang="en-US" altLang="ko-KR" sz="1600" dirty="0" smtClean="0"/>
          </a:p>
          <a:p>
            <a:pPr lvl="2"/>
            <a:endParaRPr lang="en-US" altLang="ko-KR" sz="1600" dirty="0"/>
          </a:p>
          <a:p>
            <a:pPr lvl="2"/>
            <a:endParaRPr lang="en-US" altLang="ko-KR" sz="1600" dirty="0" smtClean="0"/>
          </a:p>
          <a:p>
            <a:pPr lvl="2"/>
            <a:endParaRPr lang="en-US" altLang="ko-KR" sz="1600" dirty="0"/>
          </a:p>
          <a:p>
            <a:pPr lvl="2"/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912" y="3186605"/>
            <a:ext cx="2535380" cy="125496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445" y="3760655"/>
            <a:ext cx="1394965" cy="25674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204" y="3303691"/>
            <a:ext cx="837206" cy="286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06239" y="3186605"/>
            <a:ext cx="62857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ko-KR" sz="1400" dirty="0" smtClean="0"/>
              <a:t>The likelihood function that the transmitted preamble magnitude pattern is Xi given the received preamble Y</a:t>
            </a:r>
          </a:p>
          <a:p>
            <a:pPr marL="285750" indent="-285750">
              <a:buFontTx/>
              <a:buChar char="-"/>
            </a:pPr>
            <a:r>
              <a:rPr lang="en-US" altLang="ko-KR" sz="1400" dirty="0" smtClean="0"/>
              <a:t>According to Bayes theorem</a:t>
            </a:r>
          </a:p>
          <a:p>
            <a:pPr marL="285750" indent="-285750">
              <a:buFontTx/>
              <a:buChar char="-"/>
            </a:pPr>
            <a:endParaRPr lang="en-US" altLang="ko-KR" sz="1400" dirty="0" smtClean="0"/>
          </a:p>
          <a:p>
            <a:pPr marL="285750" indent="-285750">
              <a:buFontTx/>
              <a:buChar char="-"/>
            </a:pPr>
            <a:r>
              <a:rPr lang="en-US" altLang="ko-KR" sz="1400" dirty="0" smtClean="0"/>
              <a:t>Because P(Y) is a constant and P(Xi) is the same for all Xi since we do not have a </a:t>
            </a:r>
            <a:r>
              <a:rPr lang="en-US" altLang="ko-KR" sz="1400" dirty="0" err="1" smtClean="0"/>
              <a:t>prori</a:t>
            </a:r>
            <a:r>
              <a:rPr lang="en-US" altLang="ko-KR" sz="1400" dirty="0" smtClean="0"/>
              <a:t> that a certain magnitude pattern is more likely</a:t>
            </a:r>
          </a:p>
          <a:p>
            <a:endParaRPr lang="ko-KR" altLang="en-US" sz="1400" dirty="0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9D8FB-6D0D-40CA-9EF5-66DE370FC202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0256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Simulation 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Comparison with WiFi-NC</a:t>
            </a:r>
          </a:p>
          <a:p>
            <a:pPr lvl="1"/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810" y="1825625"/>
            <a:ext cx="5132179" cy="4633269"/>
          </a:xfrm>
          <a:prstGeom prst="rect">
            <a:avLst/>
          </a:prstGeom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ECFAE-0A36-40D7-9FE4-838E416FE017}" type="datetime1">
              <a:rPr lang="ko-KR" altLang="en-US" smtClean="0"/>
              <a:t>2013-11-27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548E4-B59C-49C7-B29A-2371A27E4CFB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036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2015</Words>
  <Application>Microsoft Office PowerPoint</Application>
  <PresentationFormat>사용자 지정</PresentationFormat>
  <Paragraphs>333</Paragraphs>
  <Slides>26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Fine-grained Spectrum Adaptation in WiFi Networks</vt:lpstr>
      <vt:lpstr>Contents</vt:lpstr>
      <vt:lpstr>Introduction</vt:lpstr>
      <vt:lpstr>Fine-grained Spectrum Adaptation</vt:lpstr>
      <vt:lpstr>Challenges</vt:lpstr>
      <vt:lpstr>Fine-grained Spectrum Access</vt:lpstr>
      <vt:lpstr>Fine-grained Spectrum Access</vt:lpstr>
      <vt:lpstr>Fine-grained Spectrum Access</vt:lpstr>
      <vt:lpstr>Fine-grained Spectrum Access</vt:lpstr>
      <vt:lpstr>Fine-grained Spectrum Access</vt:lpstr>
      <vt:lpstr>Fine-grained Spectrum Access</vt:lpstr>
      <vt:lpstr>PowerPoint 프레젠테이션</vt:lpstr>
      <vt:lpstr>Spectrum Adaptation</vt:lpstr>
      <vt:lpstr>Spectrum Adaptation</vt:lpstr>
      <vt:lpstr>Spectrum Adaptation</vt:lpstr>
      <vt:lpstr>Testbed Experiments</vt:lpstr>
      <vt:lpstr>Spectrum Detection Acuuracy</vt:lpstr>
      <vt:lpstr>Spectrum Detection Accuracy</vt:lpstr>
      <vt:lpstr>Spectrum Detection Delay</vt:lpstr>
      <vt:lpstr>Spectrum Adaptation</vt:lpstr>
      <vt:lpstr>Simulation</vt:lpstr>
      <vt:lpstr>Simulation Results</vt:lpstr>
      <vt:lpstr>Simulation Results</vt:lpstr>
      <vt:lpstr>Conclusion</vt:lpstr>
      <vt:lpstr>Fine-grained Spectrum Access</vt:lpstr>
      <vt:lpstr>Simulation Results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Fine-grained Spectrum Adaptation in WiFi Networks</dc:title>
  <dc:creator>YT</dc:creator>
  <cp:lastModifiedBy>HOME</cp:lastModifiedBy>
  <cp:revision>90</cp:revision>
  <dcterms:created xsi:type="dcterms:W3CDTF">2013-11-25T02:17:34Z</dcterms:created>
  <dcterms:modified xsi:type="dcterms:W3CDTF">2013-11-26T17:50:42Z</dcterms:modified>
</cp:coreProperties>
</file>