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112"/>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8" r:id="rId16"/>
    <p:sldId id="1169" r:id="rId17"/>
    <p:sldId id="1170" r:id="rId18"/>
    <p:sldId id="1172" r:id="rId19"/>
    <p:sldId id="1173" r:id="rId20"/>
    <p:sldId id="1174" r:id="rId21"/>
    <p:sldId id="1175" r:id="rId22"/>
    <p:sldId id="1176" r:id="rId23"/>
    <p:sldId id="1177" r:id="rId24"/>
    <p:sldId id="1178" r:id="rId25"/>
    <p:sldId id="1179" r:id="rId26"/>
    <p:sldId id="1180" r:id="rId27"/>
    <p:sldId id="1181" r:id="rId28"/>
    <p:sldId id="1183" r:id="rId29"/>
    <p:sldId id="1184" r:id="rId30"/>
    <p:sldId id="1186" r:id="rId31"/>
    <p:sldId id="1187" r:id="rId32"/>
    <p:sldId id="1188" r:id="rId33"/>
    <p:sldId id="1189" r:id="rId34"/>
    <p:sldId id="1190" r:id="rId35"/>
    <p:sldId id="2629" r:id="rId36"/>
    <p:sldId id="2630" r:id="rId37"/>
    <p:sldId id="1193" r:id="rId38"/>
    <p:sldId id="1194" r:id="rId39"/>
    <p:sldId id="1195" r:id="rId40"/>
    <p:sldId id="1196" r:id="rId41"/>
    <p:sldId id="1197" r:id="rId42"/>
    <p:sldId id="1198" r:id="rId43"/>
    <p:sldId id="1199" r:id="rId44"/>
    <p:sldId id="1200" r:id="rId45"/>
    <p:sldId id="1201" r:id="rId46"/>
    <p:sldId id="1202" r:id="rId47"/>
    <p:sldId id="1203" r:id="rId48"/>
    <p:sldId id="1204" r:id="rId49"/>
    <p:sldId id="1205" r:id="rId50"/>
    <p:sldId id="1208" r:id="rId51"/>
    <p:sldId id="1211" r:id="rId52"/>
    <p:sldId id="1210" r:id="rId53"/>
    <p:sldId id="1212" r:id="rId54"/>
    <p:sldId id="1213" r:id="rId55"/>
    <p:sldId id="1214" r:id="rId56"/>
    <p:sldId id="1215" r:id="rId57"/>
    <p:sldId id="1216" r:id="rId58"/>
    <p:sldId id="1217" r:id="rId59"/>
    <p:sldId id="1218" r:id="rId60"/>
    <p:sldId id="1219" r:id="rId61"/>
    <p:sldId id="1220" r:id="rId62"/>
    <p:sldId id="1221" r:id="rId63"/>
    <p:sldId id="1222" r:id="rId64"/>
    <p:sldId id="1223" r:id="rId65"/>
    <p:sldId id="1232" r:id="rId66"/>
    <p:sldId id="1224" r:id="rId67"/>
    <p:sldId id="1225" r:id="rId68"/>
    <p:sldId id="1226" r:id="rId69"/>
    <p:sldId id="1227" r:id="rId70"/>
    <p:sldId id="1228" r:id="rId71"/>
    <p:sldId id="1229" r:id="rId72"/>
    <p:sldId id="260" r:id="rId73"/>
    <p:sldId id="2631" r:id="rId74"/>
    <p:sldId id="1231" r:id="rId75"/>
    <p:sldId id="1233" r:id="rId76"/>
    <p:sldId id="1235" r:id="rId77"/>
    <p:sldId id="1234" r:id="rId78"/>
    <p:sldId id="1236" r:id="rId79"/>
    <p:sldId id="1238" r:id="rId80"/>
    <p:sldId id="1239" r:id="rId81"/>
    <p:sldId id="1240" r:id="rId82"/>
    <p:sldId id="1325" r:id="rId83"/>
    <p:sldId id="1241" r:id="rId84"/>
    <p:sldId id="1242" r:id="rId85"/>
    <p:sldId id="1243" r:id="rId86"/>
    <p:sldId id="1245" r:id="rId87"/>
    <p:sldId id="1244" r:id="rId88"/>
    <p:sldId id="1246" r:id="rId89"/>
    <p:sldId id="1247" r:id="rId90"/>
    <p:sldId id="1248" r:id="rId91"/>
    <p:sldId id="1249" r:id="rId92"/>
    <p:sldId id="1250" r:id="rId93"/>
    <p:sldId id="1251" r:id="rId94"/>
    <p:sldId id="1253" r:id="rId95"/>
    <p:sldId id="1255" r:id="rId96"/>
    <p:sldId id="1267" r:id="rId97"/>
    <p:sldId id="2628" r:id="rId98"/>
    <p:sldId id="1256" r:id="rId99"/>
    <p:sldId id="1257" r:id="rId100"/>
    <p:sldId id="1261" r:id="rId101"/>
    <p:sldId id="1262" r:id="rId102"/>
    <p:sldId id="1263" r:id="rId103"/>
    <p:sldId id="1264" r:id="rId104"/>
    <p:sldId id="1265" r:id="rId105"/>
    <p:sldId id="1266" r:id="rId106"/>
    <p:sldId id="1268" r:id="rId107"/>
    <p:sldId id="1258" r:id="rId108"/>
    <p:sldId id="1260" r:id="rId109"/>
    <p:sldId id="1038" r:id="rId110"/>
    <p:sldId id="1185" r:id="rId11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CE0FA"/>
    <a:srgbClr val="0000A8"/>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6486"/>
    <p:restoredTop sz="72139"/>
  </p:normalViewPr>
  <p:slideViewPr>
    <p:cSldViewPr snapToGrid="0" snapToObjects="1">
      <p:cViewPr varScale="1">
        <p:scale>
          <a:sx n="19" d="100"/>
          <a:sy n="19" d="100"/>
        </p:scale>
        <p:origin x="200" y="1424"/>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notesMaster" Target="notesMasters/notesMaster1.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presProps" Target="presProp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viewProps" Target="viewProps.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theme" Target="theme/theme1.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7/4/23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r>
              <a:rPr lang="en-US" dirty="0"/>
              <a:t>Updated datacenter slides, day-in-the-life</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a:t>
            </a:r>
            <a:r>
              <a:rPr lang="en-US"/>
              <a:t>changes from 8.0</a:t>
            </a:r>
            <a:endParaRPr lang="en-US" dirty="0"/>
          </a:p>
          <a:p>
            <a:pPr marL="171450" indent="-171450">
              <a:buFont typeface="Arial" panose="020B0604020202020204" pitchFamily="34" charset="0"/>
              <a:buChar char="•"/>
            </a:pPr>
            <a:r>
              <a:rPr lang="en-US" dirty="0"/>
              <a:t>Minor updates throughout, including removal of master/slave</a:t>
            </a:r>
          </a:p>
          <a:p>
            <a:pPr marL="171450" indent="-171450">
              <a:buFont typeface="Arial" panose="020B0604020202020204" pitchFamily="34" charset="0"/>
              <a:buChar char="•"/>
            </a:pPr>
            <a:r>
              <a:rPr lang="en-US" dirty="0"/>
              <a:t>A few new slides added (transportation analogy, UMass LAN example, extended LANs)</a:t>
            </a:r>
          </a:p>
          <a:p>
            <a:pPr marL="171450" indent="-171450">
              <a:buFont typeface="Arial" panose="020B0604020202020204" pitchFamily="34" charset="0"/>
              <a:buChar char="•"/>
            </a:pPr>
            <a:r>
              <a:rPr lang="en-US" dirty="0"/>
              <a:t>Couple of not-used slides now hidden. </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08EE8976-F6C2-C27D-BCBD-822F30AE855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70985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16</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36</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38</a:t>
            </a:fld>
            <a:endParaRPr lang="en-US" dirty="0"/>
          </a:p>
        </p:txBody>
      </p:sp>
    </p:spTree>
    <p:extLst>
      <p:ext uri="{BB962C8B-B14F-4D97-AF65-F5344CB8AC3E}">
        <p14:creationId xmlns:p14="http://schemas.microsoft.com/office/powerpoint/2010/main" val="296780775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566323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76685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82</a:t>
            </a:fld>
            <a:endParaRPr lang="en-US" dirty="0"/>
          </a:p>
        </p:txBody>
      </p:sp>
    </p:spTree>
    <p:extLst>
      <p:ext uri="{BB962C8B-B14F-4D97-AF65-F5344CB8AC3E}">
        <p14:creationId xmlns:p14="http://schemas.microsoft.com/office/powerpoint/2010/main" val="1023565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817647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924942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03318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151828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900848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053734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58712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Repeat after each reveal</a:t>
            </a:r>
            <a:r>
              <a:rPr lang="en-US" b="1" dirty="0"/>
              <a:t>: no protocol</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Coflows: “a </a:t>
            </a:r>
            <a:r>
              <a:rPr lang="en-US" i="1" dirty="0">
                <a:solidFill>
                  <a:srgbClr val="C00000"/>
                </a:solidFill>
              </a:rPr>
              <a:t>collection of flows </a:t>
            </a:r>
            <a:r>
              <a:rPr lang="en-US" dirty="0"/>
              <a:t>between two groups of machines with associated semantics and a collective objective”; [Sigcomm’13, Sigcomm’15, Sigcomm’18].  Not unlike multiprocessor scheduling in the 1980’s</a:t>
            </a:r>
          </a:p>
          <a:p>
            <a:endParaRPr lang="en-US" dirty="0"/>
          </a:p>
        </p:txBody>
      </p:sp>
      <p:sp>
        <p:nvSpPr>
          <p:cNvPr id="4" name="Slide Number Placeholder 3"/>
          <p:cNvSpPr>
            <a:spLocks noGrp="1"/>
          </p:cNvSpPr>
          <p:nvPr>
            <p:ph type="sldNum" sz="quarter" idx="5"/>
          </p:nvPr>
        </p:nvSpPr>
        <p:spPr/>
        <p:txBody>
          <a:bodyPr/>
          <a:lstStyle/>
          <a:p>
            <a:fld id="{30B9AD7C-0B85-8241-942C-312D41AE2098}" type="slidenum">
              <a:rPr lang="en-US" smtClean="0"/>
              <a:t>96</a:t>
            </a:fld>
            <a:endParaRPr lang="en-US" dirty="0"/>
          </a:p>
        </p:txBody>
      </p:sp>
    </p:spTree>
    <p:extLst>
      <p:ext uri="{BB962C8B-B14F-4D97-AF65-F5344CB8AC3E}">
        <p14:creationId xmlns:p14="http://schemas.microsoft.com/office/powerpoint/2010/main" val="121304724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97</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104</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105</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2959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108</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8.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31.xml"/><Relationship Id="rId1" Type="http://schemas.openxmlformats.org/officeDocument/2006/relationships/slideLayout" Target="../slideLayouts/slideLayout3.xml"/><Relationship Id="rId4" Type="http://schemas.openxmlformats.org/officeDocument/2006/relationships/image" Target="../media/image44.wmf"/></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notesSlide" Target="../notesSlides/notesSlide35.xml"/><Relationship Id="rId1" Type="http://schemas.openxmlformats.org/officeDocument/2006/relationships/slideLayout" Target="../slideLayouts/slideLayout3.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46.em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2.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48.png"/></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2.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5.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8.png"/><Relationship Id="rId1" Type="http://schemas.openxmlformats.org/officeDocument/2006/relationships/slideLayout" Target="../slideLayouts/slideLayout4.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9.png"/></Relationships>
</file>

<file path=ppt/slides/_rels/slide10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4.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5.xml"/><Relationship Id="rId1" Type="http://schemas.openxmlformats.org/officeDocument/2006/relationships/slideLayout" Target="../slideLayouts/slideLayout4.xml"/><Relationship Id="rId5" Type="http://schemas.openxmlformats.org/officeDocument/2006/relationships/image" Target="../media/image59.png"/><Relationship Id="rId4" Type="http://schemas.openxmlformats.org/officeDocument/2006/relationships/image" Target="../media/image9.png"/></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a:effectLst>
            <a:outerShdw blurRad="50800" dist="38100" dir="18900000" algn="bl" rotWithShape="0">
              <a:prstClr val="black">
                <a:alpha val="40000"/>
              </a:prstClr>
            </a:outerShdw>
          </a:effectLst>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pic>
        <p:nvPicPr>
          <p:cNvPr id="7" name="Picture 6" descr="A train crossing a bridge over a body of water&#10;&#10;Description automatically generated">
            <a:extLst>
              <a:ext uri="{FF2B5EF4-FFF2-40B4-BE49-F238E27FC236}">
                <a16:creationId xmlns:a16="http://schemas.microsoft.com/office/drawing/2014/main" id="{439BFE83-3A49-904C-8D0A-2D330947D15C}"/>
              </a:ext>
            </a:extLst>
          </p:cNvPr>
          <p:cNvPicPr>
            <a:picLocks noChangeAspect="1"/>
          </p:cNvPicPr>
          <p:nvPr/>
        </p:nvPicPr>
        <p:blipFill>
          <a:blip r:embed="rId3"/>
          <a:stretch>
            <a:fillRect/>
          </a:stretch>
        </p:blipFill>
        <p:spPr>
          <a:xfrm>
            <a:off x="6657543" y="3498941"/>
            <a:ext cx="3102316" cy="2326737"/>
          </a:xfrm>
          <a:prstGeom prst="rect">
            <a:avLst/>
          </a:prstGeom>
          <a:effectLst>
            <a:outerShdw blurRad="50800" dist="38100" dir="18900000" algn="bl" rotWithShape="0">
              <a:prstClr val="black">
                <a:alpha val="40000"/>
              </a:prstClr>
            </a:outerShdw>
          </a:effectLst>
        </p:spPr>
      </p:pic>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884529" y="4804713"/>
            <a:ext cx="110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389262"/>
            <a:ext cx="94518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2"/>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t>
            </a:r>
            <a:r>
              <a:rPr lang="en-US" sz="2800" dirty="0"/>
              <a:t>(review, see section 3.3)</a:t>
            </a:r>
            <a:endParaRPr lang="en-US" sz="4400" dirty="0"/>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Goal</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5">
            <a:extLst>
              <a:ext uri="{FF2B5EF4-FFF2-40B4-BE49-F238E27FC236}">
                <a16:creationId xmlns:a16="http://schemas.microsoft.com/office/drawing/2014/main" id="{8DA99A3E-8280-22D2-60CD-30437B0E98DF}"/>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Tree>
    <p:extLst>
      <p:ext uri="{BB962C8B-B14F-4D97-AF65-F5344CB8AC3E}">
        <p14:creationId xmlns:p14="http://schemas.microsoft.com/office/powerpoint/2010/main" val="4331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98852" y="6357788"/>
            <a:ext cx="95330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543050" y="5124450"/>
            <a:ext cx="3162300" cy="112395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16</a:t>
            </a:fld>
            <a:endParaRPr lang="en-US"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a:t>
            </a:fld>
            <a:endParaRPr lang="en-US" dirty="0"/>
          </a:p>
        </p:txBody>
      </p:sp>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 xmlns:a14="http://schemas.microsoft.com/office/drawing/2010/main" w="3175"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name="Equation" r:id="rId3" imgW="1422400" imgH="393700" progId="Equation.3">
                  <p:embed/>
                </p:oleObj>
              </mc:Choice>
              <mc:Fallback>
                <p:oleObj name="Equation" r:id="rId3"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36</a:t>
            </a:fld>
            <a:endParaRPr lang="en-US" dirty="0"/>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fontScale="90000"/>
          </a:bodyPr>
          <a:lstStyle/>
          <a:p>
            <a:r>
              <a:rPr lang="en-US" dirty="0"/>
              <a:t>Cable access network: FDM, TDM </a:t>
            </a:r>
            <a:r>
              <a:rPr lang="en-US" i="1" dirty="0"/>
              <a:t>and</a:t>
            </a:r>
            <a:r>
              <a:rPr lang="en-US" dirty="0"/>
              <a:t> random access!</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1" name="Rectangle 44">
            <a:extLst>
              <a:ext uri="{FF2B5EF4-FFF2-40B4-BE49-F238E27FC236}">
                <a16:creationId xmlns:a16="http://schemas.microsoft.com/office/drawing/2014/main" id="{33089392-903E-834F-9306-E31FD74515C7}"/>
              </a:ext>
            </a:extLst>
          </p:cNvPr>
          <p:cNvSpPr>
            <a:spLocks noChangeArrowheads="1"/>
          </p:cNvSpPr>
          <p:nvPr/>
        </p:nvSpPr>
        <p:spPr bwMode="auto">
          <a:xfrm>
            <a:off x="3876675" y="2823821"/>
            <a:ext cx="955675" cy="70008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2" name="Text Box 45">
            <a:extLst>
              <a:ext uri="{FF2B5EF4-FFF2-40B4-BE49-F238E27FC236}">
                <a16:creationId xmlns:a16="http://schemas.microsoft.com/office/drawing/2014/main" id="{D50FA1A7-360E-1940-9D5D-3CE15A23A0AA}"/>
              </a:ext>
            </a:extLst>
          </p:cNvPr>
          <p:cNvSpPr txBox="1">
            <a:spLocks noChangeArrowheads="1"/>
          </p:cNvSpPr>
          <p:nvPr/>
        </p:nvSpPr>
        <p:spPr bwMode="auto">
          <a:xfrm>
            <a:off x="3316288" y="2282483"/>
            <a:ext cx="1925637"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183" name="Text Box 126">
            <a:extLst>
              <a:ext uri="{FF2B5EF4-FFF2-40B4-BE49-F238E27FC236}">
                <a16:creationId xmlns:a16="http://schemas.microsoft.com/office/drawing/2014/main" id="{165D120C-8C73-4A46-8205-AE4E9FED8FE7}"/>
              </a:ext>
            </a:extLst>
          </p:cNvPr>
          <p:cNvSpPr txBox="1">
            <a:spLocks noChangeArrowheads="1"/>
          </p:cNvSpPr>
          <p:nvPr/>
        </p:nvSpPr>
        <p:spPr bwMode="auto">
          <a:xfrm>
            <a:off x="3817938" y="2793658"/>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184" name="AutoShape 127">
            <a:extLst>
              <a:ext uri="{FF2B5EF4-FFF2-40B4-BE49-F238E27FC236}">
                <a16:creationId xmlns:a16="http://schemas.microsoft.com/office/drawing/2014/main" id="{7C5B547A-2B42-E448-B4FE-7884A10836FB}"/>
              </a:ext>
            </a:extLst>
          </p:cNvPr>
          <p:cNvSpPr>
            <a:spLocks noChangeArrowheads="1"/>
          </p:cNvSpPr>
          <p:nvPr/>
        </p:nvSpPr>
        <p:spPr bwMode="auto">
          <a:xfrm>
            <a:off x="3781425" y="2560296"/>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6" name="Freeform 129">
            <a:extLst>
              <a:ext uri="{FF2B5EF4-FFF2-40B4-BE49-F238E27FC236}">
                <a16:creationId xmlns:a16="http://schemas.microsoft.com/office/drawing/2014/main" id="{1930FB8A-6B24-374A-99A9-2600EAA9B416}"/>
              </a:ext>
            </a:extLst>
          </p:cNvPr>
          <p:cNvSpPr>
            <a:spLocks/>
          </p:cNvSpPr>
          <p:nvPr/>
        </p:nvSpPr>
        <p:spPr bwMode="auto">
          <a:xfrm rot="10800000">
            <a:off x="1477624" y="3076351"/>
            <a:ext cx="1846681" cy="851585"/>
          </a:xfrm>
          <a:custGeom>
            <a:avLst/>
            <a:gdLst>
              <a:gd name="T0" fmla="*/ 145855 w 765"/>
              <a:gd name="T1" fmla="*/ 931 h 459"/>
              <a:gd name="T2" fmla="*/ 99268 w 765"/>
              <a:gd name="T3" fmla="*/ 6562 h 459"/>
              <a:gd name="T4" fmla="*/ 32950 w 765"/>
              <a:gd name="T5" fmla="*/ 9426 h 459"/>
              <a:gd name="T6" fmla="*/ 4821 w 765"/>
              <a:gd name="T7" fmla="*/ 31576 h 459"/>
              <a:gd name="T8" fmla="*/ 61950 w 765"/>
              <a:gd name="T9" fmla="*/ 41713 h 459"/>
              <a:gd name="T10" fmla="*/ 119240 w 765"/>
              <a:gd name="T11" fmla="*/ 40071 h 459"/>
              <a:gd name="T12" fmla="*/ 201010 w 765"/>
              <a:gd name="T13" fmla="*/ 41713 h 459"/>
              <a:gd name="T14" fmla="*/ 240274 w 765"/>
              <a:gd name="T15" fmla="*/ 40797 h 459"/>
              <a:gd name="T16" fmla="*/ 258901 w 765"/>
              <a:gd name="T17" fmla="*/ 34980 h 459"/>
              <a:gd name="T18" fmla="*/ 258196 w 765"/>
              <a:gd name="T19" fmla="*/ 14847 h 459"/>
              <a:gd name="T20" fmla="*/ 227858 w 765"/>
              <a:gd name="T21" fmla="*/ 3221 h 459"/>
              <a:gd name="T22" fmla="*/ 145855 w 765"/>
              <a:gd name="T23" fmla="*/ 931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5390 w 9782"/>
              <a:gd name="connsiteY0" fmla="*/ 84 h 9624"/>
              <a:gd name="connsiteX1" fmla="*/ 3456 w 9782"/>
              <a:gd name="connsiteY1" fmla="*/ 838 h 9624"/>
              <a:gd name="connsiteX2" fmla="*/ 1103 w 9782"/>
              <a:gd name="connsiteY2" fmla="*/ 2045 h 9624"/>
              <a:gd name="connsiteX3" fmla="*/ 31 w 9782"/>
              <a:gd name="connsiteY3" fmla="*/ 7186 h 9624"/>
              <a:gd name="connsiteX4" fmla="*/ 2201 w 9782"/>
              <a:gd name="connsiteY4" fmla="*/ 9539 h 9624"/>
              <a:gd name="connsiteX5" fmla="*/ 4371 w 9782"/>
              <a:gd name="connsiteY5" fmla="*/ 9147 h 9624"/>
              <a:gd name="connsiteX6" fmla="*/ 7482 w 9782"/>
              <a:gd name="connsiteY6" fmla="*/ 9539 h 9624"/>
              <a:gd name="connsiteX7" fmla="*/ 8972 w 9782"/>
              <a:gd name="connsiteY7" fmla="*/ 9321 h 9624"/>
              <a:gd name="connsiteX8" fmla="*/ 9678 w 9782"/>
              <a:gd name="connsiteY8" fmla="*/ 7971 h 9624"/>
              <a:gd name="connsiteX9" fmla="*/ 9652 w 9782"/>
              <a:gd name="connsiteY9" fmla="*/ 3308 h 9624"/>
              <a:gd name="connsiteX10" fmla="*/ 8502 w 9782"/>
              <a:gd name="connsiteY10" fmla="*/ 607 h 9624"/>
              <a:gd name="connsiteX11" fmla="*/ 5390 w 9782"/>
              <a:gd name="connsiteY11" fmla="*/ 84 h 9624"/>
              <a:gd name="connsiteX0" fmla="*/ 5519 w 10009"/>
              <a:gd name="connsiteY0" fmla="*/ 87 h 10936"/>
              <a:gd name="connsiteX1" fmla="*/ 3542 w 10009"/>
              <a:gd name="connsiteY1" fmla="*/ 871 h 10936"/>
              <a:gd name="connsiteX2" fmla="*/ 1137 w 10009"/>
              <a:gd name="connsiteY2" fmla="*/ 2125 h 10936"/>
              <a:gd name="connsiteX3" fmla="*/ 41 w 10009"/>
              <a:gd name="connsiteY3" fmla="*/ 7467 h 10936"/>
              <a:gd name="connsiteX4" fmla="*/ 2488 w 10009"/>
              <a:gd name="connsiteY4" fmla="*/ 10888 h 10936"/>
              <a:gd name="connsiteX5" fmla="*/ 4477 w 10009"/>
              <a:gd name="connsiteY5" fmla="*/ 9504 h 10936"/>
              <a:gd name="connsiteX6" fmla="*/ 7658 w 10009"/>
              <a:gd name="connsiteY6" fmla="*/ 9912 h 10936"/>
              <a:gd name="connsiteX7" fmla="*/ 9181 w 10009"/>
              <a:gd name="connsiteY7" fmla="*/ 9685 h 10936"/>
              <a:gd name="connsiteX8" fmla="*/ 9903 w 10009"/>
              <a:gd name="connsiteY8" fmla="*/ 8282 h 10936"/>
              <a:gd name="connsiteX9" fmla="*/ 9876 w 10009"/>
              <a:gd name="connsiteY9" fmla="*/ 3437 h 10936"/>
              <a:gd name="connsiteX10" fmla="*/ 8700 w 10009"/>
              <a:gd name="connsiteY10" fmla="*/ 631 h 10936"/>
              <a:gd name="connsiteX11" fmla="*/ 5519 w 10009"/>
              <a:gd name="connsiteY11" fmla="*/ 87 h 10936"/>
              <a:gd name="connsiteX0" fmla="*/ 4948 w 9438"/>
              <a:gd name="connsiteY0" fmla="*/ 87 h 10945"/>
              <a:gd name="connsiteX1" fmla="*/ 2971 w 9438"/>
              <a:gd name="connsiteY1" fmla="*/ 871 h 10945"/>
              <a:gd name="connsiteX2" fmla="*/ 566 w 9438"/>
              <a:gd name="connsiteY2" fmla="*/ 2125 h 10945"/>
              <a:gd name="connsiteX3" fmla="*/ 89 w 9438"/>
              <a:gd name="connsiteY3" fmla="*/ 7237 h 10945"/>
              <a:gd name="connsiteX4" fmla="*/ 1917 w 9438"/>
              <a:gd name="connsiteY4" fmla="*/ 10888 h 10945"/>
              <a:gd name="connsiteX5" fmla="*/ 3906 w 9438"/>
              <a:gd name="connsiteY5" fmla="*/ 9504 h 10945"/>
              <a:gd name="connsiteX6" fmla="*/ 7087 w 9438"/>
              <a:gd name="connsiteY6" fmla="*/ 9912 h 10945"/>
              <a:gd name="connsiteX7" fmla="*/ 8610 w 9438"/>
              <a:gd name="connsiteY7" fmla="*/ 9685 h 10945"/>
              <a:gd name="connsiteX8" fmla="*/ 9332 w 9438"/>
              <a:gd name="connsiteY8" fmla="*/ 8282 h 10945"/>
              <a:gd name="connsiteX9" fmla="*/ 9305 w 9438"/>
              <a:gd name="connsiteY9" fmla="*/ 3437 h 10945"/>
              <a:gd name="connsiteX10" fmla="*/ 8129 w 9438"/>
              <a:gd name="connsiteY10" fmla="*/ 631 h 10945"/>
              <a:gd name="connsiteX11" fmla="*/ 4948 w 9438"/>
              <a:gd name="connsiteY11" fmla="*/ 87 h 10945"/>
              <a:gd name="connsiteX0" fmla="*/ 5243 w 10000"/>
              <a:gd name="connsiteY0" fmla="*/ 79 h 9966"/>
              <a:gd name="connsiteX1" fmla="*/ 3148 w 10000"/>
              <a:gd name="connsiteY1" fmla="*/ 796 h 9966"/>
              <a:gd name="connsiteX2" fmla="*/ 600 w 10000"/>
              <a:gd name="connsiteY2" fmla="*/ 1942 h 9966"/>
              <a:gd name="connsiteX3" fmla="*/ 94 w 10000"/>
              <a:gd name="connsiteY3" fmla="*/ 6612 h 9966"/>
              <a:gd name="connsiteX4" fmla="*/ 2031 w 10000"/>
              <a:gd name="connsiteY4" fmla="*/ 9948 h 9966"/>
              <a:gd name="connsiteX5" fmla="*/ 4139 w 10000"/>
              <a:gd name="connsiteY5" fmla="*/ 8683 h 9966"/>
              <a:gd name="connsiteX6" fmla="*/ 7509 w 10000"/>
              <a:gd name="connsiteY6" fmla="*/ 9056 h 9966"/>
              <a:gd name="connsiteX7" fmla="*/ 9123 w 10000"/>
              <a:gd name="connsiteY7" fmla="*/ 8849 h 9966"/>
              <a:gd name="connsiteX8" fmla="*/ 9888 w 10000"/>
              <a:gd name="connsiteY8" fmla="*/ 7567 h 9966"/>
              <a:gd name="connsiteX9" fmla="*/ 9859 w 10000"/>
              <a:gd name="connsiteY9" fmla="*/ 3140 h 9966"/>
              <a:gd name="connsiteX10" fmla="*/ 8613 w 10000"/>
              <a:gd name="connsiteY10" fmla="*/ 577 h 9966"/>
              <a:gd name="connsiteX11" fmla="*/ 5243 w 10000"/>
              <a:gd name="connsiteY11" fmla="*/ 79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66">
                <a:moveTo>
                  <a:pt x="5243" y="79"/>
                </a:moveTo>
                <a:cubicBezTo>
                  <a:pt x="4365" y="204"/>
                  <a:pt x="3927" y="485"/>
                  <a:pt x="3148" y="796"/>
                </a:cubicBezTo>
                <a:cubicBezTo>
                  <a:pt x="2369" y="1106"/>
                  <a:pt x="1108" y="972"/>
                  <a:pt x="600" y="1942"/>
                </a:cubicBezTo>
                <a:cubicBezTo>
                  <a:pt x="91" y="2911"/>
                  <a:pt x="-144" y="5278"/>
                  <a:pt x="94" y="6612"/>
                </a:cubicBezTo>
                <a:cubicBezTo>
                  <a:pt x="333" y="7946"/>
                  <a:pt x="1163" y="9760"/>
                  <a:pt x="2031" y="9948"/>
                </a:cubicBezTo>
                <a:cubicBezTo>
                  <a:pt x="2899" y="10136"/>
                  <a:pt x="3225" y="8832"/>
                  <a:pt x="4139" y="8683"/>
                </a:cubicBezTo>
                <a:cubicBezTo>
                  <a:pt x="5052" y="8534"/>
                  <a:pt x="6674" y="9035"/>
                  <a:pt x="7509" y="9056"/>
                </a:cubicBezTo>
                <a:cubicBezTo>
                  <a:pt x="8344" y="9077"/>
                  <a:pt x="8726" y="9097"/>
                  <a:pt x="9123" y="8849"/>
                </a:cubicBezTo>
                <a:cubicBezTo>
                  <a:pt x="9519" y="8601"/>
                  <a:pt x="9759" y="8519"/>
                  <a:pt x="9888" y="7567"/>
                </a:cubicBezTo>
                <a:cubicBezTo>
                  <a:pt x="10015" y="6615"/>
                  <a:pt x="10071" y="4299"/>
                  <a:pt x="9859" y="3140"/>
                </a:cubicBezTo>
                <a:cubicBezTo>
                  <a:pt x="9647" y="1983"/>
                  <a:pt x="9377" y="1073"/>
                  <a:pt x="8613" y="577"/>
                </a:cubicBezTo>
                <a:cubicBezTo>
                  <a:pt x="7849" y="79"/>
                  <a:pt x="6390" y="-127"/>
                  <a:pt x="5243" y="79"/>
                </a:cubicBezTo>
                <a:close/>
              </a:path>
            </a:pathLst>
          </a:custGeom>
          <a:gradFill rotWithShape="1">
            <a:gsLst>
              <a:gs pos="0">
                <a:srgbClr val="00CCFF"/>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7" name="Line 130">
            <a:extLst>
              <a:ext uri="{FF2B5EF4-FFF2-40B4-BE49-F238E27FC236}">
                <a16:creationId xmlns:a16="http://schemas.microsoft.com/office/drawing/2014/main" id="{BA049FB3-9F2D-F84D-9473-BB8AF615D389}"/>
              </a:ext>
            </a:extLst>
          </p:cNvPr>
          <p:cNvSpPr>
            <a:spLocks noChangeShapeType="1"/>
          </p:cNvSpPr>
          <p:nvPr/>
        </p:nvSpPr>
        <p:spPr bwMode="auto">
          <a:xfrm flipV="1">
            <a:off x="2442061" y="3311688"/>
            <a:ext cx="157454" cy="8415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8" name="Line 131">
            <a:extLst>
              <a:ext uri="{FF2B5EF4-FFF2-40B4-BE49-F238E27FC236}">
                <a16:creationId xmlns:a16="http://schemas.microsoft.com/office/drawing/2014/main" id="{C810FEE7-0839-4946-853F-3D2AB6E06DCC}"/>
              </a:ext>
            </a:extLst>
          </p:cNvPr>
          <p:cNvSpPr>
            <a:spLocks noChangeShapeType="1"/>
          </p:cNvSpPr>
          <p:nvPr/>
        </p:nvSpPr>
        <p:spPr bwMode="auto">
          <a:xfrm>
            <a:off x="2227748" y="3479990"/>
            <a:ext cx="0" cy="8078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9" name="Line 132">
            <a:extLst>
              <a:ext uri="{FF2B5EF4-FFF2-40B4-BE49-F238E27FC236}">
                <a16:creationId xmlns:a16="http://schemas.microsoft.com/office/drawing/2014/main" id="{7A367922-E410-7840-A773-2D732D40D146}"/>
              </a:ext>
            </a:extLst>
          </p:cNvPr>
          <p:cNvSpPr>
            <a:spLocks noChangeShapeType="1"/>
          </p:cNvSpPr>
          <p:nvPr/>
        </p:nvSpPr>
        <p:spPr bwMode="auto">
          <a:xfrm flipV="1">
            <a:off x="2442061" y="3379009"/>
            <a:ext cx="329487" cy="28274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0" name="Line 133">
            <a:extLst>
              <a:ext uri="{FF2B5EF4-FFF2-40B4-BE49-F238E27FC236}">
                <a16:creationId xmlns:a16="http://schemas.microsoft.com/office/drawing/2014/main" id="{E2674585-BA78-A443-97BB-E5255E5F49C3}"/>
              </a:ext>
            </a:extLst>
          </p:cNvPr>
          <p:cNvSpPr>
            <a:spLocks noChangeShapeType="1"/>
          </p:cNvSpPr>
          <p:nvPr/>
        </p:nvSpPr>
        <p:spPr bwMode="auto">
          <a:xfrm>
            <a:off x="2898386" y="3377887"/>
            <a:ext cx="0" cy="19186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1" name="Line 134">
            <a:extLst>
              <a:ext uri="{FF2B5EF4-FFF2-40B4-BE49-F238E27FC236}">
                <a16:creationId xmlns:a16="http://schemas.microsoft.com/office/drawing/2014/main" id="{A1D94A21-56CF-A24A-83D0-85C94A7B28AF}"/>
              </a:ext>
            </a:extLst>
          </p:cNvPr>
          <p:cNvSpPr>
            <a:spLocks noChangeShapeType="1"/>
          </p:cNvSpPr>
          <p:nvPr/>
        </p:nvSpPr>
        <p:spPr bwMode="auto">
          <a:xfrm>
            <a:off x="2465387" y="3677463"/>
            <a:ext cx="2361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90" name="Group 389">
            <a:extLst>
              <a:ext uri="{FF2B5EF4-FFF2-40B4-BE49-F238E27FC236}">
                <a16:creationId xmlns:a16="http://schemas.microsoft.com/office/drawing/2014/main" id="{5BE09AEA-8140-5E4C-BC2E-45351450D4BA}"/>
              </a:ext>
            </a:extLst>
          </p:cNvPr>
          <p:cNvGrpSpPr/>
          <p:nvPr/>
        </p:nvGrpSpPr>
        <p:grpSpPr>
          <a:xfrm flipH="1">
            <a:off x="1559152" y="3670725"/>
            <a:ext cx="466530" cy="2244"/>
            <a:chOff x="3159352" y="3666243"/>
            <a:chExt cx="466530" cy="2244"/>
          </a:xfrm>
        </p:grpSpPr>
        <p:sp>
          <p:nvSpPr>
            <p:cNvPr id="192" name="Line 135">
              <a:extLst>
                <a:ext uri="{FF2B5EF4-FFF2-40B4-BE49-F238E27FC236}">
                  <a16:creationId xmlns:a16="http://schemas.microsoft.com/office/drawing/2014/main" id="{534722DD-8C97-364D-97D3-E8C372CE4B66}"/>
                </a:ext>
              </a:extLst>
            </p:cNvPr>
            <p:cNvSpPr>
              <a:spLocks noChangeShapeType="1"/>
            </p:cNvSpPr>
            <p:nvPr/>
          </p:nvSpPr>
          <p:spPr bwMode="auto">
            <a:xfrm>
              <a:off x="3159352" y="3668487"/>
              <a:ext cx="22160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7" name="Line 172">
              <a:extLst>
                <a:ext uri="{FF2B5EF4-FFF2-40B4-BE49-F238E27FC236}">
                  <a16:creationId xmlns:a16="http://schemas.microsoft.com/office/drawing/2014/main" id="{6A5F222A-F320-8A4D-A101-AD8611F73EE5}"/>
                </a:ext>
              </a:extLst>
            </p:cNvPr>
            <p:cNvSpPr>
              <a:spLocks noChangeShapeType="1"/>
            </p:cNvSpPr>
            <p:nvPr/>
          </p:nvSpPr>
          <p:spPr bwMode="auto">
            <a:xfrm>
              <a:off x="3404280" y="3666243"/>
              <a:ext cx="221602" cy="0"/>
            </a:xfrm>
            <a:prstGeom prst="line">
              <a:avLst/>
            </a:prstGeom>
            <a:noFill/>
            <a:ln w="9525">
              <a:solidFill>
                <a:srgbClr val="80808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sp>
        <p:nvSpPr>
          <p:cNvPr id="198" name="Text Box 580">
            <a:extLst>
              <a:ext uri="{FF2B5EF4-FFF2-40B4-BE49-F238E27FC236}">
                <a16:creationId xmlns:a16="http://schemas.microsoft.com/office/drawing/2014/main" id="{05C27FCC-FFC4-1A42-9305-E713469E77B7}"/>
              </a:ext>
            </a:extLst>
          </p:cNvPr>
          <p:cNvSpPr txBox="1">
            <a:spLocks noChangeArrowheads="1"/>
          </p:cNvSpPr>
          <p:nvPr/>
        </p:nvSpPr>
        <p:spPr bwMode="auto">
          <a:xfrm>
            <a:off x="3079538" y="3632083"/>
            <a:ext cx="46679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ISP</a:t>
            </a:r>
          </a:p>
        </p:txBody>
      </p:sp>
      <p:sp>
        <p:nvSpPr>
          <p:cNvPr id="232" name="Line 176">
            <a:extLst>
              <a:ext uri="{FF2B5EF4-FFF2-40B4-BE49-F238E27FC236}">
                <a16:creationId xmlns:a16="http://schemas.microsoft.com/office/drawing/2014/main" id="{77367670-A7FE-DA42-B5CB-53C3AD6C87EE}"/>
              </a:ext>
            </a:extLst>
          </p:cNvPr>
          <p:cNvSpPr>
            <a:spLocks noChangeShapeType="1"/>
          </p:cNvSpPr>
          <p:nvPr/>
        </p:nvSpPr>
        <p:spPr bwMode="auto">
          <a:xfrm flipH="1" flipV="1">
            <a:off x="4595813" y="3373096"/>
            <a:ext cx="452437" cy="381000"/>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Text Box 177">
            <a:extLst>
              <a:ext uri="{FF2B5EF4-FFF2-40B4-BE49-F238E27FC236}">
                <a16:creationId xmlns:a16="http://schemas.microsoft.com/office/drawing/2014/main" id="{982F024F-66F2-D547-9A68-4E45A8380AB2}"/>
              </a:ext>
            </a:extLst>
          </p:cNvPr>
          <p:cNvSpPr txBox="1">
            <a:spLocks noChangeArrowheads="1"/>
          </p:cNvSpPr>
          <p:nvPr/>
        </p:nvSpPr>
        <p:spPr bwMode="auto">
          <a:xfrm>
            <a:off x="4502310" y="3615330"/>
            <a:ext cx="1611339" cy="4601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cable modem</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termination system</a:t>
            </a:r>
          </a:p>
        </p:txBody>
      </p:sp>
      <p:grpSp>
        <p:nvGrpSpPr>
          <p:cNvPr id="234" name="Group 2">
            <a:extLst>
              <a:ext uri="{FF2B5EF4-FFF2-40B4-BE49-F238E27FC236}">
                <a16:creationId xmlns:a16="http://schemas.microsoft.com/office/drawing/2014/main" id="{EB20829C-C2C8-044E-8B94-CD986EBB0283}"/>
              </a:ext>
            </a:extLst>
          </p:cNvPr>
          <p:cNvGrpSpPr>
            <a:grpSpLocks/>
          </p:cNvGrpSpPr>
          <p:nvPr/>
        </p:nvGrpSpPr>
        <p:grpSpPr bwMode="auto">
          <a:xfrm>
            <a:off x="9146140" y="2298358"/>
            <a:ext cx="2498818" cy="1466537"/>
            <a:chOff x="467224" y="1239838"/>
            <a:chExt cx="2268538" cy="1465643"/>
          </a:xfrm>
        </p:grpSpPr>
        <p:sp>
          <p:nvSpPr>
            <p:cNvPr id="235" name="Rectangle 9">
              <a:extLst>
                <a:ext uri="{FF2B5EF4-FFF2-40B4-BE49-F238E27FC236}">
                  <a16:creationId xmlns:a16="http://schemas.microsoft.com/office/drawing/2014/main" id="{DD540BB4-19DF-8849-B206-BD6B1408B848}"/>
                </a:ext>
              </a:extLst>
            </p:cNvPr>
            <p:cNvSpPr>
              <a:spLocks noChangeArrowheads="1"/>
            </p:cNvSpPr>
            <p:nvPr/>
          </p:nvSpPr>
          <p:spPr bwMode="auto">
            <a:xfrm>
              <a:off x="717379" y="1650750"/>
              <a:ext cx="1793876" cy="926535"/>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6" name="Line 7">
              <a:extLst>
                <a:ext uri="{FF2B5EF4-FFF2-40B4-BE49-F238E27FC236}">
                  <a16:creationId xmlns:a16="http://schemas.microsoft.com/office/drawing/2014/main" id="{FB71DB5B-A160-3A48-AE99-90B9FF3BA566}"/>
                </a:ext>
              </a:extLst>
            </p:cNvPr>
            <p:cNvSpPr>
              <a:spLocks noChangeShapeType="1"/>
            </p:cNvSpPr>
            <p:nvPr/>
          </p:nvSpPr>
          <p:spPr bwMode="auto">
            <a:xfrm flipV="1">
              <a:off x="958850" y="2201863"/>
              <a:ext cx="36512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7" name="Text Box 39">
              <a:extLst>
                <a:ext uri="{FF2B5EF4-FFF2-40B4-BE49-F238E27FC236}">
                  <a16:creationId xmlns:a16="http://schemas.microsoft.com/office/drawing/2014/main" id="{EB1348A4-24CD-1E44-88F8-7830C3AFD497}"/>
                </a:ext>
              </a:extLst>
            </p:cNvPr>
            <p:cNvSpPr txBox="1">
              <a:spLocks noChangeArrowheads="1"/>
            </p:cNvSpPr>
            <p:nvPr/>
          </p:nvSpPr>
          <p:spPr bwMode="auto">
            <a:xfrm>
              <a:off x="1250087" y="2264475"/>
              <a:ext cx="748923" cy="441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cable</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modem</a:t>
              </a:r>
            </a:p>
          </p:txBody>
        </p:sp>
        <p:sp>
          <p:nvSpPr>
            <p:cNvPr id="238" name="Text Box 41">
              <a:extLst>
                <a:ext uri="{FF2B5EF4-FFF2-40B4-BE49-F238E27FC236}">
                  <a16:creationId xmlns:a16="http://schemas.microsoft.com/office/drawing/2014/main" id="{8349886E-58FF-B046-80BF-ECA0B3CB58D4}"/>
                </a:ext>
              </a:extLst>
            </p:cNvPr>
            <p:cNvSpPr txBox="1">
              <a:spLocks noChangeArrowheads="1"/>
            </p:cNvSpPr>
            <p:nvPr/>
          </p:nvSpPr>
          <p:spPr bwMode="auto">
            <a:xfrm>
              <a:off x="607799" y="2331583"/>
              <a:ext cx="707245" cy="2687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splitter</a:t>
              </a:r>
            </a:p>
          </p:txBody>
        </p:sp>
        <p:grpSp>
          <p:nvGrpSpPr>
            <p:cNvPr id="239" name="Group 13">
              <a:extLst>
                <a:ext uri="{FF2B5EF4-FFF2-40B4-BE49-F238E27FC236}">
                  <a16:creationId xmlns:a16="http://schemas.microsoft.com/office/drawing/2014/main" id="{30E87D95-D7AC-5346-9120-9E6EC57CD483}"/>
                </a:ext>
              </a:extLst>
            </p:cNvPr>
            <p:cNvGrpSpPr>
              <a:grpSpLocks/>
            </p:cNvGrpSpPr>
            <p:nvPr/>
          </p:nvGrpSpPr>
          <p:grpSpPr bwMode="auto">
            <a:xfrm>
              <a:off x="1304925" y="2078038"/>
              <a:ext cx="614363" cy="220662"/>
              <a:chOff x="322" y="890"/>
              <a:chExt cx="872" cy="339"/>
            </a:xfrm>
          </p:grpSpPr>
          <p:sp>
            <p:nvSpPr>
              <p:cNvPr id="248" name="Rectangle 14">
                <a:extLst>
                  <a:ext uri="{FF2B5EF4-FFF2-40B4-BE49-F238E27FC236}">
                    <a16:creationId xmlns:a16="http://schemas.microsoft.com/office/drawing/2014/main" id="{A9BAD309-D5C5-614D-B693-C67071C104AE}"/>
                  </a:ext>
                </a:extLst>
              </p:cNvPr>
              <p:cNvSpPr>
                <a:spLocks noChangeArrowheads="1"/>
              </p:cNvSpPr>
              <p:nvPr/>
            </p:nvSpPr>
            <p:spPr bwMode="auto">
              <a:xfrm>
                <a:off x="322" y="1004"/>
                <a:ext cx="872" cy="224"/>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9" name="Rectangle 15">
                <a:extLst>
                  <a:ext uri="{FF2B5EF4-FFF2-40B4-BE49-F238E27FC236}">
                    <a16:creationId xmlns:a16="http://schemas.microsoft.com/office/drawing/2014/main" id="{0220B554-E7D3-F548-BC5D-91C2D18183E9}"/>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0" name="Rectangle 16">
                <a:extLst>
                  <a:ext uri="{FF2B5EF4-FFF2-40B4-BE49-F238E27FC236}">
                    <a16:creationId xmlns:a16="http://schemas.microsoft.com/office/drawing/2014/main" id="{9EA0D1A9-01E8-8B4A-B60C-6BC2917125C2}"/>
                  </a:ext>
                </a:extLst>
              </p:cNvPr>
              <p:cNvSpPr>
                <a:spLocks noChangeArrowheads="1"/>
              </p:cNvSpPr>
              <p:nvPr/>
            </p:nvSpPr>
            <p:spPr bwMode="auto">
              <a:xfrm>
                <a:off x="466" y="1072"/>
                <a:ext cx="56"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1" name="Rectangle 17">
                <a:extLst>
                  <a:ext uri="{FF2B5EF4-FFF2-40B4-BE49-F238E27FC236}">
                    <a16:creationId xmlns:a16="http://schemas.microsoft.com/office/drawing/2014/main" id="{98A797A7-008D-354C-96ED-D81C6B571FD1}"/>
                  </a:ext>
                </a:extLst>
              </p:cNvPr>
              <p:cNvSpPr>
                <a:spLocks noChangeArrowheads="1"/>
              </p:cNvSpPr>
              <p:nvPr/>
            </p:nvSpPr>
            <p:spPr bwMode="auto">
              <a:xfrm>
                <a:off x="541"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2" name="Rectangle 18">
                <a:extLst>
                  <a:ext uri="{FF2B5EF4-FFF2-40B4-BE49-F238E27FC236}">
                    <a16:creationId xmlns:a16="http://schemas.microsoft.com/office/drawing/2014/main" id="{67D0B14D-EED2-C149-BDE9-6BA7A51472AD}"/>
                  </a:ext>
                </a:extLst>
              </p:cNvPr>
              <p:cNvSpPr>
                <a:spLocks noChangeArrowheads="1"/>
              </p:cNvSpPr>
              <p:nvPr/>
            </p:nvSpPr>
            <p:spPr bwMode="auto">
              <a:xfrm>
                <a:off x="615"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3" name="AutoShape 19">
                <a:extLst>
                  <a:ext uri="{FF2B5EF4-FFF2-40B4-BE49-F238E27FC236}">
                    <a16:creationId xmlns:a16="http://schemas.microsoft.com/office/drawing/2014/main" id="{E034E9AE-9B8D-3D42-B2F3-0ADCD2E5C3C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0" name="AutoShape 21">
              <a:extLst>
                <a:ext uri="{FF2B5EF4-FFF2-40B4-BE49-F238E27FC236}">
                  <a16:creationId xmlns:a16="http://schemas.microsoft.com/office/drawing/2014/main" id="{82B9E5FE-6BF1-F649-BE4A-9DE0EE33D588}"/>
                </a:ext>
              </a:extLst>
            </p:cNvPr>
            <p:cNvSpPr>
              <a:spLocks noChangeArrowheads="1"/>
            </p:cNvSpPr>
            <p:nvPr/>
          </p:nvSpPr>
          <p:spPr bwMode="auto">
            <a:xfrm>
              <a:off x="467224" y="1239838"/>
              <a:ext cx="2268538" cy="468028"/>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1" name="Rectangle 22">
              <a:extLst>
                <a:ext uri="{FF2B5EF4-FFF2-40B4-BE49-F238E27FC236}">
                  <a16:creationId xmlns:a16="http://schemas.microsoft.com/office/drawing/2014/main" id="{A10F90D2-AA03-214F-88E6-81C65C8F3B3E}"/>
                </a:ext>
              </a:extLst>
            </p:cNvPr>
            <p:cNvSpPr>
              <a:spLocks noChangeArrowheads="1"/>
            </p:cNvSpPr>
            <p:nvPr/>
          </p:nvSpPr>
          <p:spPr bwMode="auto">
            <a:xfrm>
              <a:off x="906462" y="2133056"/>
              <a:ext cx="166688" cy="144374"/>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2" name="Freeform 23">
              <a:extLst>
                <a:ext uri="{FF2B5EF4-FFF2-40B4-BE49-F238E27FC236}">
                  <a16:creationId xmlns:a16="http://schemas.microsoft.com/office/drawing/2014/main" id="{44F75FB3-7AD9-664F-B0D1-CFACEDC08A59}"/>
                </a:ext>
              </a:extLst>
            </p:cNvPr>
            <p:cNvSpPr>
              <a:spLocks/>
            </p:cNvSpPr>
            <p:nvPr/>
          </p:nvSpPr>
          <p:spPr bwMode="auto">
            <a:xfrm flipH="1">
              <a:off x="970845" y="1691922"/>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3" name="Line 24">
              <a:extLst>
                <a:ext uri="{FF2B5EF4-FFF2-40B4-BE49-F238E27FC236}">
                  <a16:creationId xmlns:a16="http://schemas.microsoft.com/office/drawing/2014/main" id="{F2B915F6-A2A3-B34C-A375-8EFD324B3F62}"/>
                </a:ext>
              </a:extLst>
            </p:cNvPr>
            <p:cNvSpPr>
              <a:spLocks noChangeShapeType="1"/>
            </p:cNvSpPr>
            <p:nvPr/>
          </p:nvSpPr>
          <p:spPr bwMode="auto">
            <a:xfrm flipH="1">
              <a:off x="1917701" y="2215556"/>
              <a:ext cx="2397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44" name="Picture 25" descr="tv">
              <a:extLst>
                <a:ext uri="{FF2B5EF4-FFF2-40B4-BE49-F238E27FC236}">
                  <a16:creationId xmlns:a16="http://schemas.microsoft.com/office/drawing/2014/main" id="{477C9371-ACC2-724A-B0A8-361D1C6FDD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4844" y="1355725"/>
              <a:ext cx="755650" cy="674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45" name="Group 181">
              <a:extLst>
                <a:ext uri="{FF2B5EF4-FFF2-40B4-BE49-F238E27FC236}">
                  <a16:creationId xmlns:a16="http://schemas.microsoft.com/office/drawing/2014/main" id="{AA33DC69-DFD9-8845-B93A-D4AB8AA2D49E}"/>
                </a:ext>
              </a:extLst>
            </p:cNvPr>
            <p:cNvGrpSpPr>
              <a:grpSpLocks/>
            </p:cNvGrpSpPr>
            <p:nvPr/>
          </p:nvGrpSpPr>
          <p:grpSpPr bwMode="auto">
            <a:xfrm>
              <a:off x="1854097" y="1780738"/>
              <a:ext cx="609600" cy="609600"/>
              <a:chOff x="-44" y="1473"/>
              <a:chExt cx="981" cy="1105"/>
            </a:xfrm>
          </p:grpSpPr>
          <p:pic>
            <p:nvPicPr>
              <p:cNvPr id="246" name="Picture 182" descr="desktop_computer_stylized_medium">
                <a:extLst>
                  <a:ext uri="{FF2B5EF4-FFF2-40B4-BE49-F238E27FC236}">
                    <a16:creationId xmlns:a16="http://schemas.microsoft.com/office/drawing/2014/main" id="{D2729833-534C-6443-A1A7-9247867BD6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7" name="Freeform 183">
                <a:extLst>
                  <a:ext uri="{FF2B5EF4-FFF2-40B4-BE49-F238E27FC236}">
                    <a16:creationId xmlns:a16="http://schemas.microsoft.com/office/drawing/2014/main" id="{F7F57EE2-12F0-584B-A870-9B2DC5367E6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grpSp>
        <p:nvGrpSpPr>
          <p:cNvPr id="254" name="Group 8">
            <a:extLst>
              <a:ext uri="{FF2B5EF4-FFF2-40B4-BE49-F238E27FC236}">
                <a16:creationId xmlns:a16="http://schemas.microsoft.com/office/drawing/2014/main" id="{A6124704-7265-E246-8B8F-A1899A14DC0E}"/>
              </a:ext>
            </a:extLst>
          </p:cNvPr>
          <p:cNvGrpSpPr>
            <a:grpSpLocks/>
          </p:cNvGrpSpPr>
          <p:nvPr/>
        </p:nvGrpSpPr>
        <p:grpSpPr bwMode="auto">
          <a:xfrm>
            <a:off x="4691063" y="2507908"/>
            <a:ext cx="4938712" cy="1389063"/>
            <a:chOff x="4327270" y="1745934"/>
            <a:chExt cx="4938730" cy="1388847"/>
          </a:xfrm>
        </p:grpSpPr>
        <p:sp>
          <p:nvSpPr>
            <p:cNvPr id="255" name="Line 94">
              <a:extLst>
                <a:ext uri="{FF2B5EF4-FFF2-40B4-BE49-F238E27FC236}">
                  <a16:creationId xmlns:a16="http://schemas.microsoft.com/office/drawing/2014/main" id="{7F4BC0F0-CF12-544A-BB11-6132B2CB10FE}"/>
                </a:ext>
              </a:extLst>
            </p:cNvPr>
            <p:cNvSpPr>
              <a:spLocks noChangeShapeType="1"/>
            </p:cNvSpPr>
            <p:nvPr/>
          </p:nvSpPr>
          <p:spPr bwMode="auto">
            <a:xfrm>
              <a:off x="4327270" y="2504641"/>
              <a:ext cx="493873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56" name="Group 7">
              <a:extLst>
                <a:ext uri="{FF2B5EF4-FFF2-40B4-BE49-F238E27FC236}">
                  <a16:creationId xmlns:a16="http://schemas.microsoft.com/office/drawing/2014/main" id="{CE28F841-1006-2D42-AD3B-E8BEB4883A28}"/>
                </a:ext>
              </a:extLst>
            </p:cNvPr>
            <p:cNvGrpSpPr>
              <a:grpSpLocks/>
            </p:cNvGrpSpPr>
            <p:nvPr/>
          </p:nvGrpSpPr>
          <p:grpSpPr bwMode="auto">
            <a:xfrm flipH="1">
              <a:off x="5534163" y="1745934"/>
              <a:ext cx="2894013" cy="752358"/>
              <a:chOff x="5534163" y="1745934"/>
              <a:chExt cx="2894013" cy="752358"/>
            </a:xfrm>
          </p:grpSpPr>
          <p:grpSp>
            <p:nvGrpSpPr>
              <p:cNvPr id="296" name="Group 26">
                <a:extLst>
                  <a:ext uri="{FF2B5EF4-FFF2-40B4-BE49-F238E27FC236}">
                    <a16:creationId xmlns:a16="http://schemas.microsoft.com/office/drawing/2014/main" id="{085DD102-ADD6-3341-90FC-C93595FF0725}"/>
                  </a:ext>
                </a:extLst>
              </p:cNvPr>
              <p:cNvGrpSpPr>
                <a:grpSpLocks/>
              </p:cNvGrpSpPr>
              <p:nvPr/>
            </p:nvGrpSpPr>
            <p:grpSpPr bwMode="auto">
              <a:xfrm>
                <a:off x="5534163" y="1752284"/>
                <a:ext cx="850900" cy="527050"/>
                <a:chOff x="-490" y="1664"/>
                <a:chExt cx="1429" cy="842"/>
              </a:xfrm>
            </p:grpSpPr>
            <p:sp>
              <p:nvSpPr>
                <p:cNvPr id="335" name="AutoShape 27">
                  <a:extLst>
                    <a:ext uri="{FF2B5EF4-FFF2-40B4-BE49-F238E27FC236}">
                      <a16:creationId xmlns:a16="http://schemas.microsoft.com/office/drawing/2014/main" id="{6A97A305-05F0-A641-B6D6-A929DBC29366}"/>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36" name="Group 28">
                  <a:extLst>
                    <a:ext uri="{FF2B5EF4-FFF2-40B4-BE49-F238E27FC236}">
                      <a16:creationId xmlns:a16="http://schemas.microsoft.com/office/drawing/2014/main" id="{DD90E225-31C2-954C-8DEC-7BD3AFBA8998}"/>
                    </a:ext>
                  </a:extLst>
                </p:cNvPr>
                <p:cNvGrpSpPr>
                  <a:grpSpLocks/>
                </p:cNvGrpSpPr>
                <p:nvPr/>
              </p:nvGrpSpPr>
              <p:grpSpPr bwMode="auto">
                <a:xfrm>
                  <a:off x="-427" y="1737"/>
                  <a:ext cx="1217" cy="769"/>
                  <a:chOff x="-427" y="1737"/>
                  <a:chExt cx="1217" cy="769"/>
                </a:xfrm>
              </p:grpSpPr>
              <p:sp>
                <p:nvSpPr>
                  <p:cNvPr id="337" name="Rectangle 29">
                    <a:extLst>
                      <a:ext uri="{FF2B5EF4-FFF2-40B4-BE49-F238E27FC236}">
                        <a16:creationId xmlns:a16="http://schemas.microsoft.com/office/drawing/2014/main" id="{A9903755-27D9-704C-BB66-3C4D76AB1046}"/>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8" name="Line 7">
                    <a:extLst>
                      <a:ext uri="{FF2B5EF4-FFF2-40B4-BE49-F238E27FC236}">
                        <a16:creationId xmlns:a16="http://schemas.microsoft.com/office/drawing/2014/main" id="{9385E579-9CD6-2F44-975A-C036D95409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39" name="Group 31">
                    <a:extLst>
                      <a:ext uri="{FF2B5EF4-FFF2-40B4-BE49-F238E27FC236}">
                        <a16:creationId xmlns:a16="http://schemas.microsoft.com/office/drawing/2014/main" id="{3C6A471F-A4F3-9340-8F7A-3124858BDD34}"/>
                      </a:ext>
                    </a:extLst>
                  </p:cNvPr>
                  <p:cNvGrpSpPr>
                    <a:grpSpLocks/>
                  </p:cNvGrpSpPr>
                  <p:nvPr/>
                </p:nvGrpSpPr>
                <p:grpSpPr bwMode="auto">
                  <a:xfrm>
                    <a:off x="68" y="2192"/>
                    <a:ext cx="387" cy="139"/>
                    <a:chOff x="322" y="890"/>
                    <a:chExt cx="872" cy="339"/>
                  </a:xfrm>
                </p:grpSpPr>
                <p:sp>
                  <p:nvSpPr>
                    <p:cNvPr id="345" name="Rectangle 32">
                      <a:extLst>
                        <a:ext uri="{FF2B5EF4-FFF2-40B4-BE49-F238E27FC236}">
                          <a16:creationId xmlns:a16="http://schemas.microsoft.com/office/drawing/2014/main" id="{E1C1B86B-F83B-4E49-8436-FCE71C16CB4F}"/>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6" name="Rectangle 33">
                      <a:extLst>
                        <a:ext uri="{FF2B5EF4-FFF2-40B4-BE49-F238E27FC236}">
                          <a16:creationId xmlns:a16="http://schemas.microsoft.com/office/drawing/2014/main" id="{72C2A603-D736-E74C-8F62-E12A4A34A4B0}"/>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7" name="Rectangle 34">
                      <a:extLst>
                        <a:ext uri="{FF2B5EF4-FFF2-40B4-BE49-F238E27FC236}">
                          <a16:creationId xmlns:a16="http://schemas.microsoft.com/office/drawing/2014/main" id="{DEA7D0BC-36BB-A942-9E39-90CB307912D9}"/>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8" name="Rectangle 35">
                      <a:extLst>
                        <a:ext uri="{FF2B5EF4-FFF2-40B4-BE49-F238E27FC236}">
                          <a16:creationId xmlns:a16="http://schemas.microsoft.com/office/drawing/2014/main" id="{CD3E3109-5BF8-BC49-A4FD-701B1209F7CF}"/>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9" name="Rectangle 36">
                      <a:extLst>
                        <a:ext uri="{FF2B5EF4-FFF2-40B4-BE49-F238E27FC236}">
                          <a16:creationId xmlns:a16="http://schemas.microsoft.com/office/drawing/2014/main" id="{8DB6809C-1A6C-1848-86D3-AC336F5256E8}"/>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50" name="AutoShape 37">
                      <a:extLst>
                        <a:ext uri="{FF2B5EF4-FFF2-40B4-BE49-F238E27FC236}">
                          <a16:creationId xmlns:a16="http://schemas.microsoft.com/office/drawing/2014/main" id="{238B90F3-F8D7-7E44-B808-BD74D911CF4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40" name="Picture 38" descr="desktop_computer_stylized_small">
                    <a:extLst>
                      <a:ext uri="{FF2B5EF4-FFF2-40B4-BE49-F238E27FC236}">
                        <a16:creationId xmlns:a16="http://schemas.microsoft.com/office/drawing/2014/main" id="{A66823E0-C61E-0242-A088-77165F889C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41" name="Rectangle 39">
                    <a:extLst>
                      <a:ext uri="{FF2B5EF4-FFF2-40B4-BE49-F238E27FC236}">
                        <a16:creationId xmlns:a16="http://schemas.microsoft.com/office/drawing/2014/main" id="{C2363609-BFD5-134B-8E59-BB238A20C9A0}"/>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2" name="Freeform 40">
                    <a:extLst>
                      <a:ext uri="{FF2B5EF4-FFF2-40B4-BE49-F238E27FC236}">
                        <a16:creationId xmlns:a16="http://schemas.microsoft.com/office/drawing/2014/main" id="{73B464D1-49E3-9245-93EB-9907439E2D36}"/>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43" name="Line 41">
                    <a:extLst>
                      <a:ext uri="{FF2B5EF4-FFF2-40B4-BE49-F238E27FC236}">
                        <a16:creationId xmlns:a16="http://schemas.microsoft.com/office/drawing/2014/main" id="{F1E7F941-7FB1-CF4A-A86E-4745E87FA56B}"/>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44" name="Picture 42" descr="tv">
                    <a:extLst>
                      <a:ext uri="{FF2B5EF4-FFF2-40B4-BE49-F238E27FC236}">
                        <a16:creationId xmlns:a16="http://schemas.microsoft.com/office/drawing/2014/main" id="{5C8F3C6D-D835-7840-82EE-69730EA6CA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7" name="Group 43">
                <a:extLst>
                  <a:ext uri="{FF2B5EF4-FFF2-40B4-BE49-F238E27FC236}">
                    <a16:creationId xmlns:a16="http://schemas.microsoft.com/office/drawing/2014/main" id="{67079048-1948-974E-A614-943FD2E76173}"/>
                  </a:ext>
                </a:extLst>
              </p:cNvPr>
              <p:cNvGrpSpPr>
                <a:grpSpLocks/>
              </p:cNvGrpSpPr>
              <p:nvPr/>
            </p:nvGrpSpPr>
            <p:grpSpPr bwMode="auto">
              <a:xfrm>
                <a:off x="6435863" y="1745934"/>
                <a:ext cx="850900" cy="527050"/>
                <a:chOff x="-490" y="1664"/>
                <a:chExt cx="1429" cy="842"/>
              </a:xfrm>
            </p:grpSpPr>
            <p:sp>
              <p:nvSpPr>
                <p:cNvPr id="319" name="AutoShape 44">
                  <a:extLst>
                    <a:ext uri="{FF2B5EF4-FFF2-40B4-BE49-F238E27FC236}">
                      <a16:creationId xmlns:a16="http://schemas.microsoft.com/office/drawing/2014/main" id="{456E65D0-645B-CE4F-B30E-AF2FC63CC7A1}"/>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20" name="Group 45">
                  <a:extLst>
                    <a:ext uri="{FF2B5EF4-FFF2-40B4-BE49-F238E27FC236}">
                      <a16:creationId xmlns:a16="http://schemas.microsoft.com/office/drawing/2014/main" id="{E3E2C60A-617F-744F-81D5-30BB67D53BB8}"/>
                    </a:ext>
                  </a:extLst>
                </p:cNvPr>
                <p:cNvGrpSpPr>
                  <a:grpSpLocks/>
                </p:cNvGrpSpPr>
                <p:nvPr/>
              </p:nvGrpSpPr>
              <p:grpSpPr bwMode="auto">
                <a:xfrm>
                  <a:off x="-427" y="1737"/>
                  <a:ext cx="1217" cy="769"/>
                  <a:chOff x="-427" y="1737"/>
                  <a:chExt cx="1217" cy="769"/>
                </a:xfrm>
              </p:grpSpPr>
              <p:sp>
                <p:nvSpPr>
                  <p:cNvPr id="321" name="Rectangle 46">
                    <a:extLst>
                      <a:ext uri="{FF2B5EF4-FFF2-40B4-BE49-F238E27FC236}">
                        <a16:creationId xmlns:a16="http://schemas.microsoft.com/office/drawing/2014/main" id="{002E7FEA-35B8-F94E-AE8D-E87EA4156920}"/>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2" name="Line 7">
                    <a:extLst>
                      <a:ext uri="{FF2B5EF4-FFF2-40B4-BE49-F238E27FC236}">
                        <a16:creationId xmlns:a16="http://schemas.microsoft.com/office/drawing/2014/main" id="{B69B1E6A-61F6-6848-A082-E7712464DF5D}"/>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23" name="Group 48">
                    <a:extLst>
                      <a:ext uri="{FF2B5EF4-FFF2-40B4-BE49-F238E27FC236}">
                        <a16:creationId xmlns:a16="http://schemas.microsoft.com/office/drawing/2014/main" id="{82871A84-AE0A-984A-BC23-B1C94CC6BA5E}"/>
                      </a:ext>
                    </a:extLst>
                  </p:cNvPr>
                  <p:cNvGrpSpPr>
                    <a:grpSpLocks/>
                  </p:cNvGrpSpPr>
                  <p:nvPr/>
                </p:nvGrpSpPr>
                <p:grpSpPr bwMode="auto">
                  <a:xfrm>
                    <a:off x="68" y="2192"/>
                    <a:ext cx="387" cy="139"/>
                    <a:chOff x="322" y="890"/>
                    <a:chExt cx="872" cy="339"/>
                  </a:xfrm>
                </p:grpSpPr>
                <p:sp>
                  <p:nvSpPr>
                    <p:cNvPr id="329" name="Rectangle 49">
                      <a:extLst>
                        <a:ext uri="{FF2B5EF4-FFF2-40B4-BE49-F238E27FC236}">
                          <a16:creationId xmlns:a16="http://schemas.microsoft.com/office/drawing/2014/main" id="{D056BEE1-4B05-F54C-81EC-370750ED99FB}"/>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0" name="Rectangle 50">
                      <a:extLst>
                        <a:ext uri="{FF2B5EF4-FFF2-40B4-BE49-F238E27FC236}">
                          <a16:creationId xmlns:a16="http://schemas.microsoft.com/office/drawing/2014/main" id="{E244CA29-71A6-EC47-ACFB-87F7789143C8}"/>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1" name="Rectangle 51">
                      <a:extLst>
                        <a:ext uri="{FF2B5EF4-FFF2-40B4-BE49-F238E27FC236}">
                          <a16:creationId xmlns:a16="http://schemas.microsoft.com/office/drawing/2014/main" id="{7B42A43F-637B-9142-969B-01468F67251A}"/>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2" name="Rectangle 52">
                      <a:extLst>
                        <a:ext uri="{FF2B5EF4-FFF2-40B4-BE49-F238E27FC236}">
                          <a16:creationId xmlns:a16="http://schemas.microsoft.com/office/drawing/2014/main" id="{23B87611-7608-CC43-A967-AEE4B8BB855B}"/>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3" name="Rectangle 53">
                      <a:extLst>
                        <a:ext uri="{FF2B5EF4-FFF2-40B4-BE49-F238E27FC236}">
                          <a16:creationId xmlns:a16="http://schemas.microsoft.com/office/drawing/2014/main" id="{AE5DFE7E-43E3-0F42-A0FE-E6AD63E14945}"/>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4" name="AutoShape 54">
                      <a:extLst>
                        <a:ext uri="{FF2B5EF4-FFF2-40B4-BE49-F238E27FC236}">
                          <a16:creationId xmlns:a16="http://schemas.microsoft.com/office/drawing/2014/main" id="{079E5BE1-85B6-3747-AA3F-D2688B378F4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4" name="Picture 55" descr="desktop_computer_stylized_small">
                    <a:extLst>
                      <a:ext uri="{FF2B5EF4-FFF2-40B4-BE49-F238E27FC236}">
                        <a16:creationId xmlns:a16="http://schemas.microsoft.com/office/drawing/2014/main" id="{07D61FCA-DAAF-AD44-9EC9-CA49616D35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Rectangle 56">
                    <a:extLst>
                      <a:ext uri="{FF2B5EF4-FFF2-40B4-BE49-F238E27FC236}">
                        <a16:creationId xmlns:a16="http://schemas.microsoft.com/office/drawing/2014/main" id="{1001F98C-ED6F-D948-99EF-322AC120DD0F}"/>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6" name="Freeform 57">
                    <a:extLst>
                      <a:ext uri="{FF2B5EF4-FFF2-40B4-BE49-F238E27FC236}">
                        <a16:creationId xmlns:a16="http://schemas.microsoft.com/office/drawing/2014/main" id="{92EA9D03-931E-C347-82FA-D160F604F4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27" name="Line 58">
                    <a:extLst>
                      <a:ext uri="{FF2B5EF4-FFF2-40B4-BE49-F238E27FC236}">
                        <a16:creationId xmlns:a16="http://schemas.microsoft.com/office/drawing/2014/main" id="{7AABC235-4ADE-CB40-BB43-1D33F57E8C64}"/>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28" name="Picture 59" descr="tv">
                    <a:extLst>
                      <a:ext uri="{FF2B5EF4-FFF2-40B4-BE49-F238E27FC236}">
                        <a16:creationId xmlns:a16="http://schemas.microsoft.com/office/drawing/2014/main" id="{9654A268-82FE-4245-B25A-3A124BC430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8" name="Group 95">
                <a:extLst>
                  <a:ext uri="{FF2B5EF4-FFF2-40B4-BE49-F238E27FC236}">
                    <a16:creationId xmlns:a16="http://schemas.microsoft.com/office/drawing/2014/main" id="{FD849A36-3DCA-4848-84EE-49CDE7D316BA}"/>
                  </a:ext>
                </a:extLst>
              </p:cNvPr>
              <p:cNvGrpSpPr>
                <a:grpSpLocks/>
              </p:cNvGrpSpPr>
              <p:nvPr/>
            </p:nvGrpSpPr>
            <p:grpSpPr bwMode="auto">
              <a:xfrm>
                <a:off x="7577276" y="1753872"/>
                <a:ext cx="850900" cy="527050"/>
                <a:chOff x="-490" y="1664"/>
                <a:chExt cx="1429" cy="842"/>
              </a:xfrm>
            </p:grpSpPr>
            <p:sp>
              <p:nvSpPr>
                <p:cNvPr id="303" name="AutoShape 96">
                  <a:extLst>
                    <a:ext uri="{FF2B5EF4-FFF2-40B4-BE49-F238E27FC236}">
                      <a16:creationId xmlns:a16="http://schemas.microsoft.com/office/drawing/2014/main" id="{2134D4E9-8248-CE44-9AAB-057757A4B919}"/>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04" name="Group 97">
                  <a:extLst>
                    <a:ext uri="{FF2B5EF4-FFF2-40B4-BE49-F238E27FC236}">
                      <a16:creationId xmlns:a16="http://schemas.microsoft.com/office/drawing/2014/main" id="{5467ECCE-4A4E-A64E-85D9-0663675678E9}"/>
                    </a:ext>
                  </a:extLst>
                </p:cNvPr>
                <p:cNvGrpSpPr>
                  <a:grpSpLocks/>
                </p:cNvGrpSpPr>
                <p:nvPr/>
              </p:nvGrpSpPr>
              <p:grpSpPr bwMode="auto">
                <a:xfrm>
                  <a:off x="-427" y="1737"/>
                  <a:ext cx="1217" cy="769"/>
                  <a:chOff x="-427" y="1737"/>
                  <a:chExt cx="1217" cy="769"/>
                </a:xfrm>
              </p:grpSpPr>
              <p:sp>
                <p:nvSpPr>
                  <p:cNvPr id="305" name="Rectangle 98">
                    <a:extLst>
                      <a:ext uri="{FF2B5EF4-FFF2-40B4-BE49-F238E27FC236}">
                        <a16:creationId xmlns:a16="http://schemas.microsoft.com/office/drawing/2014/main" id="{49829436-0D5F-004B-AEFC-A5B3EFF12605}"/>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6" name="Line 7">
                    <a:extLst>
                      <a:ext uri="{FF2B5EF4-FFF2-40B4-BE49-F238E27FC236}">
                        <a16:creationId xmlns:a16="http://schemas.microsoft.com/office/drawing/2014/main" id="{297A059F-49AA-5B45-A6BF-AE3B9EFA9523}"/>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07" name="Group 100">
                    <a:extLst>
                      <a:ext uri="{FF2B5EF4-FFF2-40B4-BE49-F238E27FC236}">
                        <a16:creationId xmlns:a16="http://schemas.microsoft.com/office/drawing/2014/main" id="{26F51CA6-CBA9-BB44-A274-61BE894B26CE}"/>
                      </a:ext>
                    </a:extLst>
                  </p:cNvPr>
                  <p:cNvGrpSpPr>
                    <a:grpSpLocks/>
                  </p:cNvGrpSpPr>
                  <p:nvPr/>
                </p:nvGrpSpPr>
                <p:grpSpPr bwMode="auto">
                  <a:xfrm>
                    <a:off x="68" y="2192"/>
                    <a:ext cx="387" cy="139"/>
                    <a:chOff x="322" y="890"/>
                    <a:chExt cx="872" cy="339"/>
                  </a:xfrm>
                </p:grpSpPr>
                <p:sp>
                  <p:nvSpPr>
                    <p:cNvPr id="313" name="Rectangle 101">
                      <a:extLst>
                        <a:ext uri="{FF2B5EF4-FFF2-40B4-BE49-F238E27FC236}">
                          <a16:creationId xmlns:a16="http://schemas.microsoft.com/office/drawing/2014/main" id="{7875F5E9-821A-0B41-84DA-59FA2188A4A3}"/>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4" name="Rectangle 102">
                      <a:extLst>
                        <a:ext uri="{FF2B5EF4-FFF2-40B4-BE49-F238E27FC236}">
                          <a16:creationId xmlns:a16="http://schemas.microsoft.com/office/drawing/2014/main" id="{E632E424-0BBD-1643-908C-709C6232D473}"/>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5" name="Rectangle 103">
                      <a:extLst>
                        <a:ext uri="{FF2B5EF4-FFF2-40B4-BE49-F238E27FC236}">
                          <a16:creationId xmlns:a16="http://schemas.microsoft.com/office/drawing/2014/main" id="{8B81DAEF-25EA-8348-99B9-5386288651E3}"/>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6" name="Rectangle 104">
                      <a:extLst>
                        <a:ext uri="{FF2B5EF4-FFF2-40B4-BE49-F238E27FC236}">
                          <a16:creationId xmlns:a16="http://schemas.microsoft.com/office/drawing/2014/main" id="{7BAB38B7-A3F3-CB49-B51F-DC1F9670CF2C}"/>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7" name="Rectangle 105">
                      <a:extLst>
                        <a:ext uri="{FF2B5EF4-FFF2-40B4-BE49-F238E27FC236}">
                          <a16:creationId xmlns:a16="http://schemas.microsoft.com/office/drawing/2014/main" id="{0CDBE914-F84E-7D4E-B3B2-D8F9DE98A867}"/>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8" name="AutoShape 106">
                      <a:extLst>
                        <a:ext uri="{FF2B5EF4-FFF2-40B4-BE49-F238E27FC236}">
                          <a16:creationId xmlns:a16="http://schemas.microsoft.com/office/drawing/2014/main" id="{021DD6DC-DF6F-6F4A-85BD-FADA0DD51B0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08" name="Picture 107" descr="desktop_computer_stylized_small">
                    <a:extLst>
                      <a:ext uri="{FF2B5EF4-FFF2-40B4-BE49-F238E27FC236}">
                        <a16:creationId xmlns:a16="http://schemas.microsoft.com/office/drawing/2014/main" id="{A9B48AEA-369A-ED41-8FEC-F20EFBC33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9" name="Rectangle 108">
                    <a:extLst>
                      <a:ext uri="{FF2B5EF4-FFF2-40B4-BE49-F238E27FC236}">
                        <a16:creationId xmlns:a16="http://schemas.microsoft.com/office/drawing/2014/main" id="{E99A4E83-8C3B-804F-B09B-776F804CA9B6}"/>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0" name="Freeform 109">
                    <a:extLst>
                      <a:ext uri="{FF2B5EF4-FFF2-40B4-BE49-F238E27FC236}">
                        <a16:creationId xmlns:a16="http://schemas.microsoft.com/office/drawing/2014/main" id="{BC91D9E2-0A1B-3B42-9C7F-ECD4B0D1B219}"/>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11" name="Line 110">
                    <a:extLst>
                      <a:ext uri="{FF2B5EF4-FFF2-40B4-BE49-F238E27FC236}">
                        <a16:creationId xmlns:a16="http://schemas.microsoft.com/office/drawing/2014/main" id="{7033F15B-5083-064E-8DA3-D925A29A4387}"/>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12" name="Picture 111" descr="tv">
                    <a:extLst>
                      <a:ext uri="{FF2B5EF4-FFF2-40B4-BE49-F238E27FC236}">
                        <a16:creationId xmlns:a16="http://schemas.microsoft.com/office/drawing/2014/main" id="{E6ACCA90-C189-5C46-B6A3-BB68EF5AC5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99" name="Text Box 112">
                <a:extLst>
                  <a:ext uri="{FF2B5EF4-FFF2-40B4-BE49-F238E27FC236}">
                    <a16:creationId xmlns:a16="http://schemas.microsoft.com/office/drawing/2014/main" id="{BF0F7862-2B93-8D4E-8DE9-1D1D28C36B97}"/>
                  </a:ext>
                </a:extLst>
              </p:cNvPr>
              <p:cNvSpPr txBox="1">
                <a:spLocks noChangeArrowheads="1"/>
              </p:cNvSpPr>
              <p:nvPr/>
            </p:nvSpPr>
            <p:spPr bwMode="auto">
              <a:xfrm>
                <a:off x="7279808" y="1823710"/>
                <a:ext cx="397868"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sp>
            <p:nvSpPr>
              <p:cNvPr id="300" name="Line 113">
                <a:extLst>
                  <a:ext uri="{FF2B5EF4-FFF2-40B4-BE49-F238E27FC236}">
                    <a16:creationId xmlns:a16="http://schemas.microsoft.com/office/drawing/2014/main" id="{E1CD1932-974E-6946-B4E6-8C6990D34C14}"/>
                  </a:ext>
                </a:extLst>
              </p:cNvPr>
              <p:cNvSpPr>
                <a:spLocks noChangeShapeType="1"/>
              </p:cNvSpPr>
              <p:nvPr/>
            </p:nvSpPr>
            <p:spPr bwMode="auto">
              <a:xfrm flipH="1">
                <a:off x="6169544"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1" name="Line 114">
                <a:extLst>
                  <a:ext uri="{FF2B5EF4-FFF2-40B4-BE49-F238E27FC236}">
                    <a16:creationId xmlns:a16="http://schemas.microsoft.com/office/drawing/2014/main" id="{26697457-3ACA-B84C-A50C-83DEF80C9CD4}"/>
                  </a:ext>
                </a:extLst>
              </p:cNvPr>
              <p:cNvSpPr>
                <a:spLocks noChangeShapeType="1"/>
              </p:cNvSpPr>
              <p:nvPr/>
            </p:nvSpPr>
            <p:spPr bwMode="auto">
              <a:xfrm flipH="1">
                <a:off x="7074423"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2" name="Line 115">
                <a:extLst>
                  <a:ext uri="{FF2B5EF4-FFF2-40B4-BE49-F238E27FC236}">
                    <a16:creationId xmlns:a16="http://schemas.microsoft.com/office/drawing/2014/main" id="{0D8D793E-91EB-F741-BB52-5FDEB56CFCA4}"/>
                  </a:ext>
                </a:extLst>
              </p:cNvPr>
              <p:cNvSpPr>
                <a:spLocks noChangeShapeType="1"/>
              </p:cNvSpPr>
              <p:nvPr/>
            </p:nvSpPr>
            <p:spPr bwMode="auto">
              <a:xfrm flipH="1">
                <a:off x="8211077"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grpSp>
          <p:nvGrpSpPr>
            <p:cNvPr id="257" name="Group 5">
              <a:extLst>
                <a:ext uri="{FF2B5EF4-FFF2-40B4-BE49-F238E27FC236}">
                  <a16:creationId xmlns:a16="http://schemas.microsoft.com/office/drawing/2014/main" id="{DE861C37-8A06-864D-B9A4-27252E961CBF}"/>
                </a:ext>
              </a:extLst>
            </p:cNvPr>
            <p:cNvGrpSpPr>
              <a:grpSpLocks/>
            </p:cNvGrpSpPr>
            <p:nvPr/>
          </p:nvGrpSpPr>
          <p:grpSpPr bwMode="auto">
            <a:xfrm flipH="1">
              <a:off x="7298039" y="2490881"/>
              <a:ext cx="850900" cy="627063"/>
              <a:chOff x="6488251" y="2501584"/>
              <a:chExt cx="850900" cy="627063"/>
            </a:xfrm>
          </p:grpSpPr>
          <p:grpSp>
            <p:nvGrpSpPr>
              <p:cNvPr id="278" name="Group 77">
                <a:extLst>
                  <a:ext uri="{FF2B5EF4-FFF2-40B4-BE49-F238E27FC236}">
                    <a16:creationId xmlns:a16="http://schemas.microsoft.com/office/drawing/2014/main" id="{EFE4B320-2D18-0548-9546-499C02132F5C}"/>
                  </a:ext>
                </a:extLst>
              </p:cNvPr>
              <p:cNvGrpSpPr>
                <a:grpSpLocks/>
              </p:cNvGrpSpPr>
              <p:nvPr/>
            </p:nvGrpSpPr>
            <p:grpSpPr bwMode="auto">
              <a:xfrm>
                <a:off x="6488251" y="2601597"/>
                <a:ext cx="850900" cy="527050"/>
                <a:chOff x="-490" y="1664"/>
                <a:chExt cx="1429" cy="842"/>
              </a:xfrm>
            </p:grpSpPr>
            <p:sp>
              <p:nvSpPr>
                <p:cNvPr id="280" name="AutoShape 78">
                  <a:extLst>
                    <a:ext uri="{FF2B5EF4-FFF2-40B4-BE49-F238E27FC236}">
                      <a16:creationId xmlns:a16="http://schemas.microsoft.com/office/drawing/2014/main" id="{79A4A823-9D81-AD47-B418-203FDA51A527}"/>
                    </a:ext>
                  </a:extLst>
                </p:cNvPr>
                <p:cNvSpPr>
                  <a:spLocks noChangeArrowheads="1"/>
                </p:cNvSpPr>
                <p:nvPr/>
              </p:nvSpPr>
              <p:spPr bwMode="auto">
                <a:xfrm>
                  <a:off x="-489" y="1663"/>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81" name="Group 79">
                  <a:extLst>
                    <a:ext uri="{FF2B5EF4-FFF2-40B4-BE49-F238E27FC236}">
                      <a16:creationId xmlns:a16="http://schemas.microsoft.com/office/drawing/2014/main" id="{F844C0D3-5A34-714F-B8AD-CCC8CD4A8EDD}"/>
                    </a:ext>
                  </a:extLst>
                </p:cNvPr>
                <p:cNvGrpSpPr>
                  <a:grpSpLocks/>
                </p:cNvGrpSpPr>
                <p:nvPr/>
              </p:nvGrpSpPr>
              <p:grpSpPr bwMode="auto">
                <a:xfrm>
                  <a:off x="-427" y="1737"/>
                  <a:ext cx="1217" cy="769"/>
                  <a:chOff x="-427" y="1737"/>
                  <a:chExt cx="1217" cy="769"/>
                </a:xfrm>
              </p:grpSpPr>
              <p:sp>
                <p:nvSpPr>
                  <p:cNvPr id="282" name="Rectangle 80">
                    <a:extLst>
                      <a:ext uri="{FF2B5EF4-FFF2-40B4-BE49-F238E27FC236}">
                        <a16:creationId xmlns:a16="http://schemas.microsoft.com/office/drawing/2014/main" id="{50412332-25A0-0E4D-A3EC-1F1111020336}"/>
                      </a:ext>
                    </a:extLst>
                  </p:cNvPr>
                  <p:cNvSpPr>
                    <a:spLocks noChangeArrowheads="1"/>
                  </p:cNvSpPr>
                  <p:nvPr/>
                </p:nvSpPr>
                <p:spPr bwMode="auto">
                  <a:xfrm>
                    <a:off x="-329" y="1922"/>
                    <a:ext cx="1120"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3" name="Line 7">
                    <a:extLst>
                      <a:ext uri="{FF2B5EF4-FFF2-40B4-BE49-F238E27FC236}">
                        <a16:creationId xmlns:a16="http://schemas.microsoft.com/office/drawing/2014/main" id="{913FB20A-42A8-3B47-942A-C08EC3175DC1}"/>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84" name="Group 82">
                    <a:extLst>
                      <a:ext uri="{FF2B5EF4-FFF2-40B4-BE49-F238E27FC236}">
                        <a16:creationId xmlns:a16="http://schemas.microsoft.com/office/drawing/2014/main" id="{6AE7A535-20D2-7845-906B-57B285A80693}"/>
                      </a:ext>
                    </a:extLst>
                  </p:cNvPr>
                  <p:cNvGrpSpPr>
                    <a:grpSpLocks/>
                  </p:cNvGrpSpPr>
                  <p:nvPr/>
                </p:nvGrpSpPr>
                <p:grpSpPr bwMode="auto">
                  <a:xfrm>
                    <a:off x="68" y="2192"/>
                    <a:ext cx="387" cy="139"/>
                    <a:chOff x="322" y="890"/>
                    <a:chExt cx="872" cy="339"/>
                  </a:xfrm>
                </p:grpSpPr>
                <p:sp>
                  <p:nvSpPr>
                    <p:cNvPr id="290" name="Rectangle 83">
                      <a:extLst>
                        <a:ext uri="{FF2B5EF4-FFF2-40B4-BE49-F238E27FC236}">
                          <a16:creationId xmlns:a16="http://schemas.microsoft.com/office/drawing/2014/main" id="{4DAB170B-872C-AC48-8EB1-7AEA4707CA8C}"/>
                        </a:ext>
                      </a:extLst>
                    </p:cNvPr>
                    <p:cNvSpPr>
                      <a:spLocks noChangeArrowheads="1"/>
                    </p:cNvSpPr>
                    <p:nvPr/>
                  </p:nvSpPr>
                  <p:spPr bwMode="auto">
                    <a:xfrm>
                      <a:off x="322" y="998"/>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1" name="Rectangle 84">
                      <a:extLst>
                        <a:ext uri="{FF2B5EF4-FFF2-40B4-BE49-F238E27FC236}">
                          <a16:creationId xmlns:a16="http://schemas.microsoft.com/office/drawing/2014/main" id="{0AFA26B4-968C-5C4A-A558-6F55DED8743D}"/>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2" name="Rectangle 85">
                      <a:extLst>
                        <a:ext uri="{FF2B5EF4-FFF2-40B4-BE49-F238E27FC236}">
                          <a16:creationId xmlns:a16="http://schemas.microsoft.com/office/drawing/2014/main" id="{06BD0766-DE7D-7C4B-BE12-E496331D4198}"/>
                        </a:ext>
                      </a:extLst>
                    </p:cNvPr>
                    <p:cNvSpPr>
                      <a:spLocks noChangeArrowheads="1"/>
                    </p:cNvSpPr>
                    <p:nvPr/>
                  </p:nvSpPr>
                  <p:spPr bwMode="auto">
                    <a:xfrm>
                      <a:off x="466" y="1072"/>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3" name="Rectangle 86">
                      <a:extLst>
                        <a:ext uri="{FF2B5EF4-FFF2-40B4-BE49-F238E27FC236}">
                          <a16:creationId xmlns:a16="http://schemas.microsoft.com/office/drawing/2014/main" id="{C84C5A24-A69E-3949-A04F-18EBA27F94A1}"/>
                        </a:ext>
                      </a:extLst>
                    </p:cNvPr>
                    <p:cNvSpPr>
                      <a:spLocks noChangeArrowheads="1"/>
                    </p:cNvSpPr>
                    <p:nvPr/>
                  </p:nvSpPr>
                  <p:spPr bwMode="auto">
                    <a:xfrm>
                      <a:off x="539" y="1066"/>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4" name="Rectangle 87">
                      <a:extLst>
                        <a:ext uri="{FF2B5EF4-FFF2-40B4-BE49-F238E27FC236}">
                          <a16:creationId xmlns:a16="http://schemas.microsoft.com/office/drawing/2014/main" id="{3A0EE1B9-BC91-B046-A9CD-F67E0D19A2EF}"/>
                        </a:ext>
                      </a:extLst>
                    </p:cNvPr>
                    <p:cNvSpPr>
                      <a:spLocks noChangeArrowheads="1"/>
                    </p:cNvSpPr>
                    <p:nvPr/>
                  </p:nvSpPr>
                  <p:spPr bwMode="auto">
                    <a:xfrm>
                      <a:off x="617" y="1066"/>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5" name="AutoShape 88">
                      <a:extLst>
                        <a:ext uri="{FF2B5EF4-FFF2-40B4-BE49-F238E27FC236}">
                          <a16:creationId xmlns:a16="http://schemas.microsoft.com/office/drawing/2014/main" id="{CBCA0129-7B22-AA4F-B528-C23E49901D2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5" name="Picture 89" descr="desktop_computer_stylized_small">
                    <a:extLst>
                      <a:ext uri="{FF2B5EF4-FFF2-40B4-BE49-F238E27FC236}">
                        <a16:creationId xmlns:a16="http://schemas.microsoft.com/office/drawing/2014/main" id="{686390BB-FAC3-1449-A6CA-F02AD8F5F3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 name="Rectangle 90">
                    <a:extLst>
                      <a:ext uri="{FF2B5EF4-FFF2-40B4-BE49-F238E27FC236}">
                        <a16:creationId xmlns:a16="http://schemas.microsoft.com/office/drawing/2014/main" id="{31E1F360-ADB7-F54C-956B-A65BE831BCBC}"/>
                      </a:ext>
                    </a:extLst>
                  </p:cNvPr>
                  <p:cNvSpPr>
                    <a:spLocks noChangeArrowheads="1"/>
                  </p:cNvSpPr>
                  <p:nvPr/>
                </p:nvSpPr>
                <p:spPr bwMode="auto">
                  <a:xfrm>
                    <a:off x="529" y="2231"/>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7" name="Freeform 91">
                    <a:extLst>
                      <a:ext uri="{FF2B5EF4-FFF2-40B4-BE49-F238E27FC236}">
                        <a16:creationId xmlns:a16="http://schemas.microsoft.com/office/drawing/2014/main" id="{7F66C5B5-3F81-1943-B90B-9823940A13D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8" name="Line 92">
                    <a:extLst>
                      <a:ext uri="{FF2B5EF4-FFF2-40B4-BE49-F238E27FC236}">
                        <a16:creationId xmlns:a16="http://schemas.microsoft.com/office/drawing/2014/main" id="{01F98E44-06DD-F74F-A19A-7DA908382597}"/>
                      </a:ext>
                    </a:extLst>
                  </p:cNvPr>
                  <p:cNvSpPr>
                    <a:spLocks noChangeShapeType="1"/>
                  </p:cNvSpPr>
                  <p:nvPr/>
                </p:nvSpPr>
                <p:spPr bwMode="auto">
                  <a:xfrm flipH="1">
                    <a:off x="471" y="2269"/>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89" name="Picture 93" descr="tv">
                    <a:extLst>
                      <a:ext uri="{FF2B5EF4-FFF2-40B4-BE49-F238E27FC236}">
                        <a16:creationId xmlns:a16="http://schemas.microsoft.com/office/drawing/2014/main" id="{AF40B057-9970-1C45-9273-0ECE7FF5F3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79" name="Freeform 116">
                <a:extLst>
                  <a:ext uri="{FF2B5EF4-FFF2-40B4-BE49-F238E27FC236}">
                    <a16:creationId xmlns:a16="http://schemas.microsoft.com/office/drawing/2014/main" id="{7F938C16-8A8F-A844-AD81-A0C78CFFD1B9}"/>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58" name="Group 186">
              <a:extLst>
                <a:ext uri="{FF2B5EF4-FFF2-40B4-BE49-F238E27FC236}">
                  <a16:creationId xmlns:a16="http://schemas.microsoft.com/office/drawing/2014/main" id="{70E8839F-CEE5-CB41-A06E-4CB0D3272F8F}"/>
                </a:ext>
              </a:extLst>
            </p:cNvPr>
            <p:cNvGrpSpPr>
              <a:grpSpLocks/>
            </p:cNvGrpSpPr>
            <p:nvPr/>
          </p:nvGrpSpPr>
          <p:grpSpPr bwMode="auto">
            <a:xfrm flipH="1">
              <a:off x="5984260" y="2507718"/>
              <a:ext cx="850900" cy="627063"/>
              <a:chOff x="6488251" y="2501584"/>
              <a:chExt cx="850900" cy="627063"/>
            </a:xfrm>
          </p:grpSpPr>
          <p:grpSp>
            <p:nvGrpSpPr>
              <p:cNvPr id="260" name="Group 77">
                <a:extLst>
                  <a:ext uri="{FF2B5EF4-FFF2-40B4-BE49-F238E27FC236}">
                    <a16:creationId xmlns:a16="http://schemas.microsoft.com/office/drawing/2014/main" id="{0E7D840E-2707-394C-AE0D-30B10E35237C}"/>
                  </a:ext>
                </a:extLst>
              </p:cNvPr>
              <p:cNvGrpSpPr>
                <a:grpSpLocks/>
              </p:cNvGrpSpPr>
              <p:nvPr/>
            </p:nvGrpSpPr>
            <p:grpSpPr bwMode="auto">
              <a:xfrm>
                <a:off x="6488251" y="2601597"/>
                <a:ext cx="850900" cy="527050"/>
                <a:chOff x="-490" y="1664"/>
                <a:chExt cx="1429" cy="842"/>
              </a:xfrm>
            </p:grpSpPr>
            <p:sp>
              <p:nvSpPr>
                <p:cNvPr id="262" name="AutoShape 78">
                  <a:extLst>
                    <a:ext uri="{FF2B5EF4-FFF2-40B4-BE49-F238E27FC236}">
                      <a16:creationId xmlns:a16="http://schemas.microsoft.com/office/drawing/2014/main" id="{0F41449C-C9CB-7D44-8773-CE1DF79D8E64}"/>
                    </a:ext>
                  </a:extLst>
                </p:cNvPr>
                <p:cNvSpPr>
                  <a:spLocks noChangeArrowheads="1"/>
                </p:cNvSpPr>
                <p:nvPr/>
              </p:nvSpPr>
              <p:spPr bwMode="auto">
                <a:xfrm>
                  <a:off x="-491"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63" name="Group 79">
                  <a:extLst>
                    <a:ext uri="{FF2B5EF4-FFF2-40B4-BE49-F238E27FC236}">
                      <a16:creationId xmlns:a16="http://schemas.microsoft.com/office/drawing/2014/main" id="{B90C2A7D-EE14-3F42-95E4-1209FE49CB03}"/>
                    </a:ext>
                  </a:extLst>
                </p:cNvPr>
                <p:cNvGrpSpPr>
                  <a:grpSpLocks/>
                </p:cNvGrpSpPr>
                <p:nvPr/>
              </p:nvGrpSpPr>
              <p:grpSpPr bwMode="auto">
                <a:xfrm>
                  <a:off x="-427" y="1737"/>
                  <a:ext cx="1217" cy="769"/>
                  <a:chOff x="-427" y="1737"/>
                  <a:chExt cx="1217" cy="769"/>
                </a:xfrm>
              </p:grpSpPr>
              <p:sp>
                <p:nvSpPr>
                  <p:cNvPr id="264" name="Rectangle 80">
                    <a:extLst>
                      <a:ext uri="{FF2B5EF4-FFF2-40B4-BE49-F238E27FC236}">
                        <a16:creationId xmlns:a16="http://schemas.microsoft.com/office/drawing/2014/main" id="{71248F58-EEC6-EF41-9C7D-EAC2C4E8419A}"/>
                      </a:ext>
                    </a:extLst>
                  </p:cNvPr>
                  <p:cNvSpPr>
                    <a:spLocks noChangeArrowheads="1"/>
                  </p:cNvSpPr>
                  <p:nvPr/>
                </p:nvSpPr>
                <p:spPr bwMode="auto">
                  <a:xfrm>
                    <a:off x="-339" y="1923"/>
                    <a:ext cx="1128"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5" name="Line 7">
                    <a:extLst>
                      <a:ext uri="{FF2B5EF4-FFF2-40B4-BE49-F238E27FC236}">
                        <a16:creationId xmlns:a16="http://schemas.microsoft.com/office/drawing/2014/main" id="{F7549C0E-3FEC-B045-BF52-5B60A5E6535E}"/>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6" name="Group 82">
                    <a:extLst>
                      <a:ext uri="{FF2B5EF4-FFF2-40B4-BE49-F238E27FC236}">
                        <a16:creationId xmlns:a16="http://schemas.microsoft.com/office/drawing/2014/main" id="{A40A0AC4-0483-6D4F-B084-53AD0B584CEE}"/>
                      </a:ext>
                    </a:extLst>
                  </p:cNvPr>
                  <p:cNvGrpSpPr>
                    <a:grpSpLocks/>
                  </p:cNvGrpSpPr>
                  <p:nvPr/>
                </p:nvGrpSpPr>
                <p:grpSpPr bwMode="auto">
                  <a:xfrm>
                    <a:off x="68" y="2192"/>
                    <a:ext cx="387" cy="139"/>
                    <a:chOff x="322" y="890"/>
                    <a:chExt cx="872" cy="339"/>
                  </a:xfrm>
                </p:grpSpPr>
                <p:sp>
                  <p:nvSpPr>
                    <p:cNvPr id="272" name="Rectangle 83">
                      <a:extLst>
                        <a:ext uri="{FF2B5EF4-FFF2-40B4-BE49-F238E27FC236}">
                          <a16:creationId xmlns:a16="http://schemas.microsoft.com/office/drawing/2014/main" id="{B30D25B7-E6DA-8E45-8513-2F74D665804A}"/>
                        </a:ext>
                      </a:extLst>
                    </p:cNvPr>
                    <p:cNvSpPr>
                      <a:spLocks noChangeArrowheads="1"/>
                    </p:cNvSpPr>
                    <p:nvPr/>
                  </p:nvSpPr>
                  <p:spPr bwMode="auto">
                    <a:xfrm>
                      <a:off x="319" y="1000"/>
                      <a:ext cx="853"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3" name="Rectangle 84">
                      <a:extLst>
                        <a:ext uri="{FF2B5EF4-FFF2-40B4-BE49-F238E27FC236}">
                          <a16:creationId xmlns:a16="http://schemas.microsoft.com/office/drawing/2014/main" id="{A35064C1-4527-644B-A09D-9F1DCAA50C81}"/>
                        </a:ext>
                      </a:extLst>
                    </p:cNvPr>
                    <p:cNvSpPr>
                      <a:spLocks noChangeArrowheads="1"/>
                    </p:cNvSpPr>
                    <p:nvPr/>
                  </p:nvSpPr>
                  <p:spPr bwMode="auto">
                    <a:xfrm>
                      <a:off x="373"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4" name="Rectangle 85">
                      <a:extLst>
                        <a:ext uri="{FF2B5EF4-FFF2-40B4-BE49-F238E27FC236}">
                          <a16:creationId xmlns:a16="http://schemas.microsoft.com/office/drawing/2014/main" id="{E79D8F2B-7AC8-B14A-BDA7-E0194B467BFF}"/>
                        </a:ext>
                      </a:extLst>
                    </p:cNvPr>
                    <p:cNvSpPr>
                      <a:spLocks noChangeArrowheads="1"/>
                    </p:cNvSpPr>
                    <p:nvPr/>
                  </p:nvSpPr>
                  <p:spPr bwMode="auto">
                    <a:xfrm>
                      <a:off x="445"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5" name="Rectangle 86">
                      <a:extLst>
                        <a:ext uri="{FF2B5EF4-FFF2-40B4-BE49-F238E27FC236}">
                          <a16:creationId xmlns:a16="http://schemas.microsoft.com/office/drawing/2014/main" id="{4887E6B0-0A86-0345-B6AA-E45EA7EACC75}"/>
                        </a:ext>
                      </a:extLst>
                    </p:cNvPr>
                    <p:cNvSpPr>
                      <a:spLocks noChangeArrowheads="1"/>
                    </p:cNvSpPr>
                    <p:nvPr/>
                  </p:nvSpPr>
                  <p:spPr bwMode="auto">
                    <a:xfrm>
                      <a:off x="517"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6" name="Rectangle 87">
                      <a:extLst>
                        <a:ext uri="{FF2B5EF4-FFF2-40B4-BE49-F238E27FC236}">
                          <a16:creationId xmlns:a16="http://schemas.microsoft.com/office/drawing/2014/main" id="{359841B3-BFFF-974A-AFE6-BF37DED86F6C}"/>
                        </a:ext>
                      </a:extLst>
                    </p:cNvPr>
                    <p:cNvSpPr>
                      <a:spLocks noChangeArrowheads="1"/>
                    </p:cNvSpPr>
                    <p:nvPr/>
                  </p:nvSpPr>
                  <p:spPr bwMode="auto">
                    <a:xfrm>
                      <a:off x="595"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7" name="AutoShape 88">
                      <a:extLst>
                        <a:ext uri="{FF2B5EF4-FFF2-40B4-BE49-F238E27FC236}">
                          <a16:creationId xmlns:a16="http://schemas.microsoft.com/office/drawing/2014/main" id="{FE9B27CE-05B9-6845-9FDA-DBE30E5D65C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67" name="Picture 89" descr="desktop_computer_stylized_small">
                    <a:extLst>
                      <a:ext uri="{FF2B5EF4-FFF2-40B4-BE49-F238E27FC236}">
                        <a16:creationId xmlns:a16="http://schemas.microsoft.com/office/drawing/2014/main" id="{0C3D06FA-8772-414E-A3E4-DB625290E3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8" name="Rectangle 90">
                    <a:extLst>
                      <a:ext uri="{FF2B5EF4-FFF2-40B4-BE49-F238E27FC236}">
                        <a16:creationId xmlns:a16="http://schemas.microsoft.com/office/drawing/2014/main" id="{40838EAD-5142-A941-8A31-4312DAC59326}"/>
                      </a:ext>
                    </a:extLst>
                  </p:cNvPr>
                  <p:cNvSpPr>
                    <a:spLocks noChangeArrowheads="1"/>
                  </p:cNvSpPr>
                  <p:nvPr/>
                </p:nvSpPr>
                <p:spPr bwMode="auto">
                  <a:xfrm>
                    <a:off x="528"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9" name="Freeform 91">
                    <a:extLst>
                      <a:ext uri="{FF2B5EF4-FFF2-40B4-BE49-F238E27FC236}">
                        <a16:creationId xmlns:a16="http://schemas.microsoft.com/office/drawing/2014/main" id="{E32D1201-A30F-3844-95F3-01C63B12445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Line 92">
                    <a:extLst>
                      <a:ext uri="{FF2B5EF4-FFF2-40B4-BE49-F238E27FC236}">
                        <a16:creationId xmlns:a16="http://schemas.microsoft.com/office/drawing/2014/main" id="{748C608C-9066-7D45-88DF-ABDD354976D4}"/>
                      </a:ext>
                    </a:extLst>
                  </p:cNvPr>
                  <p:cNvSpPr>
                    <a:spLocks noChangeShapeType="1"/>
                  </p:cNvSpPr>
                  <p:nvPr/>
                </p:nvSpPr>
                <p:spPr bwMode="auto">
                  <a:xfrm flipH="1">
                    <a:off x="469"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71" name="Picture 93" descr="tv">
                    <a:extLst>
                      <a:ext uri="{FF2B5EF4-FFF2-40B4-BE49-F238E27FC236}">
                        <a16:creationId xmlns:a16="http://schemas.microsoft.com/office/drawing/2014/main" id="{350E5CCD-C371-C149-976C-2EAB5CEA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61" name="Freeform 116">
                <a:extLst>
                  <a:ext uri="{FF2B5EF4-FFF2-40B4-BE49-F238E27FC236}">
                    <a16:creationId xmlns:a16="http://schemas.microsoft.com/office/drawing/2014/main" id="{521CABCE-FFFC-2B40-A68E-4BD8076C1752}"/>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9" name="Text Box 112">
              <a:extLst>
                <a:ext uri="{FF2B5EF4-FFF2-40B4-BE49-F238E27FC236}">
                  <a16:creationId xmlns:a16="http://schemas.microsoft.com/office/drawing/2014/main" id="{E31F2E6C-7AAB-AD49-96E7-1928C7B76236}"/>
                </a:ext>
              </a:extLst>
            </p:cNvPr>
            <p:cNvSpPr txBox="1">
              <a:spLocks noChangeArrowheads="1"/>
            </p:cNvSpPr>
            <p:nvPr/>
          </p:nvSpPr>
          <p:spPr bwMode="auto">
            <a:xfrm>
              <a:off x="6787904" y="2596702"/>
              <a:ext cx="397867"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grpSp>
      <p:grpSp>
        <p:nvGrpSpPr>
          <p:cNvPr id="351" name="Group 350">
            <a:extLst>
              <a:ext uri="{FF2B5EF4-FFF2-40B4-BE49-F238E27FC236}">
                <a16:creationId xmlns:a16="http://schemas.microsoft.com/office/drawing/2014/main" id="{251BEFBE-BCA3-2F4B-BDD1-5ECFCAA475F5}"/>
              </a:ext>
            </a:extLst>
          </p:cNvPr>
          <p:cNvGrpSpPr>
            <a:grpSpLocks/>
          </p:cNvGrpSpPr>
          <p:nvPr/>
        </p:nvGrpSpPr>
        <p:grpSpPr bwMode="auto">
          <a:xfrm>
            <a:off x="4167188" y="1614147"/>
            <a:ext cx="6373812" cy="773112"/>
            <a:chOff x="1912787" y="1498311"/>
            <a:chExt cx="5338532" cy="773565"/>
          </a:xfrm>
        </p:grpSpPr>
        <p:sp>
          <p:nvSpPr>
            <p:cNvPr id="352" name="Text Box 6">
              <a:extLst>
                <a:ext uri="{FF2B5EF4-FFF2-40B4-BE49-F238E27FC236}">
                  <a16:creationId xmlns:a16="http://schemas.microsoft.com/office/drawing/2014/main" id="{E1DCA51E-F340-6745-86C7-DA42ADFFA67B}"/>
                </a:ext>
              </a:extLst>
            </p:cNvPr>
            <p:cNvSpPr txBox="1">
              <a:spLocks noChangeArrowheads="1"/>
            </p:cNvSpPr>
            <p:nvPr/>
          </p:nvSpPr>
          <p:spPr bwMode="auto">
            <a:xfrm>
              <a:off x="1912787" y="1498311"/>
              <a:ext cx="5338532" cy="517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Internet frames, TV channels, control  transmitted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at different frequencies</a:t>
              </a:r>
            </a:p>
          </p:txBody>
        </p:sp>
        <p:sp>
          <p:nvSpPr>
            <p:cNvPr id="353" name="Right Arrow 9">
              <a:extLst>
                <a:ext uri="{FF2B5EF4-FFF2-40B4-BE49-F238E27FC236}">
                  <a16:creationId xmlns:a16="http://schemas.microsoft.com/office/drawing/2014/main" id="{3AA45F91-3051-A342-9D9D-1888A8C84DA7}"/>
                </a:ext>
              </a:extLst>
            </p:cNvPr>
            <p:cNvSpPr>
              <a:spLocks noChangeArrowheads="1"/>
            </p:cNvSpPr>
            <p:nvPr/>
          </p:nvSpPr>
          <p:spPr bwMode="auto">
            <a:xfrm>
              <a:off x="3457110" y="1929117"/>
              <a:ext cx="2387053" cy="342759"/>
            </a:xfrm>
            <a:prstGeom prst="rightArrow">
              <a:avLst>
                <a:gd name="adj1" fmla="val 50000"/>
                <a:gd name="adj2" fmla="val 50007"/>
              </a:avLst>
            </a:prstGeom>
            <a:gradFill rotWithShape="1">
              <a:gsLst>
                <a:gs pos="0">
                  <a:srgbClr val="FFFFFF"/>
                </a:gs>
                <a:gs pos="100000">
                  <a:srgbClr val="0000FF"/>
                </a:gs>
              </a:gsLst>
              <a:lin ang="0"/>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pic>
        <p:nvPicPr>
          <p:cNvPr id="354" name="Picture 6">
            <a:extLst>
              <a:ext uri="{FF2B5EF4-FFF2-40B4-BE49-F238E27FC236}">
                <a16:creationId xmlns:a16="http://schemas.microsoft.com/office/drawing/2014/main" id="{58D6AD41-4378-564C-A41B-258894B597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18013" y="2949233"/>
            <a:ext cx="260350"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356" name="Rectangle 3">
            <a:extLst>
              <a:ext uri="{FF2B5EF4-FFF2-40B4-BE49-F238E27FC236}">
                <a16:creationId xmlns:a16="http://schemas.microsoft.com/office/drawing/2014/main" id="{F438DCA3-4E4A-9748-9529-7D06BA50B9F8}"/>
              </a:ext>
            </a:extLst>
          </p:cNvPr>
          <p:cNvSpPr>
            <a:spLocks noChangeArrowheads="1"/>
          </p:cNvSpPr>
          <p:nvPr/>
        </p:nvSpPr>
        <p:spPr bwMode="auto">
          <a:xfrm>
            <a:off x="1447800" y="4457700"/>
            <a:ext cx="10377487" cy="2090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downstream (broadcast) FDM channels: up to 1.6 Gbps/channel </a:t>
            </a:r>
          </a:p>
          <a:p>
            <a:pPr marL="800100" marR="0" lvl="1" indent="-342900"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single CMTS transmits into channels</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upstream channels (up to 1 Gbps/channel)</a:t>
            </a:r>
          </a:p>
          <a:p>
            <a:pPr marL="681038" marR="0" lvl="1" indent="-223838"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all users contend (random access) for certain upstream channel time slots; others assigned TDM</a:t>
            </a:r>
            <a:endParaRPr kumimoji="0" lang="en-US" sz="2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13D1BCCC-AB2A-9044-A1A0-1E8585251F0D}"/>
              </a:ext>
            </a:extLst>
          </p:cNvPr>
          <p:cNvGrpSpPr/>
          <p:nvPr/>
        </p:nvGrpSpPr>
        <p:grpSpPr>
          <a:xfrm>
            <a:off x="1996700" y="3278328"/>
            <a:ext cx="466491" cy="198344"/>
            <a:chOff x="7493876" y="2774731"/>
            <a:chExt cx="1481958" cy="894622"/>
          </a:xfrm>
        </p:grpSpPr>
        <p:sp>
          <p:nvSpPr>
            <p:cNvPr id="358" name="Freeform 357">
              <a:extLst>
                <a:ext uri="{FF2B5EF4-FFF2-40B4-BE49-F238E27FC236}">
                  <a16:creationId xmlns:a16="http://schemas.microsoft.com/office/drawing/2014/main" id="{B990E23F-CCEF-174C-B3B9-03E0375F45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A25379E7-9589-B84A-A32D-7F80B0F6BE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7F49EFC4-DD6F-8E44-9F6A-19D4E0301BD0}"/>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59B9FBE3-E3DF-1B48-9335-42430A05E7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42A7CCB5-2A19-904F-9394-EE441A2B2A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9CBE96BA-3B82-4F47-BE86-99F9C9C329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BB1D25A1-FD56-AB49-AA70-D58C92ABF5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5" name="Group 364">
            <a:extLst>
              <a:ext uri="{FF2B5EF4-FFF2-40B4-BE49-F238E27FC236}">
                <a16:creationId xmlns:a16="http://schemas.microsoft.com/office/drawing/2014/main" id="{899A8F9D-657A-004C-8F47-3039E6D80BF7}"/>
              </a:ext>
            </a:extLst>
          </p:cNvPr>
          <p:cNvGrpSpPr/>
          <p:nvPr/>
        </p:nvGrpSpPr>
        <p:grpSpPr>
          <a:xfrm>
            <a:off x="1995970" y="3548856"/>
            <a:ext cx="466491" cy="198344"/>
            <a:chOff x="7493876" y="2774731"/>
            <a:chExt cx="1481958" cy="894622"/>
          </a:xfrm>
        </p:grpSpPr>
        <p:sp>
          <p:nvSpPr>
            <p:cNvPr id="366" name="Freeform 365">
              <a:extLst>
                <a:ext uri="{FF2B5EF4-FFF2-40B4-BE49-F238E27FC236}">
                  <a16:creationId xmlns:a16="http://schemas.microsoft.com/office/drawing/2014/main" id="{39ED702E-77C1-7140-9D6D-A4B8FA6D4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DC306447-14D6-7D4B-BAB9-F738BFC477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65F45794-D357-044A-941F-EE4DFF084576}"/>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030B1D3F-BF25-1B4B-BF02-FE7930423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1C62AACD-31F0-4A45-B8EC-703AEF39CC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0B327D71-2E0E-9A4A-94F6-F4FC284DDB6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E2B1B66D-8CCD-7F48-A406-A2B34A246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02A94172-ADC7-7944-BAE4-D9E3B90A75B9}"/>
              </a:ext>
            </a:extLst>
          </p:cNvPr>
          <p:cNvGrpSpPr/>
          <p:nvPr/>
        </p:nvGrpSpPr>
        <p:grpSpPr>
          <a:xfrm>
            <a:off x="2560361" y="3211972"/>
            <a:ext cx="466491" cy="198344"/>
            <a:chOff x="7493876" y="2774731"/>
            <a:chExt cx="1481958" cy="894622"/>
          </a:xfrm>
        </p:grpSpPr>
        <p:sp>
          <p:nvSpPr>
            <p:cNvPr id="374" name="Freeform 373">
              <a:extLst>
                <a:ext uri="{FF2B5EF4-FFF2-40B4-BE49-F238E27FC236}">
                  <a16:creationId xmlns:a16="http://schemas.microsoft.com/office/drawing/2014/main" id="{6B0E0549-99B8-9C40-9EB4-5C9E314D7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1F6D98FF-3C56-B645-AD8F-99178F5ADA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08EA1B06-2996-D84C-9ED4-6B708D553D2D}"/>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25DF6408-1B4D-C14A-B2FA-AC971CD322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11852680-3331-2049-A431-A4396CA221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9941D3D9-5312-9D4A-9979-73051D64F1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D7BF4746-0E1C-E249-9E8A-1DC2C58F9C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1" name="Group 380">
            <a:extLst>
              <a:ext uri="{FF2B5EF4-FFF2-40B4-BE49-F238E27FC236}">
                <a16:creationId xmlns:a16="http://schemas.microsoft.com/office/drawing/2014/main" id="{A2D70DD2-1DCF-4A4A-9D19-509460C1B3E4}"/>
              </a:ext>
            </a:extLst>
          </p:cNvPr>
          <p:cNvGrpSpPr/>
          <p:nvPr/>
        </p:nvGrpSpPr>
        <p:grpSpPr>
          <a:xfrm>
            <a:off x="2699636" y="3556877"/>
            <a:ext cx="466491" cy="198344"/>
            <a:chOff x="7493876" y="2774731"/>
            <a:chExt cx="1481958" cy="894622"/>
          </a:xfrm>
        </p:grpSpPr>
        <p:sp>
          <p:nvSpPr>
            <p:cNvPr id="382" name="Freeform 381">
              <a:extLst>
                <a:ext uri="{FF2B5EF4-FFF2-40B4-BE49-F238E27FC236}">
                  <a16:creationId xmlns:a16="http://schemas.microsoft.com/office/drawing/2014/main" id="{A6288576-CB20-1C40-BCEE-E51139E04A8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3" name="Oval 382">
              <a:extLst>
                <a:ext uri="{FF2B5EF4-FFF2-40B4-BE49-F238E27FC236}">
                  <a16:creationId xmlns:a16="http://schemas.microsoft.com/office/drawing/2014/main" id="{8BA949C7-400B-594F-94BB-4F9FB0DA9B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4" name="Group 383">
              <a:extLst>
                <a:ext uri="{FF2B5EF4-FFF2-40B4-BE49-F238E27FC236}">
                  <a16:creationId xmlns:a16="http://schemas.microsoft.com/office/drawing/2014/main" id="{274D30E0-CD07-494A-9D0F-11AFD0C73943}"/>
                </a:ext>
              </a:extLst>
            </p:cNvPr>
            <p:cNvGrpSpPr/>
            <p:nvPr/>
          </p:nvGrpSpPr>
          <p:grpSpPr>
            <a:xfrm>
              <a:off x="7713663" y="2848339"/>
              <a:ext cx="1042107" cy="425543"/>
              <a:chOff x="7786941" y="2884917"/>
              <a:chExt cx="897649" cy="353919"/>
            </a:xfrm>
          </p:grpSpPr>
          <p:sp>
            <p:nvSpPr>
              <p:cNvPr id="385" name="Freeform 384">
                <a:extLst>
                  <a:ext uri="{FF2B5EF4-FFF2-40B4-BE49-F238E27FC236}">
                    <a16:creationId xmlns:a16="http://schemas.microsoft.com/office/drawing/2014/main" id="{D105884E-4C1F-2F4F-A5C0-30E9F44866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215BF697-5FE8-C44F-A4E8-8C8546B7DD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BFF91DEF-8B58-5544-B145-10802855D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4EEC82B6-B890-614F-AE52-66F327110B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94" name="Straight Connector 393">
            <a:extLst>
              <a:ext uri="{FF2B5EF4-FFF2-40B4-BE49-F238E27FC236}">
                <a16:creationId xmlns:a16="http://schemas.microsoft.com/office/drawing/2014/main" id="{95C96F8E-4651-6447-9D97-25D2694F7190}"/>
              </a:ext>
            </a:extLst>
          </p:cNvPr>
          <p:cNvCxnSpPr>
            <a:cxnSpLocks/>
          </p:cNvCxnSpPr>
          <p:nvPr/>
        </p:nvCxnSpPr>
        <p:spPr>
          <a:xfrm>
            <a:off x="3025589" y="3307976"/>
            <a:ext cx="14029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955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900"/>
                                        <p:tgtEl>
                                          <p:spTgt spid="35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a:bodyPr>
          <a:lstStyle/>
          <a:p>
            <a:r>
              <a:rPr lang="en-US" dirty="0"/>
              <a:t>Cable access network:</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68" name="Rectangle 4">
            <a:extLst>
              <a:ext uri="{FF2B5EF4-FFF2-40B4-BE49-F238E27FC236}">
                <a16:creationId xmlns:a16="http://schemas.microsoft.com/office/drawing/2014/main" id="{30F492A7-7038-0245-AFE3-4313112DD26F}"/>
              </a:ext>
            </a:extLst>
          </p:cNvPr>
          <p:cNvSpPr>
            <a:spLocks noChangeArrowheads="1"/>
          </p:cNvSpPr>
          <p:nvPr/>
        </p:nvSpPr>
        <p:spPr bwMode="auto">
          <a:xfrm>
            <a:off x="1417982" y="4159320"/>
            <a:ext cx="9941408" cy="22891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DOCSIS: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data over cable service interface specification</a:t>
            </a:r>
            <a:endParaRPr kumimoji="0" lang="en-US" sz="2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FDM over upstream, downstream frequency channels</a:t>
            </a: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TDM upstream: some slots assigned, some have contention</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downstream MAP frame: assigns upstream slots</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request for upstream slots (and data) transmitted random access (binary backoff) in selected slots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p>
        </p:txBody>
      </p:sp>
      <p:sp>
        <p:nvSpPr>
          <p:cNvPr id="472" name="TextBox 28">
            <a:extLst>
              <a:ext uri="{FF2B5EF4-FFF2-40B4-BE49-F238E27FC236}">
                <a16:creationId xmlns:a16="http://schemas.microsoft.com/office/drawing/2014/main" id="{530C6BAF-798A-3145-979F-66B05916307B}"/>
              </a:ext>
            </a:extLst>
          </p:cNvPr>
          <p:cNvSpPr txBox="1">
            <a:spLocks noChangeArrowheads="1"/>
          </p:cNvSpPr>
          <p:nvPr/>
        </p:nvSpPr>
        <p:spPr bwMode="auto">
          <a:xfrm>
            <a:off x="7893939" y="2865737"/>
            <a:ext cx="24384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Residences with cable modems</a:t>
            </a:r>
          </a:p>
        </p:txBody>
      </p:sp>
      <p:sp>
        <p:nvSpPr>
          <p:cNvPr id="473" name="Down Arrow 472">
            <a:extLst>
              <a:ext uri="{FF2B5EF4-FFF2-40B4-BE49-F238E27FC236}">
                <a16:creationId xmlns:a16="http://schemas.microsoft.com/office/drawing/2014/main" id="{41F5308B-1E51-B24E-903A-33C0E62ECFE8}"/>
              </a:ext>
            </a:extLst>
          </p:cNvPr>
          <p:cNvSpPr/>
          <p:nvPr/>
        </p:nvSpPr>
        <p:spPr bwMode="auto">
          <a:xfrm rot="16200000">
            <a:off x="6023803" y="60121"/>
            <a:ext cx="390525"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4" name="Down Arrow 473">
            <a:extLst>
              <a:ext uri="{FF2B5EF4-FFF2-40B4-BE49-F238E27FC236}">
                <a16:creationId xmlns:a16="http://schemas.microsoft.com/office/drawing/2014/main" id="{12B11F36-BD83-C341-8DCF-55214CB52D9C}"/>
              </a:ext>
            </a:extLst>
          </p:cNvPr>
          <p:cNvSpPr/>
          <p:nvPr/>
        </p:nvSpPr>
        <p:spPr bwMode="auto">
          <a:xfrm rot="5400000">
            <a:off x="5965066" y="485571"/>
            <a:ext cx="374650"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5" name="TextBox 31">
            <a:extLst>
              <a:ext uri="{FF2B5EF4-FFF2-40B4-BE49-F238E27FC236}">
                <a16:creationId xmlns:a16="http://schemas.microsoft.com/office/drawing/2014/main" id="{8585C1C8-4054-7746-B998-AF80A36AAF57}"/>
              </a:ext>
            </a:extLst>
          </p:cNvPr>
          <p:cNvSpPr txBox="1">
            <a:spLocks noChangeArrowheads="1"/>
          </p:cNvSpPr>
          <p:nvPr/>
        </p:nvSpPr>
        <p:spPr bwMode="auto">
          <a:xfrm>
            <a:off x="5271549" y="1730144"/>
            <a:ext cx="15776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channel i</a:t>
            </a:r>
          </a:p>
        </p:txBody>
      </p:sp>
      <p:sp>
        <p:nvSpPr>
          <p:cNvPr id="476" name="TextBox 32">
            <a:extLst>
              <a:ext uri="{FF2B5EF4-FFF2-40B4-BE49-F238E27FC236}">
                <a16:creationId xmlns:a16="http://schemas.microsoft.com/office/drawing/2014/main" id="{92F0FB51-4401-F34E-82BD-63AA7B84F6E4}"/>
              </a:ext>
            </a:extLst>
          </p:cNvPr>
          <p:cNvSpPr txBox="1">
            <a:spLocks noChangeArrowheads="1"/>
          </p:cNvSpPr>
          <p:nvPr/>
        </p:nvSpPr>
        <p:spPr bwMode="auto">
          <a:xfrm>
            <a:off x="5414415" y="2152334"/>
            <a:ext cx="1394934"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channel j</a:t>
            </a:r>
          </a:p>
        </p:txBody>
      </p:sp>
      <p:grpSp>
        <p:nvGrpSpPr>
          <p:cNvPr id="3" name="Group 2">
            <a:extLst>
              <a:ext uri="{FF2B5EF4-FFF2-40B4-BE49-F238E27FC236}">
                <a16:creationId xmlns:a16="http://schemas.microsoft.com/office/drawing/2014/main" id="{35862240-C3FB-4544-80A1-F56D8290CD49}"/>
              </a:ext>
            </a:extLst>
          </p:cNvPr>
          <p:cNvGrpSpPr/>
          <p:nvPr/>
        </p:nvGrpSpPr>
        <p:grpSpPr>
          <a:xfrm>
            <a:off x="5916168" y="1303951"/>
            <a:ext cx="1907860" cy="400110"/>
            <a:chOff x="5916168" y="1476227"/>
            <a:chExt cx="1907860" cy="400110"/>
          </a:xfrm>
        </p:grpSpPr>
        <p:sp>
          <p:nvSpPr>
            <p:cNvPr id="470" name="Rectangle 469">
              <a:extLst>
                <a:ext uri="{FF2B5EF4-FFF2-40B4-BE49-F238E27FC236}">
                  <a16:creationId xmlns:a16="http://schemas.microsoft.com/office/drawing/2014/main" id="{A9CE8DDF-CB5B-7943-8577-39A7BF85AD91}"/>
                </a:ext>
              </a:extLst>
            </p:cNvPr>
            <p:cNvSpPr/>
            <p:nvPr/>
          </p:nvSpPr>
          <p:spPr bwMode="auto">
            <a:xfrm>
              <a:off x="5916168" y="1495043"/>
              <a:ext cx="1047435" cy="369303"/>
            </a:xfrm>
            <a:prstGeom prst="rect">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1" name="TextBox 6">
              <a:extLst>
                <a:ext uri="{FF2B5EF4-FFF2-40B4-BE49-F238E27FC236}">
                  <a16:creationId xmlns:a16="http://schemas.microsoft.com/office/drawing/2014/main" id="{4ABD2E79-8A72-D34A-9B26-D12F96E6939F}"/>
                </a:ext>
              </a:extLst>
            </p:cNvPr>
            <p:cNvSpPr txBox="1">
              <a:spLocks noChangeArrowheads="1"/>
            </p:cNvSpPr>
            <p:nvPr/>
          </p:nvSpPr>
          <p:spPr bwMode="auto">
            <a:xfrm>
              <a:off x="5920797" y="1476227"/>
              <a:ext cx="97013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MAP frame for</a:t>
              </a:r>
            </a:p>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Interval [t1, t2]</a:t>
              </a:r>
            </a:p>
          </p:txBody>
        </p:sp>
        <p:pic>
          <p:nvPicPr>
            <p:cNvPr id="477" name="Picture 4">
              <a:extLst>
                <a:ext uri="{FF2B5EF4-FFF2-40B4-BE49-F238E27FC236}">
                  <a16:creationId xmlns:a16="http://schemas.microsoft.com/office/drawing/2014/main" id="{F8A47328-A2C4-2844-B768-D48108CB1A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06466" y="1556372"/>
              <a:ext cx="817562" cy="242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7E439FDA-8285-3846-BE5F-A2F785CA4A5C}"/>
              </a:ext>
            </a:extLst>
          </p:cNvPr>
          <p:cNvGrpSpPr/>
          <p:nvPr/>
        </p:nvGrpSpPr>
        <p:grpSpPr>
          <a:xfrm>
            <a:off x="4346093" y="2631871"/>
            <a:ext cx="4792289" cy="1258980"/>
            <a:chOff x="4346093" y="2804147"/>
            <a:chExt cx="4792289" cy="1258980"/>
          </a:xfrm>
        </p:grpSpPr>
        <p:cxnSp>
          <p:nvCxnSpPr>
            <p:cNvPr id="478" name="Straight Connector 477">
              <a:extLst>
                <a:ext uri="{FF2B5EF4-FFF2-40B4-BE49-F238E27FC236}">
                  <a16:creationId xmlns:a16="http://schemas.microsoft.com/office/drawing/2014/main" id="{FA1BE581-ED5E-614A-927B-07EC31567664}"/>
                </a:ext>
              </a:extLst>
            </p:cNvPr>
            <p:cNvCxnSpPr/>
            <p:nvPr/>
          </p:nvCxnSpPr>
          <p:spPr bwMode="auto">
            <a:xfrm>
              <a:off x="4826828" y="2997822"/>
              <a:ext cx="2755900" cy="4762"/>
            </a:xfrm>
            <a:prstGeom prst="line">
              <a:avLst/>
            </a:prstGeom>
            <a:noFill/>
            <a:ln w="12700" cap="flat" cmpd="sng" algn="ctr">
              <a:solidFill>
                <a:srgbClr val="000000"/>
              </a:solidFill>
              <a:prstDash val="solid"/>
            </a:ln>
            <a:effectLst/>
          </p:spPr>
        </p:cxnSp>
        <p:cxnSp>
          <p:nvCxnSpPr>
            <p:cNvPr id="479" name="Straight Connector 478">
              <a:extLst>
                <a:ext uri="{FF2B5EF4-FFF2-40B4-BE49-F238E27FC236}">
                  <a16:creationId xmlns:a16="http://schemas.microsoft.com/office/drawing/2014/main" id="{F1A06E48-3C9B-7D45-810D-3E3E09162C43}"/>
                </a:ext>
              </a:extLst>
            </p:cNvPr>
            <p:cNvCxnSpPr/>
            <p:nvPr/>
          </p:nvCxnSpPr>
          <p:spPr bwMode="auto">
            <a:xfrm>
              <a:off x="4885566" y="2804147"/>
              <a:ext cx="0" cy="190500"/>
            </a:xfrm>
            <a:prstGeom prst="line">
              <a:avLst/>
            </a:prstGeom>
            <a:noFill/>
            <a:ln w="12700" cap="flat" cmpd="sng" algn="ctr">
              <a:solidFill>
                <a:srgbClr val="000000"/>
              </a:solidFill>
              <a:prstDash val="solid"/>
            </a:ln>
            <a:effectLst/>
          </p:spPr>
        </p:cxnSp>
        <p:cxnSp>
          <p:nvCxnSpPr>
            <p:cNvPr id="480" name="Straight Connector 479">
              <a:extLst>
                <a:ext uri="{FF2B5EF4-FFF2-40B4-BE49-F238E27FC236}">
                  <a16:creationId xmlns:a16="http://schemas.microsoft.com/office/drawing/2014/main" id="{7B226097-38DD-FB4D-A5E9-E4BBC25FEDBE}"/>
                </a:ext>
              </a:extLst>
            </p:cNvPr>
            <p:cNvCxnSpPr/>
            <p:nvPr/>
          </p:nvCxnSpPr>
          <p:spPr bwMode="auto">
            <a:xfrm flipH="1">
              <a:off x="4971291" y="2889872"/>
              <a:ext cx="3175" cy="107950"/>
            </a:xfrm>
            <a:prstGeom prst="line">
              <a:avLst/>
            </a:prstGeom>
            <a:noFill/>
            <a:ln w="12700" cap="flat" cmpd="sng" algn="ctr">
              <a:solidFill>
                <a:srgbClr val="000000"/>
              </a:solidFill>
              <a:prstDash val="solid"/>
            </a:ln>
            <a:effectLst/>
          </p:spPr>
        </p:cxnSp>
        <p:cxnSp>
          <p:nvCxnSpPr>
            <p:cNvPr id="481" name="Straight Connector 480">
              <a:extLst>
                <a:ext uri="{FF2B5EF4-FFF2-40B4-BE49-F238E27FC236}">
                  <a16:creationId xmlns:a16="http://schemas.microsoft.com/office/drawing/2014/main" id="{A9586AA7-595C-614C-8541-D06D10BFD410}"/>
                </a:ext>
              </a:extLst>
            </p:cNvPr>
            <p:cNvCxnSpPr/>
            <p:nvPr/>
          </p:nvCxnSpPr>
          <p:spPr bwMode="auto">
            <a:xfrm flipH="1">
              <a:off x="5052253" y="2889872"/>
              <a:ext cx="3175" cy="107950"/>
            </a:xfrm>
            <a:prstGeom prst="line">
              <a:avLst/>
            </a:prstGeom>
            <a:noFill/>
            <a:ln w="12700" cap="flat" cmpd="sng" algn="ctr">
              <a:solidFill>
                <a:srgbClr val="000000"/>
              </a:solidFill>
              <a:prstDash val="solid"/>
            </a:ln>
            <a:effectLst/>
          </p:spPr>
        </p:cxnSp>
        <p:cxnSp>
          <p:nvCxnSpPr>
            <p:cNvPr id="482" name="Straight Connector 481">
              <a:extLst>
                <a:ext uri="{FF2B5EF4-FFF2-40B4-BE49-F238E27FC236}">
                  <a16:creationId xmlns:a16="http://schemas.microsoft.com/office/drawing/2014/main" id="{570F8CA2-6BC6-F147-AB7C-6CED07FED5A4}"/>
                </a:ext>
              </a:extLst>
            </p:cNvPr>
            <p:cNvCxnSpPr/>
            <p:nvPr/>
          </p:nvCxnSpPr>
          <p:spPr bwMode="auto">
            <a:xfrm flipH="1">
              <a:off x="5133216" y="2893047"/>
              <a:ext cx="1587" cy="106362"/>
            </a:xfrm>
            <a:prstGeom prst="line">
              <a:avLst/>
            </a:prstGeom>
            <a:noFill/>
            <a:ln w="12700" cap="flat" cmpd="sng" algn="ctr">
              <a:solidFill>
                <a:srgbClr val="000000"/>
              </a:solidFill>
              <a:prstDash val="solid"/>
            </a:ln>
            <a:effectLst/>
          </p:spPr>
        </p:cxnSp>
        <p:cxnSp>
          <p:nvCxnSpPr>
            <p:cNvPr id="483" name="Straight Connector 482">
              <a:extLst>
                <a:ext uri="{FF2B5EF4-FFF2-40B4-BE49-F238E27FC236}">
                  <a16:creationId xmlns:a16="http://schemas.microsoft.com/office/drawing/2014/main" id="{1347303E-7C8F-244F-ABFB-928A722EF148}"/>
                </a:ext>
              </a:extLst>
            </p:cNvPr>
            <p:cNvCxnSpPr/>
            <p:nvPr/>
          </p:nvCxnSpPr>
          <p:spPr bwMode="auto">
            <a:xfrm flipH="1">
              <a:off x="5214178" y="2893047"/>
              <a:ext cx="1588" cy="106362"/>
            </a:xfrm>
            <a:prstGeom prst="line">
              <a:avLst/>
            </a:prstGeom>
            <a:noFill/>
            <a:ln w="12700" cap="flat" cmpd="sng" algn="ctr">
              <a:solidFill>
                <a:srgbClr val="000000"/>
              </a:solidFill>
              <a:prstDash val="solid"/>
            </a:ln>
            <a:effectLst/>
          </p:spPr>
        </p:cxnSp>
        <p:cxnSp>
          <p:nvCxnSpPr>
            <p:cNvPr id="484" name="Straight Connector 483">
              <a:extLst>
                <a:ext uri="{FF2B5EF4-FFF2-40B4-BE49-F238E27FC236}">
                  <a16:creationId xmlns:a16="http://schemas.microsoft.com/office/drawing/2014/main" id="{1FD40148-3E13-5646-9236-A3CC480373DC}"/>
                </a:ext>
              </a:extLst>
            </p:cNvPr>
            <p:cNvCxnSpPr/>
            <p:nvPr/>
          </p:nvCxnSpPr>
          <p:spPr bwMode="auto">
            <a:xfrm flipH="1">
              <a:off x="5295141" y="2893047"/>
              <a:ext cx="1587" cy="106362"/>
            </a:xfrm>
            <a:prstGeom prst="line">
              <a:avLst/>
            </a:prstGeom>
            <a:noFill/>
            <a:ln w="12700" cap="flat" cmpd="sng" algn="ctr">
              <a:solidFill>
                <a:srgbClr val="000000"/>
              </a:solidFill>
              <a:prstDash val="solid"/>
            </a:ln>
            <a:effectLst/>
          </p:spPr>
        </p:cxnSp>
        <p:cxnSp>
          <p:nvCxnSpPr>
            <p:cNvPr id="485" name="Straight Connector 484">
              <a:extLst>
                <a:ext uri="{FF2B5EF4-FFF2-40B4-BE49-F238E27FC236}">
                  <a16:creationId xmlns:a16="http://schemas.microsoft.com/office/drawing/2014/main" id="{51082217-8F48-B846-A7CD-2F1BE46B3E0C}"/>
                </a:ext>
              </a:extLst>
            </p:cNvPr>
            <p:cNvCxnSpPr/>
            <p:nvPr/>
          </p:nvCxnSpPr>
          <p:spPr bwMode="auto">
            <a:xfrm flipH="1">
              <a:off x="5374516" y="2893047"/>
              <a:ext cx="3175" cy="106362"/>
            </a:xfrm>
            <a:prstGeom prst="line">
              <a:avLst/>
            </a:prstGeom>
            <a:noFill/>
            <a:ln w="12700" cap="flat" cmpd="sng" algn="ctr">
              <a:solidFill>
                <a:srgbClr val="000000"/>
              </a:solidFill>
              <a:prstDash val="solid"/>
            </a:ln>
            <a:effectLst/>
          </p:spPr>
        </p:cxnSp>
        <p:cxnSp>
          <p:nvCxnSpPr>
            <p:cNvPr id="486" name="Straight Connector 485">
              <a:extLst>
                <a:ext uri="{FF2B5EF4-FFF2-40B4-BE49-F238E27FC236}">
                  <a16:creationId xmlns:a16="http://schemas.microsoft.com/office/drawing/2014/main" id="{AB29E83A-1724-9C49-A4CD-A03257B83324}"/>
                </a:ext>
              </a:extLst>
            </p:cNvPr>
            <p:cNvCxnSpPr/>
            <p:nvPr/>
          </p:nvCxnSpPr>
          <p:spPr bwMode="auto">
            <a:xfrm flipH="1">
              <a:off x="5455478" y="2893047"/>
              <a:ext cx="3175" cy="106362"/>
            </a:xfrm>
            <a:prstGeom prst="line">
              <a:avLst/>
            </a:prstGeom>
            <a:noFill/>
            <a:ln w="12700" cap="flat" cmpd="sng" algn="ctr">
              <a:solidFill>
                <a:srgbClr val="000000"/>
              </a:solidFill>
              <a:prstDash val="solid"/>
            </a:ln>
            <a:effectLst/>
          </p:spPr>
        </p:cxnSp>
        <p:cxnSp>
          <p:nvCxnSpPr>
            <p:cNvPr id="487" name="Straight Connector 486">
              <a:extLst>
                <a:ext uri="{FF2B5EF4-FFF2-40B4-BE49-F238E27FC236}">
                  <a16:creationId xmlns:a16="http://schemas.microsoft.com/office/drawing/2014/main" id="{8D533E29-DD9B-1F45-8407-8019B1DCE1D7}"/>
                </a:ext>
              </a:extLst>
            </p:cNvPr>
            <p:cNvCxnSpPr/>
            <p:nvPr/>
          </p:nvCxnSpPr>
          <p:spPr bwMode="auto">
            <a:xfrm flipH="1">
              <a:off x="5536441" y="2893047"/>
              <a:ext cx="3175" cy="106362"/>
            </a:xfrm>
            <a:prstGeom prst="line">
              <a:avLst/>
            </a:prstGeom>
            <a:noFill/>
            <a:ln w="12700" cap="flat" cmpd="sng" algn="ctr">
              <a:solidFill>
                <a:srgbClr val="000000"/>
              </a:solidFill>
              <a:prstDash val="solid"/>
            </a:ln>
            <a:effectLst/>
          </p:spPr>
        </p:cxnSp>
        <p:cxnSp>
          <p:nvCxnSpPr>
            <p:cNvPr id="488" name="Straight Connector 487">
              <a:extLst>
                <a:ext uri="{FF2B5EF4-FFF2-40B4-BE49-F238E27FC236}">
                  <a16:creationId xmlns:a16="http://schemas.microsoft.com/office/drawing/2014/main" id="{03C4D510-E354-DC4C-B832-6CFC1ACA64A5}"/>
                </a:ext>
              </a:extLst>
            </p:cNvPr>
            <p:cNvCxnSpPr/>
            <p:nvPr/>
          </p:nvCxnSpPr>
          <p:spPr bwMode="auto">
            <a:xfrm flipH="1">
              <a:off x="5617403" y="2893047"/>
              <a:ext cx="3175" cy="106362"/>
            </a:xfrm>
            <a:prstGeom prst="line">
              <a:avLst/>
            </a:prstGeom>
            <a:noFill/>
            <a:ln w="12700" cap="flat" cmpd="sng" algn="ctr">
              <a:solidFill>
                <a:srgbClr val="000000"/>
              </a:solidFill>
              <a:prstDash val="solid"/>
            </a:ln>
            <a:effectLst/>
          </p:spPr>
        </p:cxnSp>
        <p:cxnSp>
          <p:nvCxnSpPr>
            <p:cNvPr id="489" name="Straight Connector 488">
              <a:extLst>
                <a:ext uri="{FF2B5EF4-FFF2-40B4-BE49-F238E27FC236}">
                  <a16:creationId xmlns:a16="http://schemas.microsoft.com/office/drawing/2014/main" id="{7E33BA97-BDAB-D042-9A64-FE7BADD814D9}"/>
                </a:ext>
              </a:extLst>
            </p:cNvPr>
            <p:cNvCxnSpPr/>
            <p:nvPr/>
          </p:nvCxnSpPr>
          <p:spPr bwMode="auto">
            <a:xfrm flipH="1">
              <a:off x="5706303" y="2893047"/>
              <a:ext cx="1588" cy="106362"/>
            </a:xfrm>
            <a:prstGeom prst="line">
              <a:avLst/>
            </a:prstGeom>
            <a:noFill/>
            <a:ln w="12700" cap="flat" cmpd="sng" algn="ctr">
              <a:solidFill>
                <a:srgbClr val="000000"/>
              </a:solidFill>
              <a:prstDash val="solid"/>
            </a:ln>
            <a:effectLst/>
          </p:spPr>
        </p:cxnSp>
        <p:cxnSp>
          <p:nvCxnSpPr>
            <p:cNvPr id="490" name="Straight Connector 489">
              <a:extLst>
                <a:ext uri="{FF2B5EF4-FFF2-40B4-BE49-F238E27FC236}">
                  <a16:creationId xmlns:a16="http://schemas.microsoft.com/office/drawing/2014/main" id="{4A2A7189-9E5A-C249-B0E5-AF7D76DF64AB}"/>
                </a:ext>
              </a:extLst>
            </p:cNvPr>
            <p:cNvCxnSpPr/>
            <p:nvPr/>
          </p:nvCxnSpPr>
          <p:spPr bwMode="auto">
            <a:xfrm flipH="1">
              <a:off x="5785678" y="2893047"/>
              <a:ext cx="3175" cy="106362"/>
            </a:xfrm>
            <a:prstGeom prst="line">
              <a:avLst/>
            </a:prstGeom>
            <a:noFill/>
            <a:ln w="12700" cap="flat" cmpd="sng" algn="ctr">
              <a:solidFill>
                <a:srgbClr val="000000"/>
              </a:solidFill>
              <a:prstDash val="solid"/>
            </a:ln>
            <a:effectLst/>
          </p:spPr>
        </p:cxnSp>
        <p:cxnSp>
          <p:nvCxnSpPr>
            <p:cNvPr id="491" name="Straight Connector 490">
              <a:extLst>
                <a:ext uri="{FF2B5EF4-FFF2-40B4-BE49-F238E27FC236}">
                  <a16:creationId xmlns:a16="http://schemas.microsoft.com/office/drawing/2014/main" id="{5B7D291F-10B2-8049-A8BD-3D79198FBBDA}"/>
                </a:ext>
              </a:extLst>
            </p:cNvPr>
            <p:cNvCxnSpPr/>
            <p:nvPr/>
          </p:nvCxnSpPr>
          <p:spPr bwMode="auto">
            <a:xfrm flipH="1">
              <a:off x="5866641" y="2893047"/>
              <a:ext cx="3175" cy="106362"/>
            </a:xfrm>
            <a:prstGeom prst="line">
              <a:avLst/>
            </a:prstGeom>
            <a:noFill/>
            <a:ln w="12700" cap="flat" cmpd="sng" algn="ctr">
              <a:solidFill>
                <a:srgbClr val="000000"/>
              </a:solidFill>
              <a:prstDash val="solid"/>
            </a:ln>
            <a:effectLst/>
          </p:spPr>
        </p:cxnSp>
        <p:cxnSp>
          <p:nvCxnSpPr>
            <p:cNvPr id="492" name="Straight Connector 491">
              <a:extLst>
                <a:ext uri="{FF2B5EF4-FFF2-40B4-BE49-F238E27FC236}">
                  <a16:creationId xmlns:a16="http://schemas.microsoft.com/office/drawing/2014/main" id="{1C317B8F-D212-8445-9A9C-A62060215159}"/>
                </a:ext>
              </a:extLst>
            </p:cNvPr>
            <p:cNvCxnSpPr/>
            <p:nvPr/>
          </p:nvCxnSpPr>
          <p:spPr bwMode="auto">
            <a:xfrm flipH="1">
              <a:off x="5947603" y="2893047"/>
              <a:ext cx="3175" cy="106362"/>
            </a:xfrm>
            <a:prstGeom prst="line">
              <a:avLst/>
            </a:prstGeom>
            <a:noFill/>
            <a:ln w="12700" cap="flat" cmpd="sng" algn="ctr">
              <a:solidFill>
                <a:srgbClr val="000000"/>
              </a:solidFill>
              <a:prstDash val="solid"/>
            </a:ln>
            <a:effectLst/>
          </p:spPr>
        </p:cxnSp>
        <p:cxnSp>
          <p:nvCxnSpPr>
            <p:cNvPr id="493" name="Straight Connector 492">
              <a:extLst>
                <a:ext uri="{FF2B5EF4-FFF2-40B4-BE49-F238E27FC236}">
                  <a16:creationId xmlns:a16="http://schemas.microsoft.com/office/drawing/2014/main" id="{B1490094-9D24-994C-9658-AC0440EF9F04}"/>
                </a:ext>
              </a:extLst>
            </p:cNvPr>
            <p:cNvCxnSpPr/>
            <p:nvPr/>
          </p:nvCxnSpPr>
          <p:spPr bwMode="auto">
            <a:xfrm flipH="1">
              <a:off x="6028566" y="2893047"/>
              <a:ext cx="3175" cy="106362"/>
            </a:xfrm>
            <a:prstGeom prst="line">
              <a:avLst/>
            </a:prstGeom>
            <a:noFill/>
            <a:ln w="12700" cap="flat" cmpd="sng" algn="ctr">
              <a:solidFill>
                <a:srgbClr val="000000"/>
              </a:solidFill>
              <a:prstDash val="solid"/>
            </a:ln>
            <a:effectLst/>
          </p:spPr>
        </p:cxnSp>
        <p:cxnSp>
          <p:nvCxnSpPr>
            <p:cNvPr id="494" name="Straight Connector 493">
              <a:extLst>
                <a:ext uri="{FF2B5EF4-FFF2-40B4-BE49-F238E27FC236}">
                  <a16:creationId xmlns:a16="http://schemas.microsoft.com/office/drawing/2014/main" id="{7BF5E7BB-379D-4846-A58B-3D4136BB8BA0}"/>
                </a:ext>
              </a:extLst>
            </p:cNvPr>
            <p:cNvCxnSpPr/>
            <p:nvPr/>
          </p:nvCxnSpPr>
          <p:spPr bwMode="auto">
            <a:xfrm flipH="1">
              <a:off x="6109528" y="2893047"/>
              <a:ext cx="1588" cy="106362"/>
            </a:xfrm>
            <a:prstGeom prst="line">
              <a:avLst/>
            </a:prstGeom>
            <a:noFill/>
            <a:ln w="12700" cap="flat" cmpd="sng" algn="ctr">
              <a:solidFill>
                <a:srgbClr val="000000"/>
              </a:solidFill>
              <a:prstDash val="solid"/>
            </a:ln>
            <a:effectLst/>
          </p:spPr>
        </p:cxnSp>
        <p:cxnSp>
          <p:nvCxnSpPr>
            <p:cNvPr id="495" name="Straight Connector 494">
              <a:extLst>
                <a:ext uri="{FF2B5EF4-FFF2-40B4-BE49-F238E27FC236}">
                  <a16:creationId xmlns:a16="http://schemas.microsoft.com/office/drawing/2014/main" id="{291EF189-E423-AC45-A9A4-BA291E8FEC52}"/>
                </a:ext>
              </a:extLst>
            </p:cNvPr>
            <p:cNvCxnSpPr/>
            <p:nvPr/>
          </p:nvCxnSpPr>
          <p:spPr bwMode="auto">
            <a:xfrm flipH="1">
              <a:off x="6190491" y="2893047"/>
              <a:ext cx="1587" cy="106362"/>
            </a:xfrm>
            <a:prstGeom prst="line">
              <a:avLst/>
            </a:prstGeom>
            <a:noFill/>
            <a:ln w="12700" cap="flat" cmpd="sng" algn="ctr">
              <a:solidFill>
                <a:srgbClr val="000000"/>
              </a:solidFill>
              <a:prstDash val="solid"/>
            </a:ln>
            <a:effectLst/>
          </p:spPr>
        </p:cxnSp>
        <p:cxnSp>
          <p:nvCxnSpPr>
            <p:cNvPr id="496" name="Straight Connector 495">
              <a:extLst>
                <a:ext uri="{FF2B5EF4-FFF2-40B4-BE49-F238E27FC236}">
                  <a16:creationId xmlns:a16="http://schemas.microsoft.com/office/drawing/2014/main" id="{C4EB3038-7D66-784D-A6CA-4B4C5D5A8163}"/>
                </a:ext>
              </a:extLst>
            </p:cNvPr>
            <p:cNvCxnSpPr/>
            <p:nvPr/>
          </p:nvCxnSpPr>
          <p:spPr bwMode="auto">
            <a:xfrm flipH="1">
              <a:off x="6271453" y="2893047"/>
              <a:ext cx="1588" cy="106362"/>
            </a:xfrm>
            <a:prstGeom prst="line">
              <a:avLst/>
            </a:prstGeom>
            <a:noFill/>
            <a:ln w="12700" cap="flat" cmpd="sng" algn="ctr">
              <a:solidFill>
                <a:srgbClr val="000000"/>
              </a:solidFill>
              <a:prstDash val="solid"/>
            </a:ln>
            <a:effectLst/>
          </p:spPr>
        </p:cxnSp>
        <p:cxnSp>
          <p:nvCxnSpPr>
            <p:cNvPr id="497" name="Straight Connector 496">
              <a:extLst>
                <a:ext uri="{FF2B5EF4-FFF2-40B4-BE49-F238E27FC236}">
                  <a16:creationId xmlns:a16="http://schemas.microsoft.com/office/drawing/2014/main" id="{03482880-5F89-B940-828B-6168C93CD03C}"/>
                </a:ext>
              </a:extLst>
            </p:cNvPr>
            <p:cNvCxnSpPr/>
            <p:nvPr/>
          </p:nvCxnSpPr>
          <p:spPr bwMode="auto">
            <a:xfrm flipH="1">
              <a:off x="6350828" y="2893047"/>
              <a:ext cx="3175" cy="106362"/>
            </a:xfrm>
            <a:prstGeom prst="line">
              <a:avLst/>
            </a:prstGeom>
            <a:noFill/>
            <a:ln w="12700" cap="flat" cmpd="sng" algn="ctr">
              <a:solidFill>
                <a:srgbClr val="000000"/>
              </a:solidFill>
              <a:prstDash val="solid"/>
            </a:ln>
            <a:effectLst/>
          </p:spPr>
        </p:cxnSp>
        <p:cxnSp>
          <p:nvCxnSpPr>
            <p:cNvPr id="498" name="Straight Connector 497">
              <a:extLst>
                <a:ext uri="{FF2B5EF4-FFF2-40B4-BE49-F238E27FC236}">
                  <a16:creationId xmlns:a16="http://schemas.microsoft.com/office/drawing/2014/main" id="{2C55B6F8-33DE-8D4C-83D8-670FDCDD6CC0}"/>
                </a:ext>
              </a:extLst>
            </p:cNvPr>
            <p:cNvCxnSpPr/>
            <p:nvPr/>
          </p:nvCxnSpPr>
          <p:spPr bwMode="auto">
            <a:xfrm flipH="1">
              <a:off x="6444491" y="2893047"/>
              <a:ext cx="3175" cy="106362"/>
            </a:xfrm>
            <a:prstGeom prst="line">
              <a:avLst/>
            </a:prstGeom>
            <a:noFill/>
            <a:ln w="12700" cap="flat" cmpd="sng" algn="ctr">
              <a:solidFill>
                <a:srgbClr val="000000"/>
              </a:solidFill>
              <a:prstDash val="solid"/>
            </a:ln>
            <a:effectLst/>
          </p:spPr>
        </p:cxnSp>
        <p:cxnSp>
          <p:nvCxnSpPr>
            <p:cNvPr id="499" name="Straight Connector 498">
              <a:extLst>
                <a:ext uri="{FF2B5EF4-FFF2-40B4-BE49-F238E27FC236}">
                  <a16:creationId xmlns:a16="http://schemas.microsoft.com/office/drawing/2014/main" id="{CDA21830-E307-3B4F-A30D-FBA9C134D3AF}"/>
                </a:ext>
              </a:extLst>
            </p:cNvPr>
            <p:cNvCxnSpPr/>
            <p:nvPr/>
          </p:nvCxnSpPr>
          <p:spPr bwMode="auto">
            <a:xfrm flipH="1">
              <a:off x="6533391" y="2893047"/>
              <a:ext cx="1587" cy="106362"/>
            </a:xfrm>
            <a:prstGeom prst="line">
              <a:avLst/>
            </a:prstGeom>
            <a:noFill/>
            <a:ln w="12700" cap="flat" cmpd="sng" algn="ctr">
              <a:solidFill>
                <a:srgbClr val="000000"/>
              </a:solidFill>
              <a:prstDash val="solid"/>
            </a:ln>
            <a:effectLst/>
          </p:spPr>
        </p:cxnSp>
        <p:cxnSp>
          <p:nvCxnSpPr>
            <p:cNvPr id="500" name="Straight Connector 499">
              <a:extLst>
                <a:ext uri="{FF2B5EF4-FFF2-40B4-BE49-F238E27FC236}">
                  <a16:creationId xmlns:a16="http://schemas.microsoft.com/office/drawing/2014/main" id="{7F6389F6-270F-B748-98C1-701175F616C1}"/>
                </a:ext>
              </a:extLst>
            </p:cNvPr>
            <p:cNvCxnSpPr/>
            <p:nvPr/>
          </p:nvCxnSpPr>
          <p:spPr bwMode="auto">
            <a:xfrm flipH="1">
              <a:off x="6614353" y="2893047"/>
              <a:ext cx="1588" cy="106362"/>
            </a:xfrm>
            <a:prstGeom prst="line">
              <a:avLst/>
            </a:prstGeom>
            <a:noFill/>
            <a:ln w="12700" cap="flat" cmpd="sng" algn="ctr">
              <a:solidFill>
                <a:srgbClr val="000000"/>
              </a:solidFill>
              <a:prstDash val="solid"/>
            </a:ln>
            <a:effectLst/>
          </p:spPr>
        </p:cxnSp>
        <p:cxnSp>
          <p:nvCxnSpPr>
            <p:cNvPr id="501" name="Straight Connector 500">
              <a:extLst>
                <a:ext uri="{FF2B5EF4-FFF2-40B4-BE49-F238E27FC236}">
                  <a16:creationId xmlns:a16="http://schemas.microsoft.com/office/drawing/2014/main" id="{17BDF4AD-E042-8E4A-9CCD-8C4E40205157}"/>
                </a:ext>
              </a:extLst>
            </p:cNvPr>
            <p:cNvCxnSpPr/>
            <p:nvPr/>
          </p:nvCxnSpPr>
          <p:spPr bwMode="auto">
            <a:xfrm flipH="1">
              <a:off x="6695316" y="2893047"/>
              <a:ext cx="1587" cy="106362"/>
            </a:xfrm>
            <a:prstGeom prst="line">
              <a:avLst/>
            </a:prstGeom>
            <a:noFill/>
            <a:ln w="12700" cap="flat" cmpd="sng" algn="ctr">
              <a:solidFill>
                <a:srgbClr val="000000"/>
              </a:solidFill>
              <a:prstDash val="solid"/>
            </a:ln>
            <a:effectLst/>
          </p:spPr>
        </p:cxnSp>
        <p:cxnSp>
          <p:nvCxnSpPr>
            <p:cNvPr id="502" name="Straight Connector 501">
              <a:extLst>
                <a:ext uri="{FF2B5EF4-FFF2-40B4-BE49-F238E27FC236}">
                  <a16:creationId xmlns:a16="http://schemas.microsoft.com/office/drawing/2014/main" id="{0E37C29B-C5C3-6449-89A3-09B01402DD17}"/>
                </a:ext>
              </a:extLst>
            </p:cNvPr>
            <p:cNvCxnSpPr/>
            <p:nvPr/>
          </p:nvCxnSpPr>
          <p:spPr bwMode="auto">
            <a:xfrm flipH="1">
              <a:off x="6774691" y="2893047"/>
              <a:ext cx="3175" cy="106362"/>
            </a:xfrm>
            <a:prstGeom prst="line">
              <a:avLst/>
            </a:prstGeom>
            <a:noFill/>
            <a:ln w="12700" cap="flat" cmpd="sng" algn="ctr">
              <a:solidFill>
                <a:srgbClr val="000000"/>
              </a:solidFill>
              <a:prstDash val="solid"/>
            </a:ln>
            <a:effectLst/>
          </p:spPr>
        </p:cxnSp>
        <p:cxnSp>
          <p:nvCxnSpPr>
            <p:cNvPr id="503" name="Straight Connector 502">
              <a:extLst>
                <a:ext uri="{FF2B5EF4-FFF2-40B4-BE49-F238E27FC236}">
                  <a16:creationId xmlns:a16="http://schemas.microsoft.com/office/drawing/2014/main" id="{47671E23-2987-C94F-9A5C-80114F4CA1BA}"/>
                </a:ext>
              </a:extLst>
            </p:cNvPr>
            <p:cNvCxnSpPr/>
            <p:nvPr/>
          </p:nvCxnSpPr>
          <p:spPr bwMode="auto">
            <a:xfrm flipH="1">
              <a:off x="6855653" y="2893047"/>
              <a:ext cx="3175" cy="106362"/>
            </a:xfrm>
            <a:prstGeom prst="line">
              <a:avLst/>
            </a:prstGeom>
            <a:noFill/>
            <a:ln w="12700" cap="flat" cmpd="sng" algn="ctr">
              <a:solidFill>
                <a:srgbClr val="000000"/>
              </a:solidFill>
              <a:prstDash val="solid"/>
            </a:ln>
            <a:effectLst/>
          </p:spPr>
        </p:cxnSp>
        <p:cxnSp>
          <p:nvCxnSpPr>
            <p:cNvPr id="504" name="Straight Connector 503">
              <a:extLst>
                <a:ext uri="{FF2B5EF4-FFF2-40B4-BE49-F238E27FC236}">
                  <a16:creationId xmlns:a16="http://schemas.microsoft.com/office/drawing/2014/main" id="{98D6F032-C25D-994B-899C-446B70321171}"/>
                </a:ext>
              </a:extLst>
            </p:cNvPr>
            <p:cNvCxnSpPr/>
            <p:nvPr/>
          </p:nvCxnSpPr>
          <p:spPr bwMode="auto">
            <a:xfrm flipH="1">
              <a:off x="6936616" y="2893047"/>
              <a:ext cx="3175" cy="106362"/>
            </a:xfrm>
            <a:prstGeom prst="line">
              <a:avLst/>
            </a:prstGeom>
            <a:noFill/>
            <a:ln w="12700" cap="flat" cmpd="sng" algn="ctr">
              <a:solidFill>
                <a:srgbClr val="000000"/>
              </a:solidFill>
              <a:prstDash val="solid"/>
            </a:ln>
            <a:effectLst/>
          </p:spPr>
        </p:cxnSp>
        <p:cxnSp>
          <p:nvCxnSpPr>
            <p:cNvPr id="505" name="Straight Connector 504">
              <a:extLst>
                <a:ext uri="{FF2B5EF4-FFF2-40B4-BE49-F238E27FC236}">
                  <a16:creationId xmlns:a16="http://schemas.microsoft.com/office/drawing/2014/main" id="{8DE0F531-F400-484A-9FCF-26227DB56016}"/>
                </a:ext>
              </a:extLst>
            </p:cNvPr>
            <p:cNvCxnSpPr/>
            <p:nvPr/>
          </p:nvCxnSpPr>
          <p:spPr bwMode="auto">
            <a:xfrm flipH="1">
              <a:off x="7017578" y="2893047"/>
              <a:ext cx="3175" cy="106362"/>
            </a:xfrm>
            <a:prstGeom prst="line">
              <a:avLst/>
            </a:prstGeom>
            <a:noFill/>
            <a:ln w="12700" cap="flat" cmpd="sng" algn="ctr">
              <a:solidFill>
                <a:srgbClr val="000000"/>
              </a:solidFill>
              <a:prstDash val="solid"/>
            </a:ln>
            <a:effectLst/>
          </p:spPr>
        </p:cxnSp>
        <p:cxnSp>
          <p:nvCxnSpPr>
            <p:cNvPr id="506" name="Straight Connector 505">
              <a:extLst>
                <a:ext uri="{FF2B5EF4-FFF2-40B4-BE49-F238E27FC236}">
                  <a16:creationId xmlns:a16="http://schemas.microsoft.com/office/drawing/2014/main" id="{ADB6B9A5-7441-814F-85CA-C17DA13E9CF2}"/>
                </a:ext>
              </a:extLst>
            </p:cNvPr>
            <p:cNvCxnSpPr/>
            <p:nvPr/>
          </p:nvCxnSpPr>
          <p:spPr bwMode="auto">
            <a:xfrm flipH="1">
              <a:off x="7098541" y="2893047"/>
              <a:ext cx="1587" cy="106362"/>
            </a:xfrm>
            <a:prstGeom prst="line">
              <a:avLst/>
            </a:prstGeom>
            <a:noFill/>
            <a:ln w="12700" cap="flat" cmpd="sng" algn="ctr">
              <a:solidFill>
                <a:srgbClr val="000000"/>
              </a:solidFill>
              <a:prstDash val="solid"/>
            </a:ln>
            <a:effectLst/>
          </p:spPr>
        </p:cxnSp>
        <p:cxnSp>
          <p:nvCxnSpPr>
            <p:cNvPr id="507" name="Straight Connector 506">
              <a:extLst>
                <a:ext uri="{FF2B5EF4-FFF2-40B4-BE49-F238E27FC236}">
                  <a16:creationId xmlns:a16="http://schemas.microsoft.com/office/drawing/2014/main" id="{51DBE608-CE92-234E-AA58-852D682BFC71}"/>
                </a:ext>
              </a:extLst>
            </p:cNvPr>
            <p:cNvCxnSpPr/>
            <p:nvPr/>
          </p:nvCxnSpPr>
          <p:spPr bwMode="auto">
            <a:xfrm flipH="1">
              <a:off x="7179503" y="2893047"/>
              <a:ext cx="1588" cy="106362"/>
            </a:xfrm>
            <a:prstGeom prst="line">
              <a:avLst/>
            </a:prstGeom>
            <a:noFill/>
            <a:ln w="12700" cap="flat" cmpd="sng" algn="ctr">
              <a:solidFill>
                <a:srgbClr val="000000"/>
              </a:solidFill>
              <a:prstDash val="solid"/>
            </a:ln>
            <a:effectLst/>
          </p:spPr>
        </p:cxnSp>
        <p:cxnSp>
          <p:nvCxnSpPr>
            <p:cNvPr id="508" name="Straight Connector 507">
              <a:extLst>
                <a:ext uri="{FF2B5EF4-FFF2-40B4-BE49-F238E27FC236}">
                  <a16:creationId xmlns:a16="http://schemas.microsoft.com/office/drawing/2014/main" id="{C5704CE3-E8E0-7741-ABA8-0EAD4765139C}"/>
                </a:ext>
              </a:extLst>
            </p:cNvPr>
            <p:cNvCxnSpPr/>
            <p:nvPr/>
          </p:nvCxnSpPr>
          <p:spPr bwMode="auto">
            <a:xfrm>
              <a:off x="7274753" y="2808719"/>
              <a:ext cx="0" cy="190500"/>
            </a:xfrm>
            <a:prstGeom prst="line">
              <a:avLst/>
            </a:prstGeom>
            <a:noFill/>
            <a:ln w="12700" cap="flat" cmpd="sng" algn="ctr">
              <a:solidFill>
                <a:srgbClr val="000000"/>
              </a:solidFill>
              <a:prstDash val="solid"/>
            </a:ln>
            <a:effectLst/>
          </p:spPr>
        </p:cxnSp>
        <p:sp>
          <p:nvSpPr>
            <p:cNvPr id="509" name="TextBox 65">
              <a:extLst>
                <a:ext uri="{FF2B5EF4-FFF2-40B4-BE49-F238E27FC236}">
                  <a16:creationId xmlns:a16="http://schemas.microsoft.com/office/drawing/2014/main" id="{29762E37-E0D2-9B4F-8787-019BC4410A6D}"/>
                </a:ext>
              </a:extLst>
            </p:cNvPr>
            <p:cNvSpPr txBox="1">
              <a:spLocks noChangeArrowheads="1"/>
            </p:cNvSpPr>
            <p:nvPr/>
          </p:nvSpPr>
          <p:spPr bwMode="auto">
            <a:xfrm>
              <a:off x="4765167" y="3049834"/>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510" name="TextBox 66">
              <a:extLst>
                <a:ext uri="{FF2B5EF4-FFF2-40B4-BE49-F238E27FC236}">
                  <a16:creationId xmlns:a16="http://schemas.microsoft.com/office/drawing/2014/main" id="{672B81FF-05EB-A44E-99EC-CDEC2A267B97}"/>
                </a:ext>
              </a:extLst>
            </p:cNvPr>
            <p:cNvSpPr txBox="1">
              <a:spLocks noChangeArrowheads="1"/>
            </p:cNvSpPr>
            <p:nvPr/>
          </p:nvSpPr>
          <p:spPr bwMode="auto">
            <a:xfrm>
              <a:off x="7160369" y="3047418"/>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cxnSp>
          <p:nvCxnSpPr>
            <p:cNvPr id="511" name="Straight Connector 510">
              <a:extLst>
                <a:ext uri="{FF2B5EF4-FFF2-40B4-BE49-F238E27FC236}">
                  <a16:creationId xmlns:a16="http://schemas.microsoft.com/office/drawing/2014/main" id="{5EE4FD1E-648C-8E44-92AB-E87DCA4DABB5}"/>
                </a:ext>
              </a:extLst>
            </p:cNvPr>
            <p:cNvCxnSpPr/>
            <p:nvPr/>
          </p:nvCxnSpPr>
          <p:spPr bwMode="auto">
            <a:xfrm>
              <a:off x="4877628" y="3081959"/>
              <a:ext cx="577850" cy="3175"/>
            </a:xfrm>
            <a:prstGeom prst="line">
              <a:avLst/>
            </a:prstGeom>
            <a:noFill/>
            <a:ln w="9525" cap="flat" cmpd="sng" algn="ctr">
              <a:solidFill>
                <a:schemeClr val="tx1"/>
              </a:solidFill>
              <a:prstDash val="solid"/>
              <a:headEnd type="triangle"/>
              <a:tailEnd type="triangle"/>
            </a:ln>
            <a:effectLst/>
          </p:spPr>
        </p:cxnSp>
        <p:cxnSp>
          <p:nvCxnSpPr>
            <p:cNvPr id="512" name="Straight Connector 511">
              <a:extLst>
                <a:ext uri="{FF2B5EF4-FFF2-40B4-BE49-F238E27FC236}">
                  <a16:creationId xmlns:a16="http://schemas.microsoft.com/office/drawing/2014/main" id="{8F4CAE3E-ADB0-6F42-8B27-AADC5378C819}"/>
                </a:ext>
              </a:extLst>
            </p:cNvPr>
            <p:cNvCxnSpPr/>
            <p:nvPr/>
          </p:nvCxnSpPr>
          <p:spPr bwMode="auto">
            <a:xfrm>
              <a:off x="5445953" y="3088309"/>
              <a:ext cx="1870075" cy="1588"/>
            </a:xfrm>
            <a:prstGeom prst="line">
              <a:avLst/>
            </a:prstGeom>
            <a:noFill/>
            <a:ln w="9525" cap="flat" cmpd="sng" algn="ctr">
              <a:solidFill>
                <a:schemeClr val="tx1"/>
              </a:solidFill>
              <a:prstDash val="solid"/>
              <a:headEnd type="triangle"/>
              <a:tailEnd type="triangle"/>
            </a:ln>
            <a:effectLst/>
          </p:spPr>
        </p:cxnSp>
        <p:cxnSp>
          <p:nvCxnSpPr>
            <p:cNvPr id="513" name="Straight Connector 512">
              <a:extLst>
                <a:ext uri="{FF2B5EF4-FFF2-40B4-BE49-F238E27FC236}">
                  <a16:creationId xmlns:a16="http://schemas.microsoft.com/office/drawing/2014/main" id="{39216253-29EB-B543-8583-10EDECE59C17}"/>
                </a:ext>
              </a:extLst>
            </p:cNvPr>
            <p:cNvCxnSpPr/>
            <p:nvPr/>
          </p:nvCxnSpPr>
          <p:spPr bwMode="auto">
            <a:xfrm>
              <a:off x="5166553" y="3135934"/>
              <a:ext cx="4763" cy="512763"/>
            </a:xfrm>
            <a:prstGeom prst="line">
              <a:avLst/>
            </a:prstGeom>
            <a:noFill/>
            <a:ln w="9525" cap="flat" cmpd="sng" algn="ctr">
              <a:solidFill>
                <a:schemeClr val="tx1"/>
              </a:solidFill>
              <a:prstDash val="solid"/>
            </a:ln>
            <a:effectLst/>
          </p:spPr>
        </p:cxnSp>
        <p:cxnSp>
          <p:nvCxnSpPr>
            <p:cNvPr id="514" name="Straight Connector 513">
              <a:extLst>
                <a:ext uri="{FF2B5EF4-FFF2-40B4-BE49-F238E27FC236}">
                  <a16:creationId xmlns:a16="http://schemas.microsoft.com/office/drawing/2014/main" id="{550F8C2A-CFB1-B24B-8DE1-2AA6F6D91695}"/>
                </a:ext>
              </a:extLst>
            </p:cNvPr>
            <p:cNvCxnSpPr/>
            <p:nvPr/>
          </p:nvCxnSpPr>
          <p:spPr bwMode="auto">
            <a:xfrm>
              <a:off x="6339716" y="3143872"/>
              <a:ext cx="6350" cy="514350"/>
            </a:xfrm>
            <a:prstGeom prst="line">
              <a:avLst/>
            </a:prstGeom>
            <a:noFill/>
            <a:ln w="9525" cap="flat" cmpd="sng" algn="ctr">
              <a:solidFill>
                <a:schemeClr val="tx1"/>
              </a:solidFill>
              <a:prstDash val="solid"/>
            </a:ln>
            <a:effectLst/>
          </p:spPr>
        </p:cxnSp>
        <p:sp>
          <p:nvSpPr>
            <p:cNvPr id="515" name="TextBox 71">
              <a:extLst>
                <a:ext uri="{FF2B5EF4-FFF2-40B4-BE49-F238E27FC236}">
                  <a16:creationId xmlns:a16="http://schemas.microsoft.com/office/drawing/2014/main" id="{5019C175-DB78-7C48-BB28-C76354C29A9E}"/>
                </a:ext>
              </a:extLst>
            </p:cNvPr>
            <p:cNvSpPr txBox="1">
              <a:spLocks noChangeArrowheads="1"/>
            </p:cNvSpPr>
            <p:nvPr/>
          </p:nvSpPr>
          <p:spPr bwMode="auto">
            <a:xfrm>
              <a:off x="6243039" y="3601462"/>
              <a:ext cx="289534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Assigned minislots containing cable modem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data frames</a:t>
              </a:r>
            </a:p>
          </p:txBody>
        </p:sp>
        <p:sp>
          <p:nvSpPr>
            <p:cNvPr id="516" name="TextBox 72">
              <a:extLst>
                <a:ext uri="{FF2B5EF4-FFF2-40B4-BE49-F238E27FC236}">
                  <a16:creationId xmlns:a16="http://schemas.microsoft.com/office/drawing/2014/main" id="{60680827-C214-C140-BAFD-FAC72AD7527E}"/>
                </a:ext>
              </a:extLst>
            </p:cNvPr>
            <p:cNvSpPr txBox="1">
              <a:spLocks noChangeArrowheads="1"/>
            </p:cNvSpPr>
            <p:nvPr/>
          </p:nvSpPr>
          <p:spPr bwMode="auto">
            <a:xfrm>
              <a:off x="4346093" y="3599875"/>
              <a:ext cx="171072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containing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request frames</a:t>
              </a:r>
            </a:p>
          </p:txBody>
        </p:sp>
      </p:grpSp>
      <p:sp>
        <p:nvSpPr>
          <p:cNvPr id="517" name="Rectangle 44">
            <a:extLst>
              <a:ext uri="{FF2B5EF4-FFF2-40B4-BE49-F238E27FC236}">
                <a16:creationId xmlns:a16="http://schemas.microsoft.com/office/drawing/2014/main" id="{6C2C886A-C69A-164C-A254-9290730C2164}"/>
              </a:ext>
            </a:extLst>
          </p:cNvPr>
          <p:cNvSpPr>
            <a:spLocks noChangeArrowheads="1"/>
          </p:cNvSpPr>
          <p:nvPr/>
        </p:nvSpPr>
        <p:spPr bwMode="auto">
          <a:xfrm>
            <a:off x="3197880" y="1789944"/>
            <a:ext cx="955617" cy="69994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8" name="Text Box 45">
            <a:extLst>
              <a:ext uri="{FF2B5EF4-FFF2-40B4-BE49-F238E27FC236}">
                <a16:creationId xmlns:a16="http://schemas.microsoft.com/office/drawing/2014/main" id="{9D972BBE-001E-6B4E-BE85-D72ADFDEE75D}"/>
              </a:ext>
            </a:extLst>
          </p:cNvPr>
          <p:cNvSpPr txBox="1">
            <a:spLocks noChangeArrowheads="1"/>
          </p:cNvSpPr>
          <p:nvPr/>
        </p:nvSpPr>
        <p:spPr bwMode="auto">
          <a:xfrm>
            <a:off x="2558153" y="2521231"/>
            <a:ext cx="1925520"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519" name="Text Box 126">
            <a:extLst>
              <a:ext uri="{FF2B5EF4-FFF2-40B4-BE49-F238E27FC236}">
                <a16:creationId xmlns:a16="http://schemas.microsoft.com/office/drawing/2014/main" id="{40C89C51-54CF-6149-BF3C-4AB4AE7EF3A9}"/>
              </a:ext>
            </a:extLst>
          </p:cNvPr>
          <p:cNvSpPr txBox="1">
            <a:spLocks noChangeArrowheads="1"/>
          </p:cNvSpPr>
          <p:nvPr/>
        </p:nvSpPr>
        <p:spPr bwMode="auto">
          <a:xfrm>
            <a:off x="3169132" y="1758746"/>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520" name="AutoShape 127">
            <a:extLst>
              <a:ext uri="{FF2B5EF4-FFF2-40B4-BE49-F238E27FC236}">
                <a16:creationId xmlns:a16="http://schemas.microsoft.com/office/drawing/2014/main" id="{1F07E4A1-CBDE-A744-8C41-C87B8631835E}"/>
              </a:ext>
            </a:extLst>
          </p:cNvPr>
          <p:cNvSpPr>
            <a:spLocks noChangeArrowheads="1"/>
          </p:cNvSpPr>
          <p:nvPr/>
        </p:nvSpPr>
        <p:spPr bwMode="auto">
          <a:xfrm>
            <a:off x="3102803" y="1526971"/>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21" name="Picture 6">
            <a:extLst>
              <a:ext uri="{FF2B5EF4-FFF2-40B4-BE49-F238E27FC236}">
                <a16:creationId xmlns:a16="http://schemas.microsoft.com/office/drawing/2014/main" id="{4376DD4A-B734-5944-BE29-62E198B7D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9391" y="1914321"/>
            <a:ext cx="258762"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22" name="Group 77">
            <a:extLst>
              <a:ext uri="{FF2B5EF4-FFF2-40B4-BE49-F238E27FC236}">
                <a16:creationId xmlns:a16="http://schemas.microsoft.com/office/drawing/2014/main" id="{A40260AC-CA2F-2D44-AF02-AE55FA2A1692}"/>
              </a:ext>
            </a:extLst>
          </p:cNvPr>
          <p:cNvGrpSpPr>
            <a:grpSpLocks/>
          </p:cNvGrpSpPr>
          <p:nvPr/>
        </p:nvGrpSpPr>
        <p:grpSpPr bwMode="auto">
          <a:xfrm flipH="1">
            <a:off x="8068939" y="1185658"/>
            <a:ext cx="1034751" cy="625054"/>
            <a:chOff x="-490" y="1664"/>
            <a:chExt cx="1429" cy="842"/>
          </a:xfrm>
        </p:grpSpPr>
        <p:sp>
          <p:nvSpPr>
            <p:cNvPr id="574" name="AutoShape 78">
              <a:extLst>
                <a:ext uri="{FF2B5EF4-FFF2-40B4-BE49-F238E27FC236}">
                  <a16:creationId xmlns:a16="http://schemas.microsoft.com/office/drawing/2014/main" id="{69B447BD-A5C5-3148-A5E8-F63E89B9845F}"/>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75" name="Group 79">
              <a:extLst>
                <a:ext uri="{FF2B5EF4-FFF2-40B4-BE49-F238E27FC236}">
                  <a16:creationId xmlns:a16="http://schemas.microsoft.com/office/drawing/2014/main" id="{49554019-867B-8F43-859C-650693EF1342}"/>
                </a:ext>
              </a:extLst>
            </p:cNvPr>
            <p:cNvGrpSpPr>
              <a:grpSpLocks/>
            </p:cNvGrpSpPr>
            <p:nvPr/>
          </p:nvGrpSpPr>
          <p:grpSpPr bwMode="auto">
            <a:xfrm>
              <a:off x="-427" y="1737"/>
              <a:ext cx="1217" cy="769"/>
              <a:chOff x="-427" y="1737"/>
              <a:chExt cx="1217" cy="769"/>
            </a:xfrm>
          </p:grpSpPr>
          <p:sp>
            <p:nvSpPr>
              <p:cNvPr id="576" name="Rectangle 80">
                <a:extLst>
                  <a:ext uri="{FF2B5EF4-FFF2-40B4-BE49-F238E27FC236}">
                    <a16:creationId xmlns:a16="http://schemas.microsoft.com/office/drawing/2014/main" id="{C6EE8CED-F565-914C-BBDB-D84F589F3DBE}"/>
                  </a:ext>
                </a:extLst>
              </p:cNvPr>
              <p:cNvSpPr>
                <a:spLocks noChangeArrowheads="1"/>
              </p:cNvSpPr>
              <p:nvPr/>
            </p:nvSpPr>
            <p:spPr bwMode="auto">
              <a:xfrm>
                <a:off x="-336"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7" name="Line 7">
                <a:extLst>
                  <a:ext uri="{FF2B5EF4-FFF2-40B4-BE49-F238E27FC236}">
                    <a16:creationId xmlns:a16="http://schemas.microsoft.com/office/drawing/2014/main" id="{3CD80374-CE69-DF45-BC3F-16D87AED9CF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78" name="Group 82">
                <a:extLst>
                  <a:ext uri="{FF2B5EF4-FFF2-40B4-BE49-F238E27FC236}">
                    <a16:creationId xmlns:a16="http://schemas.microsoft.com/office/drawing/2014/main" id="{3D9E71BE-71E6-7945-A151-29E18B90696D}"/>
                  </a:ext>
                </a:extLst>
              </p:cNvPr>
              <p:cNvGrpSpPr>
                <a:grpSpLocks/>
              </p:cNvGrpSpPr>
              <p:nvPr/>
            </p:nvGrpSpPr>
            <p:grpSpPr bwMode="auto">
              <a:xfrm>
                <a:off x="68" y="2192"/>
                <a:ext cx="387" cy="139"/>
                <a:chOff x="322" y="890"/>
                <a:chExt cx="872" cy="339"/>
              </a:xfrm>
            </p:grpSpPr>
            <p:sp>
              <p:nvSpPr>
                <p:cNvPr id="584" name="Rectangle 83">
                  <a:extLst>
                    <a:ext uri="{FF2B5EF4-FFF2-40B4-BE49-F238E27FC236}">
                      <a16:creationId xmlns:a16="http://schemas.microsoft.com/office/drawing/2014/main" id="{5F2E06AA-2CF4-5F49-ABAA-4455C7CB2DB6}"/>
                    </a:ext>
                  </a:extLst>
                </p:cNvPr>
                <p:cNvSpPr>
                  <a:spLocks noChangeArrowheads="1"/>
                </p:cNvSpPr>
                <p:nvPr/>
              </p:nvSpPr>
              <p:spPr bwMode="auto">
                <a:xfrm>
                  <a:off x="340" y="1000"/>
                  <a:ext cx="850"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5" name="Rectangle 84">
                  <a:extLst>
                    <a:ext uri="{FF2B5EF4-FFF2-40B4-BE49-F238E27FC236}">
                      <a16:creationId xmlns:a16="http://schemas.microsoft.com/office/drawing/2014/main" id="{910D8E1A-C35E-5848-BA99-FF0D9FD57BE1}"/>
                    </a:ext>
                  </a:extLst>
                </p:cNvPr>
                <p:cNvSpPr>
                  <a:spLocks noChangeArrowheads="1"/>
                </p:cNvSpPr>
                <p:nvPr/>
              </p:nvSpPr>
              <p:spPr bwMode="auto">
                <a:xfrm>
                  <a:off x="409" y="1073"/>
                  <a:ext cx="40"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6" name="Rectangle 85">
                  <a:extLst>
                    <a:ext uri="{FF2B5EF4-FFF2-40B4-BE49-F238E27FC236}">
                      <a16:creationId xmlns:a16="http://schemas.microsoft.com/office/drawing/2014/main" id="{5B393F0C-CAE5-384E-8227-43F674401CB0}"/>
                    </a:ext>
                  </a:extLst>
                </p:cNvPr>
                <p:cNvSpPr>
                  <a:spLocks noChangeArrowheads="1"/>
                </p:cNvSpPr>
                <p:nvPr/>
              </p:nvSpPr>
              <p:spPr bwMode="auto">
                <a:xfrm>
                  <a:off x="468"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7" name="Rectangle 86">
                  <a:extLst>
                    <a:ext uri="{FF2B5EF4-FFF2-40B4-BE49-F238E27FC236}">
                      <a16:creationId xmlns:a16="http://schemas.microsoft.com/office/drawing/2014/main" id="{520EC3B0-5E20-6249-AE3B-DD1B7D3805DB}"/>
                    </a:ext>
                  </a:extLst>
                </p:cNvPr>
                <p:cNvSpPr>
                  <a:spLocks noChangeArrowheads="1"/>
                </p:cNvSpPr>
                <p:nvPr/>
              </p:nvSpPr>
              <p:spPr bwMode="auto">
                <a:xfrm>
                  <a:off x="537"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8" name="Rectangle 87">
                  <a:extLst>
                    <a:ext uri="{FF2B5EF4-FFF2-40B4-BE49-F238E27FC236}">
                      <a16:creationId xmlns:a16="http://schemas.microsoft.com/office/drawing/2014/main" id="{586947F8-C2B3-F049-B4B8-90D5A1EAD6DD}"/>
                    </a:ext>
                  </a:extLst>
                </p:cNvPr>
                <p:cNvSpPr>
                  <a:spLocks noChangeArrowheads="1"/>
                </p:cNvSpPr>
                <p:nvPr/>
              </p:nvSpPr>
              <p:spPr bwMode="auto">
                <a:xfrm>
                  <a:off x="616"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9" name="AutoShape 88">
                  <a:extLst>
                    <a:ext uri="{FF2B5EF4-FFF2-40B4-BE49-F238E27FC236}">
                      <a16:creationId xmlns:a16="http://schemas.microsoft.com/office/drawing/2014/main" id="{5543A92C-5C91-A543-9BD0-82F864DC7E5F}"/>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79" name="Picture 89" descr="desktop_computer_stylized_small">
                <a:extLst>
                  <a:ext uri="{FF2B5EF4-FFF2-40B4-BE49-F238E27FC236}">
                    <a16:creationId xmlns:a16="http://schemas.microsoft.com/office/drawing/2014/main" id="{B906B6ED-402F-4449-BA66-BD87EB253B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80" name="Rectangle 90">
                <a:extLst>
                  <a:ext uri="{FF2B5EF4-FFF2-40B4-BE49-F238E27FC236}">
                    <a16:creationId xmlns:a16="http://schemas.microsoft.com/office/drawing/2014/main" id="{1A819698-C764-174E-8C3B-87DFB4BDE757}"/>
                  </a:ext>
                </a:extLst>
              </p:cNvPr>
              <p:cNvSpPr>
                <a:spLocks noChangeArrowheads="1"/>
              </p:cNvSpPr>
              <p:nvPr/>
            </p:nvSpPr>
            <p:spPr bwMode="auto">
              <a:xfrm>
                <a:off x="530"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1" name="Freeform 91">
                <a:extLst>
                  <a:ext uri="{FF2B5EF4-FFF2-40B4-BE49-F238E27FC236}">
                    <a16:creationId xmlns:a16="http://schemas.microsoft.com/office/drawing/2014/main" id="{A6837B9A-B4D5-9F43-B186-202DF5D0543B}"/>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2" name="Line 92">
                <a:extLst>
                  <a:ext uri="{FF2B5EF4-FFF2-40B4-BE49-F238E27FC236}">
                    <a16:creationId xmlns:a16="http://schemas.microsoft.com/office/drawing/2014/main" id="{F6BB46D7-B8BF-A846-AE8B-94D314002EEB}"/>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83" name="Picture 93" descr="tv">
                <a:extLst>
                  <a:ext uri="{FF2B5EF4-FFF2-40B4-BE49-F238E27FC236}">
                    <a16:creationId xmlns:a16="http://schemas.microsoft.com/office/drawing/2014/main" id="{411DDBF4-1EEB-D440-87F4-9EB524511C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3" name="Group 77">
            <a:extLst>
              <a:ext uri="{FF2B5EF4-FFF2-40B4-BE49-F238E27FC236}">
                <a16:creationId xmlns:a16="http://schemas.microsoft.com/office/drawing/2014/main" id="{9777AC37-7438-7943-9796-8FA6C75347BD}"/>
              </a:ext>
            </a:extLst>
          </p:cNvPr>
          <p:cNvGrpSpPr>
            <a:grpSpLocks/>
          </p:cNvGrpSpPr>
          <p:nvPr/>
        </p:nvGrpSpPr>
        <p:grpSpPr bwMode="auto">
          <a:xfrm flipH="1">
            <a:off x="9279564" y="1537877"/>
            <a:ext cx="1034751" cy="625054"/>
            <a:chOff x="-490" y="1664"/>
            <a:chExt cx="1429" cy="842"/>
          </a:xfrm>
        </p:grpSpPr>
        <p:sp>
          <p:nvSpPr>
            <p:cNvPr id="558" name="AutoShape 78">
              <a:extLst>
                <a:ext uri="{FF2B5EF4-FFF2-40B4-BE49-F238E27FC236}">
                  <a16:creationId xmlns:a16="http://schemas.microsoft.com/office/drawing/2014/main" id="{CDEEE819-6D55-324C-9335-BBBCCE74A7C9}"/>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59" name="Group 79">
              <a:extLst>
                <a:ext uri="{FF2B5EF4-FFF2-40B4-BE49-F238E27FC236}">
                  <a16:creationId xmlns:a16="http://schemas.microsoft.com/office/drawing/2014/main" id="{D9DFA845-D530-114E-B365-61415E5CFA06}"/>
                </a:ext>
              </a:extLst>
            </p:cNvPr>
            <p:cNvGrpSpPr>
              <a:grpSpLocks/>
            </p:cNvGrpSpPr>
            <p:nvPr/>
          </p:nvGrpSpPr>
          <p:grpSpPr bwMode="auto">
            <a:xfrm>
              <a:off x="-427" y="1737"/>
              <a:ext cx="1217" cy="769"/>
              <a:chOff x="-427" y="1737"/>
              <a:chExt cx="1217" cy="769"/>
            </a:xfrm>
          </p:grpSpPr>
          <p:sp>
            <p:nvSpPr>
              <p:cNvPr id="560" name="Rectangle 80">
                <a:extLst>
                  <a:ext uri="{FF2B5EF4-FFF2-40B4-BE49-F238E27FC236}">
                    <a16:creationId xmlns:a16="http://schemas.microsoft.com/office/drawing/2014/main" id="{288C3959-34C1-1F42-98F6-A7A19D18AB13}"/>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1" name="Line 7">
                <a:extLst>
                  <a:ext uri="{FF2B5EF4-FFF2-40B4-BE49-F238E27FC236}">
                    <a16:creationId xmlns:a16="http://schemas.microsoft.com/office/drawing/2014/main" id="{59263F6A-9E5F-974A-B2C4-9DFC6603E8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62" name="Group 82">
                <a:extLst>
                  <a:ext uri="{FF2B5EF4-FFF2-40B4-BE49-F238E27FC236}">
                    <a16:creationId xmlns:a16="http://schemas.microsoft.com/office/drawing/2014/main" id="{115F1127-052F-C34B-8E1E-7CDC241C9424}"/>
                  </a:ext>
                </a:extLst>
              </p:cNvPr>
              <p:cNvGrpSpPr>
                <a:grpSpLocks/>
              </p:cNvGrpSpPr>
              <p:nvPr/>
            </p:nvGrpSpPr>
            <p:grpSpPr bwMode="auto">
              <a:xfrm>
                <a:off x="68" y="2192"/>
                <a:ext cx="387" cy="139"/>
                <a:chOff x="322" y="890"/>
                <a:chExt cx="872" cy="339"/>
              </a:xfrm>
            </p:grpSpPr>
            <p:sp>
              <p:nvSpPr>
                <p:cNvPr id="568" name="Rectangle 83">
                  <a:extLst>
                    <a:ext uri="{FF2B5EF4-FFF2-40B4-BE49-F238E27FC236}">
                      <a16:creationId xmlns:a16="http://schemas.microsoft.com/office/drawing/2014/main" id="{65881937-B3B1-1648-96FC-7B2FC1478B4F}"/>
                    </a:ext>
                  </a:extLst>
                </p:cNvPr>
                <p:cNvSpPr>
                  <a:spLocks noChangeArrowheads="1"/>
                </p:cNvSpPr>
                <p:nvPr/>
              </p:nvSpPr>
              <p:spPr bwMode="auto">
                <a:xfrm>
                  <a:off x="323" y="1001"/>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9" name="Rectangle 84">
                  <a:extLst>
                    <a:ext uri="{FF2B5EF4-FFF2-40B4-BE49-F238E27FC236}">
                      <a16:creationId xmlns:a16="http://schemas.microsoft.com/office/drawing/2014/main" id="{AF45AE34-402A-A44B-8735-89F4D11DE4A6}"/>
                    </a:ext>
                  </a:extLst>
                </p:cNvPr>
                <p:cNvSpPr>
                  <a:spLocks noChangeArrowheads="1"/>
                </p:cNvSpPr>
                <p:nvPr/>
              </p:nvSpPr>
              <p:spPr bwMode="auto">
                <a:xfrm>
                  <a:off x="392" y="1074"/>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0" name="Rectangle 85">
                  <a:extLst>
                    <a:ext uri="{FF2B5EF4-FFF2-40B4-BE49-F238E27FC236}">
                      <a16:creationId xmlns:a16="http://schemas.microsoft.com/office/drawing/2014/main" id="{63B08352-6366-C449-AFF8-74595CB31C04}"/>
                    </a:ext>
                  </a:extLst>
                </p:cNvPr>
                <p:cNvSpPr>
                  <a:spLocks noChangeArrowheads="1"/>
                </p:cNvSpPr>
                <p:nvPr/>
              </p:nvSpPr>
              <p:spPr bwMode="auto">
                <a:xfrm>
                  <a:off x="466" y="1074"/>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1" name="Rectangle 86">
                  <a:extLst>
                    <a:ext uri="{FF2B5EF4-FFF2-40B4-BE49-F238E27FC236}">
                      <a16:creationId xmlns:a16="http://schemas.microsoft.com/office/drawing/2014/main" id="{3D297AFC-C66D-894E-AE47-F4E87BF71BD5}"/>
                    </a:ext>
                  </a:extLst>
                </p:cNvPr>
                <p:cNvSpPr>
                  <a:spLocks noChangeArrowheads="1"/>
                </p:cNvSpPr>
                <p:nvPr/>
              </p:nvSpPr>
              <p:spPr bwMode="auto">
                <a:xfrm>
                  <a:off x="535" y="1069"/>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2" name="Rectangle 87">
                  <a:extLst>
                    <a:ext uri="{FF2B5EF4-FFF2-40B4-BE49-F238E27FC236}">
                      <a16:creationId xmlns:a16="http://schemas.microsoft.com/office/drawing/2014/main" id="{CD786996-1025-0D4C-A604-A48BE78F1060}"/>
                    </a:ext>
                  </a:extLst>
                </p:cNvPr>
                <p:cNvSpPr>
                  <a:spLocks noChangeArrowheads="1"/>
                </p:cNvSpPr>
                <p:nvPr/>
              </p:nvSpPr>
              <p:spPr bwMode="auto">
                <a:xfrm>
                  <a:off x="614" y="1069"/>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3" name="AutoShape 88">
                  <a:extLst>
                    <a:ext uri="{FF2B5EF4-FFF2-40B4-BE49-F238E27FC236}">
                      <a16:creationId xmlns:a16="http://schemas.microsoft.com/office/drawing/2014/main" id="{EBAF0E02-EDCC-BA40-B794-B4CEBED48AB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63" name="Picture 89" descr="desktop_computer_stylized_small">
                <a:extLst>
                  <a:ext uri="{FF2B5EF4-FFF2-40B4-BE49-F238E27FC236}">
                    <a16:creationId xmlns:a16="http://schemas.microsoft.com/office/drawing/2014/main" id="{D01682A1-7198-AA48-B9F5-9B6F0D114E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 name="Rectangle 90">
                <a:extLst>
                  <a:ext uri="{FF2B5EF4-FFF2-40B4-BE49-F238E27FC236}">
                    <a16:creationId xmlns:a16="http://schemas.microsoft.com/office/drawing/2014/main" id="{647A01FF-63ED-C84E-8F0A-C5936FD27EC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5" name="Freeform 91">
                <a:extLst>
                  <a:ext uri="{FF2B5EF4-FFF2-40B4-BE49-F238E27FC236}">
                    <a16:creationId xmlns:a16="http://schemas.microsoft.com/office/drawing/2014/main" id="{6827B81D-6527-C248-9354-4DD1E608597F}"/>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6" name="Line 92">
                <a:extLst>
                  <a:ext uri="{FF2B5EF4-FFF2-40B4-BE49-F238E27FC236}">
                    <a16:creationId xmlns:a16="http://schemas.microsoft.com/office/drawing/2014/main" id="{131F1B37-9804-2442-8CFE-712BB8CF3538}"/>
                  </a:ext>
                </a:extLst>
              </p:cNvPr>
              <p:cNvSpPr>
                <a:spLocks noChangeShapeType="1"/>
              </p:cNvSpPr>
              <p:nvPr/>
            </p:nvSpPr>
            <p:spPr bwMode="auto">
              <a:xfrm flipH="1">
                <a:off x="470" y="2272"/>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67" name="Picture 93" descr="tv">
                <a:extLst>
                  <a:ext uri="{FF2B5EF4-FFF2-40B4-BE49-F238E27FC236}">
                    <a16:creationId xmlns:a16="http://schemas.microsoft.com/office/drawing/2014/main" id="{BDF1EFF0-80BA-974F-98D5-E4B286967F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4" name="Group 77">
            <a:extLst>
              <a:ext uri="{FF2B5EF4-FFF2-40B4-BE49-F238E27FC236}">
                <a16:creationId xmlns:a16="http://schemas.microsoft.com/office/drawing/2014/main" id="{FC3842BA-F6A1-A943-8BC3-429F35A59344}"/>
              </a:ext>
            </a:extLst>
          </p:cNvPr>
          <p:cNvGrpSpPr>
            <a:grpSpLocks/>
          </p:cNvGrpSpPr>
          <p:nvPr/>
        </p:nvGrpSpPr>
        <p:grpSpPr bwMode="auto">
          <a:xfrm flipH="1">
            <a:off x="9079676" y="2243231"/>
            <a:ext cx="1034751" cy="625054"/>
            <a:chOff x="-490" y="1664"/>
            <a:chExt cx="1429" cy="842"/>
          </a:xfrm>
        </p:grpSpPr>
        <p:sp>
          <p:nvSpPr>
            <p:cNvPr id="542" name="AutoShape 78">
              <a:extLst>
                <a:ext uri="{FF2B5EF4-FFF2-40B4-BE49-F238E27FC236}">
                  <a16:creationId xmlns:a16="http://schemas.microsoft.com/office/drawing/2014/main" id="{F4CF8682-97EE-BF49-B3C0-F173095F33B8}"/>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43" name="Group 79">
              <a:extLst>
                <a:ext uri="{FF2B5EF4-FFF2-40B4-BE49-F238E27FC236}">
                  <a16:creationId xmlns:a16="http://schemas.microsoft.com/office/drawing/2014/main" id="{56B9DA88-CC8A-C74D-8040-0B141F083AFA}"/>
                </a:ext>
              </a:extLst>
            </p:cNvPr>
            <p:cNvGrpSpPr>
              <a:grpSpLocks/>
            </p:cNvGrpSpPr>
            <p:nvPr/>
          </p:nvGrpSpPr>
          <p:grpSpPr bwMode="auto">
            <a:xfrm>
              <a:off x="-427" y="1737"/>
              <a:ext cx="1217" cy="769"/>
              <a:chOff x="-427" y="1737"/>
              <a:chExt cx="1217" cy="769"/>
            </a:xfrm>
          </p:grpSpPr>
          <p:sp>
            <p:nvSpPr>
              <p:cNvPr id="544" name="Rectangle 80">
                <a:extLst>
                  <a:ext uri="{FF2B5EF4-FFF2-40B4-BE49-F238E27FC236}">
                    <a16:creationId xmlns:a16="http://schemas.microsoft.com/office/drawing/2014/main" id="{A1556C4D-4925-5C40-B85B-150BD64C2446}"/>
                  </a:ext>
                </a:extLst>
              </p:cNvPr>
              <p:cNvSpPr>
                <a:spLocks noChangeArrowheads="1"/>
              </p:cNvSpPr>
              <p:nvPr/>
            </p:nvSpPr>
            <p:spPr bwMode="auto">
              <a:xfrm>
                <a:off x="-337" y="1922"/>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5" name="Line 7">
                <a:extLst>
                  <a:ext uri="{FF2B5EF4-FFF2-40B4-BE49-F238E27FC236}">
                    <a16:creationId xmlns:a16="http://schemas.microsoft.com/office/drawing/2014/main" id="{6D9A0B80-B994-8746-B864-F597C4DAD7A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46" name="Group 82">
                <a:extLst>
                  <a:ext uri="{FF2B5EF4-FFF2-40B4-BE49-F238E27FC236}">
                    <a16:creationId xmlns:a16="http://schemas.microsoft.com/office/drawing/2014/main" id="{7AB878AD-9002-254F-8CC0-1E246192999E}"/>
                  </a:ext>
                </a:extLst>
              </p:cNvPr>
              <p:cNvGrpSpPr>
                <a:grpSpLocks/>
              </p:cNvGrpSpPr>
              <p:nvPr/>
            </p:nvGrpSpPr>
            <p:grpSpPr bwMode="auto">
              <a:xfrm>
                <a:off x="68" y="2192"/>
                <a:ext cx="387" cy="139"/>
                <a:chOff x="322" y="890"/>
                <a:chExt cx="872" cy="339"/>
              </a:xfrm>
            </p:grpSpPr>
            <p:sp>
              <p:nvSpPr>
                <p:cNvPr id="552" name="Rectangle 83">
                  <a:extLst>
                    <a:ext uri="{FF2B5EF4-FFF2-40B4-BE49-F238E27FC236}">
                      <a16:creationId xmlns:a16="http://schemas.microsoft.com/office/drawing/2014/main" id="{58D02BC1-3896-6C48-AC39-2A17579D8378}"/>
                    </a:ext>
                  </a:extLst>
                </p:cNvPr>
                <p:cNvSpPr>
                  <a:spLocks noChangeArrowheads="1"/>
                </p:cNvSpPr>
                <p:nvPr/>
              </p:nvSpPr>
              <p:spPr bwMode="auto">
                <a:xfrm>
                  <a:off x="323" y="999"/>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3" name="Rectangle 84">
                  <a:extLst>
                    <a:ext uri="{FF2B5EF4-FFF2-40B4-BE49-F238E27FC236}">
                      <a16:creationId xmlns:a16="http://schemas.microsoft.com/office/drawing/2014/main" id="{0CB6E5E4-16FB-FF49-81B9-AB7424C636D8}"/>
                    </a:ext>
                  </a:extLst>
                </p:cNvPr>
                <p:cNvSpPr>
                  <a:spLocks noChangeArrowheads="1"/>
                </p:cNvSpPr>
                <p:nvPr/>
              </p:nvSpPr>
              <p:spPr bwMode="auto">
                <a:xfrm>
                  <a:off x="392" y="1072"/>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4" name="Rectangle 85">
                  <a:extLst>
                    <a:ext uri="{FF2B5EF4-FFF2-40B4-BE49-F238E27FC236}">
                      <a16:creationId xmlns:a16="http://schemas.microsoft.com/office/drawing/2014/main" id="{D0C881FA-C4AA-C447-8DFC-9718590C3883}"/>
                    </a:ext>
                  </a:extLst>
                </p:cNvPr>
                <p:cNvSpPr>
                  <a:spLocks noChangeArrowheads="1"/>
                </p:cNvSpPr>
                <p:nvPr/>
              </p:nvSpPr>
              <p:spPr bwMode="auto">
                <a:xfrm>
                  <a:off x="466" y="1072"/>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5" name="Rectangle 86">
                  <a:extLst>
                    <a:ext uri="{FF2B5EF4-FFF2-40B4-BE49-F238E27FC236}">
                      <a16:creationId xmlns:a16="http://schemas.microsoft.com/office/drawing/2014/main" id="{F58E00EA-0D31-014A-89D2-9BACD30C5432}"/>
                    </a:ext>
                  </a:extLst>
                </p:cNvPr>
                <p:cNvSpPr>
                  <a:spLocks noChangeArrowheads="1"/>
                </p:cNvSpPr>
                <p:nvPr/>
              </p:nvSpPr>
              <p:spPr bwMode="auto">
                <a:xfrm>
                  <a:off x="536" y="1067"/>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6" name="Rectangle 87">
                  <a:extLst>
                    <a:ext uri="{FF2B5EF4-FFF2-40B4-BE49-F238E27FC236}">
                      <a16:creationId xmlns:a16="http://schemas.microsoft.com/office/drawing/2014/main" id="{E02E834F-5367-AE43-AE78-3E1D6F2998E7}"/>
                    </a:ext>
                  </a:extLst>
                </p:cNvPr>
                <p:cNvSpPr>
                  <a:spLocks noChangeArrowheads="1"/>
                </p:cNvSpPr>
                <p:nvPr/>
              </p:nvSpPr>
              <p:spPr bwMode="auto">
                <a:xfrm>
                  <a:off x="615" y="1067"/>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7" name="AutoShape 88">
                  <a:extLst>
                    <a:ext uri="{FF2B5EF4-FFF2-40B4-BE49-F238E27FC236}">
                      <a16:creationId xmlns:a16="http://schemas.microsoft.com/office/drawing/2014/main" id="{F52E13E5-BFDC-9B48-AFD6-8BF4E2E34CB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47" name="Picture 89" descr="desktop_computer_stylized_small">
                <a:extLst>
                  <a:ext uri="{FF2B5EF4-FFF2-40B4-BE49-F238E27FC236}">
                    <a16:creationId xmlns:a16="http://schemas.microsoft.com/office/drawing/2014/main" id="{46782061-070C-624F-ABB3-A650B38E5B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8" name="Rectangle 90">
                <a:extLst>
                  <a:ext uri="{FF2B5EF4-FFF2-40B4-BE49-F238E27FC236}">
                    <a16:creationId xmlns:a16="http://schemas.microsoft.com/office/drawing/2014/main" id="{813867D0-BBA4-D644-97B2-EAABDC50091B}"/>
                  </a:ext>
                </a:extLst>
              </p:cNvPr>
              <p:cNvSpPr>
                <a:spLocks noChangeArrowheads="1"/>
              </p:cNvSpPr>
              <p:nvPr/>
            </p:nvSpPr>
            <p:spPr bwMode="auto">
              <a:xfrm>
                <a:off x="529" y="2232"/>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9" name="Freeform 91">
                <a:extLst>
                  <a:ext uri="{FF2B5EF4-FFF2-40B4-BE49-F238E27FC236}">
                    <a16:creationId xmlns:a16="http://schemas.microsoft.com/office/drawing/2014/main" id="{04C61F80-C797-2A43-9E07-8D36C1F0B1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0" name="Line 92">
                <a:extLst>
                  <a:ext uri="{FF2B5EF4-FFF2-40B4-BE49-F238E27FC236}">
                    <a16:creationId xmlns:a16="http://schemas.microsoft.com/office/drawing/2014/main" id="{775B1909-4227-F444-97B1-F14F1FB52F9E}"/>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51" name="Picture 93" descr="tv">
                <a:extLst>
                  <a:ext uri="{FF2B5EF4-FFF2-40B4-BE49-F238E27FC236}">
                    <a16:creationId xmlns:a16="http://schemas.microsoft.com/office/drawing/2014/main" id="{B1847795-731E-3940-B2A1-A2B226A674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5" name="Group 77">
            <a:extLst>
              <a:ext uri="{FF2B5EF4-FFF2-40B4-BE49-F238E27FC236}">
                <a16:creationId xmlns:a16="http://schemas.microsoft.com/office/drawing/2014/main" id="{287AA7E4-54CA-844E-AF87-E56264EE9177}"/>
              </a:ext>
            </a:extLst>
          </p:cNvPr>
          <p:cNvGrpSpPr>
            <a:grpSpLocks/>
          </p:cNvGrpSpPr>
          <p:nvPr/>
        </p:nvGrpSpPr>
        <p:grpSpPr bwMode="auto">
          <a:xfrm flipH="1">
            <a:off x="8020975" y="1925365"/>
            <a:ext cx="1034751" cy="625054"/>
            <a:chOff x="-490" y="1664"/>
            <a:chExt cx="1429" cy="842"/>
          </a:xfrm>
        </p:grpSpPr>
        <p:sp>
          <p:nvSpPr>
            <p:cNvPr id="526" name="AutoShape 78">
              <a:extLst>
                <a:ext uri="{FF2B5EF4-FFF2-40B4-BE49-F238E27FC236}">
                  <a16:creationId xmlns:a16="http://schemas.microsoft.com/office/drawing/2014/main" id="{C41E7642-3290-4842-9222-3C6E96644D38}"/>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27" name="Group 79">
              <a:extLst>
                <a:ext uri="{FF2B5EF4-FFF2-40B4-BE49-F238E27FC236}">
                  <a16:creationId xmlns:a16="http://schemas.microsoft.com/office/drawing/2014/main" id="{3C5F0836-5CF2-E749-B3B4-C9164F510464}"/>
                </a:ext>
              </a:extLst>
            </p:cNvPr>
            <p:cNvGrpSpPr>
              <a:grpSpLocks/>
            </p:cNvGrpSpPr>
            <p:nvPr/>
          </p:nvGrpSpPr>
          <p:grpSpPr bwMode="auto">
            <a:xfrm>
              <a:off x="-427" y="1737"/>
              <a:ext cx="1217" cy="769"/>
              <a:chOff x="-427" y="1737"/>
              <a:chExt cx="1217" cy="769"/>
            </a:xfrm>
          </p:grpSpPr>
          <p:sp>
            <p:nvSpPr>
              <p:cNvPr id="528" name="Rectangle 80">
                <a:extLst>
                  <a:ext uri="{FF2B5EF4-FFF2-40B4-BE49-F238E27FC236}">
                    <a16:creationId xmlns:a16="http://schemas.microsoft.com/office/drawing/2014/main" id="{D376CDA2-F18B-3F49-AFE3-B0B10C189C64}"/>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29" name="Line 7">
                <a:extLst>
                  <a:ext uri="{FF2B5EF4-FFF2-40B4-BE49-F238E27FC236}">
                    <a16:creationId xmlns:a16="http://schemas.microsoft.com/office/drawing/2014/main" id="{37A59894-2741-4D4A-8CDF-F25E9701CE00}"/>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30" name="Group 82">
                <a:extLst>
                  <a:ext uri="{FF2B5EF4-FFF2-40B4-BE49-F238E27FC236}">
                    <a16:creationId xmlns:a16="http://schemas.microsoft.com/office/drawing/2014/main" id="{BE061A62-D964-DE40-B1F1-41FBA95709FC}"/>
                  </a:ext>
                </a:extLst>
              </p:cNvPr>
              <p:cNvGrpSpPr>
                <a:grpSpLocks/>
              </p:cNvGrpSpPr>
              <p:nvPr/>
            </p:nvGrpSpPr>
            <p:grpSpPr bwMode="auto">
              <a:xfrm>
                <a:off x="68" y="2192"/>
                <a:ext cx="387" cy="139"/>
                <a:chOff x="322" y="890"/>
                <a:chExt cx="872" cy="339"/>
              </a:xfrm>
            </p:grpSpPr>
            <p:sp>
              <p:nvSpPr>
                <p:cNvPr id="536" name="Rectangle 83">
                  <a:extLst>
                    <a:ext uri="{FF2B5EF4-FFF2-40B4-BE49-F238E27FC236}">
                      <a16:creationId xmlns:a16="http://schemas.microsoft.com/office/drawing/2014/main" id="{FA602B06-9057-1D47-92F9-C0E6B376B892}"/>
                    </a:ext>
                  </a:extLst>
                </p:cNvPr>
                <p:cNvSpPr>
                  <a:spLocks noChangeArrowheads="1"/>
                </p:cNvSpPr>
                <p:nvPr/>
              </p:nvSpPr>
              <p:spPr bwMode="auto">
                <a:xfrm>
                  <a:off x="324" y="1000"/>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7" name="Rectangle 84">
                  <a:extLst>
                    <a:ext uri="{FF2B5EF4-FFF2-40B4-BE49-F238E27FC236}">
                      <a16:creationId xmlns:a16="http://schemas.microsoft.com/office/drawing/2014/main" id="{5BD3CCE4-36D5-1B46-A7FD-CB5B204A6F0A}"/>
                    </a:ext>
                  </a:extLst>
                </p:cNvPr>
                <p:cNvSpPr>
                  <a:spLocks noChangeArrowheads="1"/>
                </p:cNvSpPr>
                <p:nvPr/>
              </p:nvSpPr>
              <p:spPr bwMode="auto">
                <a:xfrm>
                  <a:off x="393" y="1073"/>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8" name="Rectangle 85">
                  <a:extLst>
                    <a:ext uri="{FF2B5EF4-FFF2-40B4-BE49-F238E27FC236}">
                      <a16:creationId xmlns:a16="http://schemas.microsoft.com/office/drawing/2014/main" id="{1802B9B8-7627-3E49-8C86-BAB66D025EA9}"/>
                    </a:ext>
                  </a:extLst>
                </p:cNvPr>
                <p:cNvSpPr>
                  <a:spLocks noChangeArrowheads="1"/>
                </p:cNvSpPr>
                <p:nvPr/>
              </p:nvSpPr>
              <p:spPr bwMode="auto">
                <a:xfrm>
                  <a:off x="467"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9" name="Rectangle 86">
                  <a:extLst>
                    <a:ext uri="{FF2B5EF4-FFF2-40B4-BE49-F238E27FC236}">
                      <a16:creationId xmlns:a16="http://schemas.microsoft.com/office/drawing/2014/main" id="{83D7E963-6D7B-B44C-916F-650F75A71D8B}"/>
                    </a:ext>
                  </a:extLst>
                </p:cNvPr>
                <p:cNvSpPr>
                  <a:spLocks noChangeArrowheads="1"/>
                </p:cNvSpPr>
                <p:nvPr/>
              </p:nvSpPr>
              <p:spPr bwMode="auto">
                <a:xfrm>
                  <a:off x="536"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0" name="Rectangle 87">
                  <a:extLst>
                    <a:ext uri="{FF2B5EF4-FFF2-40B4-BE49-F238E27FC236}">
                      <a16:creationId xmlns:a16="http://schemas.microsoft.com/office/drawing/2014/main" id="{EA18CE1F-FE4F-7544-A37F-44D2310E04D9}"/>
                    </a:ext>
                  </a:extLst>
                </p:cNvPr>
                <p:cNvSpPr>
                  <a:spLocks noChangeArrowheads="1"/>
                </p:cNvSpPr>
                <p:nvPr/>
              </p:nvSpPr>
              <p:spPr bwMode="auto">
                <a:xfrm>
                  <a:off x="615"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1" name="AutoShape 88">
                  <a:extLst>
                    <a:ext uri="{FF2B5EF4-FFF2-40B4-BE49-F238E27FC236}">
                      <a16:creationId xmlns:a16="http://schemas.microsoft.com/office/drawing/2014/main" id="{231D8DF4-C9A7-8542-924A-6CF22A5AA16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31" name="Picture 89" descr="desktop_computer_stylized_small">
                <a:extLst>
                  <a:ext uri="{FF2B5EF4-FFF2-40B4-BE49-F238E27FC236}">
                    <a16:creationId xmlns:a16="http://schemas.microsoft.com/office/drawing/2014/main" id="{2A67F404-25EF-E542-ABFE-5FD2F78D993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2" name="Rectangle 90">
                <a:extLst>
                  <a:ext uri="{FF2B5EF4-FFF2-40B4-BE49-F238E27FC236}">
                    <a16:creationId xmlns:a16="http://schemas.microsoft.com/office/drawing/2014/main" id="{91C1B0D7-2818-D946-BBD7-E30EF1880B0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3" name="Freeform 91">
                <a:extLst>
                  <a:ext uri="{FF2B5EF4-FFF2-40B4-BE49-F238E27FC236}">
                    <a16:creationId xmlns:a16="http://schemas.microsoft.com/office/drawing/2014/main" id="{3A4CC558-FE68-5042-98E3-4318501AFE73}"/>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4" name="Line 92">
                <a:extLst>
                  <a:ext uri="{FF2B5EF4-FFF2-40B4-BE49-F238E27FC236}">
                    <a16:creationId xmlns:a16="http://schemas.microsoft.com/office/drawing/2014/main" id="{ABAF1BEB-04CA-3B48-8C67-7DE8731FAE04}"/>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35" name="Picture 93" descr="tv">
                <a:extLst>
                  <a:ext uri="{FF2B5EF4-FFF2-40B4-BE49-F238E27FC236}">
                    <a16:creationId xmlns:a16="http://schemas.microsoft.com/office/drawing/2014/main" id="{923D2FEA-B28C-CC4B-9A26-BE41579D5E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2959630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39</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40</a:t>
            </a:fld>
            <a:endParaRPr lang="en-US" dirty="0"/>
          </a:p>
        </p:txBody>
      </p:sp>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Tree>
    <p:extLst>
      <p:ext uri="{BB962C8B-B14F-4D97-AF65-F5344CB8AC3E}">
        <p14:creationId xmlns:p14="http://schemas.microsoft.com/office/powerpoint/2010/main" val="369097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3041634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6189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7730987" y="5422150"/>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replies to A with ARP response, giving its MAC address</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MAC address: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                    58-23-D7-FA-20-B0</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2849218" cy="741718"/>
            <a:chOff x="5367131" y="3866019"/>
            <a:chExt cx="2849218"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6"/>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8" name="Group 107">
              <a:extLst>
                <a:ext uri="{FF2B5EF4-FFF2-40B4-BE49-F238E27FC236}">
                  <a16:creationId xmlns:a16="http://schemas.microsoft.com/office/drawing/2014/main" id="{A9DD04DE-490A-BF4D-A7E2-3A174C7DB200}"/>
                </a:ext>
              </a:extLst>
            </p:cNvPr>
            <p:cNvGrpSpPr/>
            <p:nvPr/>
          </p:nvGrpSpPr>
          <p:grpSpPr>
            <a:xfrm>
              <a:off x="7434470" y="4043570"/>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sp>
        <p:nvSpPr>
          <p:cNvPr id="111" name="TextBox 110">
            <a:extLst>
              <a:ext uri="{FF2B5EF4-FFF2-40B4-BE49-F238E27FC236}">
                <a16:creationId xmlns:a16="http://schemas.microsoft.com/office/drawing/2014/main" id="{B70654DC-D6ED-4743-B90B-BBDA82CBF7C1}"/>
              </a:ext>
            </a:extLst>
          </p:cNvPr>
          <p:cNvSpPr txBox="1"/>
          <p:nvPr/>
        </p:nvSpPr>
        <p:spPr>
          <a:xfrm>
            <a:off x="7901911" y="2228279"/>
            <a:ext cx="2951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ARP message into Ethernet frame (sent to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44034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left)">
                                      <p:cBhvr>
                                        <p:cTn id="15" dur="500"/>
                                        <p:tgtEl>
                                          <p:spTgt spid="3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Tree>
    <p:extLst>
      <p:ext uri="{BB962C8B-B14F-4D97-AF65-F5344CB8AC3E}">
        <p14:creationId xmlns:p14="http://schemas.microsoft.com/office/powerpoint/2010/main" val="1300262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Tree>
    <p:extLst>
      <p:ext uri="{BB962C8B-B14F-4D97-AF65-F5344CB8AC3E}">
        <p14:creationId xmlns:p14="http://schemas.microsoft.com/office/powerpoint/2010/main" val="3719374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447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Tree>
    <p:extLst>
      <p:ext uri="{BB962C8B-B14F-4D97-AF65-F5344CB8AC3E}">
        <p14:creationId xmlns:p14="http://schemas.microsoft.com/office/powerpoint/2010/main" val="76655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6721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05049" y="4008619"/>
            <a:ext cx="4195762"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1783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191352"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100BASE-TX</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84436" y="5124632"/>
            <a:ext cx="1189749"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100BASE-T4</a:t>
            </a: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56199" y="4759507"/>
            <a:ext cx="118654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100BASE-FX</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16349" y="4757919"/>
            <a:ext cx="1189749"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100BASE-T2</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698886" y="5118282"/>
            <a:ext cx="118654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100BASE-SX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62549" y="5113519"/>
            <a:ext cx="1204176"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100BASE-BX</a:t>
            </a:r>
          </a:p>
        </p:txBody>
      </p:sp>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6656025" y="4713470"/>
            <a:ext cx="2798763" cy="1595438"/>
            <a:chOff x="3579" y="2988"/>
            <a:chExt cx="1763" cy="1005"/>
          </a:xfrm>
        </p:grpSpPr>
        <p:sp>
          <p:nvSpPr>
            <p:cNvPr id="57" name="Freeform 59">
              <a:extLst>
                <a:ext uri="{FF2B5EF4-FFF2-40B4-BE49-F238E27FC236}">
                  <a16:creationId xmlns:a16="http://schemas.microsoft.com/office/drawing/2014/main" id="{C50E32B5-3D8B-8548-B34B-8E5B3A3E59B1}"/>
                </a:ext>
              </a:extLst>
            </p:cNvPr>
            <p:cNvSpPr>
              <a:spLocks/>
            </p:cNvSpPr>
            <p:nvPr/>
          </p:nvSpPr>
          <p:spPr bwMode="auto">
            <a:xfrm>
              <a:off x="3579" y="2988"/>
              <a:ext cx="1709" cy="489"/>
            </a:xfrm>
            <a:custGeom>
              <a:avLst/>
              <a:gdLst>
                <a:gd name="T0" fmla="*/ 842 w 1709"/>
                <a:gd name="T1" fmla="*/ 0 h 489"/>
                <a:gd name="T2" fmla="*/ 843 w 1709"/>
                <a:gd name="T3" fmla="*/ 239 h 489"/>
                <a:gd name="T4" fmla="*/ 5 w 1709"/>
                <a:gd name="T5" fmla="*/ 239 h 489"/>
                <a:gd name="T6" fmla="*/ 0 w 1709"/>
                <a:gd name="T7" fmla="*/ 489 h 489"/>
                <a:gd name="T8" fmla="*/ 1709 w 1709"/>
                <a:gd name="T9" fmla="*/ 489 h 489"/>
                <a:gd name="T10" fmla="*/ 1704 w 1709"/>
                <a:gd name="T11" fmla="*/ 0 h 489"/>
                <a:gd name="T12" fmla="*/ 842 w 1709"/>
                <a:gd name="T13" fmla="*/ 0 h 4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09" h="489">
                  <a:moveTo>
                    <a:pt x="842" y="0"/>
                  </a:moveTo>
                  <a:lnTo>
                    <a:pt x="843" y="239"/>
                  </a:lnTo>
                  <a:lnTo>
                    <a:pt x="5" y="239"/>
                  </a:lnTo>
                  <a:lnTo>
                    <a:pt x="0" y="489"/>
                  </a:lnTo>
                  <a:lnTo>
                    <a:pt x="1709" y="489"/>
                  </a:lnTo>
                  <a:cubicBezTo>
                    <a:pt x="1707" y="330"/>
                    <a:pt x="1706" y="159"/>
                    <a:pt x="1704" y="0"/>
                  </a:cubicBezTo>
                  <a:lnTo>
                    <a:pt x="842" y="0"/>
                  </a:lnTo>
                  <a:close/>
                </a:path>
              </a:pathLst>
            </a:custGeom>
            <a:noFill/>
            <a:ln w="19050"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4703945"/>
            <a:ext cx="5059363" cy="1628776"/>
            <a:chOff x="1218" y="2982"/>
            <a:chExt cx="3187" cy="1026"/>
          </a:xfrm>
        </p:grpSpPr>
        <p:sp>
          <p:nvSpPr>
            <p:cNvPr id="61" name="Freeform 62">
              <a:extLst>
                <a:ext uri="{FF2B5EF4-FFF2-40B4-BE49-F238E27FC236}">
                  <a16:creationId xmlns:a16="http://schemas.microsoft.com/office/drawing/2014/main" id="{474C8A2E-BC6B-7A45-B113-AFB541E56880}"/>
                </a:ext>
              </a:extLst>
            </p:cNvPr>
            <p:cNvSpPr>
              <a:spLocks/>
            </p:cNvSpPr>
            <p:nvPr/>
          </p:nvSpPr>
          <p:spPr bwMode="auto">
            <a:xfrm>
              <a:off x="2741" y="2982"/>
              <a:ext cx="1664" cy="495"/>
            </a:xfrm>
            <a:custGeom>
              <a:avLst/>
              <a:gdLst>
                <a:gd name="T0" fmla="*/ 1664 w 1664"/>
                <a:gd name="T1" fmla="*/ 0 h 495"/>
                <a:gd name="T2" fmla="*/ 1652 w 1664"/>
                <a:gd name="T3" fmla="*/ 233 h 495"/>
                <a:gd name="T4" fmla="*/ 820 w 1664"/>
                <a:gd name="T5" fmla="*/ 233 h 495"/>
                <a:gd name="T6" fmla="*/ 814 w 1664"/>
                <a:gd name="T7" fmla="*/ 495 h 495"/>
                <a:gd name="T8" fmla="*/ 0 w 1664"/>
                <a:gd name="T9" fmla="*/ 495 h 495"/>
                <a:gd name="T10" fmla="*/ 0 w 1664"/>
                <a:gd name="T11" fmla="*/ 0 h 495"/>
                <a:gd name="T12" fmla="*/ 1664 w 1664"/>
                <a:gd name="T13" fmla="*/ 0 h 4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4" h="495">
                  <a:moveTo>
                    <a:pt x="1664" y="0"/>
                  </a:moveTo>
                  <a:lnTo>
                    <a:pt x="1652" y="233"/>
                  </a:lnTo>
                  <a:lnTo>
                    <a:pt x="820" y="233"/>
                  </a:lnTo>
                  <a:lnTo>
                    <a:pt x="814" y="495"/>
                  </a:lnTo>
                  <a:lnTo>
                    <a:pt x="0" y="495"/>
                  </a:lnTo>
                  <a:lnTo>
                    <a:pt x="0" y="0"/>
                  </a:lnTo>
                  <a:lnTo>
                    <a:pt x="1664" y="0"/>
                  </a:lnTo>
                  <a:close/>
                </a:path>
              </a:pathLst>
            </a:custGeom>
            <a:noFill/>
            <a:ln w="28575" cap="flat" cmpd="sng">
              <a:solidFill>
                <a:srgbClr val="3333CC"/>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1500"/>
                                  </p:stCondLst>
                                  <p:childTnLst>
                                    <p:set>
                                      <p:cBhvr>
                                        <p:cTn id="9" dur="1" fill="hold">
                                          <p:stCondLst>
                                            <p:cond delay="0"/>
                                          </p:stCondLst>
                                        </p:cTn>
                                        <p:tgtEl>
                                          <p:spTgt spid="56"/>
                                        </p:tgtEl>
                                        <p:attrNameLst>
                                          <p:attrName>style.visibility</p:attrName>
                                        </p:attrNameLst>
                                      </p:cBhvr>
                                      <p:to>
                                        <p:strVal val="visible"/>
                                      </p:to>
                                    </p:set>
                                  </p:childTnLst>
                                </p:cTn>
                              </p:par>
                              <p:par>
                                <p:cTn id="10" presetID="9" presetClass="entr" presetSubtype="0" fill="hold" grpId="0" nodeType="with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sp>
        <p:nvSpPr>
          <p:cNvPr id="2" name="Content Placeholder 2">
            <a:extLst>
              <a:ext uri="{FF2B5EF4-FFF2-40B4-BE49-F238E27FC236}">
                <a16:creationId xmlns:a16="http://schemas.microsoft.com/office/drawing/2014/main" id="{C342A62E-0825-C10A-2913-01B96510DC3E}"/>
              </a:ext>
            </a:extLst>
          </p:cNvPr>
          <p:cNvSpPr txBox="1">
            <a:spLocks/>
          </p:cNvSpPr>
          <p:nvPr/>
        </p:nvSpPr>
        <p:spPr>
          <a:xfrm>
            <a:off x="8285398" y="724076"/>
            <a:ext cx="3641892" cy="45259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2800" dirty="0">
                <a:solidFill>
                  <a:srgbClr val="C00000"/>
                </a:solidFill>
              </a:rPr>
              <a:t>UMass network:</a:t>
            </a:r>
          </a:p>
          <a:p>
            <a:pPr marL="457200" indent="-285750" algn="l">
              <a:buClr>
                <a:srgbClr val="0000A8"/>
              </a:buClr>
              <a:buFont typeface="Wingdings" pitchFamily="2" charset="2"/>
              <a:buChar char="§"/>
            </a:pPr>
            <a:r>
              <a:rPr lang="en-US" dirty="0"/>
              <a:t>4 firewalls</a:t>
            </a:r>
          </a:p>
          <a:p>
            <a:pPr marL="457200" indent="-285750" algn="l">
              <a:buClr>
                <a:srgbClr val="0000A8"/>
              </a:buClr>
              <a:buFont typeface="Wingdings" pitchFamily="2" charset="2"/>
              <a:buChar char="§"/>
            </a:pPr>
            <a:r>
              <a:rPr lang="en-US" dirty="0"/>
              <a:t>10 routers</a:t>
            </a:r>
          </a:p>
          <a:p>
            <a:pPr marL="457200" indent="-285750" algn="l">
              <a:buClr>
                <a:srgbClr val="0000A8"/>
              </a:buClr>
              <a:buFont typeface="Wingdings" pitchFamily="2" charset="2"/>
              <a:buChar char="§"/>
            </a:pPr>
            <a:r>
              <a:rPr lang="en-US" dirty="0"/>
              <a:t>2000+ network switches</a:t>
            </a:r>
          </a:p>
          <a:p>
            <a:pPr marL="457200" indent="-285750" algn="l">
              <a:buClr>
                <a:srgbClr val="0000A8"/>
              </a:buClr>
              <a:buFont typeface="Wingdings" pitchFamily="2" charset="2"/>
              <a:buChar char="§"/>
            </a:pPr>
            <a:r>
              <a:rPr lang="en-US" dirty="0"/>
              <a:t>6000 wireless access points</a:t>
            </a:r>
          </a:p>
          <a:p>
            <a:pPr marL="457200" indent="-285750" algn="l">
              <a:buClr>
                <a:srgbClr val="0000A8"/>
              </a:buClr>
              <a:buFont typeface="Wingdings" pitchFamily="2" charset="2"/>
              <a:buChar char="§"/>
            </a:pPr>
            <a:r>
              <a:rPr lang="en-US" dirty="0"/>
              <a:t>30000 active wired network jacks</a:t>
            </a:r>
          </a:p>
          <a:p>
            <a:pPr marL="457200" indent="-285750" algn="l">
              <a:buClr>
                <a:srgbClr val="0000A8"/>
              </a:buClr>
              <a:buFont typeface="Wingdings" pitchFamily="2" charset="2"/>
              <a:buChar char="§"/>
            </a:pPr>
            <a:r>
              <a:rPr lang="en-US" dirty="0"/>
              <a:t>55000 active end-user wireless devices</a:t>
            </a:r>
          </a:p>
          <a:p>
            <a:endParaRPr lang="en-US" dirty="0"/>
          </a:p>
        </p:txBody>
      </p:sp>
      <p:sp>
        <p:nvSpPr>
          <p:cNvPr id="3" name="Content Placeholder 2">
            <a:extLst>
              <a:ext uri="{FF2B5EF4-FFF2-40B4-BE49-F238E27FC236}">
                <a16:creationId xmlns:a16="http://schemas.microsoft.com/office/drawing/2014/main" id="{9DA67162-DD10-3D4E-7AD1-04BCC82732D1}"/>
              </a:ext>
            </a:extLst>
          </p:cNvPr>
          <p:cNvSpPr txBox="1">
            <a:spLocks/>
          </p:cNvSpPr>
          <p:nvPr/>
        </p:nvSpPr>
        <p:spPr>
          <a:xfrm>
            <a:off x="9507530" y="4619779"/>
            <a:ext cx="2480209" cy="1905298"/>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171450" algn="l">
              <a:buClr>
                <a:srgbClr val="0000A8"/>
              </a:buClr>
            </a:pPr>
            <a:endParaRPr lang="en-US" dirty="0"/>
          </a:p>
          <a:p>
            <a:pPr algn="l"/>
            <a:r>
              <a:rPr lang="en-US" dirty="0"/>
              <a:t>… all built, operated, maintained by ~15 people</a:t>
            </a:r>
          </a:p>
          <a:p>
            <a:pPr algn="l"/>
            <a:endParaRPr lang="en-US" dirty="0"/>
          </a:p>
          <a:p>
            <a:endParaRPr lang="en-US" dirty="0"/>
          </a:p>
        </p:txBody>
      </p:sp>
    </p:spTree>
    <p:extLst>
      <p:ext uri="{BB962C8B-B14F-4D97-AF65-F5344CB8AC3E}">
        <p14:creationId xmlns:p14="http://schemas.microsoft.com/office/powerpoint/2010/main" val="2308000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grpSp>
        <p:nvGrpSpPr>
          <p:cNvPr id="7" name="Group 6">
            <a:extLst>
              <a:ext uri="{FF2B5EF4-FFF2-40B4-BE49-F238E27FC236}">
                <a16:creationId xmlns:a16="http://schemas.microsoft.com/office/drawing/2014/main" id="{4ECAB4BE-D81B-C72D-2EB0-AC767BFD821B}"/>
              </a:ext>
            </a:extLst>
          </p:cNvPr>
          <p:cNvGrpSpPr/>
          <p:nvPr/>
        </p:nvGrpSpPr>
        <p:grpSpPr>
          <a:xfrm>
            <a:off x="7806939" y="1214719"/>
            <a:ext cx="2508101" cy="5201772"/>
            <a:chOff x="7768839" y="643219"/>
            <a:chExt cx="2508101" cy="5201772"/>
          </a:xfrm>
        </p:grpSpPr>
        <p:grpSp>
          <p:nvGrpSpPr>
            <p:cNvPr id="8" name="Group 7">
              <a:extLst>
                <a:ext uri="{FF2B5EF4-FFF2-40B4-BE49-F238E27FC236}">
                  <a16:creationId xmlns:a16="http://schemas.microsoft.com/office/drawing/2014/main" id="{AD3DE35B-0132-BFFE-BCD7-4E2E0FB6D267}"/>
                </a:ext>
              </a:extLst>
            </p:cNvPr>
            <p:cNvGrpSpPr/>
            <p:nvPr/>
          </p:nvGrpSpPr>
          <p:grpSpPr>
            <a:xfrm>
              <a:off x="9284637" y="1127313"/>
              <a:ext cx="992303" cy="4324766"/>
              <a:chOff x="9163613" y="1019736"/>
              <a:chExt cx="992303" cy="4324766"/>
            </a:xfrm>
          </p:grpSpPr>
          <p:sp>
            <p:nvSpPr>
              <p:cNvPr id="35" name="TextBox 34">
                <a:extLst>
                  <a:ext uri="{FF2B5EF4-FFF2-40B4-BE49-F238E27FC236}">
                    <a16:creationId xmlns:a16="http://schemas.microsoft.com/office/drawing/2014/main" id="{977791A4-DBFA-1585-373F-48A3B21D1ED1}"/>
                  </a:ext>
                </a:extLst>
              </p:cNvPr>
              <p:cNvSpPr txBox="1"/>
              <p:nvPr/>
            </p:nvSpPr>
            <p:spPr>
              <a:xfrm>
                <a:off x="9163613" y="1019736"/>
                <a:ext cx="635110" cy="338554"/>
              </a:xfrm>
              <a:prstGeom prst="rect">
                <a:avLst/>
              </a:prstGeom>
              <a:noFill/>
            </p:spPr>
            <p:txBody>
              <a:bodyPr wrap="none" rtlCol="0">
                <a:spAutoFit/>
              </a:bodyPr>
              <a:lstStyle/>
              <a:p>
                <a:r>
                  <a:rPr lang="en-US" sz="1600" dirty="0">
                    <a:solidFill>
                      <a:srgbClr val="0000A8"/>
                    </a:solidFill>
                    <a:latin typeface="Calibri" panose="020F0502020204030204" pitchFamily="34" charset="0"/>
                    <a:cs typeface="Calibri" panose="020F0502020204030204" pitchFamily="34" charset="0"/>
                  </a:rPr>
                  <a:t>eBGP</a:t>
                </a:r>
              </a:p>
            </p:txBody>
          </p:sp>
          <p:sp>
            <p:nvSpPr>
              <p:cNvPr id="36" name="TextBox 35">
                <a:extLst>
                  <a:ext uri="{FF2B5EF4-FFF2-40B4-BE49-F238E27FC236}">
                    <a16:creationId xmlns:a16="http://schemas.microsoft.com/office/drawing/2014/main" id="{8B5FF21D-C88A-2477-81C3-D65B6277C786}"/>
                  </a:ext>
                </a:extLst>
              </p:cNvPr>
              <p:cNvSpPr txBox="1"/>
              <p:nvPr/>
            </p:nvSpPr>
            <p:spPr>
              <a:xfrm>
                <a:off x="9216840" y="2205878"/>
                <a:ext cx="662361" cy="584775"/>
              </a:xfrm>
              <a:prstGeom prst="rect">
                <a:avLst/>
              </a:prstGeom>
              <a:noFill/>
            </p:spPr>
            <p:txBody>
              <a:bodyPr wrap="none" rtlCol="0">
                <a:spAutoFit/>
              </a:bodyPr>
              <a:lstStyle/>
              <a:p>
                <a:pPr algn="r"/>
                <a:r>
                  <a:rPr lang="en-US" sz="1600" dirty="0">
                    <a:solidFill>
                      <a:srgbClr val="0000A8"/>
                    </a:solidFill>
                    <a:latin typeface="Calibri" panose="020F0502020204030204" pitchFamily="34" charset="0"/>
                    <a:cs typeface="Calibri" panose="020F0502020204030204" pitchFamily="34" charset="0"/>
                  </a:rPr>
                  <a:t>iBGP</a:t>
                </a:r>
              </a:p>
              <a:p>
                <a:r>
                  <a:rPr lang="en-US" sz="1600" dirty="0">
                    <a:solidFill>
                      <a:srgbClr val="0000A8"/>
                    </a:solidFill>
                    <a:latin typeface="Calibri" panose="020F0502020204030204" pitchFamily="34" charset="0"/>
                    <a:cs typeface="Calibri" panose="020F0502020204030204" pitchFamily="34" charset="0"/>
                  </a:rPr>
                  <a:t>IS-IS</a:t>
                </a:r>
              </a:p>
            </p:txBody>
          </p:sp>
          <p:sp>
            <p:nvSpPr>
              <p:cNvPr id="37" name="TextBox 36">
                <a:extLst>
                  <a:ext uri="{FF2B5EF4-FFF2-40B4-BE49-F238E27FC236}">
                    <a16:creationId xmlns:a16="http://schemas.microsoft.com/office/drawing/2014/main" id="{E34AAC4B-694C-0163-5797-CC43132CB7BF}"/>
                  </a:ext>
                </a:extLst>
              </p:cNvPr>
              <p:cNvSpPr txBox="1"/>
              <p:nvPr/>
            </p:nvSpPr>
            <p:spPr>
              <a:xfrm>
                <a:off x="9264996" y="3441607"/>
                <a:ext cx="538032"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IS-IS</a:t>
                </a:r>
              </a:p>
            </p:txBody>
          </p:sp>
          <p:sp>
            <p:nvSpPr>
              <p:cNvPr id="38" name="TextBox 37">
                <a:extLst>
                  <a:ext uri="{FF2B5EF4-FFF2-40B4-BE49-F238E27FC236}">
                    <a16:creationId xmlns:a16="http://schemas.microsoft.com/office/drawing/2014/main" id="{DB4EE575-C644-B21F-D311-C26C00D58946}"/>
                  </a:ext>
                </a:extLst>
              </p:cNvPr>
              <p:cNvSpPr txBox="1"/>
              <p:nvPr/>
            </p:nvSpPr>
            <p:spPr>
              <a:xfrm>
                <a:off x="9243807" y="5005948"/>
                <a:ext cx="912109"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Ethernet</a:t>
                </a:r>
              </a:p>
            </p:txBody>
          </p:sp>
        </p:grpSp>
        <p:sp>
          <p:nvSpPr>
            <p:cNvPr id="9" name="TextBox 8">
              <a:extLst>
                <a:ext uri="{FF2B5EF4-FFF2-40B4-BE49-F238E27FC236}">
                  <a16:creationId xmlns:a16="http://schemas.microsoft.com/office/drawing/2014/main" id="{82239F98-5F17-88BE-261C-5B45C3893A94}"/>
                </a:ext>
              </a:extLst>
            </p:cNvPr>
            <p:cNvSpPr txBox="1"/>
            <p:nvPr/>
          </p:nvSpPr>
          <p:spPr>
            <a:xfrm>
              <a:off x="8538816" y="5096435"/>
              <a:ext cx="878959"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layer-2</a:t>
              </a:r>
            </a:p>
            <a:p>
              <a:pPr algn="ctr">
                <a:lnSpc>
                  <a:spcPct val="80000"/>
                </a:lnSpc>
              </a:pPr>
              <a:r>
                <a:rPr lang="en-US" sz="1400" i="1" dirty="0">
                  <a:latin typeface="Calibri" panose="020F0502020204030204" pitchFamily="34" charset="0"/>
                  <a:cs typeface="Calibri" panose="020F0502020204030204" pitchFamily="34" charset="0"/>
                </a:rPr>
                <a:t>switching</a:t>
              </a:r>
            </a:p>
          </p:txBody>
        </p:sp>
        <p:sp>
          <p:nvSpPr>
            <p:cNvPr id="10" name="TextBox 9">
              <a:extLst>
                <a:ext uri="{FF2B5EF4-FFF2-40B4-BE49-F238E27FC236}">
                  <a16:creationId xmlns:a16="http://schemas.microsoft.com/office/drawing/2014/main" id="{34603CCD-7624-BEE1-FA57-B36DF8DEF38D}"/>
                </a:ext>
              </a:extLst>
            </p:cNvPr>
            <p:cNvSpPr txBox="1"/>
            <p:nvPr/>
          </p:nvSpPr>
          <p:spPr>
            <a:xfrm>
              <a:off x="8361409" y="2976282"/>
              <a:ext cx="114153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intra-domain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sp>
          <p:nvSpPr>
            <p:cNvPr id="11" name="TextBox 10">
              <a:extLst>
                <a:ext uri="{FF2B5EF4-FFF2-40B4-BE49-F238E27FC236}">
                  <a16:creationId xmlns:a16="http://schemas.microsoft.com/office/drawing/2014/main" id="{678B4C61-85A0-0866-DEB9-864E5F387F83}"/>
                </a:ext>
              </a:extLst>
            </p:cNvPr>
            <p:cNvSpPr txBox="1"/>
            <p:nvPr/>
          </p:nvSpPr>
          <p:spPr>
            <a:xfrm>
              <a:off x="7768839" y="1555376"/>
              <a:ext cx="112800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inter-domain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cxnSp>
          <p:nvCxnSpPr>
            <p:cNvPr id="12" name="Straight Arrow Connector 11">
              <a:extLst>
                <a:ext uri="{FF2B5EF4-FFF2-40B4-BE49-F238E27FC236}">
                  <a16:creationId xmlns:a16="http://schemas.microsoft.com/office/drawing/2014/main" id="{607E3590-67CD-B9E2-27E9-8E18752728DF}"/>
                </a:ext>
              </a:extLst>
            </p:cNvPr>
            <p:cNvCxnSpPr>
              <a:cxnSpLocks/>
            </p:cNvCxnSpPr>
            <p:nvPr/>
          </p:nvCxnSpPr>
          <p:spPr>
            <a:xfrm>
              <a:off x="8310282" y="1990165"/>
              <a:ext cx="0" cy="104887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E1240D7C-F253-D603-7DCE-9D32EB0051A3}"/>
                </a:ext>
              </a:extLst>
            </p:cNvPr>
            <p:cNvCxnSpPr>
              <a:cxnSpLocks/>
            </p:cNvCxnSpPr>
            <p:nvPr/>
          </p:nvCxnSpPr>
          <p:spPr>
            <a:xfrm flipV="1">
              <a:off x="8287871" y="793376"/>
              <a:ext cx="0" cy="739588"/>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4" name="Straight Arrow Connector 13">
              <a:extLst>
                <a:ext uri="{FF2B5EF4-FFF2-40B4-BE49-F238E27FC236}">
                  <a16:creationId xmlns:a16="http://schemas.microsoft.com/office/drawing/2014/main" id="{52154B8D-3A06-F8A8-9295-029A099E8E1E}"/>
                </a:ext>
              </a:extLst>
            </p:cNvPr>
            <p:cNvCxnSpPr>
              <a:cxnSpLocks/>
              <a:stCxn id="10" idx="0"/>
            </p:cNvCxnSpPr>
            <p:nvPr/>
          </p:nvCxnSpPr>
          <p:spPr>
            <a:xfrm flipH="1" flipV="1">
              <a:off x="8924365" y="1846730"/>
              <a:ext cx="7810" cy="1129552"/>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F39CA9CD-52BF-1F85-E85C-753A47D5EEE9}"/>
                </a:ext>
              </a:extLst>
            </p:cNvPr>
            <p:cNvCxnSpPr>
              <a:cxnSpLocks/>
            </p:cNvCxnSpPr>
            <p:nvPr/>
          </p:nvCxnSpPr>
          <p:spPr>
            <a:xfrm>
              <a:off x="8950104" y="3397624"/>
              <a:ext cx="0" cy="112058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BD2DA447-CAAD-CEBF-0882-1E656412C190}"/>
                </a:ext>
              </a:extLst>
            </p:cNvPr>
            <p:cNvCxnSpPr>
              <a:cxnSpLocks/>
            </p:cNvCxnSpPr>
            <p:nvPr/>
          </p:nvCxnSpPr>
          <p:spPr>
            <a:xfrm flipV="1">
              <a:off x="8951259" y="4616824"/>
              <a:ext cx="0" cy="46616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27DDF56D-6588-4967-E8AE-97B03A01FE4A}"/>
                </a:ext>
              </a:extLst>
            </p:cNvPr>
            <p:cNvCxnSpPr>
              <a:cxnSpLocks/>
            </p:cNvCxnSpPr>
            <p:nvPr/>
          </p:nvCxnSpPr>
          <p:spPr>
            <a:xfrm>
              <a:off x="8955741" y="5459506"/>
              <a:ext cx="0" cy="38548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6082ED9D-D055-FFBC-48DD-322AE43FC01E}"/>
                </a:ext>
              </a:extLst>
            </p:cNvPr>
            <p:cNvSpPr txBox="1"/>
            <p:nvPr/>
          </p:nvSpPr>
          <p:spPr>
            <a:xfrm>
              <a:off x="9136716" y="643219"/>
              <a:ext cx="1058431" cy="369332"/>
            </a:xfrm>
            <a:prstGeom prst="rect">
              <a:avLst/>
            </a:prstGeom>
            <a:noFill/>
          </p:spPr>
          <p:txBody>
            <a:bodyPr wrap="none" rtlCol="0">
              <a:spAutoFit/>
            </a:bodyPr>
            <a:lstStyle/>
            <a:p>
              <a:r>
                <a:rPr lang="en-US" dirty="0">
                  <a:latin typeface="Calibri" panose="020F0502020204030204" pitchFamily="34" charset="0"/>
                  <a:cs typeface="Calibri" panose="020F0502020204030204" pitchFamily="34" charset="0"/>
                </a:rPr>
                <a:t>Protocols</a:t>
              </a:r>
              <a:endParaRPr lang="en-US" sz="1600" dirty="0">
                <a:latin typeface="Calibri" panose="020F0502020204030204" pitchFamily="34" charset="0"/>
                <a:cs typeface="Calibri" panose="020F0502020204030204" pitchFamily="34" charset="0"/>
              </a:endParaRPr>
            </a:p>
          </p:txBody>
        </p:sp>
      </p:grpSp>
      <p:grpSp>
        <p:nvGrpSpPr>
          <p:cNvPr id="39" name="Group 38">
            <a:extLst>
              <a:ext uri="{FF2B5EF4-FFF2-40B4-BE49-F238E27FC236}">
                <a16:creationId xmlns:a16="http://schemas.microsoft.com/office/drawing/2014/main" id="{C31A64B6-152C-1F0F-88A4-A8A634F8BBE1}"/>
              </a:ext>
            </a:extLst>
          </p:cNvPr>
          <p:cNvGrpSpPr/>
          <p:nvPr/>
        </p:nvGrpSpPr>
        <p:grpSpPr>
          <a:xfrm>
            <a:off x="10313335" y="1227048"/>
            <a:ext cx="1758748" cy="4777202"/>
            <a:chOff x="10597964" y="776571"/>
            <a:chExt cx="1758748" cy="4777202"/>
          </a:xfrm>
        </p:grpSpPr>
        <p:sp>
          <p:nvSpPr>
            <p:cNvPr id="40" name="TextBox 39">
              <a:extLst>
                <a:ext uri="{FF2B5EF4-FFF2-40B4-BE49-F238E27FC236}">
                  <a16:creationId xmlns:a16="http://schemas.microsoft.com/office/drawing/2014/main" id="{A9945D61-4768-D3E6-B97F-408EFC69AD7D}"/>
                </a:ext>
              </a:extLst>
            </p:cNvPr>
            <p:cNvSpPr txBox="1"/>
            <p:nvPr/>
          </p:nvSpPr>
          <p:spPr>
            <a:xfrm>
              <a:off x="10597964" y="776571"/>
              <a:ext cx="1159292" cy="338554"/>
            </a:xfrm>
            <a:prstGeom prst="rect">
              <a:avLst/>
            </a:prstGeom>
            <a:noFill/>
          </p:spPr>
          <p:txBody>
            <a:bodyPr wrap="none" rtlCol="0">
              <a:spAutoFit/>
            </a:bodyPr>
            <a:lstStyle/>
            <a:p>
              <a:r>
                <a:rPr lang="en-US" sz="1600" dirty="0">
                  <a:latin typeface="Calibri" panose="020F0502020204030204" pitchFamily="34" charset="0"/>
                  <a:cs typeface="Calibri" panose="020F0502020204030204" pitchFamily="34" charset="0"/>
                </a:rPr>
                <a:t>Link Speeds</a:t>
              </a:r>
            </a:p>
          </p:txBody>
        </p:sp>
        <p:sp>
          <p:nvSpPr>
            <p:cNvPr id="41" name="TextBox 40">
              <a:extLst>
                <a:ext uri="{FF2B5EF4-FFF2-40B4-BE49-F238E27FC236}">
                  <a16:creationId xmlns:a16="http://schemas.microsoft.com/office/drawing/2014/main" id="{DC72C9F3-F005-CF91-EEFF-26B9D278931D}"/>
                </a:ext>
              </a:extLst>
            </p:cNvPr>
            <p:cNvSpPr txBox="1"/>
            <p:nvPr/>
          </p:nvSpPr>
          <p:spPr>
            <a:xfrm>
              <a:off x="10884834" y="1194548"/>
              <a:ext cx="1471878" cy="584775"/>
            </a:xfrm>
            <a:prstGeom prst="rect">
              <a:avLst/>
            </a:prstGeom>
            <a:noFill/>
          </p:spPr>
          <p:txBody>
            <a:bodyPr wrap="none" rtlCol="0">
              <a:spAutoFit/>
            </a:bodyPr>
            <a:lstStyle/>
            <a:p>
              <a:r>
                <a:rPr lang="en-US" sz="1600" dirty="0"/>
                <a:t>10G; </a:t>
              </a:r>
            </a:p>
            <a:p>
              <a:r>
                <a:rPr lang="en-US" sz="1600" dirty="0"/>
                <a:t>100G pending</a:t>
              </a:r>
            </a:p>
          </p:txBody>
        </p:sp>
        <p:sp>
          <p:nvSpPr>
            <p:cNvPr id="42" name="TextBox 41">
              <a:extLst>
                <a:ext uri="{FF2B5EF4-FFF2-40B4-BE49-F238E27FC236}">
                  <a16:creationId xmlns:a16="http://schemas.microsoft.com/office/drawing/2014/main" id="{6084F924-D674-FD16-08C9-0D0C5672E35F}"/>
                </a:ext>
              </a:extLst>
            </p:cNvPr>
            <p:cNvSpPr txBox="1"/>
            <p:nvPr/>
          </p:nvSpPr>
          <p:spPr>
            <a:xfrm>
              <a:off x="10916210" y="2543737"/>
              <a:ext cx="1326004" cy="338554"/>
            </a:xfrm>
            <a:prstGeom prst="rect">
              <a:avLst/>
            </a:prstGeom>
            <a:noFill/>
          </p:spPr>
          <p:txBody>
            <a:bodyPr wrap="none" rtlCol="0">
              <a:spAutoFit/>
            </a:bodyPr>
            <a:lstStyle/>
            <a:p>
              <a:r>
                <a:rPr lang="en-US" sz="1600" dirty="0"/>
                <a:t>40G &amp; 100G</a:t>
              </a:r>
            </a:p>
          </p:txBody>
        </p:sp>
        <p:sp>
          <p:nvSpPr>
            <p:cNvPr id="43" name="TextBox 42">
              <a:extLst>
                <a:ext uri="{FF2B5EF4-FFF2-40B4-BE49-F238E27FC236}">
                  <a16:creationId xmlns:a16="http://schemas.microsoft.com/office/drawing/2014/main" id="{5F757FD7-EA32-C88F-2AF8-0A8982C950BE}"/>
                </a:ext>
              </a:extLst>
            </p:cNvPr>
            <p:cNvSpPr txBox="1"/>
            <p:nvPr/>
          </p:nvSpPr>
          <p:spPr>
            <a:xfrm>
              <a:off x="10920692" y="3664325"/>
              <a:ext cx="572593" cy="338554"/>
            </a:xfrm>
            <a:prstGeom prst="rect">
              <a:avLst/>
            </a:prstGeom>
            <a:noFill/>
          </p:spPr>
          <p:txBody>
            <a:bodyPr wrap="none" rtlCol="0">
              <a:spAutoFit/>
            </a:bodyPr>
            <a:lstStyle/>
            <a:p>
              <a:r>
                <a:rPr lang="en-US" sz="1600" dirty="0"/>
                <a:t>40G</a:t>
              </a:r>
            </a:p>
          </p:txBody>
        </p:sp>
        <p:sp>
          <p:nvSpPr>
            <p:cNvPr id="44" name="TextBox 43">
              <a:extLst>
                <a:ext uri="{FF2B5EF4-FFF2-40B4-BE49-F238E27FC236}">
                  <a16:creationId xmlns:a16="http://schemas.microsoft.com/office/drawing/2014/main" id="{6531869F-9F29-85CB-5012-9EB52F7370D0}"/>
                </a:ext>
              </a:extLst>
            </p:cNvPr>
            <p:cNvSpPr txBox="1"/>
            <p:nvPr/>
          </p:nvSpPr>
          <p:spPr>
            <a:xfrm>
              <a:off x="11019304" y="5215219"/>
              <a:ext cx="1098378" cy="338554"/>
            </a:xfrm>
            <a:prstGeom prst="rect">
              <a:avLst/>
            </a:prstGeom>
            <a:noFill/>
          </p:spPr>
          <p:txBody>
            <a:bodyPr wrap="none" rtlCol="0">
              <a:spAutoFit/>
            </a:bodyPr>
            <a:lstStyle/>
            <a:p>
              <a:r>
                <a:rPr lang="en-US" sz="1600" dirty="0"/>
                <a:t>10G &amp; 1G</a:t>
              </a:r>
            </a:p>
          </p:txBody>
        </p:sp>
      </p:grpSp>
    </p:spTree>
    <p:extLst>
      <p:ext uri="{BB962C8B-B14F-4D97-AF65-F5344CB8AC3E}">
        <p14:creationId xmlns:p14="http://schemas.microsoft.com/office/powerpoint/2010/main" val="140000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81">
            <a:extLst>
              <a:ext uri="{FF2B5EF4-FFF2-40B4-BE49-F238E27FC236}">
                <a16:creationId xmlns:a16="http://schemas.microsoft.com/office/drawing/2014/main" id="{D73CC493-6CCB-D94F-BDAD-1B31F8914D75}"/>
              </a:ext>
            </a:extLst>
          </p:cNvPr>
          <p:cNvSpPr>
            <a:spLocks/>
          </p:cNvSpPr>
          <p:nvPr/>
        </p:nvSpPr>
        <p:spPr bwMode="auto">
          <a:xfrm rot="5400000">
            <a:off x="5414070" y="1578038"/>
            <a:ext cx="757503" cy="5177589"/>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077297" y="4747675"/>
            <a:ext cx="10859330" cy="193732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(e.g., using IP as an </a:t>
            </a:r>
            <a:r>
              <a:rPr lang="en-US" i="1" dirty="0">
                <a:solidFill>
                  <a:srgbClr val="C00000"/>
                </a:solidFill>
              </a:rPr>
              <a:t>underlay</a:t>
            </a:r>
            <a:r>
              <a:rPr lang="en-US" dirty="0"/>
              <a:t>)</a:t>
            </a:r>
          </a:p>
          <a:p>
            <a:pPr marL="466725" lvl="1" indent="-227013">
              <a:buFont typeface="Wingdings" pitchFamily="2" charset="2"/>
              <a:buChar char="§"/>
              <a:defRPr/>
            </a:pPr>
            <a:r>
              <a:rPr lang="en-US" dirty="0"/>
              <a:t>Ethernet frames carried </a:t>
            </a:r>
            <a:r>
              <a:rPr lang="en-US" i="1" dirty="0"/>
              <a:t>within</a:t>
            </a:r>
            <a:r>
              <a:rPr lang="en-US" dirty="0"/>
              <a:t> IP datagrams between sites</a:t>
            </a:r>
          </a:p>
          <a:p>
            <a:pPr marL="466725" lvl="1" indent="-227013">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the existing networking infrastructure and provides a means to "stretch" a Layer 2 network.” [RFC 7348]</a:t>
            </a:r>
          </a:p>
        </p:txBody>
      </p:sp>
      <p:grpSp>
        <p:nvGrpSpPr>
          <p:cNvPr id="4" name="Group 3">
            <a:extLst>
              <a:ext uri="{FF2B5EF4-FFF2-40B4-BE49-F238E27FC236}">
                <a16:creationId xmlns:a16="http://schemas.microsoft.com/office/drawing/2014/main" id="{DE9176C7-F73F-8241-8F4B-B5F7C8D1795C}"/>
              </a:ext>
            </a:extLst>
          </p:cNvPr>
          <p:cNvGrpSpPr/>
          <p:nvPr/>
        </p:nvGrpSpPr>
        <p:grpSpPr>
          <a:xfrm>
            <a:off x="8893549" y="1887445"/>
            <a:ext cx="1988428" cy="1489108"/>
            <a:chOff x="6754507" y="1887445"/>
            <a:chExt cx="1988428" cy="1489108"/>
          </a:xfrm>
        </p:grpSpPr>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33150" y="2117874"/>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2" name="Rectangle 75">
              <a:extLst>
                <a:ext uri="{FF2B5EF4-FFF2-40B4-BE49-F238E27FC236}">
                  <a16:creationId xmlns:a16="http://schemas.microsoft.com/office/drawing/2014/main" id="{576034C9-2979-5C43-9A4E-AF327E5E86C4}"/>
                </a:ext>
              </a:extLst>
            </p:cNvPr>
            <p:cNvSpPr>
              <a:spLocks noChangeArrowheads="1"/>
            </p:cNvSpPr>
            <p:nvPr/>
          </p:nvSpPr>
          <p:spPr bwMode="auto">
            <a:xfrm>
              <a:off x="6978868" y="2308772"/>
              <a:ext cx="283779" cy="201996"/>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grpSp>
      <p:sp>
        <p:nvSpPr>
          <p:cNvPr id="123" name="Rectangle 75">
            <a:extLst>
              <a:ext uri="{FF2B5EF4-FFF2-40B4-BE49-F238E27FC236}">
                <a16:creationId xmlns:a16="http://schemas.microsoft.com/office/drawing/2014/main" id="{049B68D6-7748-1347-956D-916B1B0E3108}"/>
              </a:ext>
            </a:extLst>
          </p:cNvPr>
          <p:cNvSpPr>
            <a:spLocks noChangeArrowheads="1"/>
          </p:cNvSpPr>
          <p:nvPr/>
        </p:nvSpPr>
        <p:spPr bwMode="auto">
          <a:xfrm>
            <a:off x="4410833" y="2506701"/>
            <a:ext cx="278787" cy="2213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4506574" y="2611751"/>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4317661" y="2467288"/>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9034356" y="225138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9234381" y="2399026"/>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cxnSp>
        <p:nvCxnSpPr>
          <p:cNvPr id="6" name="Straight Connector 5">
            <a:extLst>
              <a:ext uri="{FF2B5EF4-FFF2-40B4-BE49-F238E27FC236}">
                <a16:creationId xmlns:a16="http://schemas.microsoft.com/office/drawing/2014/main" id="{0B971F4B-6AC0-544F-82C9-19FEA7E8BE29}"/>
              </a:ext>
            </a:extLst>
          </p:cNvPr>
          <p:cNvCxnSpPr>
            <a:cxnSpLocks/>
          </p:cNvCxnSpPr>
          <p:nvPr/>
        </p:nvCxnSpPr>
        <p:spPr>
          <a:xfrm flipV="1">
            <a:off x="4529138" y="2628900"/>
            <a:ext cx="0" cy="145732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F7D4515E-BE64-DE40-9921-9DEBA7E217A7}"/>
              </a:ext>
            </a:extLst>
          </p:cNvPr>
          <p:cNvCxnSpPr>
            <a:cxnSpLocks/>
            <a:endCxn id="173" idx="0"/>
          </p:cNvCxnSpPr>
          <p:nvPr/>
        </p:nvCxnSpPr>
        <p:spPr>
          <a:xfrm flipV="1">
            <a:off x="7692173" y="2399026"/>
            <a:ext cx="1563640" cy="163330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453581F-F68B-754D-8186-D432D6A5069C}"/>
              </a:ext>
            </a:extLst>
          </p:cNvPr>
          <p:cNvCxnSpPr>
            <a:cxnSpLocks/>
          </p:cNvCxnSpPr>
          <p:nvPr/>
        </p:nvCxnSpPr>
        <p:spPr>
          <a:xfrm>
            <a:off x="4529138" y="4021138"/>
            <a:ext cx="3191948" cy="1651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9DEB0563-DC98-804E-AE75-4C43453F692A}"/>
              </a:ext>
            </a:extLst>
          </p:cNvPr>
          <p:cNvGrpSpPr/>
          <p:nvPr/>
        </p:nvGrpSpPr>
        <p:grpSpPr>
          <a:xfrm>
            <a:off x="7467430" y="3887846"/>
            <a:ext cx="612237" cy="328385"/>
            <a:chOff x="7493876" y="2774731"/>
            <a:chExt cx="1481958" cy="894622"/>
          </a:xfrm>
        </p:grpSpPr>
        <p:sp>
          <p:nvSpPr>
            <p:cNvPr id="134" name="Freeform 133">
              <a:extLst>
                <a:ext uri="{FF2B5EF4-FFF2-40B4-BE49-F238E27FC236}">
                  <a16:creationId xmlns:a16="http://schemas.microsoft.com/office/drawing/2014/main" id="{C2D31559-556A-C441-A6AA-88C70DF14B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5" name="Oval 134">
              <a:extLst>
                <a:ext uri="{FF2B5EF4-FFF2-40B4-BE49-F238E27FC236}">
                  <a16:creationId xmlns:a16="http://schemas.microsoft.com/office/drawing/2014/main" id="{6710018C-FA1B-4B48-AAA5-2E7865BDD5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6" name="Group 135">
              <a:extLst>
                <a:ext uri="{FF2B5EF4-FFF2-40B4-BE49-F238E27FC236}">
                  <a16:creationId xmlns:a16="http://schemas.microsoft.com/office/drawing/2014/main" id="{70ED7B7F-75B5-F34A-8CBD-B113F89FF50A}"/>
                </a:ext>
              </a:extLst>
            </p:cNvPr>
            <p:cNvGrpSpPr/>
            <p:nvPr/>
          </p:nvGrpSpPr>
          <p:grpSpPr>
            <a:xfrm>
              <a:off x="7713663" y="2848339"/>
              <a:ext cx="1042107" cy="425543"/>
              <a:chOff x="7786941" y="2884917"/>
              <a:chExt cx="897649" cy="353919"/>
            </a:xfrm>
          </p:grpSpPr>
          <p:sp>
            <p:nvSpPr>
              <p:cNvPr id="137" name="Freeform 136">
                <a:extLst>
                  <a:ext uri="{FF2B5EF4-FFF2-40B4-BE49-F238E27FC236}">
                    <a16:creationId xmlns:a16="http://schemas.microsoft.com/office/drawing/2014/main" id="{83B5999A-5753-8A41-AEB0-C7602C9751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E301332-5978-2C44-86D8-D758A951AB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37E9B40-AEA8-0B4E-999A-0E38C5547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AFFC41F8-A590-E248-84C7-2350FA3E88E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2115B6FF-A7E5-A24E-B04D-C18AC6FB7012}"/>
              </a:ext>
            </a:extLst>
          </p:cNvPr>
          <p:cNvGrpSpPr/>
          <p:nvPr/>
        </p:nvGrpSpPr>
        <p:grpSpPr>
          <a:xfrm>
            <a:off x="4263854" y="3904402"/>
            <a:ext cx="612237" cy="328385"/>
            <a:chOff x="7493876" y="2774731"/>
            <a:chExt cx="1481958" cy="894622"/>
          </a:xfrm>
        </p:grpSpPr>
        <p:sp>
          <p:nvSpPr>
            <p:cNvPr id="126" name="Freeform 125">
              <a:extLst>
                <a:ext uri="{FF2B5EF4-FFF2-40B4-BE49-F238E27FC236}">
                  <a16:creationId xmlns:a16="http://schemas.microsoft.com/office/drawing/2014/main" id="{D8207E03-7D67-9B42-99AC-883A154518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7" name="Oval 126">
              <a:extLst>
                <a:ext uri="{FF2B5EF4-FFF2-40B4-BE49-F238E27FC236}">
                  <a16:creationId xmlns:a16="http://schemas.microsoft.com/office/drawing/2014/main" id="{DC36099F-C89E-A847-B5D3-CB38D64B98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8" name="Group 127">
              <a:extLst>
                <a:ext uri="{FF2B5EF4-FFF2-40B4-BE49-F238E27FC236}">
                  <a16:creationId xmlns:a16="http://schemas.microsoft.com/office/drawing/2014/main" id="{F1EA8B74-74E7-3844-B490-FCF36CA66FAD}"/>
                </a:ext>
              </a:extLst>
            </p:cNvPr>
            <p:cNvGrpSpPr/>
            <p:nvPr/>
          </p:nvGrpSpPr>
          <p:grpSpPr>
            <a:xfrm>
              <a:off x="7713663" y="2848339"/>
              <a:ext cx="1042107" cy="425543"/>
              <a:chOff x="7786941" y="2884917"/>
              <a:chExt cx="897649" cy="353919"/>
            </a:xfrm>
          </p:grpSpPr>
          <p:sp>
            <p:nvSpPr>
              <p:cNvPr id="129" name="Freeform 128">
                <a:extLst>
                  <a:ext uri="{FF2B5EF4-FFF2-40B4-BE49-F238E27FC236}">
                    <a16:creationId xmlns:a16="http://schemas.microsoft.com/office/drawing/2014/main" id="{1AA5088E-BD53-D24C-A074-32457F913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09197A1B-60E6-C348-BE6E-D0FD159270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61976B1-F546-654B-A481-786F02F6B8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8AFCEACD-1EFD-BF42-A839-E277292895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07446573-43D7-934C-B151-1FC76F8279C5}"/>
              </a:ext>
            </a:extLst>
          </p:cNvPr>
          <p:cNvGrpSpPr/>
          <p:nvPr/>
        </p:nvGrpSpPr>
        <p:grpSpPr>
          <a:xfrm>
            <a:off x="2527300" y="3282950"/>
            <a:ext cx="7729562" cy="727294"/>
            <a:chOff x="2857500" y="3371850"/>
            <a:chExt cx="7729562" cy="727294"/>
          </a:xfrm>
        </p:grpSpPr>
        <p:sp>
          <p:nvSpPr>
            <p:cNvPr id="15" name="TextBox 14">
              <a:extLst>
                <a:ext uri="{FF2B5EF4-FFF2-40B4-BE49-F238E27FC236}">
                  <a16:creationId xmlns:a16="http://schemas.microsoft.com/office/drawing/2014/main" id="{53A3ABF0-638B-564A-BC03-10F5895600E3}"/>
                </a:ext>
              </a:extLst>
            </p:cNvPr>
            <p:cNvSpPr txBox="1"/>
            <p:nvPr/>
          </p:nvSpPr>
          <p:spPr>
            <a:xfrm>
              <a:off x="2857500" y="3371850"/>
              <a:ext cx="1276375" cy="646331"/>
            </a:xfrm>
            <a:prstGeom prst="rect">
              <a:avLst/>
            </a:prstGeom>
            <a:noFill/>
          </p:spPr>
          <p:txBody>
            <a:bodyPr wrap="none" rtlCol="0">
              <a:spAutoFit/>
            </a:bodyPr>
            <a:lstStyle/>
            <a:p>
              <a:r>
                <a:rPr lang="en-US" dirty="0"/>
                <a:t>Sunnyvale</a:t>
              </a:r>
            </a:p>
            <a:p>
              <a:r>
                <a:rPr lang="en-US" dirty="0"/>
                <a:t>data center</a:t>
              </a:r>
            </a:p>
          </p:txBody>
        </p:sp>
        <p:sp>
          <p:nvSpPr>
            <p:cNvPr id="150" name="TextBox 149">
              <a:extLst>
                <a:ext uri="{FF2B5EF4-FFF2-40B4-BE49-F238E27FC236}">
                  <a16:creationId xmlns:a16="http://schemas.microsoft.com/office/drawing/2014/main" id="{6FA4B72F-8E91-7E40-B39A-702333C25A43}"/>
                </a:ext>
              </a:extLst>
            </p:cNvPr>
            <p:cNvSpPr txBox="1"/>
            <p:nvPr/>
          </p:nvSpPr>
          <p:spPr>
            <a:xfrm>
              <a:off x="9310687" y="3452813"/>
              <a:ext cx="1276375" cy="646331"/>
            </a:xfrm>
            <a:prstGeom prst="rect">
              <a:avLst/>
            </a:prstGeom>
            <a:noFill/>
          </p:spPr>
          <p:txBody>
            <a:bodyPr wrap="none" rtlCol="0">
              <a:spAutoFit/>
            </a:bodyPr>
            <a:lstStyle/>
            <a:p>
              <a:r>
                <a:rPr lang="en-US" dirty="0"/>
                <a:t>Bangalore</a:t>
              </a:r>
            </a:p>
            <a:p>
              <a:r>
                <a:rPr lang="en-US" dirty="0"/>
                <a:t>data center</a:t>
              </a:r>
            </a:p>
          </p:txBody>
        </p:sp>
      </p:grpSp>
      <p:sp>
        <p:nvSpPr>
          <p:cNvPr id="9" name="Rectangle 8">
            <a:extLst>
              <a:ext uri="{FF2B5EF4-FFF2-40B4-BE49-F238E27FC236}">
                <a16:creationId xmlns:a16="http://schemas.microsoft.com/office/drawing/2014/main" id="{06FCF883-102D-B04A-B99F-DD57DF15CEB6}"/>
              </a:ext>
            </a:extLst>
          </p:cNvPr>
          <p:cNvSpPr/>
          <p:nvPr/>
        </p:nvSpPr>
        <p:spPr>
          <a:xfrm>
            <a:off x="5411189" y="3720935"/>
            <a:ext cx="1508166" cy="277091"/>
          </a:xfrm>
          <a:prstGeom prst="rect">
            <a:avLst/>
          </a:prstGeom>
          <a:solidFill>
            <a:srgbClr val="0000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BCAA229-24B9-6641-AD5B-61F6EEB6F48C}"/>
              </a:ext>
            </a:extLst>
          </p:cNvPr>
          <p:cNvSpPr/>
          <p:nvPr/>
        </p:nvSpPr>
        <p:spPr>
          <a:xfrm>
            <a:off x="5862451" y="3740728"/>
            <a:ext cx="1029195" cy="233548"/>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98FAA7-C5EC-D843-B386-CE879BF3B659}"/>
              </a:ext>
            </a:extLst>
          </p:cNvPr>
          <p:cNvSpPr/>
          <p:nvPr/>
        </p:nvSpPr>
        <p:spPr>
          <a:xfrm>
            <a:off x="5886202" y="3764477"/>
            <a:ext cx="102920"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14D5F83B-78C0-5A43-B4C2-32066F7F2CF3}"/>
              </a:ext>
            </a:extLst>
          </p:cNvPr>
          <p:cNvGrpSpPr/>
          <p:nvPr/>
        </p:nvGrpSpPr>
        <p:grpSpPr>
          <a:xfrm>
            <a:off x="6086973" y="3716977"/>
            <a:ext cx="740678" cy="276999"/>
            <a:chOff x="6012422" y="3451761"/>
            <a:chExt cx="740678" cy="276999"/>
          </a:xfrm>
        </p:grpSpPr>
        <p:sp>
          <p:nvSpPr>
            <p:cNvPr id="5" name="Rectangle 4">
              <a:extLst>
                <a:ext uri="{FF2B5EF4-FFF2-40B4-BE49-F238E27FC236}">
                  <a16:creationId xmlns:a16="http://schemas.microsoft.com/office/drawing/2014/main" id="{3F8F71EE-7712-AE43-88AD-A28E94C74DDB}"/>
                </a:ext>
              </a:extLst>
            </p:cNvPr>
            <p:cNvSpPr/>
            <p:nvPr/>
          </p:nvSpPr>
          <p:spPr>
            <a:xfrm>
              <a:off x="6012422" y="3504385"/>
              <a:ext cx="740678" cy="181231"/>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0D8657AD-0748-CF4D-9A55-169797E6585D}"/>
                </a:ext>
              </a:extLst>
            </p:cNvPr>
            <p:cNvSpPr txBox="1"/>
            <p:nvPr/>
          </p:nvSpPr>
          <p:spPr>
            <a:xfrm>
              <a:off x="6024748" y="3451761"/>
              <a:ext cx="727059" cy="276999"/>
            </a:xfrm>
            <a:prstGeom prst="rect">
              <a:avLst/>
            </a:prstGeom>
            <a:noFill/>
          </p:spPr>
          <p:txBody>
            <a:bodyPr wrap="none" rtlCol="0">
              <a:spAutoFit/>
            </a:bodyPr>
            <a:lstStyle/>
            <a:p>
              <a:r>
                <a:rPr lang="en-US" sz="1200" dirty="0"/>
                <a:t>Ethernet</a:t>
              </a:r>
              <a:endParaRPr lang="en-US" dirty="0"/>
            </a:p>
          </p:txBody>
        </p:sp>
      </p:grpSp>
      <p:cxnSp>
        <p:nvCxnSpPr>
          <p:cNvPr id="13" name="Straight Arrow Connector 12">
            <a:extLst>
              <a:ext uri="{FF2B5EF4-FFF2-40B4-BE49-F238E27FC236}">
                <a16:creationId xmlns:a16="http://schemas.microsoft.com/office/drawing/2014/main" id="{1F2A91BF-D4A4-164F-9863-DB11B5B8D97B}"/>
              </a:ext>
            </a:extLst>
          </p:cNvPr>
          <p:cNvCxnSpPr>
            <a:cxnSpLocks/>
          </p:cNvCxnSpPr>
          <p:nvPr/>
        </p:nvCxnSpPr>
        <p:spPr>
          <a:xfrm flipV="1">
            <a:off x="4915725" y="3629891"/>
            <a:ext cx="2549236" cy="1"/>
          </a:xfrm>
          <a:prstGeom prst="straightConnector1">
            <a:avLst/>
          </a:prstGeom>
          <a:ln w="19050">
            <a:solidFill>
              <a:srgbClr val="0000A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3A5D974-3FBA-5640-B9C2-7409FD017228}"/>
              </a:ext>
            </a:extLst>
          </p:cNvPr>
          <p:cNvGrpSpPr/>
          <p:nvPr/>
        </p:nvGrpSpPr>
        <p:grpSpPr>
          <a:xfrm>
            <a:off x="6426200" y="2425700"/>
            <a:ext cx="962909" cy="1346200"/>
            <a:chOff x="6616700" y="2451100"/>
            <a:chExt cx="962909" cy="1346200"/>
          </a:xfrm>
        </p:grpSpPr>
        <p:sp>
          <p:nvSpPr>
            <p:cNvPr id="19" name="TextBox 18">
              <a:extLst>
                <a:ext uri="{FF2B5EF4-FFF2-40B4-BE49-F238E27FC236}">
                  <a16:creationId xmlns:a16="http://schemas.microsoft.com/office/drawing/2014/main" id="{9EB9644F-5286-BC40-B128-55259A0AA6FA}"/>
                </a:ext>
              </a:extLst>
            </p:cNvPr>
            <p:cNvSpPr txBox="1"/>
            <p:nvPr/>
          </p:nvSpPr>
          <p:spPr>
            <a:xfrm>
              <a:off x="6667500" y="2451100"/>
              <a:ext cx="912109" cy="491225"/>
            </a:xfrm>
            <a:prstGeom prst="rect">
              <a:avLst/>
            </a:prstGeom>
            <a:noFill/>
          </p:spPr>
          <p:txBody>
            <a:bodyPr wrap="none" rtlCol="0">
              <a:spAutoFit/>
            </a:bodyPr>
            <a:lstStyle/>
            <a:p>
              <a:pPr>
                <a:lnSpc>
                  <a:spcPct val="80000"/>
                </a:lnSpc>
              </a:pPr>
              <a:r>
                <a:rPr lang="en-US" sz="1600" dirty="0"/>
                <a:t>Ethernet</a:t>
              </a:r>
            </a:p>
            <a:p>
              <a:pPr>
                <a:lnSpc>
                  <a:spcPct val="80000"/>
                </a:lnSpc>
              </a:pPr>
              <a:r>
                <a:rPr lang="en-US" sz="1600" dirty="0"/>
                <a:t>frame</a:t>
              </a:r>
            </a:p>
          </p:txBody>
        </p:sp>
        <p:cxnSp>
          <p:nvCxnSpPr>
            <p:cNvPr id="21" name="Straight Connector 20">
              <a:extLst>
                <a:ext uri="{FF2B5EF4-FFF2-40B4-BE49-F238E27FC236}">
                  <a16:creationId xmlns:a16="http://schemas.microsoft.com/office/drawing/2014/main" id="{F54AC840-D865-424D-8CB6-BB882EFEDBA5}"/>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4E430C3-F17C-1543-9972-517F5F55D8E6}"/>
              </a:ext>
            </a:extLst>
          </p:cNvPr>
          <p:cNvGrpSpPr/>
          <p:nvPr/>
        </p:nvGrpSpPr>
        <p:grpSpPr>
          <a:xfrm>
            <a:off x="5588000" y="2400300"/>
            <a:ext cx="1028312" cy="1346200"/>
            <a:chOff x="6616700" y="2451100"/>
            <a:chExt cx="1028312" cy="1346200"/>
          </a:xfrm>
        </p:grpSpPr>
        <p:sp>
          <p:nvSpPr>
            <p:cNvPr id="152" name="TextBox 151">
              <a:extLst>
                <a:ext uri="{FF2B5EF4-FFF2-40B4-BE49-F238E27FC236}">
                  <a16:creationId xmlns:a16="http://schemas.microsoft.com/office/drawing/2014/main" id="{0F379793-C095-8549-8803-8CF41FB9E4E3}"/>
                </a:ext>
              </a:extLst>
            </p:cNvPr>
            <p:cNvSpPr txBox="1"/>
            <p:nvPr/>
          </p:nvSpPr>
          <p:spPr>
            <a:xfrm>
              <a:off x="6667500" y="2451100"/>
              <a:ext cx="977512" cy="491225"/>
            </a:xfrm>
            <a:prstGeom prst="rect">
              <a:avLst/>
            </a:prstGeom>
            <a:noFill/>
          </p:spPr>
          <p:txBody>
            <a:bodyPr wrap="none" rtlCol="0">
              <a:spAutoFit/>
            </a:bodyPr>
            <a:lstStyle/>
            <a:p>
              <a:pPr>
                <a:lnSpc>
                  <a:spcPct val="80000"/>
                </a:lnSpc>
              </a:pPr>
              <a:r>
                <a:rPr lang="en-US" sz="1600" dirty="0"/>
                <a:t>IP</a:t>
              </a:r>
            </a:p>
            <a:p>
              <a:pPr>
                <a:lnSpc>
                  <a:spcPct val="80000"/>
                </a:lnSpc>
              </a:pPr>
              <a:r>
                <a:rPr lang="en-US" sz="1600" dirty="0"/>
                <a:t>datagram</a:t>
              </a:r>
            </a:p>
          </p:txBody>
        </p:sp>
        <p:cxnSp>
          <p:nvCxnSpPr>
            <p:cNvPr id="153" name="Straight Connector 152">
              <a:extLst>
                <a:ext uri="{FF2B5EF4-FFF2-40B4-BE49-F238E27FC236}">
                  <a16:creationId xmlns:a16="http://schemas.microsoft.com/office/drawing/2014/main" id="{1F3BAD2E-51E9-F240-85BE-DA0D57B55A83}"/>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09783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dissolve">
                                      <p:cBhvr>
                                        <p:cTn id="12" dur="500"/>
                                        <p:tgtEl>
                                          <p:spTgt spid="124"/>
                                        </p:tgtEl>
                                      </p:cBhvr>
                                    </p:animEffect>
                                  </p:childTnLst>
                                </p:cTn>
                              </p:par>
                              <p:par>
                                <p:cTn id="13" presetID="9" presetClass="entr" presetSubtype="0" fill="hold"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dissolve">
                                      <p:cBhvr>
                                        <p:cTn id="15" dur="500"/>
                                        <p:tgtEl>
                                          <p:spTgt spid="125"/>
                                        </p:tgtEl>
                                      </p:cBhvr>
                                    </p:animEffect>
                                  </p:childTnLst>
                                </p:cTn>
                              </p:par>
                              <p:par>
                                <p:cTn id="16" presetID="9" presetClass="entr" presetSubtype="0" fill="hold" nodeType="with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dissolve">
                                      <p:cBhvr>
                                        <p:cTn id="18" dur="500"/>
                                        <p:tgtEl>
                                          <p:spTgt spid="13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85">
                                            <p:txEl>
                                              <p:pRg st="0" end="0"/>
                                            </p:txEl>
                                          </p:spTgt>
                                        </p:tgtEl>
                                        <p:attrNameLst>
                                          <p:attrName>style.visibility</p:attrName>
                                        </p:attrNameLst>
                                      </p:cBhvr>
                                      <p:to>
                                        <p:strVal val="visible"/>
                                      </p:to>
                                    </p:set>
                                    <p:animEffect transition="in" filter="dissolve">
                                      <p:cBhvr>
                                        <p:cTn id="23" dur="500"/>
                                        <p:tgtEl>
                                          <p:spTgt spid="185">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51"/>
                                        </p:tgtEl>
                                        <p:attrNameLst>
                                          <p:attrName>style.visibility</p:attrName>
                                        </p:attrNameLst>
                                      </p:cBhvr>
                                      <p:to>
                                        <p:strVal val="visible"/>
                                      </p:to>
                                    </p:set>
                                    <p:animEffect transition="in" filter="dissolve">
                                      <p:cBhvr>
                                        <p:cTn id="41" dur="500"/>
                                        <p:tgtEl>
                                          <p:spTgt spid="151"/>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dissolv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185">
                                            <p:txEl>
                                              <p:pRg st="1" end="1"/>
                                            </p:txEl>
                                          </p:spTgt>
                                        </p:tgtEl>
                                        <p:attrNameLst>
                                          <p:attrName>style.visibility</p:attrName>
                                        </p:attrNameLst>
                                      </p:cBhvr>
                                      <p:to>
                                        <p:strVal val="visible"/>
                                      </p:to>
                                    </p:set>
                                    <p:animEffect transition="in" filter="dissolve">
                                      <p:cBhvr>
                                        <p:cTn id="51" dur="500"/>
                                        <p:tgtEl>
                                          <p:spTgt spid="185">
                                            <p:txEl>
                                              <p:pRg st="1" end="1"/>
                                            </p:txEl>
                                          </p:spTgt>
                                        </p:tgtEl>
                                      </p:cBhvr>
                                    </p:animEffect>
                                  </p:childTnLst>
                                </p:cTn>
                              </p:par>
                            </p:childTnLst>
                          </p:cTn>
                        </p:par>
                        <p:par>
                          <p:cTn id="52" fill="hold">
                            <p:stCondLst>
                              <p:cond delay="500"/>
                            </p:stCondLst>
                            <p:childTnLst>
                              <p:par>
                                <p:cTn id="53" presetID="9" presetClass="entr" presetSubtype="0" fill="hold" nodeType="afterEffect">
                                  <p:stCondLst>
                                    <p:cond delay="0"/>
                                  </p:stCondLst>
                                  <p:childTnLst>
                                    <p:set>
                                      <p:cBhvr>
                                        <p:cTn id="54" dur="1" fill="hold">
                                          <p:stCondLst>
                                            <p:cond delay="0"/>
                                          </p:stCondLst>
                                        </p:cTn>
                                        <p:tgtEl>
                                          <p:spTgt spid="185">
                                            <p:txEl>
                                              <p:pRg st="2" end="2"/>
                                            </p:txEl>
                                          </p:spTgt>
                                        </p:tgtEl>
                                        <p:attrNameLst>
                                          <p:attrName>style.visibility</p:attrName>
                                        </p:attrNameLst>
                                      </p:cBhvr>
                                      <p:to>
                                        <p:strVal val="visible"/>
                                      </p:to>
                                    </p:set>
                                    <p:animEffect transition="in" filter="dissolve">
                                      <p:cBhvr>
                                        <p:cTn id="55" dur="500"/>
                                        <p:tgtEl>
                                          <p:spTgt spid="18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9"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82</a:t>
            </a:fld>
            <a:endParaRPr lang="en-US" dirty="0"/>
          </a:p>
        </p:txBody>
      </p:sp>
    </p:spTree>
    <p:extLst>
      <p:ext uri="{BB962C8B-B14F-4D97-AF65-F5344CB8AC3E}">
        <p14:creationId xmlns:p14="http://schemas.microsoft.com/office/powerpoint/2010/main" val="359934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D242B36-C64B-AD44-85A2-A7552F0092CA}"/>
              </a:ext>
            </a:extLst>
          </p:cNvPr>
          <p:cNvGrpSpPr/>
          <p:nvPr/>
        </p:nvGrpSpPr>
        <p:grpSpPr>
          <a:xfrm>
            <a:off x="3301814" y="4666078"/>
            <a:ext cx="3122613" cy="1757363"/>
            <a:chOff x="3136714" y="4650581"/>
            <a:chExt cx="3122613" cy="1757363"/>
          </a:xfrm>
        </p:grpSpPr>
        <p:sp>
          <p:nvSpPr>
            <p:cNvPr id="104" name="Freeform 4">
              <a:extLst>
                <a:ext uri="{FF2B5EF4-FFF2-40B4-BE49-F238E27FC236}">
                  <a16:creationId xmlns:a16="http://schemas.microsoft.com/office/drawing/2014/main" id="{01593D15-7006-5E48-8210-FADE2F8AE975}"/>
                </a:ext>
              </a:extLst>
            </p:cNvPr>
            <p:cNvSpPr>
              <a:spLocks/>
            </p:cNvSpPr>
            <p:nvPr/>
          </p:nvSpPr>
          <p:spPr bwMode="auto">
            <a:xfrm>
              <a:off x="3168117" y="4650581"/>
              <a:ext cx="3081164" cy="788448"/>
            </a:xfrm>
            <a:custGeom>
              <a:avLst/>
              <a:gdLst>
                <a:gd name="T0" fmla="*/ 2147483647 w 1958"/>
                <a:gd name="T1" fmla="*/ 0 h 683"/>
                <a:gd name="T2" fmla="*/ 0 w 1958"/>
                <a:gd name="T3" fmla="*/ 2147483647 h 683"/>
                <a:gd name="T4" fmla="*/ 2147483647 w 1958"/>
                <a:gd name="T5" fmla="*/ 2147483647 h 683"/>
                <a:gd name="T6" fmla="*/ 2147483647 w 1958"/>
                <a:gd name="T7" fmla="*/ 0 h 683"/>
                <a:gd name="T8" fmla="*/ 0 60000 65536"/>
                <a:gd name="T9" fmla="*/ 0 60000 65536"/>
                <a:gd name="T10" fmla="*/ 0 60000 65536"/>
                <a:gd name="T11" fmla="*/ 0 60000 65536"/>
                <a:gd name="connsiteX0" fmla="*/ 1375 w 9654"/>
                <a:gd name="connsiteY0" fmla="*/ 0 h 10000"/>
                <a:gd name="connsiteX1" fmla="*/ 0 w 9654"/>
                <a:gd name="connsiteY1" fmla="*/ 7644 h 10000"/>
                <a:gd name="connsiteX2" fmla="*/ 9654 w 9654"/>
                <a:gd name="connsiteY2" fmla="*/ 10000 h 10000"/>
                <a:gd name="connsiteX3" fmla="*/ 6712 w 9654"/>
                <a:gd name="connsiteY3" fmla="*/ 0 h 10000"/>
                <a:gd name="connsiteX0" fmla="*/ 1424 w 10358"/>
                <a:gd name="connsiteY0" fmla="*/ 0 h 7644"/>
                <a:gd name="connsiteX1" fmla="*/ 0 w 10358"/>
                <a:gd name="connsiteY1" fmla="*/ 7644 h 7644"/>
                <a:gd name="connsiteX2" fmla="*/ 10358 w 10358"/>
                <a:gd name="connsiteY2" fmla="*/ 7024 h 7644"/>
                <a:gd name="connsiteX3" fmla="*/ 6953 w 10358"/>
                <a:gd name="connsiteY3" fmla="*/ 0 h 7644"/>
                <a:gd name="connsiteX0" fmla="*/ 1288 w 9913"/>
                <a:gd name="connsiteY0" fmla="*/ 0 h 9513"/>
                <a:gd name="connsiteX1" fmla="*/ 0 w 9913"/>
                <a:gd name="connsiteY1" fmla="*/ 9513 h 9513"/>
                <a:gd name="connsiteX2" fmla="*/ 9913 w 9913"/>
                <a:gd name="connsiteY2" fmla="*/ 9189 h 9513"/>
                <a:gd name="connsiteX3" fmla="*/ 6626 w 9913"/>
                <a:gd name="connsiteY3" fmla="*/ 0 h 9513"/>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299" y="0"/>
                  </a:moveTo>
                  <a:cubicBezTo>
                    <a:pt x="907" y="5588"/>
                    <a:pt x="1044" y="5473"/>
                    <a:pt x="0" y="10000"/>
                  </a:cubicBezTo>
                  <a:lnTo>
                    <a:pt x="10000" y="9659"/>
                  </a:lnTo>
                  <a:cubicBezTo>
                    <a:pt x="7455" y="5586"/>
                    <a:pt x="7294" y="3703"/>
                    <a:pt x="6684" y="0"/>
                  </a:cubicBezTo>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7">
              <a:extLst>
                <a:ext uri="{FF2B5EF4-FFF2-40B4-BE49-F238E27FC236}">
                  <a16:creationId xmlns:a16="http://schemas.microsoft.com/office/drawing/2014/main" id="{ADC95906-2481-F24F-A51F-EAF281AF09C8}"/>
                </a:ext>
              </a:extLst>
            </p:cNvPr>
            <p:cNvSpPr>
              <a:spLocks noChangeArrowheads="1"/>
            </p:cNvSpPr>
            <p:nvPr/>
          </p:nvSpPr>
          <p:spPr bwMode="auto">
            <a:xfrm>
              <a:off x="3136714" y="5395119"/>
              <a:ext cx="3122613" cy="679450"/>
            </a:xfrm>
            <a:prstGeom prst="rect">
              <a:avLst/>
            </a:prstGeom>
            <a:solidFill>
              <a:srgbClr val="F56F6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Text Box 28">
              <a:extLst>
                <a:ext uri="{FF2B5EF4-FFF2-40B4-BE49-F238E27FC236}">
                  <a16:creationId xmlns:a16="http://schemas.microsoft.com/office/drawing/2014/main" id="{A3793CC3-F73A-7040-910B-2BC773A5525E}"/>
                </a:ext>
              </a:extLst>
            </p:cNvPr>
            <p:cNvSpPr txBox="1">
              <a:spLocks noChangeArrowheads="1"/>
            </p:cNvSpPr>
            <p:nvPr/>
          </p:nvSpPr>
          <p:spPr bwMode="auto">
            <a:xfrm>
              <a:off x="3649477" y="5563394"/>
              <a:ext cx="6667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label</a:t>
              </a:r>
            </a:p>
          </p:txBody>
        </p:sp>
        <p:sp>
          <p:nvSpPr>
            <p:cNvPr id="116" name="Text Box 29">
              <a:extLst>
                <a:ext uri="{FF2B5EF4-FFF2-40B4-BE49-F238E27FC236}">
                  <a16:creationId xmlns:a16="http://schemas.microsoft.com/office/drawing/2014/main" id="{059FE6BA-834D-5D47-9816-FEF3D3BE5D51}"/>
                </a:ext>
              </a:extLst>
            </p:cNvPr>
            <p:cNvSpPr txBox="1">
              <a:spLocks noChangeArrowheads="1"/>
            </p:cNvSpPr>
            <p:nvPr/>
          </p:nvSpPr>
          <p:spPr bwMode="auto">
            <a:xfrm>
              <a:off x="4832164" y="5571331"/>
              <a:ext cx="577850" cy="366713"/>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Exp</a:t>
              </a:r>
            </a:p>
          </p:txBody>
        </p:sp>
        <p:sp>
          <p:nvSpPr>
            <p:cNvPr id="117" name="Text Box 30">
              <a:extLst>
                <a:ext uri="{FF2B5EF4-FFF2-40B4-BE49-F238E27FC236}">
                  <a16:creationId xmlns:a16="http://schemas.microsoft.com/office/drawing/2014/main" id="{4D8F3D4E-04C0-DB43-9DAF-1E706F3DE3C6}"/>
                </a:ext>
              </a:extLst>
            </p:cNvPr>
            <p:cNvSpPr txBox="1">
              <a:spLocks noChangeArrowheads="1"/>
            </p:cNvSpPr>
            <p:nvPr/>
          </p:nvSpPr>
          <p:spPr bwMode="auto">
            <a:xfrm>
              <a:off x="5389377" y="5579269"/>
              <a:ext cx="336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S</a:t>
              </a:r>
            </a:p>
          </p:txBody>
        </p:sp>
        <p:sp>
          <p:nvSpPr>
            <p:cNvPr id="118" name="Text Box 31">
              <a:extLst>
                <a:ext uri="{FF2B5EF4-FFF2-40B4-BE49-F238E27FC236}">
                  <a16:creationId xmlns:a16="http://schemas.microsoft.com/office/drawing/2014/main" id="{EACA38D4-23D8-F24A-98BC-AC0F91371066}"/>
                </a:ext>
              </a:extLst>
            </p:cNvPr>
            <p:cNvSpPr txBox="1">
              <a:spLocks noChangeArrowheads="1"/>
            </p:cNvSpPr>
            <p:nvPr/>
          </p:nvSpPr>
          <p:spPr bwMode="auto">
            <a:xfrm>
              <a:off x="5659252" y="5576094"/>
              <a:ext cx="590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TTL</a:t>
              </a:r>
            </a:p>
          </p:txBody>
        </p:sp>
        <p:sp>
          <p:nvSpPr>
            <p:cNvPr id="119" name="Line 32">
              <a:extLst>
                <a:ext uri="{FF2B5EF4-FFF2-40B4-BE49-F238E27FC236}">
                  <a16:creationId xmlns:a16="http://schemas.microsoft.com/office/drawing/2014/main" id="{FBF76ACB-1AD7-9B49-8064-F134E6B326AE}"/>
                </a:ext>
              </a:extLst>
            </p:cNvPr>
            <p:cNvSpPr>
              <a:spLocks noChangeShapeType="1"/>
            </p:cNvSpPr>
            <p:nvPr/>
          </p:nvSpPr>
          <p:spPr bwMode="auto">
            <a:xfrm>
              <a:off x="4868677" y="5404644"/>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33">
              <a:extLst>
                <a:ext uri="{FF2B5EF4-FFF2-40B4-BE49-F238E27FC236}">
                  <a16:creationId xmlns:a16="http://schemas.microsoft.com/office/drawing/2014/main" id="{AF372919-0FC8-764F-B570-46F1637C2D00}"/>
                </a:ext>
              </a:extLst>
            </p:cNvPr>
            <p:cNvSpPr>
              <a:spLocks noChangeShapeType="1"/>
            </p:cNvSpPr>
            <p:nvPr/>
          </p:nvSpPr>
          <p:spPr bwMode="auto">
            <a:xfrm>
              <a:off x="5438589" y="5425281"/>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Line 34">
              <a:extLst>
                <a:ext uri="{FF2B5EF4-FFF2-40B4-BE49-F238E27FC236}">
                  <a16:creationId xmlns:a16="http://schemas.microsoft.com/office/drawing/2014/main" id="{C7934B54-1A2D-2D4B-8668-2BF1FED77FD7}"/>
                </a:ext>
              </a:extLst>
            </p:cNvPr>
            <p:cNvSpPr>
              <a:spLocks noChangeShapeType="1"/>
            </p:cNvSpPr>
            <p:nvPr/>
          </p:nvSpPr>
          <p:spPr bwMode="auto">
            <a:xfrm>
              <a:off x="5708464" y="54205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Text Box 35">
              <a:extLst>
                <a:ext uri="{FF2B5EF4-FFF2-40B4-BE49-F238E27FC236}">
                  <a16:creationId xmlns:a16="http://schemas.microsoft.com/office/drawing/2014/main" id="{58BC2DC1-E958-0D47-9ACA-60356FCDAC17}"/>
                </a:ext>
              </a:extLst>
            </p:cNvPr>
            <p:cNvSpPr txBox="1">
              <a:spLocks noChangeArrowheads="1"/>
            </p:cNvSpPr>
            <p:nvPr/>
          </p:nvSpPr>
          <p:spPr bwMode="auto">
            <a:xfrm>
              <a:off x="3808227" y="6071394"/>
              <a:ext cx="4095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20</a:t>
              </a:r>
            </a:p>
          </p:txBody>
        </p:sp>
        <p:sp>
          <p:nvSpPr>
            <p:cNvPr id="123" name="Text Box 36">
              <a:extLst>
                <a:ext uri="{FF2B5EF4-FFF2-40B4-BE49-F238E27FC236}">
                  <a16:creationId xmlns:a16="http://schemas.microsoft.com/office/drawing/2014/main" id="{DE1DF8F2-BF23-1344-9CFE-8A728F97E809}"/>
                </a:ext>
              </a:extLst>
            </p:cNvPr>
            <p:cNvSpPr txBox="1">
              <a:spLocks noChangeArrowheads="1"/>
            </p:cNvSpPr>
            <p:nvPr/>
          </p:nvSpPr>
          <p:spPr bwMode="auto">
            <a:xfrm>
              <a:off x="4979802" y="6066631"/>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3</a:t>
              </a:r>
            </a:p>
          </p:txBody>
        </p:sp>
        <p:sp>
          <p:nvSpPr>
            <p:cNvPr id="124" name="Text Box 37">
              <a:extLst>
                <a:ext uri="{FF2B5EF4-FFF2-40B4-BE49-F238E27FC236}">
                  <a16:creationId xmlns:a16="http://schemas.microsoft.com/office/drawing/2014/main" id="{0ECBD627-15A8-4C4D-997A-601CDFC1B8D7}"/>
                </a:ext>
              </a:extLst>
            </p:cNvPr>
            <p:cNvSpPr txBox="1">
              <a:spLocks noChangeArrowheads="1"/>
            </p:cNvSpPr>
            <p:nvPr/>
          </p:nvSpPr>
          <p:spPr bwMode="auto">
            <a:xfrm>
              <a:off x="5406839" y="6063456"/>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1</a:t>
              </a:r>
            </a:p>
          </p:txBody>
        </p:sp>
        <p:sp>
          <p:nvSpPr>
            <p:cNvPr id="125" name="Text Box 38">
              <a:extLst>
                <a:ext uri="{FF2B5EF4-FFF2-40B4-BE49-F238E27FC236}">
                  <a16:creationId xmlns:a16="http://schemas.microsoft.com/office/drawing/2014/main" id="{8701B027-F174-B64A-9C73-2F05A3150386}"/>
                </a:ext>
              </a:extLst>
            </p:cNvPr>
            <p:cNvSpPr txBox="1">
              <a:spLocks noChangeArrowheads="1"/>
            </p:cNvSpPr>
            <p:nvPr/>
          </p:nvSpPr>
          <p:spPr bwMode="auto">
            <a:xfrm>
              <a:off x="5846577" y="6058694"/>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5</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Multiprotocol label switching (MPLS)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83</a:t>
            </a:fld>
            <a:endParaRPr lang="en-US" dirty="0"/>
          </a:p>
        </p:txBody>
      </p:sp>
      <p:sp>
        <p:nvSpPr>
          <p:cNvPr id="81" name="Rectangle 3">
            <a:extLst>
              <a:ext uri="{FF2B5EF4-FFF2-40B4-BE49-F238E27FC236}">
                <a16:creationId xmlns:a16="http://schemas.microsoft.com/office/drawing/2014/main" id="{2B7E2D7B-D27C-6849-B3DC-B467E275CD60}"/>
              </a:ext>
            </a:extLst>
          </p:cNvPr>
          <p:cNvSpPr txBox="1">
            <a:spLocks noChangeArrowheads="1"/>
          </p:cNvSpPr>
          <p:nvPr/>
        </p:nvSpPr>
        <p:spPr>
          <a:xfrm>
            <a:off x="889560" y="1309781"/>
            <a:ext cx="11099240" cy="2468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indent="-288925">
              <a:defRPr/>
            </a:pPr>
            <a:r>
              <a:rPr lang="en-US" sz="3200" dirty="0">
                <a:solidFill>
                  <a:srgbClr val="0000A8"/>
                </a:solidFill>
              </a:rPr>
              <a:t>goal: </a:t>
            </a:r>
            <a:r>
              <a:rPr lang="en-US" sz="3200" dirty="0"/>
              <a:t>high-speed IP forwarding among network of MPLS-capable routers, using fixed length label </a:t>
            </a:r>
            <a:r>
              <a:rPr lang="en-US" dirty="0"/>
              <a:t>(instead of shortest prefix matching) </a:t>
            </a:r>
            <a:endParaRPr lang="en-US" sz="3200" dirty="0"/>
          </a:p>
          <a:p>
            <a:pPr marL="681038" lvl="1" indent="-223838">
              <a:defRPr/>
            </a:pPr>
            <a:r>
              <a:rPr lang="en-US" sz="2800" dirty="0"/>
              <a:t>faster lookup using fixed length identifier</a:t>
            </a:r>
          </a:p>
          <a:p>
            <a:pPr marL="681038" lvl="1" indent="-223838">
              <a:defRPr/>
            </a:pPr>
            <a:r>
              <a:rPr lang="en-US" sz="2800" dirty="0"/>
              <a:t>borrowing ideas from Virtual Circuit (VC) approach</a:t>
            </a:r>
          </a:p>
          <a:p>
            <a:pPr marL="681038" lvl="1" indent="-223838">
              <a:defRPr/>
            </a:pPr>
            <a:r>
              <a:rPr lang="en-US" sz="2800" dirty="0"/>
              <a:t>but IP datagram still keeps IP address!</a:t>
            </a:r>
          </a:p>
          <a:p>
            <a:pPr lvl="1">
              <a:defRPr/>
            </a:pPr>
            <a:endParaRPr lang="en-US" dirty="0">
              <a:latin typeface="Gill Sans MT" charset="0"/>
            </a:endParaRPr>
          </a:p>
        </p:txBody>
      </p:sp>
      <p:sp>
        <p:nvSpPr>
          <p:cNvPr id="111" name="Text Box 12">
            <a:extLst>
              <a:ext uri="{FF2B5EF4-FFF2-40B4-BE49-F238E27FC236}">
                <a16:creationId xmlns:a16="http://schemas.microsoft.com/office/drawing/2014/main" id="{E5A66E53-43AE-2641-AEA2-1AA7871E2383}"/>
              </a:ext>
            </a:extLst>
          </p:cNvPr>
          <p:cNvSpPr txBox="1">
            <a:spLocks noChangeArrowheads="1"/>
          </p:cNvSpPr>
          <p:nvPr/>
        </p:nvSpPr>
        <p:spPr bwMode="auto">
          <a:xfrm>
            <a:off x="5303652" y="40386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nvGrpSpPr>
          <p:cNvPr id="11" name="Group 10">
            <a:extLst>
              <a:ext uri="{FF2B5EF4-FFF2-40B4-BE49-F238E27FC236}">
                <a16:creationId xmlns:a16="http://schemas.microsoft.com/office/drawing/2014/main" id="{C35AFB78-3DBC-584D-B7D1-450F79F2A333}"/>
              </a:ext>
            </a:extLst>
          </p:cNvPr>
          <p:cNvGrpSpPr/>
          <p:nvPr/>
        </p:nvGrpSpPr>
        <p:grpSpPr>
          <a:xfrm>
            <a:off x="3735093" y="3993350"/>
            <a:ext cx="1665910" cy="657225"/>
            <a:chOff x="3557402" y="4006056"/>
            <a:chExt cx="1666875" cy="657225"/>
          </a:xfrm>
          <a:effectLst>
            <a:outerShdw blurRad="50800" dist="38100" dir="16200000" rotWithShape="0">
              <a:prstClr val="black">
                <a:alpha val="40000"/>
              </a:prstClr>
            </a:outerShdw>
          </a:effectLst>
        </p:grpSpPr>
        <p:sp>
          <p:nvSpPr>
            <p:cNvPr id="108" name="Line 9">
              <a:extLst>
                <a:ext uri="{FF2B5EF4-FFF2-40B4-BE49-F238E27FC236}">
                  <a16:creationId xmlns:a16="http://schemas.microsoft.com/office/drawing/2014/main" id="{2F6FC90F-1E3A-F64A-BE40-94A2E15FE29B}"/>
                </a:ext>
              </a:extLst>
            </p:cNvPr>
            <p:cNvSpPr>
              <a:spLocks noChangeShapeType="1"/>
            </p:cNvSpPr>
            <p:nvPr/>
          </p:nvSpPr>
          <p:spPr bwMode="auto">
            <a:xfrm>
              <a:off x="3568514" y="40108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0">
              <a:extLst>
                <a:ext uri="{FF2B5EF4-FFF2-40B4-BE49-F238E27FC236}">
                  <a16:creationId xmlns:a16="http://schemas.microsoft.com/office/drawing/2014/main" id="{C21CAFBC-51A7-6542-8430-5C5251756A5D}"/>
                </a:ext>
              </a:extLst>
            </p:cNvPr>
            <p:cNvSpPr>
              <a:spLocks noChangeShapeType="1"/>
            </p:cNvSpPr>
            <p:nvPr/>
          </p:nvSpPr>
          <p:spPr bwMode="auto">
            <a:xfrm>
              <a:off x="5222689" y="4006056"/>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Rectangle 25">
              <a:extLst>
                <a:ext uri="{FF2B5EF4-FFF2-40B4-BE49-F238E27FC236}">
                  <a16:creationId xmlns:a16="http://schemas.microsoft.com/office/drawing/2014/main" id="{33DA14E2-710D-6045-AF7C-2CF1581AC4A2}"/>
                </a:ext>
              </a:extLst>
            </p:cNvPr>
            <p:cNvSpPr>
              <a:spLocks noChangeArrowheads="1"/>
            </p:cNvSpPr>
            <p:nvPr/>
          </p:nvSpPr>
          <p:spPr bwMode="auto">
            <a:xfrm>
              <a:off x="3557402" y="4009231"/>
              <a:ext cx="1660525" cy="639763"/>
            </a:xfrm>
            <a:prstGeom prst="rect">
              <a:avLst/>
            </a:prstGeom>
            <a:solidFill>
              <a:srgbClr val="F56F6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Text Box 7">
              <a:extLst>
                <a:ext uri="{FF2B5EF4-FFF2-40B4-BE49-F238E27FC236}">
                  <a16:creationId xmlns:a16="http://schemas.microsoft.com/office/drawing/2014/main" id="{0D53170E-D4FB-2C41-92FE-4FD03EFA74C8}"/>
                </a:ext>
              </a:extLst>
            </p:cNvPr>
            <p:cNvSpPr txBox="1">
              <a:spLocks noChangeArrowheads="1"/>
            </p:cNvSpPr>
            <p:nvPr/>
          </p:nvSpPr>
          <p:spPr bwMode="auto">
            <a:xfrm>
              <a:off x="3592327" y="4167981"/>
              <a:ext cx="16319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b="1" i="0" dirty="0">
                  <a:solidFill>
                    <a:srgbClr val="FFFFFF"/>
                  </a:solidFill>
                  <a:latin typeface="Arial" charset="0"/>
                </a:rPr>
                <a:t>MPLS header</a:t>
              </a:r>
            </a:p>
          </p:txBody>
        </p:sp>
      </p:grpSp>
      <p:grpSp>
        <p:nvGrpSpPr>
          <p:cNvPr id="9" name="Group 8">
            <a:extLst>
              <a:ext uri="{FF2B5EF4-FFF2-40B4-BE49-F238E27FC236}">
                <a16:creationId xmlns:a16="http://schemas.microsoft.com/office/drawing/2014/main" id="{FF1E81A5-4DDE-B941-9696-EDD9220C9CBF}"/>
              </a:ext>
            </a:extLst>
          </p:cNvPr>
          <p:cNvGrpSpPr/>
          <p:nvPr/>
        </p:nvGrpSpPr>
        <p:grpSpPr>
          <a:xfrm>
            <a:off x="2591501" y="3998009"/>
            <a:ext cx="1828099" cy="651093"/>
            <a:chOff x="1905701" y="7534275"/>
            <a:chExt cx="1828099" cy="651093"/>
          </a:xfrm>
        </p:grpSpPr>
        <p:sp>
          <p:nvSpPr>
            <p:cNvPr id="132" name="Rectangle 5">
              <a:extLst>
                <a:ext uri="{FF2B5EF4-FFF2-40B4-BE49-F238E27FC236}">
                  <a16:creationId xmlns:a16="http://schemas.microsoft.com/office/drawing/2014/main" id="{0EB33CC5-3EEE-BD4C-8CD0-813090C9AE75}"/>
                </a:ext>
              </a:extLst>
            </p:cNvPr>
            <p:cNvSpPr>
              <a:spLocks noChangeArrowheads="1"/>
            </p:cNvSpPr>
            <p:nvPr/>
          </p:nvSpPr>
          <p:spPr bwMode="auto">
            <a:xfrm>
              <a:off x="1905701" y="7534275"/>
              <a:ext cx="1828099"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6">
              <a:extLst>
                <a:ext uri="{FF2B5EF4-FFF2-40B4-BE49-F238E27FC236}">
                  <a16:creationId xmlns:a16="http://schemas.microsoft.com/office/drawing/2014/main" id="{6CC7271F-1E00-184A-9CC6-3A6EFB8817F8}"/>
                </a:ext>
              </a:extLst>
            </p:cNvPr>
            <p:cNvSpPr txBox="1">
              <a:spLocks noChangeArrowheads="1"/>
            </p:cNvSpPr>
            <p:nvPr/>
          </p:nvSpPr>
          <p:spPr bwMode="auto">
            <a:xfrm>
              <a:off x="2243816" y="7539037"/>
              <a:ext cx="112082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Ethernet </a:t>
              </a:r>
            </a:p>
            <a:p>
              <a:pPr algn="ctr" fontAlgn="base">
                <a:spcBef>
                  <a:spcPct val="0"/>
                </a:spcBef>
                <a:spcAft>
                  <a:spcPct val="0"/>
                </a:spcAft>
                <a:defRPr/>
              </a:pPr>
              <a:r>
                <a:rPr lang="en-US" i="0" dirty="0">
                  <a:solidFill>
                    <a:schemeClr val="bg1"/>
                  </a:solidFill>
                  <a:latin typeface="Arial" charset="0"/>
                </a:rPr>
                <a:t>header</a:t>
              </a:r>
            </a:p>
          </p:txBody>
        </p:sp>
      </p:grpSp>
      <p:grpSp>
        <p:nvGrpSpPr>
          <p:cNvPr id="10" name="Group 9">
            <a:extLst>
              <a:ext uri="{FF2B5EF4-FFF2-40B4-BE49-F238E27FC236}">
                <a16:creationId xmlns:a16="http://schemas.microsoft.com/office/drawing/2014/main" id="{DAC9AC08-173B-FF4E-9E7E-258D9F5F29F2}"/>
              </a:ext>
            </a:extLst>
          </p:cNvPr>
          <p:cNvGrpSpPr/>
          <p:nvPr/>
        </p:nvGrpSpPr>
        <p:grpSpPr>
          <a:xfrm>
            <a:off x="4419600" y="3994834"/>
            <a:ext cx="5234874" cy="646331"/>
            <a:chOff x="4737100" y="6692900"/>
            <a:chExt cx="5234874" cy="646331"/>
          </a:xfrm>
        </p:grpSpPr>
        <p:sp>
          <p:nvSpPr>
            <p:cNvPr id="127" name="Rectangle 5">
              <a:extLst>
                <a:ext uri="{FF2B5EF4-FFF2-40B4-BE49-F238E27FC236}">
                  <a16:creationId xmlns:a16="http://schemas.microsoft.com/office/drawing/2014/main" id="{72A52302-139F-0E4F-8C01-90FBB0BF287B}"/>
                </a:ext>
              </a:extLst>
            </p:cNvPr>
            <p:cNvSpPr>
              <a:spLocks noChangeArrowheads="1"/>
            </p:cNvSpPr>
            <p:nvPr/>
          </p:nvSpPr>
          <p:spPr bwMode="auto">
            <a:xfrm>
              <a:off x="4737100" y="6696075"/>
              <a:ext cx="5234874"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Text Box 12">
              <a:extLst>
                <a:ext uri="{FF2B5EF4-FFF2-40B4-BE49-F238E27FC236}">
                  <a16:creationId xmlns:a16="http://schemas.microsoft.com/office/drawing/2014/main" id="{F1315168-B5EA-6E4C-A9BC-D50E586DE041}"/>
                </a:ext>
              </a:extLst>
            </p:cNvPr>
            <p:cNvSpPr txBox="1">
              <a:spLocks noChangeArrowheads="1"/>
            </p:cNvSpPr>
            <p:nvPr/>
          </p:nvSpPr>
          <p:spPr bwMode="auto">
            <a:xfrm>
              <a:off x="4848926" y="66929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spTree>
    <p:extLst>
      <p:ext uri="{BB962C8B-B14F-4D97-AF65-F5344CB8AC3E}">
        <p14:creationId xmlns:p14="http://schemas.microsoft.com/office/powerpoint/2010/main" val="339104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3.54167E-6 3.7037E-7 L 0.08008 3.7037E-7 " pathEditMode="relative" rAng="0" ptsTypes="AA">
                                      <p:cBhvr>
                                        <p:cTn id="6" dur="2000" fill="hold"/>
                                        <p:tgtEl>
                                          <p:spTgt spid="10"/>
                                        </p:tgtEl>
                                        <p:attrNameLst>
                                          <p:attrName>ppt_x</p:attrName>
                                          <p:attrName>ppt_y</p:attrName>
                                        </p:attrNameLst>
                                      </p:cBhvr>
                                      <p:rCtr x="3997" y="0"/>
                                    </p:animMotion>
                                  </p:childTnLst>
                                </p:cTn>
                              </p:par>
                              <p:par>
                                <p:cTn id="7" presetID="0" presetClass="path" presetSubtype="0" accel="50000" decel="50000" fill="hold" nodeType="withEffect">
                                  <p:stCondLst>
                                    <p:cond delay="0"/>
                                  </p:stCondLst>
                                  <p:childTnLst>
                                    <p:animMotion origin="layout" path="M 5.55112E-17 -4.07407E-6 L -0.05651 0.0007 " pathEditMode="relative" rAng="0" ptsTypes="AA">
                                      <p:cBhvr>
                                        <p:cTn id="8" dur="2000" fill="hold"/>
                                        <p:tgtEl>
                                          <p:spTgt spid="9"/>
                                        </p:tgtEl>
                                        <p:attrNameLst>
                                          <p:attrName>ppt_x</p:attrName>
                                          <p:attrName>ppt_y</p:attrName>
                                        </p:attrNameLst>
                                      </p:cBhvr>
                                      <p:rCtr x="-2826" y="23"/>
                                    </p:animMotion>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capable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84</a:t>
            </a:fld>
            <a:endParaRPr lang="en-US" dirty="0"/>
          </a:p>
        </p:txBody>
      </p:sp>
      <p:sp>
        <p:nvSpPr>
          <p:cNvPr id="27" name="Rectangle 3">
            <a:extLst>
              <a:ext uri="{FF2B5EF4-FFF2-40B4-BE49-F238E27FC236}">
                <a16:creationId xmlns:a16="http://schemas.microsoft.com/office/drawing/2014/main" id="{369E050D-27B7-634F-8AD6-EDDC26763879}"/>
              </a:ext>
            </a:extLst>
          </p:cNvPr>
          <p:cNvSpPr txBox="1">
            <a:spLocks noChangeArrowheads="1"/>
          </p:cNvSpPr>
          <p:nvPr/>
        </p:nvSpPr>
        <p:spPr>
          <a:xfrm>
            <a:off x="1004047" y="1371600"/>
            <a:ext cx="10304929" cy="5029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5138" indent="-334963">
              <a:defRPr/>
            </a:pPr>
            <a:r>
              <a:rPr lang="en-US" sz="3200" dirty="0"/>
              <a:t>a.k.a. label-switched router</a:t>
            </a:r>
          </a:p>
          <a:p>
            <a:pPr marL="465138" indent="-334963">
              <a:defRPr/>
            </a:pPr>
            <a:r>
              <a:rPr lang="en-US" sz="3200" dirty="0"/>
              <a:t>forward packets to outgoing interface based only on label value (</a:t>
            </a:r>
            <a:r>
              <a:rPr lang="en-US" sz="3200" i="1" dirty="0"/>
              <a:t>don’t inspect IP address</a:t>
            </a:r>
            <a:r>
              <a:rPr lang="en-US" sz="3200" dirty="0"/>
              <a:t>)</a:t>
            </a:r>
          </a:p>
          <a:p>
            <a:pPr lvl="1">
              <a:defRPr/>
            </a:pPr>
            <a:r>
              <a:rPr lang="en-US" sz="2800" dirty="0"/>
              <a:t>MPLS forwarding table distinct from IP forwarding tables</a:t>
            </a:r>
          </a:p>
          <a:p>
            <a:pPr marL="465138" indent="-334963">
              <a:defRPr/>
            </a:pPr>
            <a:r>
              <a:rPr lang="en-US" sz="3200" i="1" dirty="0">
                <a:solidFill>
                  <a:srgbClr val="0000A8"/>
                </a:solidFill>
              </a:rPr>
              <a:t>flexibility:  </a:t>
            </a:r>
            <a:r>
              <a:rPr lang="en-US" sz="3200" dirty="0"/>
              <a:t>MPLS forwarding decisions can </a:t>
            </a:r>
            <a:r>
              <a:rPr lang="en-US" sz="3200" i="1" dirty="0"/>
              <a:t>differ</a:t>
            </a:r>
            <a:r>
              <a:rPr lang="en-US" sz="3200" dirty="0"/>
              <a:t> from those of IP</a:t>
            </a:r>
          </a:p>
          <a:p>
            <a:pPr lvl="1">
              <a:defRPr/>
            </a:pPr>
            <a:r>
              <a:rPr lang="en-US" sz="2800" dirty="0"/>
              <a:t>use destination </a:t>
            </a:r>
            <a:r>
              <a:rPr lang="en-US" sz="2800" i="1" dirty="0"/>
              <a:t>and</a:t>
            </a:r>
            <a:r>
              <a:rPr lang="en-US" sz="2800" dirty="0"/>
              <a:t> source addresses to route flows to same destination differently (traffic engineering)</a:t>
            </a:r>
          </a:p>
          <a:p>
            <a:pPr lvl="1">
              <a:defRPr/>
            </a:pPr>
            <a:r>
              <a:rPr lang="en-US" sz="2800" dirty="0"/>
              <a:t>re-route flows quickly if link fails: pre-computed backup paths</a:t>
            </a:r>
          </a:p>
          <a:p>
            <a:pPr>
              <a:defRPr/>
            </a:pPr>
            <a:endParaRPr lang="en-US" dirty="0">
              <a:latin typeface="Gill Sans MT" charset="0"/>
            </a:endParaRPr>
          </a:p>
        </p:txBody>
      </p:sp>
    </p:spTree>
    <p:extLst>
      <p:ext uri="{BB962C8B-B14F-4D97-AF65-F5344CB8AC3E}">
        <p14:creationId xmlns:p14="http://schemas.microsoft.com/office/powerpoint/2010/main" val="194469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dissolve">
                                      <p:cBhvr>
                                        <p:cTn id="7" dur="500"/>
                                        <p:tgtEl>
                                          <p:spTgt spid="2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
                                            <p:txEl>
                                              <p:pRg st="1" end="1"/>
                                            </p:txEl>
                                          </p:spTgt>
                                        </p:tgtEl>
                                        <p:attrNameLst>
                                          <p:attrName>style.visibility</p:attrName>
                                        </p:attrNameLst>
                                      </p:cBhvr>
                                      <p:to>
                                        <p:strVal val="visible"/>
                                      </p:to>
                                    </p:set>
                                    <p:animEffect transition="in" filter="dissolve">
                                      <p:cBhvr>
                                        <p:cTn id="10" dur="500"/>
                                        <p:tgtEl>
                                          <p:spTgt spid="2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
                                            <p:txEl>
                                              <p:pRg st="2" end="2"/>
                                            </p:txEl>
                                          </p:spTgt>
                                        </p:tgtEl>
                                        <p:attrNameLst>
                                          <p:attrName>style.visibility</p:attrName>
                                        </p:attrNameLst>
                                      </p:cBhvr>
                                      <p:to>
                                        <p:strVal val="visible"/>
                                      </p:to>
                                    </p:set>
                                    <p:animEffect transition="in" filter="dissolve">
                                      <p:cBhvr>
                                        <p:cTn id="13" dur="500"/>
                                        <p:tgtEl>
                                          <p:spTgt spid="2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7">
                                            <p:txEl>
                                              <p:pRg st="3" end="3"/>
                                            </p:txEl>
                                          </p:spTgt>
                                        </p:tgtEl>
                                        <p:attrNameLst>
                                          <p:attrName>style.visibility</p:attrName>
                                        </p:attrNameLst>
                                      </p:cBhvr>
                                      <p:to>
                                        <p:strVal val="visible"/>
                                      </p:to>
                                    </p:set>
                                    <p:animEffect transition="in" filter="dissolve">
                                      <p:cBhvr>
                                        <p:cTn id="18" dur="500"/>
                                        <p:tgtEl>
                                          <p:spTgt spid="2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7">
                                            <p:txEl>
                                              <p:pRg st="4" end="4"/>
                                            </p:txEl>
                                          </p:spTgt>
                                        </p:tgtEl>
                                        <p:attrNameLst>
                                          <p:attrName>style.visibility</p:attrName>
                                        </p:attrNameLst>
                                      </p:cBhvr>
                                      <p:to>
                                        <p:strVal val="visible"/>
                                      </p:to>
                                    </p:set>
                                    <p:animEffect transition="in" filter="dissolve">
                                      <p:cBhvr>
                                        <p:cTn id="21" dur="500"/>
                                        <p:tgtEl>
                                          <p:spTgt spid="27">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7">
                                            <p:txEl>
                                              <p:pRg st="5" end="5"/>
                                            </p:txEl>
                                          </p:spTgt>
                                        </p:tgtEl>
                                        <p:attrNameLst>
                                          <p:attrName>style.visibility</p:attrName>
                                        </p:attrNameLst>
                                      </p:cBhvr>
                                      <p:to>
                                        <p:strVal val="visible"/>
                                      </p:to>
                                    </p:set>
                                    <p:animEffect transition="in" filter="dissolve">
                                      <p:cBhvr>
                                        <p:cTn id="24" dur="500"/>
                                        <p:tgtEl>
                                          <p:spTgt spid="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1AC884E2-7C84-4748-8E78-29AD4341B603}"/>
              </a:ext>
            </a:extLst>
          </p:cNvPr>
          <p:cNvGrpSpPr/>
          <p:nvPr/>
        </p:nvGrpSpPr>
        <p:grpSpPr>
          <a:xfrm>
            <a:off x="3103897" y="2168711"/>
            <a:ext cx="800044" cy="416858"/>
            <a:chOff x="7493876" y="2774731"/>
            <a:chExt cx="1481958" cy="894622"/>
          </a:xfrm>
        </p:grpSpPr>
        <p:sp>
          <p:nvSpPr>
            <p:cNvPr id="90" name="Freeform 89">
              <a:extLst>
                <a:ext uri="{FF2B5EF4-FFF2-40B4-BE49-F238E27FC236}">
                  <a16:creationId xmlns:a16="http://schemas.microsoft.com/office/drawing/2014/main" id="{9FB3E6D9-C941-0E40-8CEC-E6E36AB7EE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 name="Oval 90">
              <a:extLst>
                <a:ext uri="{FF2B5EF4-FFF2-40B4-BE49-F238E27FC236}">
                  <a16:creationId xmlns:a16="http://schemas.microsoft.com/office/drawing/2014/main" id="{840D35B2-0210-7F41-89C9-36FB51709C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 name="Group 91">
              <a:extLst>
                <a:ext uri="{FF2B5EF4-FFF2-40B4-BE49-F238E27FC236}">
                  <a16:creationId xmlns:a16="http://schemas.microsoft.com/office/drawing/2014/main" id="{DBC7C3CE-4EE9-B943-961E-0D33B1BF5A68}"/>
                </a:ext>
              </a:extLst>
            </p:cNvPr>
            <p:cNvGrpSpPr/>
            <p:nvPr/>
          </p:nvGrpSpPr>
          <p:grpSpPr>
            <a:xfrm>
              <a:off x="7713663" y="2848339"/>
              <a:ext cx="1042107" cy="425543"/>
              <a:chOff x="7786941" y="2884917"/>
              <a:chExt cx="897649" cy="353919"/>
            </a:xfrm>
          </p:grpSpPr>
          <p:sp>
            <p:nvSpPr>
              <p:cNvPr id="93" name="Freeform 92">
                <a:extLst>
                  <a:ext uri="{FF2B5EF4-FFF2-40B4-BE49-F238E27FC236}">
                    <a16:creationId xmlns:a16="http://schemas.microsoft.com/office/drawing/2014/main" id="{F331FCD0-8A96-084D-82F0-49EDA0CF0C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847EB3A5-5E4E-E142-B7E3-26D62F2E2D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043B635A-04A2-5B48-8BFF-C7EFD4BD4B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Freeform 95">
                <a:extLst>
                  <a:ext uri="{FF2B5EF4-FFF2-40B4-BE49-F238E27FC236}">
                    <a16:creationId xmlns:a16="http://schemas.microsoft.com/office/drawing/2014/main" id="{CB174067-58C3-9945-9E4A-29CF07B75C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71067BF8-0E92-A241-B979-6DBC7376BA25}"/>
              </a:ext>
            </a:extLst>
          </p:cNvPr>
          <p:cNvGrpSpPr/>
          <p:nvPr/>
        </p:nvGrpSpPr>
        <p:grpSpPr>
          <a:xfrm>
            <a:off x="4565518" y="2198594"/>
            <a:ext cx="800044" cy="416858"/>
            <a:chOff x="7493876" y="2774731"/>
            <a:chExt cx="1481958" cy="894622"/>
          </a:xfrm>
        </p:grpSpPr>
        <p:sp>
          <p:nvSpPr>
            <p:cNvPr id="98" name="Freeform 97">
              <a:extLst>
                <a:ext uri="{FF2B5EF4-FFF2-40B4-BE49-F238E27FC236}">
                  <a16:creationId xmlns:a16="http://schemas.microsoft.com/office/drawing/2014/main" id="{108000AB-2410-B24B-B9A7-F8C644473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 name="Oval 98">
              <a:extLst>
                <a:ext uri="{FF2B5EF4-FFF2-40B4-BE49-F238E27FC236}">
                  <a16:creationId xmlns:a16="http://schemas.microsoft.com/office/drawing/2014/main" id="{C8F055D3-6E41-0D48-8BB5-986C4177AC7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 name="Group 99">
              <a:extLst>
                <a:ext uri="{FF2B5EF4-FFF2-40B4-BE49-F238E27FC236}">
                  <a16:creationId xmlns:a16="http://schemas.microsoft.com/office/drawing/2014/main" id="{10968CE7-2411-524C-85DE-338DF5CA4918}"/>
                </a:ext>
              </a:extLst>
            </p:cNvPr>
            <p:cNvGrpSpPr/>
            <p:nvPr/>
          </p:nvGrpSpPr>
          <p:grpSpPr>
            <a:xfrm>
              <a:off x="7713663" y="2848339"/>
              <a:ext cx="1042107" cy="425543"/>
              <a:chOff x="7786941" y="2884917"/>
              <a:chExt cx="897649" cy="353919"/>
            </a:xfrm>
          </p:grpSpPr>
          <p:sp>
            <p:nvSpPr>
              <p:cNvPr id="101" name="Freeform 100">
                <a:extLst>
                  <a:ext uri="{FF2B5EF4-FFF2-40B4-BE49-F238E27FC236}">
                    <a16:creationId xmlns:a16="http://schemas.microsoft.com/office/drawing/2014/main" id="{BE22A9B0-F679-BF41-B887-8FE83A309EE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DBCC451E-8D4F-F94D-999A-81DF66CEA2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CFB4AA86-92D9-ED40-8EC4-25513CDAF2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C86B848C-5375-254D-A8FB-DB3E946B91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70699CDC-9B09-9741-B717-602EEB61AE25}"/>
              </a:ext>
            </a:extLst>
          </p:cNvPr>
          <p:cNvGrpSpPr/>
          <p:nvPr/>
        </p:nvGrpSpPr>
        <p:grpSpPr>
          <a:xfrm>
            <a:off x="4189561" y="3198907"/>
            <a:ext cx="800044" cy="416858"/>
            <a:chOff x="7493876" y="2774731"/>
            <a:chExt cx="1481958" cy="894622"/>
          </a:xfrm>
        </p:grpSpPr>
        <p:sp>
          <p:nvSpPr>
            <p:cNvPr id="106" name="Freeform 105">
              <a:extLst>
                <a:ext uri="{FF2B5EF4-FFF2-40B4-BE49-F238E27FC236}">
                  <a16:creationId xmlns:a16="http://schemas.microsoft.com/office/drawing/2014/main" id="{276A99B9-2954-7045-AD14-8BDC95DFD7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F76D6138-A155-BD43-AE6C-1006A15786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71852350-A36B-E648-A64D-7ECE44B715B0}"/>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30AB8A14-EA82-9F4F-A38F-E3EC63D606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6A3596FA-EFC7-FF41-B194-0647E96BB8E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D0E44AF9-C176-444C-877E-77A2464248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70774CB2-F827-0248-92A8-50399EE821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9E8249A9-0F99-AE42-BB85-7DDA5EAC6650}"/>
              </a:ext>
            </a:extLst>
          </p:cNvPr>
          <p:cNvGrpSpPr/>
          <p:nvPr/>
        </p:nvGrpSpPr>
        <p:grpSpPr>
          <a:xfrm>
            <a:off x="6015747" y="3215157"/>
            <a:ext cx="800044" cy="416858"/>
            <a:chOff x="7493876" y="2774731"/>
            <a:chExt cx="1481958" cy="894622"/>
          </a:xfrm>
        </p:grpSpPr>
        <p:sp>
          <p:nvSpPr>
            <p:cNvPr id="114" name="Freeform 113">
              <a:extLst>
                <a:ext uri="{FF2B5EF4-FFF2-40B4-BE49-F238E27FC236}">
                  <a16:creationId xmlns:a16="http://schemas.microsoft.com/office/drawing/2014/main" id="{02B8708D-55B8-EC44-B90F-E3478131F7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5" name="Oval 114">
              <a:extLst>
                <a:ext uri="{FF2B5EF4-FFF2-40B4-BE49-F238E27FC236}">
                  <a16:creationId xmlns:a16="http://schemas.microsoft.com/office/drawing/2014/main" id="{A98145D6-6C62-8D43-9DC8-86305736A6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6" name="Group 115">
              <a:extLst>
                <a:ext uri="{FF2B5EF4-FFF2-40B4-BE49-F238E27FC236}">
                  <a16:creationId xmlns:a16="http://schemas.microsoft.com/office/drawing/2014/main" id="{20099A11-8E91-444E-9159-2071CCEA73C0}"/>
                </a:ext>
              </a:extLst>
            </p:cNvPr>
            <p:cNvGrpSpPr/>
            <p:nvPr/>
          </p:nvGrpSpPr>
          <p:grpSpPr>
            <a:xfrm>
              <a:off x="7713663" y="2848339"/>
              <a:ext cx="1042107" cy="425543"/>
              <a:chOff x="7786941" y="2884917"/>
              <a:chExt cx="897649" cy="353919"/>
            </a:xfrm>
          </p:grpSpPr>
          <p:sp>
            <p:nvSpPr>
              <p:cNvPr id="117" name="Freeform 116">
                <a:extLst>
                  <a:ext uri="{FF2B5EF4-FFF2-40B4-BE49-F238E27FC236}">
                    <a16:creationId xmlns:a16="http://schemas.microsoft.com/office/drawing/2014/main" id="{018D1F04-9565-D444-9B68-B1F95AF03E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960C15D3-0DE5-D24B-86EF-73F1ABF66E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C6C3CFAF-4DA2-4147-882C-92DE33BD48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8F68EDDA-10C8-FA43-821C-50BFD4375F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85</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32" name="Freeform 1">
            <a:extLst>
              <a:ext uri="{FF2B5EF4-FFF2-40B4-BE49-F238E27FC236}">
                <a16:creationId xmlns:a16="http://schemas.microsoft.com/office/drawing/2014/main" id="{C50E341D-D3FE-AF47-9CE3-616D5F120F6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600636" y="489562"/>
                </a:lnTo>
                <a:lnTo>
                  <a:pt x="1170173" y="614228"/>
                </a:lnTo>
                <a:lnTo>
                  <a:pt x="2039172" y="1622945"/>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3" name="Freeform 149">
            <a:extLst>
              <a:ext uri="{FF2B5EF4-FFF2-40B4-BE49-F238E27FC236}">
                <a16:creationId xmlns:a16="http://schemas.microsoft.com/office/drawing/2014/main" id="{6C1A7A27-D266-C842-85AF-291700855D6D}"/>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C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TextBox 2">
            <a:extLst>
              <a:ext uri="{FF2B5EF4-FFF2-40B4-BE49-F238E27FC236}">
                <a16:creationId xmlns:a16="http://schemas.microsoft.com/office/drawing/2014/main" id="{CC19B554-ED26-2A4D-9F83-BFE523C80E64}"/>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grpSp>
        <p:nvGrpSpPr>
          <p:cNvPr id="124" name="Group 123">
            <a:extLst>
              <a:ext uri="{FF2B5EF4-FFF2-40B4-BE49-F238E27FC236}">
                <a16:creationId xmlns:a16="http://schemas.microsoft.com/office/drawing/2014/main" id="{74DFE461-65B0-DC45-967C-27BAE3228AA2}"/>
              </a:ext>
            </a:extLst>
          </p:cNvPr>
          <p:cNvGrpSpPr/>
          <p:nvPr/>
        </p:nvGrpSpPr>
        <p:grpSpPr>
          <a:xfrm>
            <a:off x="8662202" y="2389088"/>
            <a:ext cx="800044" cy="475131"/>
            <a:chOff x="7493876" y="2774731"/>
            <a:chExt cx="1481958" cy="894622"/>
          </a:xfrm>
        </p:grpSpPr>
        <p:sp>
          <p:nvSpPr>
            <p:cNvPr id="125" name="Freeform 124">
              <a:extLst>
                <a:ext uri="{FF2B5EF4-FFF2-40B4-BE49-F238E27FC236}">
                  <a16:creationId xmlns:a16="http://schemas.microsoft.com/office/drawing/2014/main" id="{8B15ADDC-F0DF-7847-9146-516C95EFE2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DE7B2185-65B9-1845-8EAD-E5E133825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E659C548-FE49-6541-824A-22B71458DC87}"/>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BCD770F3-A51D-8447-B372-C6D9BD4D70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7103CBF8-6D8D-2043-B1D4-61F8D7482F1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3294622-AA35-A74E-8241-A158C02054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52431B74-ABE1-544D-A8C2-F4EE2CBEE3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178107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a:extLst>
              <a:ext uri="{FF2B5EF4-FFF2-40B4-BE49-F238E27FC236}">
                <a16:creationId xmlns:a16="http://schemas.microsoft.com/office/drawing/2014/main" id="{F77A7D19-8C6F-5B42-BF87-B8D258F25EB2}"/>
              </a:ext>
            </a:extLst>
          </p:cNvPr>
          <p:cNvGrpSpPr/>
          <p:nvPr/>
        </p:nvGrpSpPr>
        <p:grpSpPr>
          <a:xfrm>
            <a:off x="3104084" y="2169457"/>
            <a:ext cx="800044" cy="416858"/>
            <a:chOff x="7493876" y="2774731"/>
            <a:chExt cx="1481958" cy="894622"/>
          </a:xfrm>
        </p:grpSpPr>
        <p:sp>
          <p:nvSpPr>
            <p:cNvPr id="420" name="Freeform 419">
              <a:extLst>
                <a:ext uri="{FF2B5EF4-FFF2-40B4-BE49-F238E27FC236}">
                  <a16:creationId xmlns:a16="http://schemas.microsoft.com/office/drawing/2014/main" id="{7B347614-95B5-104C-8657-504FF89CCA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2031E1C9-9C20-4840-9408-F4995D7F2A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9529BF07-3205-5D48-967B-9134BA95554D}"/>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C9991F24-F7C1-1F4F-BEE0-C3E49A43C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2DA6099-9895-A248-B58F-F5AB6AF96A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73B517BC-AAD7-EC4B-B19B-0B3354A074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3DA597D-030B-9B49-936A-2CF0D9C1F2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91C22D11-0472-D444-B47D-6068C3594E9C}"/>
              </a:ext>
            </a:extLst>
          </p:cNvPr>
          <p:cNvGrpSpPr/>
          <p:nvPr/>
        </p:nvGrpSpPr>
        <p:grpSpPr>
          <a:xfrm>
            <a:off x="4564629" y="2204710"/>
            <a:ext cx="800044" cy="416858"/>
            <a:chOff x="7493876" y="2774731"/>
            <a:chExt cx="1481958" cy="894622"/>
          </a:xfrm>
        </p:grpSpPr>
        <p:sp>
          <p:nvSpPr>
            <p:cNvPr id="428" name="Freeform 427">
              <a:extLst>
                <a:ext uri="{FF2B5EF4-FFF2-40B4-BE49-F238E27FC236}">
                  <a16:creationId xmlns:a16="http://schemas.microsoft.com/office/drawing/2014/main" id="{627451AE-50CE-F74F-999A-6ACBAC40A41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159959BD-7AC4-7744-B50D-8995514756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B287206E-BC01-5F4C-8E92-702F5DCDB6D9}"/>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5CD2C228-DAC7-7848-98BC-B6A4DBD0F4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B53FB649-BF3B-8F47-9FF5-F972A0DEB8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F7E9846D-94CA-8A4A-9EAD-8497DD13B4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36269EFC-64EE-2844-877E-00384427F5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64BED899-10A3-E648-88DF-8C9D746029A7}"/>
              </a:ext>
            </a:extLst>
          </p:cNvPr>
          <p:cNvGrpSpPr/>
          <p:nvPr/>
        </p:nvGrpSpPr>
        <p:grpSpPr>
          <a:xfrm>
            <a:off x="4183358" y="3201117"/>
            <a:ext cx="800044" cy="416858"/>
            <a:chOff x="7493876" y="2774731"/>
            <a:chExt cx="1481958" cy="894622"/>
          </a:xfrm>
        </p:grpSpPr>
        <p:sp>
          <p:nvSpPr>
            <p:cNvPr id="436" name="Freeform 435">
              <a:extLst>
                <a:ext uri="{FF2B5EF4-FFF2-40B4-BE49-F238E27FC236}">
                  <a16:creationId xmlns:a16="http://schemas.microsoft.com/office/drawing/2014/main" id="{9D901DAF-672A-BC42-86F5-BDDFCB4571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37" name="Oval 436">
              <a:extLst>
                <a:ext uri="{FF2B5EF4-FFF2-40B4-BE49-F238E27FC236}">
                  <a16:creationId xmlns:a16="http://schemas.microsoft.com/office/drawing/2014/main" id="{48A6932E-86F8-8843-8C7C-DCF6611EF5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8" name="Group 437">
              <a:extLst>
                <a:ext uri="{FF2B5EF4-FFF2-40B4-BE49-F238E27FC236}">
                  <a16:creationId xmlns:a16="http://schemas.microsoft.com/office/drawing/2014/main" id="{FCDFFDED-DAFB-B844-AC76-39034A300645}"/>
                </a:ext>
              </a:extLst>
            </p:cNvPr>
            <p:cNvGrpSpPr/>
            <p:nvPr/>
          </p:nvGrpSpPr>
          <p:grpSpPr>
            <a:xfrm>
              <a:off x="7713663" y="2848339"/>
              <a:ext cx="1042107" cy="425543"/>
              <a:chOff x="7786941" y="2884917"/>
              <a:chExt cx="897649" cy="353919"/>
            </a:xfrm>
          </p:grpSpPr>
          <p:sp>
            <p:nvSpPr>
              <p:cNvPr id="440" name="Freeform 439">
                <a:extLst>
                  <a:ext uri="{FF2B5EF4-FFF2-40B4-BE49-F238E27FC236}">
                    <a16:creationId xmlns:a16="http://schemas.microsoft.com/office/drawing/2014/main" id="{CC70474D-BF68-064E-BC6E-C960A678D2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1" name="Freeform 440">
                <a:extLst>
                  <a:ext uri="{FF2B5EF4-FFF2-40B4-BE49-F238E27FC236}">
                    <a16:creationId xmlns:a16="http://schemas.microsoft.com/office/drawing/2014/main" id="{48AFED8C-7ECC-F545-8050-8352F627B2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2" name="Freeform 441">
                <a:extLst>
                  <a:ext uri="{FF2B5EF4-FFF2-40B4-BE49-F238E27FC236}">
                    <a16:creationId xmlns:a16="http://schemas.microsoft.com/office/drawing/2014/main" id="{3742FF40-294E-094D-A695-DAA0293728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Freeform 442">
                <a:extLst>
                  <a:ext uri="{FF2B5EF4-FFF2-40B4-BE49-F238E27FC236}">
                    <a16:creationId xmlns:a16="http://schemas.microsoft.com/office/drawing/2014/main" id="{04221566-AF60-E34B-BB5B-355A27EDDF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9255E15D-DD7F-284E-8788-C8FA6DF84BC1}"/>
              </a:ext>
            </a:extLst>
          </p:cNvPr>
          <p:cNvGrpSpPr/>
          <p:nvPr/>
        </p:nvGrpSpPr>
        <p:grpSpPr>
          <a:xfrm>
            <a:off x="6014871" y="3215650"/>
            <a:ext cx="800044" cy="416858"/>
            <a:chOff x="7493876" y="2774731"/>
            <a:chExt cx="1481958" cy="894622"/>
          </a:xfrm>
        </p:grpSpPr>
        <p:sp>
          <p:nvSpPr>
            <p:cNvPr id="445" name="Freeform 444">
              <a:extLst>
                <a:ext uri="{FF2B5EF4-FFF2-40B4-BE49-F238E27FC236}">
                  <a16:creationId xmlns:a16="http://schemas.microsoft.com/office/drawing/2014/main" id="{072DDC6D-BA07-5C48-905D-2F0C9D31D0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6" name="Oval 445">
              <a:extLst>
                <a:ext uri="{FF2B5EF4-FFF2-40B4-BE49-F238E27FC236}">
                  <a16:creationId xmlns:a16="http://schemas.microsoft.com/office/drawing/2014/main" id="{F0AB7CEC-143F-6E40-8766-B7D9E00EA2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7" name="Group 446">
              <a:extLst>
                <a:ext uri="{FF2B5EF4-FFF2-40B4-BE49-F238E27FC236}">
                  <a16:creationId xmlns:a16="http://schemas.microsoft.com/office/drawing/2014/main" id="{4ABAA694-0FFC-D149-B6DA-47C39539E82B}"/>
                </a:ext>
              </a:extLst>
            </p:cNvPr>
            <p:cNvGrpSpPr/>
            <p:nvPr/>
          </p:nvGrpSpPr>
          <p:grpSpPr>
            <a:xfrm>
              <a:off x="7713663" y="2848339"/>
              <a:ext cx="1042107" cy="425543"/>
              <a:chOff x="7786941" y="2884917"/>
              <a:chExt cx="897649" cy="353919"/>
            </a:xfrm>
          </p:grpSpPr>
          <p:sp>
            <p:nvSpPr>
              <p:cNvPr id="448" name="Freeform 447">
                <a:extLst>
                  <a:ext uri="{FF2B5EF4-FFF2-40B4-BE49-F238E27FC236}">
                    <a16:creationId xmlns:a16="http://schemas.microsoft.com/office/drawing/2014/main" id="{D008C859-C959-6341-A6A6-295340E5E4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A433C9E2-721E-E94D-BEFB-2DBB92D8D38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F2CEAC29-5E19-0246-B96D-77BE38687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87D1E2C0-C895-DD4A-8404-346E30EF76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86</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8" name="TextBox 2">
            <a:extLst>
              <a:ext uri="{FF2B5EF4-FFF2-40B4-BE49-F238E27FC236}">
                <a16:creationId xmlns:a16="http://schemas.microsoft.com/office/drawing/2014/main" id="{1627C605-9C6D-7A40-AB3C-02D953A31A4B}"/>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54EE0CF3-C877-2B41-876E-AD8A0E3281FF}"/>
              </a:ext>
            </a:extLst>
          </p:cNvPr>
          <p:cNvGrpSpPr/>
          <p:nvPr/>
        </p:nvGrpSpPr>
        <p:grpSpPr>
          <a:xfrm>
            <a:off x="8662202" y="2389088"/>
            <a:ext cx="800044" cy="475131"/>
            <a:chOff x="7493876" y="2774731"/>
            <a:chExt cx="1481958" cy="894622"/>
          </a:xfrm>
        </p:grpSpPr>
        <p:sp>
          <p:nvSpPr>
            <p:cNvPr id="411" name="Freeform 410">
              <a:extLst>
                <a:ext uri="{FF2B5EF4-FFF2-40B4-BE49-F238E27FC236}">
                  <a16:creationId xmlns:a16="http://schemas.microsoft.com/office/drawing/2014/main" id="{1AC5E981-1621-EF4E-AE11-BAE258B97F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2" name="Oval 411">
              <a:extLst>
                <a:ext uri="{FF2B5EF4-FFF2-40B4-BE49-F238E27FC236}">
                  <a16:creationId xmlns:a16="http://schemas.microsoft.com/office/drawing/2014/main" id="{F9EA27B8-2035-7541-9808-943C3E87C6C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3" name="Group 412">
              <a:extLst>
                <a:ext uri="{FF2B5EF4-FFF2-40B4-BE49-F238E27FC236}">
                  <a16:creationId xmlns:a16="http://schemas.microsoft.com/office/drawing/2014/main" id="{A442D165-6342-5C47-B717-F625C03272D7}"/>
                </a:ext>
              </a:extLst>
            </p:cNvPr>
            <p:cNvGrpSpPr/>
            <p:nvPr/>
          </p:nvGrpSpPr>
          <p:grpSpPr>
            <a:xfrm>
              <a:off x="7713663" y="2848339"/>
              <a:ext cx="1042107" cy="425543"/>
              <a:chOff x="7786941" y="2884917"/>
              <a:chExt cx="897649" cy="353919"/>
            </a:xfrm>
          </p:grpSpPr>
          <p:sp>
            <p:nvSpPr>
              <p:cNvPr id="414" name="Freeform 413">
                <a:extLst>
                  <a:ext uri="{FF2B5EF4-FFF2-40B4-BE49-F238E27FC236}">
                    <a16:creationId xmlns:a16="http://schemas.microsoft.com/office/drawing/2014/main" id="{D4EBB926-F57B-EE41-9318-1D7470368D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5" name="Freeform 414">
                <a:extLst>
                  <a:ext uri="{FF2B5EF4-FFF2-40B4-BE49-F238E27FC236}">
                    <a16:creationId xmlns:a16="http://schemas.microsoft.com/office/drawing/2014/main" id="{95237C88-3CB7-2249-9095-28432A6E9A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0467955A-1076-FF4A-B111-3650862D9E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FFD18EB9-43FA-704B-BEA9-F61F99F378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0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452">
            <a:extLst>
              <a:ext uri="{FF2B5EF4-FFF2-40B4-BE49-F238E27FC236}">
                <a16:creationId xmlns:a16="http://schemas.microsoft.com/office/drawing/2014/main" id="{5E656F68-12CF-074F-A1FD-89165300B3E1}"/>
              </a:ext>
            </a:extLst>
          </p:cNvPr>
          <p:cNvGrpSpPr/>
          <p:nvPr/>
        </p:nvGrpSpPr>
        <p:grpSpPr>
          <a:xfrm>
            <a:off x="8697359" y="3042907"/>
            <a:ext cx="800044" cy="416858"/>
            <a:chOff x="7493876" y="2774731"/>
            <a:chExt cx="1481958" cy="894622"/>
          </a:xfrm>
        </p:grpSpPr>
        <p:sp>
          <p:nvSpPr>
            <p:cNvPr id="454" name="Freeform 453">
              <a:extLst>
                <a:ext uri="{FF2B5EF4-FFF2-40B4-BE49-F238E27FC236}">
                  <a16:creationId xmlns:a16="http://schemas.microsoft.com/office/drawing/2014/main" id="{EA0612B1-B625-1E4B-9EA8-C9529F6A0C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5" name="Oval 454">
              <a:extLst>
                <a:ext uri="{FF2B5EF4-FFF2-40B4-BE49-F238E27FC236}">
                  <a16:creationId xmlns:a16="http://schemas.microsoft.com/office/drawing/2014/main" id="{5E0173FC-872E-4A45-B19A-7C3A7F03E1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6" name="Group 455">
              <a:extLst>
                <a:ext uri="{FF2B5EF4-FFF2-40B4-BE49-F238E27FC236}">
                  <a16:creationId xmlns:a16="http://schemas.microsoft.com/office/drawing/2014/main" id="{51736B51-F61A-2146-86BF-8037FB44C0E0}"/>
                </a:ext>
              </a:extLst>
            </p:cNvPr>
            <p:cNvGrpSpPr/>
            <p:nvPr/>
          </p:nvGrpSpPr>
          <p:grpSpPr>
            <a:xfrm>
              <a:off x="7713663" y="2848339"/>
              <a:ext cx="1042107" cy="425543"/>
              <a:chOff x="7786941" y="2884917"/>
              <a:chExt cx="897649" cy="353919"/>
            </a:xfrm>
          </p:grpSpPr>
          <p:sp>
            <p:nvSpPr>
              <p:cNvPr id="457" name="Freeform 456">
                <a:extLst>
                  <a:ext uri="{FF2B5EF4-FFF2-40B4-BE49-F238E27FC236}">
                    <a16:creationId xmlns:a16="http://schemas.microsoft.com/office/drawing/2014/main" id="{958EA045-C980-2A46-AEF5-DD26CCFDF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E486E80B-20C0-2A4D-B130-C2A894DAF5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60C47E56-FC95-A148-B77D-AD55B0659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C79CFB88-C2E3-4747-ACF6-3D58A31871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61" name="TextBox 2">
            <a:extLst>
              <a:ext uri="{FF2B5EF4-FFF2-40B4-BE49-F238E27FC236}">
                <a16:creationId xmlns:a16="http://schemas.microsoft.com/office/drawing/2014/main" id="{1E7E78C4-170B-BF44-9C49-74732B085FC3}"/>
              </a:ext>
            </a:extLst>
          </p:cNvPr>
          <p:cNvSpPr txBox="1">
            <a:spLocks noChangeArrowheads="1"/>
          </p:cNvSpPr>
          <p:nvPr/>
        </p:nvSpPr>
        <p:spPr bwMode="auto">
          <a:xfrm>
            <a:off x="9485967" y="3046129"/>
            <a:ext cx="176086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IP/MPLS router</a:t>
            </a:r>
          </a:p>
        </p:txBody>
      </p:sp>
      <p:sp>
        <p:nvSpPr>
          <p:cNvPr id="462" name="Freeform 1">
            <a:extLst>
              <a:ext uri="{FF2B5EF4-FFF2-40B4-BE49-F238E27FC236}">
                <a16:creationId xmlns:a16="http://schemas.microsoft.com/office/drawing/2014/main" id="{2F285AF5-3CFC-8144-A3E3-C606C51723B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63" name="Freeform 149">
            <a:extLst>
              <a:ext uri="{FF2B5EF4-FFF2-40B4-BE49-F238E27FC236}">
                <a16:creationId xmlns:a16="http://schemas.microsoft.com/office/drawing/2014/main" id="{C96E52B5-7C67-A44C-94AA-D0E48F75F781}"/>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7" name="Group 466">
            <a:extLst>
              <a:ext uri="{FF2B5EF4-FFF2-40B4-BE49-F238E27FC236}">
                <a16:creationId xmlns:a16="http://schemas.microsoft.com/office/drawing/2014/main" id="{EB029A7E-44C0-F242-A5A1-3FC07CDBB65E}"/>
              </a:ext>
            </a:extLst>
          </p:cNvPr>
          <p:cNvGrpSpPr/>
          <p:nvPr/>
        </p:nvGrpSpPr>
        <p:grpSpPr>
          <a:xfrm>
            <a:off x="3568700" y="1399148"/>
            <a:ext cx="7067923" cy="1745690"/>
            <a:chOff x="3568700" y="1399148"/>
            <a:chExt cx="7067923" cy="1745690"/>
          </a:xfrm>
        </p:grpSpPr>
        <p:cxnSp>
          <p:nvCxnSpPr>
            <p:cNvPr id="464" name="Straight Connector 5">
              <a:extLst>
                <a:ext uri="{FF2B5EF4-FFF2-40B4-BE49-F238E27FC236}">
                  <a16:creationId xmlns:a16="http://schemas.microsoft.com/office/drawing/2014/main" id="{4A6BF5BF-16DA-5442-8B76-4B6D04C8BC0F}"/>
                </a:ext>
              </a:extLst>
            </p:cNvPr>
            <p:cNvCxnSpPr>
              <a:cxnSpLocks noChangeShapeType="1"/>
            </p:cNvCxnSpPr>
            <p:nvPr/>
          </p:nvCxnSpPr>
          <p:spPr bwMode="auto">
            <a:xfrm flipV="1">
              <a:off x="3999006" y="1726547"/>
              <a:ext cx="323196" cy="397000"/>
            </a:xfrm>
            <a:prstGeom prst="line">
              <a:avLst/>
            </a:prstGeom>
            <a:noFill/>
            <a:ln w="15875">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65" name="TextBox 6">
              <a:extLst>
                <a:ext uri="{FF2B5EF4-FFF2-40B4-BE49-F238E27FC236}">
                  <a16:creationId xmlns:a16="http://schemas.microsoft.com/office/drawing/2014/main" id="{5A85EE23-0DCC-ED46-BE8D-9C679D1AEC3E}"/>
                </a:ext>
              </a:extLst>
            </p:cNvPr>
            <p:cNvSpPr txBox="1">
              <a:spLocks noChangeArrowheads="1"/>
            </p:cNvSpPr>
            <p:nvPr/>
          </p:nvSpPr>
          <p:spPr bwMode="auto">
            <a:xfrm>
              <a:off x="4296802" y="1399148"/>
              <a:ext cx="6339821"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2000" i="0" dirty="0">
                  <a:solidFill>
                    <a:srgbClr val="000000"/>
                  </a:solidFill>
                  <a:latin typeface="+mn-lt"/>
                  <a:cs typeface="Arial" charset="0"/>
                </a:rPr>
                <a:t>IP/MPLS entry router (R4)  can use </a:t>
              </a:r>
              <a:r>
                <a:rPr lang="en-US" sz="2000" dirty="0">
                  <a:solidFill>
                    <a:srgbClr val="000000"/>
                  </a:solidFill>
                  <a:latin typeface="+mn-lt"/>
                  <a:cs typeface="Arial" charset="0"/>
                </a:rPr>
                <a:t>different</a:t>
              </a:r>
              <a:r>
                <a:rPr lang="en-US" sz="2000" i="0" dirty="0">
                  <a:solidFill>
                    <a:srgbClr val="000000"/>
                  </a:solidFill>
                  <a:latin typeface="+mn-lt"/>
                  <a:cs typeface="Arial" charset="0"/>
                </a:rPr>
                <a:t> MPLS routes to A based, e.g., on IP source address or other fields</a:t>
              </a:r>
            </a:p>
          </p:txBody>
        </p:sp>
        <p:sp>
          <p:nvSpPr>
            <p:cNvPr id="466" name="Oval 3">
              <a:extLst>
                <a:ext uri="{FF2B5EF4-FFF2-40B4-BE49-F238E27FC236}">
                  <a16:creationId xmlns:a16="http://schemas.microsoft.com/office/drawing/2014/main" id="{4A124612-BCD5-2B40-AA4F-13E275CE4CCB}"/>
                </a:ext>
              </a:extLst>
            </p:cNvPr>
            <p:cNvSpPr>
              <a:spLocks noChangeArrowheads="1"/>
            </p:cNvSpPr>
            <p:nvPr/>
          </p:nvSpPr>
          <p:spPr bwMode="auto">
            <a:xfrm rot="2263392">
              <a:off x="3568700" y="2000250"/>
              <a:ext cx="161925" cy="1144588"/>
            </a:xfrm>
            <a:prstGeom prst="ellipse">
              <a:avLst/>
            </a:prstGeom>
            <a:noFill/>
            <a:ln w="15875">
              <a:solidFill>
                <a:srgbClr val="C00000"/>
              </a:solidFill>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solidFill>
                  <a:srgbClr val="000000"/>
                </a:solidFill>
              </a:endParaRPr>
            </a:p>
          </p:txBody>
        </p:sp>
      </p:grpSp>
      <p:sp>
        <p:nvSpPr>
          <p:cNvPr id="468" name="Rectangle 3">
            <a:extLst>
              <a:ext uri="{FF2B5EF4-FFF2-40B4-BE49-F238E27FC236}">
                <a16:creationId xmlns:a16="http://schemas.microsoft.com/office/drawing/2014/main" id="{865EA7EE-95F3-5A4E-BB84-123A34384241}"/>
              </a:ext>
            </a:extLst>
          </p:cNvPr>
          <p:cNvSpPr txBox="1">
            <a:spLocks noChangeArrowheads="1"/>
          </p:cNvSpPr>
          <p:nvPr/>
        </p:nvSpPr>
        <p:spPr bwMode="auto">
          <a:xfrm>
            <a:off x="886851" y="4701896"/>
            <a:ext cx="10892772" cy="15414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2800" i="0" dirty="0">
                <a:solidFill>
                  <a:srgbClr val="C00000"/>
                </a:solidFill>
                <a:latin typeface="+mn-lt"/>
              </a:rPr>
              <a:t>MPLS routing: </a:t>
            </a:r>
            <a:r>
              <a:rPr lang="en-US" sz="2800" i="0" dirty="0">
                <a:solidFill>
                  <a:srgbClr val="000000"/>
                </a:solidFill>
                <a:latin typeface="+mn-lt"/>
              </a:rPr>
              <a:t>path to destination can be based on source </a:t>
            </a:r>
            <a:r>
              <a:rPr lang="en-US" sz="2800" dirty="0">
                <a:solidFill>
                  <a:srgbClr val="000000"/>
                </a:solidFill>
                <a:latin typeface="+mn-lt"/>
              </a:rPr>
              <a:t>and</a:t>
            </a:r>
            <a:r>
              <a:rPr lang="en-US" sz="2800" i="0" dirty="0">
                <a:solidFill>
                  <a:srgbClr val="000000"/>
                </a:solidFill>
                <a:latin typeface="+mn-lt"/>
              </a:rPr>
              <a:t> destination address</a:t>
            </a:r>
          </a:p>
          <a:p>
            <a:pPr marL="693738" lvl="1" indent="-293688">
              <a:lnSpc>
                <a:spcPct val="85000"/>
              </a:lnSpc>
              <a:spcBef>
                <a:spcPct val="20000"/>
              </a:spcBef>
              <a:buClr>
                <a:srgbClr val="000099"/>
              </a:buClr>
              <a:buSzPct val="100000"/>
              <a:buFont typeface="Arial" panose="020B0604020202020204" pitchFamily="34" charset="0"/>
              <a:buChar char="•"/>
            </a:pPr>
            <a:r>
              <a:rPr lang="en-US" sz="2800" i="0" dirty="0">
                <a:solidFill>
                  <a:srgbClr val="000000"/>
                </a:solidFill>
                <a:latin typeface="+mn-lt"/>
              </a:rPr>
              <a:t>flavor of generalized forwarding</a:t>
            </a:r>
            <a:r>
              <a:rPr lang="en-US" i="0" dirty="0">
                <a:solidFill>
                  <a:srgbClr val="000000"/>
                </a:solidFill>
                <a:latin typeface="+mn-lt"/>
              </a:rPr>
              <a:t> (MPLS 10 years earlier)</a:t>
            </a:r>
          </a:p>
          <a:p>
            <a:pPr marL="681038" lvl="1" indent="-223838">
              <a:lnSpc>
                <a:spcPct val="85000"/>
              </a:lnSpc>
              <a:spcBef>
                <a:spcPct val="20000"/>
              </a:spcBef>
              <a:buClr>
                <a:srgbClr val="000099"/>
              </a:buClr>
              <a:buFont typeface="Arial"/>
              <a:buChar char="•"/>
            </a:pPr>
            <a:r>
              <a:rPr lang="en-US" sz="2800" dirty="0">
                <a:solidFill>
                  <a:srgbClr val="0000A8"/>
                </a:solidFill>
                <a:latin typeface="+mn-lt"/>
              </a:rPr>
              <a:t>fast reroute: </a:t>
            </a:r>
            <a:r>
              <a:rPr lang="en-US" sz="2800" i="0" dirty="0">
                <a:solidFill>
                  <a:srgbClr val="000000"/>
                </a:solidFill>
                <a:latin typeface="+mn-lt"/>
              </a:rPr>
              <a:t>precompute backup routes in case of link failure</a:t>
            </a:r>
          </a:p>
        </p:txBody>
      </p:sp>
      <p:sp>
        <p:nvSpPr>
          <p:cNvPr id="469" name="Text Box 83">
            <a:extLst>
              <a:ext uri="{FF2B5EF4-FFF2-40B4-BE49-F238E27FC236}">
                <a16:creationId xmlns:a16="http://schemas.microsoft.com/office/drawing/2014/main" id="{82575C60-3D09-694E-94EF-1FD71702E20D}"/>
              </a:ext>
            </a:extLst>
          </p:cNvPr>
          <p:cNvSpPr txBox="1">
            <a:spLocks noChangeArrowheads="1"/>
          </p:cNvSpPr>
          <p:nvPr/>
        </p:nvSpPr>
        <p:spPr bwMode="auto">
          <a:xfrm>
            <a:off x="6220759" y="3650037"/>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79680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2"/>
                                        </p:tgtEl>
                                        <p:attrNameLst>
                                          <p:attrName>style.visibility</p:attrName>
                                        </p:attrNameLst>
                                      </p:cBhvr>
                                      <p:to>
                                        <p:strVal val="visible"/>
                                      </p:to>
                                    </p:set>
                                    <p:animEffect transition="in" filter="dissolve">
                                      <p:cBhvr>
                                        <p:cTn id="7" dur="500"/>
                                        <p:tgtEl>
                                          <p:spTgt spid="46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63"/>
                                        </p:tgtEl>
                                        <p:attrNameLst>
                                          <p:attrName>style.visibility</p:attrName>
                                        </p:attrNameLst>
                                      </p:cBhvr>
                                      <p:to>
                                        <p:strVal val="visible"/>
                                      </p:to>
                                    </p:set>
                                    <p:animEffect transition="in" filter="dissolve">
                                      <p:cBhvr>
                                        <p:cTn id="10" dur="500"/>
                                        <p:tgtEl>
                                          <p:spTgt spid="463"/>
                                        </p:tgtEl>
                                      </p:cBhvr>
                                    </p:animEffect>
                                  </p:childTnLst>
                                </p:cTn>
                              </p:par>
                              <p:par>
                                <p:cTn id="11" presetID="9" presetClass="entr" presetSubtype="0" fill="hold" nodeType="withEffect">
                                  <p:stCondLst>
                                    <p:cond delay="0"/>
                                  </p:stCondLst>
                                  <p:childTnLst>
                                    <p:set>
                                      <p:cBhvr>
                                        <p:cTn id="12" dur="1" fill="hold">
                                          <p:stCondLst>
                                            <p:cond delay="0"/>
                                          </p:stCondLst>
                                        </p:cTn>
                                        <p:tgtEl>
                                          <p:spTgt spid="467"/>
                                        </p:tgtEl>
                                        <p:attrNameLst>
                                          <p:attrName>style.visibility</p:attrName>
                                        </p:attrNameLst>
                                      </p:cBhvr>
                                      <p:to>
                                        <p:strVal val="visible"/>
                                      </p:to>
                                    </p:set>
                                    <p:animEffect transition="in" filter="dissolve">
                                      <p:cBhvr>
                                        <p:cTn id="13" dur="500"/>
                                        <p:tgtEl>
                                          <p:spTgt spid="467"/>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dissolve">
                                      <p:cBhvr>
                                        <p:cTn id="18" dur="500"/>
                                        <p:tgtEl>
                                          <p:spTgt spid="4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 grpId="0" animBg="1"/>
      <p:bldP spid="463" grpId="0" animBg="1"/>
      <p:bldP spid="468"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signaling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87</a:t>
            </a:fld>
            <a:endParaRPr lang="en-US" dirty="0"/>
          </a:p>
        </p:txBody>
      </p:sp>
      <p:sp>
        <p:nvSpPr>
          <p:cNvPr id="93" name="Rectangle 3">
            <a:extLst>
              <a:ext uri="{FF2B5EF4-FFF2-40B4-BE49-F238E27FC236}">
                <a16:creationId xmlns:a16="http://schemas.microsoft.com/office/drawing/2014/main" id="{CA66BB57-919B-4648-81E0-16D9853CD4F6}"/>
              </a:ext>
            </a:extLst>
          </p:cNvPr>
          <p:cNvSpPr txBox="1">
            <a:spLocks noChangeArrowheads="1"/>
          </p:cNvSpPr>
          <p:nvPr/>
        </p:nvSpPr>
        <p:spPr>
          <a:xfrm>
            <a:off x="806263" y="1486367"/>
            <a:ext cx="11188513" cy="2142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modify OSPF, IS-IS link-state flooding protocols to carry info used by MPLS routing: </a:t>
            </a:r>
          </a:p>
          <a:p>
            <a:pPr lvl="1">
              <a:defRPr/>
            </a:pPr>
            <a:r>
              <a:rPr lang="en-US" sz="2800" dirty="0"/>
              <a:t>e.g., link bandwidth, amount of “reserved</a:t>
            </a:r>
            <a:r>
              <a:rPr lang="en-US" altLang="ja-JP" sz="2800" dirty="0"/>
              <a:t>”</a:t>
            </a:r>
            <a:r>
              <a:rPr lang="en-US" sz="2800" dirty="0"/>
              <a:t> link bandwidth</a:t>
            </a:r>
          </a:p>
        </p:txBody>
      </p:sp>
      <p:grpSp>
        <p:nvGrpSpPr>
          <p:cNvPr id="94" name="Group 93">
            <a:extLst>
              <a:ext uri="{FF2B5EF4-FFF2-40B4-BE49-F238E27FC236}">
                <a16:creationId xmlns:a16="http://schemas.microsoft.com/office/drawing/2014/main" id="{CCA1C305-E041-4941-9AEA-18805F739D29}"/>
              </a:ext>
            </a:extLst>
          </p:cNvPr>
          <p:cNvGrpSpPr/>
          <p:nvPr/>
        </p:nvGrpSpPr>
        <p:grpSpPr>
          <a:xfrm>
            <a:off x="4502577" y="4805080"/>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840333"/>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836740"/>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851273"/>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4422215"/>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5080796"/>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5066403"/>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5202704"/>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6087691"/>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5201023"/>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610589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62836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890614"/>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528198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551852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923336"/>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45691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522007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4208928"/>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5060575"/>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506957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9" name="Group 158">
            <a:extLst>
              <a:ext uri="{FF2B5EF4-FFF2-40B4-BE49-F238E27FC236}">
                <a16:creationId xmlns:a16="http://schemas.microsoft.com/office/drawing/2014/main" id="{A5374C71-840A-7347-9DA0-1DD69BD53A1A}"/>
              </a:ext>
            </a:extLst>
          </p:cNvPr>
          <p:cNvGrpSpPr>
            <a:grpSpLocks/>
          </p:cNvGrpSpPr>
          <p:nvPr/>
        </p:nvGrpSpPr>
        <p:grpSpPr bwMode="auto">
          <a:xfrm>
            <a:off x="4254499" y="4756992"/>
            <a:ext cx="3109913" cy="1607891"/>
            <a:chOff x="2882348" y="4542181"/>
            <a:chExt cx="3109821" cy="1607226"/>
          </a:xfrm>
        </p:grpSpPr>
        <p:sp>
          <p:nvSpPr>
            <p:cNvPr id="160" name="Right Arrow 93183">
              <a:extLst>
                <a:ext uri="{FF2B5EF4-FFF2-40B4-BE49-F238E27FC236}">
                  <a16:creationId xmlns:a16="http://schemas.microsoft.com/office/drawing/2014/main" id="{7F2DEA98-57F4-4F41-BA41-B470DA9A18E7}"/>
                </a:ext>
              </a:extLst>
            </p:cNvPr>
            <p:cNvSpPr>
              <a:spLocks noChangeArrowheads="1"/>
            </p:cNvSpPr>
            <p:nvPr/>
          </p:nvSpPr>
          <p:spPr bwMode="auto">
            <a:xfrm rot="10800000">
              <a:off x="3876263" y="4542181"/>
              <a:ext cx="606286" cy="159027"/>
            </a:xfrm>
            <a:prstGeom prst="rightArrow">
              <a:avLst>
                <a:gd name="adj1" fmla="val 50000"/>
                <a:gd name="adj2" fmla="val 50003"/>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1" name="Right Arrow 112">
              <a:extLst>
                <a:ext uri="{FF2B5EF4-FFF2-40B4-BE49-F238E27FC236}">
                  <a16:creationId xmlns:a16="http://schemas.microsoft.com/office/drawing/2014/main" id="{C3AD32EA-5BFF-F749-B511-E312AE1D7BDF}"/>
                </a:ext>
              </a:extLst>
            </p:cNvPr>
            <p:cNvSpPr>
              <a:spLocks noChangeArrowheads="1"/>
            </p:cNvSpPr>
            <p:nvPr/>
          </p:nvSpPr>
          <p:spPr bwMode="auto">
            <a:xfrm rot="13936672" flipV="1">
              <a:off x="3501914" y="5294505"/>
              <a:ext cx="790370" cy="144998"/>
            </a:xfrm>
            <a:prstGeom prst="rightArrow">
              <a:avLst>
                <a:gd name="adj1" fmla="val 50000"/>
                <a:gd name="adj2" fmla="val 49992"/>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2" name="Right Arrow 113">
              <a:extLst>
                <a:ext uri="{FF2B5EF4-FFF2-40B4-BE49-F238E27FC236}">
                  <a16:creationId xmlns:a16="http://schemas.microsoft.com/office/drawing/2014/main" id="{30640B9E-D2BC-CE49-AFB6-6355D36BD2D1}"/>
                </a:ext>
              </a:extLst>
            </p:cNvPr>
            <p:cNvSpPr>
              <a:spLocks noChangeArrowheads="1"/>
            </p:cNvSpPr>
            <p:nvPr/>
          </p:nvSpPr>
          <p:spPr bwMode="auto">
            <a:xfrm rot="11901416" flipV="1">
              <a:off x="3896874" y="5246831"/>
              <a:ext cx="2095295" cy="178650"/>
            </a:xfrm>
            <a:prstGeom prst="rightArrow">
              <a:avLst>
                <a:gd name="adj1" fmla="val 50000"/>
                <a:gd name="adj2" fmla="val 50009"/>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3" name="TextBox 93184">
              <a:extLst>
                <a:ext uri="{FF2B5EF4-FFF2-40B4-BE49-F238E27FC236}">
                  <a16:creationId xmlns:a16="http://schemas.microsoft.com/office/drawing/2014/main" id="{3ECEB854-808D-D340-B457-1BC298B8CD13}"/>
                </a:ext>
              </a:extLst>
            </p:cNvPr>
            <p:cNvSpPr txBox="1">
              <a:spLocks noChangeArrowheads="1"/>
            </p:cNvSpPr>
            <p:nvPr/>
          </p:nvSpPr>
          <p:spPr bwMode="auto">
            <a:xfrm>
              <a:off x="2882348" y="5396948"/>
              <a:ext cx="1081931" cy="7524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0070C0"/>
                  </a:solidFill>
                  <a:latin typeface="+mn-lt"/>
                  <a:cs typeface="Arial" charset="0"/>
                </a:rPr>
                <a:t>modified </a:t>
              </a:r>
            </a:p>
            <a:p>
              <a:pPr>
                <a:lnSpc>
                  <a:spcPts val="1700"/>
                </a:lnSpc>
              </a:pPr>
              <a:r>
                <a:rPr lang="en-US" sz="1800" i="0" dirty="0">
                  <a:solidFill>
                    <a:srgbClr val="0070C0"/>
                  </a:solidFill>
                  <a:latin typeface="+mn-lt"/>
                  <a:cs typeface="Arial" charset="0"/>
                </a:rPr>
                <a:t>link state </a:t>
              </a:r>
            </a:p>
            <a:p>
              <a:pPr>
                <a:lnSpc>
                  <a:spcPts val="1700"/>
                </a:lnSpc>
              </a:pPr>
              <a:r>
                <a:rPr lang="en-US" sz="1800" i="0" dirty="0">
                  <a:solidFill>
                    <a:srgbClr val="0070C0"/>
                  </a:solidFill>
                  <a:latin typeface="+mn-lt"/>
                  <a:cs typeface="Arial" charset="0"/>
                </a:rPr>
                <a:t>flooding</a:t>
              </a:r>
            </a:p>
          </p:txBody>
        </p:sp>
      </p:grpSp>
      <p:grpSp>
        <p:nvGrpSpPr>
          <p:cNvPr id="164" name="Group 163">
            <a:extLst>
              <a:ext uri="{FF2B5EF4-FFF2-40B4-BE49-F238E27FC236}">
                <a16:creationId xmlns:a16="http://schemas.microsoft.com/office/drawing/2014/main" id="{173F7A7B-1583-A64A-9DC1-C6B97EB31313}"/>
              </a:ext>
            </a:extLst>
          </p:cNvPr>
          <p:cNvGrpSpPr>
            <a:grpSpLocks/>
          </p:cNvGrpSpPr>
          <p:nvPr/>
        </p:nvGrpSpPr>
        <p:grpSpPr bwMode="auto">
          <a:xfrm>
            <a:off x="5243596" y="4483662"/>
            <a:ext cx="2182726" cy="1516342"/>
            <a:chOff x="6863432" y="3135344"/>
            <a:chExt cx="2183363" cy="1516976"/>
          </a:xfrm>
        </p:grpSpPr>
        <p:sp>
          <p:nvSpPr>
            <p:cNvPr id="165" name="Right Arrow 119">
              <a:extLst>
                <a:ext uri="{FF2B5EF4-FFF2-40B4-BE49-F238E27FC236}">
                  <a16:creationId xmlns:a16="http://schemas.microsoft.com/office/drawing/2014/main" id="{1C5EDD2A-5B5F-0A4D-8668-74F541146D61}"/>
                </a:ext>
              </a:extLst>
            </p:cNvPr>
            <p:cNvSpPr>
              <a:spLocks noChangeArrowheads="1"/>
            </p:cNvSpPr>
            <p:nvPr/>
          </p:nvSpPr>
          <p:spPr bwMode="auto">
            <a:xfrm>
              <a:off x="6930889" y="3432312"/>
              <a:ext cx="606286" cy="159027"/>
            </a:xfrm>
            <a:prstGeom prst="rightArrow">
              <a:avLst>
                <a:gd name="adj1" fmla="val 50000"/>
                <a:gd name="adj2" fmla="val 50003"/>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6" name="Right Arrow 120">
              <a:extLst>
                <a:ext uri="{FF2B5EF4-FFF2-40B4-BE49-F238E27FC236}">
                  <a16:creationId xmlns:a16="http://schemas.microsoft.com/office/drawing/2014/main" id="{C3ACBA8F-A6DE-4F48-A7D7-196C58D55A2D}"/>
                </a:ext>
              </a:extLst>
            </p:cNvPr>
            <p:cNvSpPr>
              <a:spLocks noChangeArrowheads="1"/>
            </p:cNvSpPr>
            <p:nvPr/>
          </p:nvSpPr>
          <p:spPr bwMode="auto">
            <a:xfrm rot="3111092" flipV="1">
              <a:off x="6556540" y="4184636"/>
              <a:ext cx="790370" cy="144998"/>
            </a:xfrm>
            <a:prstGeom prst="rightArrow">
              <a:avLst>
                <a:gd name="adj1" fmla="val 50000"/>
                <a:gd name="adj2" fmla="val 49992"/>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7" name="Right Arrow 121">
              <a:extLst>
                <a:ext uri="{FF2B5EF4-FFF2-40B4-BE49-F238E27FC236}">
                  <a16:creationId xmlns:a16="http://schemas.microsoft.com/office/drawing/2014/main" id="{602E9C23-C75C-6C49-850B-658E74D8DB69}"/>
                </a:ext>
              </a:extLst>
            </p:cNvPr>
            <p:cNvSpPr>
              <a:spLocks noChangeArrowheads="1"/>
            </p:cNvSpPr>
            <p:nvPr/>
          </p:nvSpPr>
          <p:spPr bwMode="auto">
            <a:xfrm rot="1136798" flipV="1">
              <a:off x="6951500" y="4136962"/>
              <a:ext cx="2095295" cy="178650"/>
            </a:xfrm>
            <a:prstGeom prst="rightArrow">
              <a:avLst>
                <a:gd name="adj1" fmla="val 50000"/>
                <a:gd name="adj2" fmla="val 50009"/>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8" name="TextBox 122">
              <a:extLst>
                <a:ext uri="{FF2B5EF4-FFF2-40B4-BE49-F238E27FC236}">
                  <a16:creationId xmlns:a16="http://schemas.microsoft.com/office/drawing/2014/main" id="{77E44874-A122-AA44-A46F-6C9B2F567C86}"/>
                </a:ext>
              </a:extLst>
            </p:cNvPr>
            <p:cNvSpPr txBox="1">
              <a:spLocks noChangeArrowheads="1"/>
            </p:cNvSpPr>
            <p:nvPr/>
          </p:nvSpPr>
          <p:spPr bwMode="auto">
            <a:xfrm>
              <a:off x="6863432" y="3135344"/>
              <a:ext cx="949319" cy="3168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C00000"/>
                  </a:solidFill>
                  <a:latin typeface="+mn-lt"/>
                  <a:cs typeface="Arial" charset="0"/>
                </a:rPr>
                <a:t>RSVP-TE</a:t>
              </a:r>
            </a:p>
          </p:txBody>
        </p:sp>
      </p:grpSp>
      <p:sp>
        <p:nvSpPr>
          <p:cNvPr id="169" name="Rectangle 3">
            <a:extLst>
              <a:ext uri="{FF2B5EF4-FFF2-40B4-BE49-F238E27FC236}">
                <a16:creationId xmlns:a16="http://schemas.microsoft.com/office/drawing/2014/main" id="{60B103AD-1C48-BC42-A29F-B371A495B2C6}"/>
              </a:ext>
            </a:extLst>
          </p:cNvPr>
          <p:cNvSpPr txBox="1">
            <a:spLocks noChangeArrowheads="1"/>
          </p:cNvSpPr>
          <p:nvPr/>
        </p:nvSpPr>
        <p:spPr bwMode="auto">
          <a:xfrm>
            <a:off x="899646" y="2941171"/>
            <a:ext cx="10947213" cy="10588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defRPr/>
            </a:pPr>
            <a:r>
              <a:rPr lang="en-US" sz="3200" i="0" dirty="0">
                <a:solidFill>
                  <a:srgbClr val="000000"/>
                </a:solidFill>
                <a:latin typeface="+mn-lt"/>
                <a:cs typeface="+mn-cs"/>
              </a:rPr>
              <a:t>entry MPLS router uses RSVP-TE signaling protocol to set up MPLS forwarding at downstream routers</a:t>
            </a:r>
          </a:p>
        </p:txBody>
      </p:sp>
      <p:sp>
        <p:nvSpPr>
          <p:cNvPr id="170" name="Text Box 83">
            <a:extLst>
              <a:ext uri="{FF2B5EF4-FFF2-40B4-BE49-F238E27FC236}">
                <a16:creationId xmlns:a16="http://schemas.microsoft.com/office/drawing/2014/main" id="{E7E31D70-BCFD-0C44-8E54-DC49147B9C4F}"/>
              </a:ext>
            </a:extLst>
          </p:cNvPr>
          <p:cNvSpPr txBox="1">
            <a:spLocks noChangeArrowheads="1"/>
          </p:cNvSpPr>
          <p:nvPr/>
        </p:nvSpPr>
        <p:spPr bwMode="auto">
          <a:xfrm>
            <a:off x="7619253" y="629812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418252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wipe(right)">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9"/>
                                        </p:tgtEl>
                                        <p:attrNameLst>
                                          <p:attrName>style.visibility</p:attrName>
                                        </p:attrNameLst>
                                      </p:cBhvr>
                                      <p:to>
                                        <p:strVal val="visible"/>
                                      </p:to>
                                    </p:set>
                                    <p:animEffect transition="in" filter="fade">
                                      <p:cBhvr>
                                        <p:cTn id="12" dur="500"/>
                                        <p:tgtEl>
                                          <p:spTgt spid="169"/>
                                        </p:tgtEl>
                                      </p:cBhvr>
                                    </p:animEffect>
                                  </p:childTnLst>
                                </p:cTn>
                              </p:par>
                              <p:par>
                                <p:cTn id="13" presetID="10" presetClass="exit" presetSubtype="0" fill="hold" nodeType="withEffect">
                                  <p:stCondLst>
                                    <p:cond delay="0"/>
                                  </p:stCondLst>
                                  <p:childTnLst>
                                    <p:animEffect transition="out" filter="fade">
                                      <p:cBhvr>
                                        <p:cTn id="14" dur="500"/>
                                        <p:tgtEl>
                                          <p:spTgt spid="159"/>
                                        </p:tgtEl>
                                      </p:cBhvr>
                                    </p:animEffect>
                                    <p:set>
                                      <p:cBhvr>
                                        <p:cTn id="15" dur="1" fill="hold">
                                          <p:stCondLst>
                                            <p:cond delay="499"/>
                                          </p:stCondLst>
                                        </p:cTn>
                                        <p:tgtEl>
                                          <p:spTgt spid="159"/>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64"/>
                                        </p:tgtEl>
                                        <p:attrNameLst>
                                          <p:attrName>style.visibility</p:attrName>
                                        </p:attrNameLst>
                                      </p:cBhvr>
                                      <p:to>
                                        <p:strVal val="visible"/>
                                      </p:to>
                                    </p:set>
                                    <p:animEffect transition="in" filter="wipe(left)">
                                      <p:cBhvr>
                                        <p:cTn id="1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forwarding tables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88</a:t>
            </a:fld>
            <a:endParaRPr lang="en-US" dirty="0"/>
          </a:p>
        </p:txBody>
      </p:sp>
      <p:grpSp>
        <p:nvGrpSpPr>
          <p:cNvPr id="7" name="Group 6">
            <a:extLst>
              <a:ext uri="{FF2B5EF4-FFF2-40B4-BE49-F238E27FC236}">
                <a16:creationId xmlns:a16="http://schemas.microsoft.com/office/drawing/2014/main" id="{973EB9AE-4B4B-4346-962C-323D97558A86}"/>
              </a:ext>
            </a:extLst>
          </p:cNvPr>
          <p:cNvGrpSpPr/>
          <p:nvPr/>
        </p:nvGrpSpPr>
        <p:grpSpPr>
          <a:xfrm>
            <a:off x="6348319" y="4936097"/>
            <a:ext cx="2661899" cy="1319944"/>
            <a:chOff x="6348319" y="4936097"/>
            <a:chExt cx="2661899" cy="1319944"/>
          </a:xfrm>
        </p:grpSpPr>
        <p:sp>
          <p:nvSpPr>
            <p:cNvPr id="219" name="Freeform 3">
              <a:extLst>
                <a:ext uri="{FF2B5EF4-FFF2-40B4-BE49-F238E27FC236}">
                  <a16:creationId xmlns:a16="http://schemas.microsoft.com/office/drawing/2014/main" id="{C2B16262-E527-A34C-BA93-364FB40B7190}"/>
                </a:ext>
              </a:extLst>
            </p:cNvPr>
            <p:cNvSpPr>
              <a:spLocks/>
            </p:cNvSpPr>
            <p:nvPr/>
          </p:nvSpPr>
          <p:spPr bwMode="auto">
            <a:xfrm>
              <a:off x="6348319" y="4936097"/>
              <a:ext cx="2447925" cy="577850"/>
            </a:xfrm>
            <a:custGeom>
              <a:avLst/>
              <a:gdLst>
                <a:gd name="T0" fmla="*/ 2147483647 w 1542"/>
                <a:gd name="T1" fmla="*/ 2147483647 h 364"/>
                <a:gd name="T2" fmla="*/ 0 w 1542"/>
                <a:gd name="T3" fmla="*/ 2147483647 h 364"/>
                <a:gd name="T4" fmla="*/ 2147483647 w 1542"/>
                <a:gd name="T5" fmla="*/ 2147483647 h 364"/>
                <a:gd name="T6" fmla="*/ 2147483647 w 1542"/>
                <a:gd name="T7" fmla="*/ 0 h 364"/>
                <a:gd name="T8" fmla="*/ 2147483647 w 1542"/>
                <a:gd name="T9" fmla="*/ 2147483647 h 3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64">
                  <a:moveTo>
                    <a:pt x="839" y="8"/>
                  </a:moveTo>
                  <a:lnTo>
                    <a:pt x="0" y="364"/>
                  </a:lnTo>
                  <a:lnTo>
                    <a:pt x="1542" y="364"/>
                  </a:lnTo>
                  <a:lnTo>
                    <a:pt x="1127" y="0"/>
                  </a:lnTo>
                  <a:lnTo>
                    <a:pt x="839"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1" name="Group 110">
              <a:extLst>
                <a:ext uri="{FF2B5EF4-FFF2-40B4-BE49-F238E27FC236}">
                  <a16:creationId xmlns:a16="http://schemas.microsoft.com/office/drawing/2014/main" id="{A9B6F810-1DA8-CD4B-9B9A-8E3E61B5ADC2}"/>
                </a:ext>
              </a:extLst>
            </p:cNvPr>
            <p:cNvGrpSpPr>
              <a:grpSpLocks/>
            </p:cNvGrpSpPr>
            <p:nvPr/>
          </p:nvGrpSpPr>
          <p:grpSpPr bwMode="auto">
            <a:xfrm>
              <a:off x="6463868" y="5333703"/>
              <a:ext cx="2546350" cy="922338"/>
              <a:chOff x="679" y="3270"/>
              <a:chExt cx="1604" cy="581"/>
            </a:xfrm>
          </p:grpSpPr>
          <p:sp>
            <p:nvSpPr>
              <p:cNvPr id="222" name="Rectangle 111">
                <a:extLst>
                  <a:ext uri="{FF2B5EF4-FFF2-40B4-BE49-F238E27FC236}">
                    <a16:creationId xmlns:a16="http://schemas.microsoft.com/office/drawing/2014/main" id="{080EFBD4-EA9F-4B4C-BB14-48AF92D481FD}"/>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23" name="Text Box 112">
                <a:extLst>
                  <a:ext uri="{FF2B5EF4-FFF2-40B4-BE49-F238E27FC236}">
                    <a16:creationId xmlns:a16="http://schemas.microsoft.com/office/drawing/2014/main" id="{B9BCEF9A-45F9-8A4A-8E6C-199529FE5A36}"/>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24" name="Line 113">
                <a:extLst>
                  <a:ext uri="{FF2B5EF4-FFF2-40B4-BE49-F238E27FC236}">
                    <a16:creationId xmlns:a16="http://schemas.microsoft.com/office/drawing/2014/main" id="{71BE2D74-DC26-1442-AFB5-AAD87B9FC0C9}"/>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5" name="Text Box 114">
                <a:extLst>
                  <a:ext uri="{FF2B5EF4-FFF2-40B4-BE49-F238E27FC236}">
                    <a16:creationId xmlns:a16="http://schemas.microsoft.com/office/drawing/2014/main" id="{68E1F84E-9C74-1243-B51D-F4CD28DACE2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6        -      A       0</a:t>
                </a:r>
              </a:p>
            </p:txBody>
          </p:sp>
          <p:sp>
            <p:nvSpPr>
              <p:cNvPr id="226" name="Line 115">
                <a:extLst>
                  <a:ext uri="{FF2B5EF4-FFF2-40B4-BE49-F238E27FC236}">
                    <a16:creationId xmlns:a16="http://schemas.microsoft.com/office/drawing/2014/main" id="{93DCE101-756F-124D-98B0-9767B4E41B13}"/>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7" name="Line 116">
                <a:extLst>
                  <a:ext uri="{FF2B5EF4-FFF2-40B4-BE49-F238E27FC236}">
                    <a16:creationId xmlns:a16="http://schemas.microsoft.com/office/drawing/2014/main" id="{EDD0C2CA-3B5E-1A43-88D5-257D16A4B243}"/>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8" name="Line 117">
                <a:extLst>
                  <a:ext uri="{FF2B5EF4-FFF2-40B4-BE49-F238E27FC236}">
                    <a16:creationId xmlns:a16="http://schemas.microsoft.com/office/drawing/2014/main" id="{46B29124-E64A-AB42-AB69-F312BBD42E88}"/>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5" name="Group 4">
            <a:extLst>
              <a:ext uri="{FF2B5EF4-FFF2-40B4-BE49-F238E27FC236}">
                <a16:creationId xmlns:a16="http://schemas.microsoft.com/office/drawing/2014/main" id="{A9F890F5-B889-5B4F-8AC2-1385934F9348}"/>
              </a:ext>
            </a:extLst>
          </p:cNvPr>
          <p:cNvGrpSpPr/>
          <p:nvPr/>
        </p:nvGrpSpPr>
        <p:grpSpPr>
          <a:xfrm>
            <a:off x="6341409" y="1863350"/>
            <a:ext cx="2622550" cy="1714500"/>
            <a:chOff x="6341409" y="1863350"/>
            <a:chExt cx="2622550" cy="1714500"/>
          </a:xfrm>
        </p:grpSpPr>
        <p:sp>
          <p:nvSpPr>
            <p:cNvPr id="220" name="Freeform 5">
              <a:extLst>
                <a:ext uri="{FF2B5EF4-FFF2-40B4-BE49-F238E27FC236}">
                  <a16:creationId xmlns:a16="http://schemas.microsoft.com/office/drawing/2014/main" id="{6ABEC6E8-4445-0547-B162-E6AFDDE53833}"/>
                </a:ext>
              </a:extLst>
            </p:cNvPr>
            <p:cNvSpPr>
              <a:spLocks/>
            </p:cNvSpPr>
            <p:nvPr/>
          </p:nvSpPr>
          <p:spPr bwMode="auto">
            <a:xfrm>
              <a:off x="6341409" y="3066675"/>
              <a:ext cx="2589213" cy="511175"/>
            </a:xfrm>
            <a:custGeom>
              <a:avLst/>
              <a:gdLst>
                <a:gd name="T0" fmla="*/ 2147483647 w 1631"/>
                <a:gd name="T1" fmla="*/ 2147483647 h 322"/>
                <a:gd name="T2" fmla="*/ 2147483647 w 1631"/>
                <a:gd name="T3" fmla="*/ 0 h 322"/>
                <a:gd name="T4" fmla="*/ 2147483647 w 1631"/>
                <a:gd name="T5" fmla="*/ 0 h 322"/>
                <a:gd name="T6" fmla="*/ 0 w 1631"/>
                <a:gd name="T7" fmla="*/ 2147483647 h 322"/>
                <a:gd name="T8" fmla="*/ 2147483647 w 1631"/>
                <a:gd name="T9" fmla="*/ 2147483647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1" h="322">
                  <a:moveTo>
                    <a:pt x="123" y="322"/>
                  </a:moveTo>
                  <a:lnTo>
                    <a:pt x="1631" y="0"/>
                  </a:lnTo>
                  <a:lnTo>
                    <a:pt x="89" y="0"/>
                  </a:lnTo>
                  <a:lnTo>
                    <a:pt x="0" y="300"/>
                  </a:lnTo>
                  <a:lnTo>
                    <a:pt x="123" y="322"/>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9" name="Group 118">
              <a:extLst>
                <a:ext uri="{FF2B5EF4-FFF2-40B4-BE49-F238E27FC236}">
                  <a16:creationId xmlns:a16="http://schemas.microsoft.com/office/drawing/2014/main" id="{E7D28835-7AC3-3F4C-BDBC-E1A91D2C29B1}"/>
                </a:ext>
              </a:extLst>
            </p:cNvPr>
            <p:cNvGrpSpPr>
              <a:grpSpLocks/>
            </p:cNvGrpSpPr>
            <p:nvPr/>
          </p:nvGrpSpPr>
          <p:grpSpPr bwMode="auto">
            <a:xfrm>
              <a:off x="6417609" y="1863350"/>
              <a:ext cx="2546350" cy="1239838"/>
              <a:chOff x="3494" y="291"/>
              <a:chExt cx="1604" cy="781"/>
            </a:xfrm>
          </p:grpSpPr>
          <p:sp>
            <p:nvSpPr>
              <p:cNvPr id="230" name="Rectangle 119">
                <a:extLst>
                  <a:ext uri="{FF2B5EF4-FFF2-40B4-BE49-F238E27FC236}">
                    <a16:creationId xmlns:a16="http://schemas.microsoft.com/office/drawing/2014/main" id="{4BA74B4D-4F28-6844-BD61-1913BA4B464D}"/>
                  </a:ext>
                </a:extLst>
              </p:cNvPr>
              <p:cNvSpPr>
                <a:spLocks noChangeArrowheads="1"/>
              </p:cNvSpPr>
              <p:nvPr/>
            </p:nvSpPr>
            <p:spPr bwMode="auto">
              <a:xfrm>
                <a:off x="3525" y="317"/>
                <a:ext cx="1533" cy="745"/>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31" name="Text Box 120">
                <a:extLst>
                  <a:ext uri="{FF2B5EF4-FFF2-40B4-BE49-F238E27FC236}">
                    <a16:creationId xmlns:a16="http://schemas.microsoft.com/office/drawing/2014/main" id="{CA6C1CFC-6CB9-E24A-BCFF-E161A0DB7726}"/>
                  </a:ext>
                </a:extLst>
              </p:cNvPr>
              <p:cNvSpPr txBox="1">
                <a:spLocks noChangeArrowheads="1"/>
              </p:cNvSpPr>
              <p:nvPr/>
            </p:nvSpPr>
            <p:spPr bwMode="auto">
              <a:xfrm>
                <a:off x="3494" y="291"/>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32" name="Line 121">
                <a:extLst>
                  <a:ext uri="{FF2B5EF4-FFF2-40B4-BE49-F238E27FC236}">
                    <a16:creationId xmlns:a16="http://schemas.microsoft.com/office/drawing/2014/main" id="{949DE82B-28E9-3B4D-AA3C-D4D602982C7D}"/>
                  </a:ext>
                </a:extLst>
              </p:cNvPr>
              <p:cNvSpPr>
                <a:spLocks noChangeShapeType="1"/>
              </p:cNvSpPr>
              <p:nvPr/>
            </p:nvSpPr>
            <p:spPr bwMode="auto">
              <a:xfrm>
                <a:off x="3534" y="605"/>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3" name="Text Box 122">
                <a:extLst>
                  <a:ext uri="{FF2B5EF4-FFF2-40B4-BE49-F238E27FC236}">
                    <a16:creationId xmlns:a16="http://schemas.microsoft.com/office/drawing/2014/main" id="{6E2E79A9-DCDF-164A-8A0A-96A386C29A15}"/>
                  </a:ext>
                </a:extLst>
              </p:cNvPr>
              <p:cNvSpPr txBox="1">
                <a:spLocks noChangeArrowheads="1"/>
              </p:cNvSpPr>
              <p:nvPr/>
            </p:nvSpPr>
            <p:spPr bwMode="auto">
              <a:xfrm>
                <a:off x="3545" y="609"/>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10      6      A       1</a:t>
                </a:r>
              </a:p>
            </p:txBody>
          </p:sp>
          <p:sp>
            <p:nvSpPr>
              <p:cNvPr id="234" name="Line 123">
                <a:extLst>
                  <a:ext uri="{FF2B5EF4-FFF2-40B4-BE49-F238E27FC236}">
                    <a16:creationId xmlns:a16="http://schemas.microsoft.com/office/drawing/2014/main" id="{433E5963-7CBD-2F44-B2F7-4AACF9D473F2}"/>
                  </a:ext>
                </a:extLst>
              </p:cNvPr>
              <p:cNvSpPr>
                <a:spLocks noChangeShapeType="1"/>
              </p:cNvSpPr>
              <p:nvPr/>
            </p:nvSpPr>
            <p:spPr bwMode="auto">
              <a:xfrm>
                <a:off x="3857" y="324"/>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5" name="Text Box 124">
                <a:extLst>
                  <a:ext uri="{FF2B5EF4-FFF2-40B4-BE49-F238E27FC236}">
                    <a16:creationId xmlns:a16="http://schemas.microsoft.com/office/drawing/2014/main" id="{5BF662DE-4BB8-B84F-B980-9F77A2063CD9}"/>
                  </a:ext>
                </a:extLst>
              </p:cNvPr>
              <p:cNvSpPr txBox="1">
                <a:spLocks noChangeArrowheads="1"/>
              </p:cNvSpPr>
              <p:nvPr/>
            </p:nvSpPr>
            <p:spPr bwMode="auto">
              <a:xfrm>
                <a:off x="3540" y="830"/>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12      9      D       0</a:t>
                </a:r>
              </a:p>
            </p:txBody>
          </p:sp>
          <p:sp>
            <p:nvSpPr>
              <p:cNvPr id="236" name="Line 125">
                <a:extLst>
                  <a:ext uri="{FF2B5EF4-FFF2-40B4-BE49-F238E27FC236}">
                    <a16:creationId xmlns:a16="http://schemas.microsoft.com/office/drawing/2014/main" id="{5F740908-A1B6-A04A-96B2-3720B6234C0F}"/>
                  </a:ext>
                </a:extLst>
              </p:cNvPr>
              <p:cNvSpPr>
                <a:spLocks noChangeShapeType="1"/>
              </p:cNvSpPr>
              <p:nvPr/>
            </p:nvSpPr>
            <p:spPr bwMode="auto">
              <a:xfrm>
                <a:off x="4215" y="335"/>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7" name="Line 126">
                <a:extLst>
                  <a:ext uri="{FF2B5EF4-FFF2-40B4-BE49-F238E27FC236}">
                    <a16:creationId xmlns:a16="http://schemas.microsoft.com/office/drawing/2014/main" id="{54E39628-0ECF-F043-851F-1E1E3EFA7F73}"/>
                  </a:ext>
                </a:extLst>
              </p:cNvPr>
              <p:cNvSpPr>
                <a:spLocks noChangeShapeType="1"/>
              </p:cNvSpPr>
              <p:nvPr/>
            </p:nvSpPr>
            <p:spPr bwMode="auto">
              <a:xfrm>
                <a:off x="4573" y="329"/>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6" name="Group 5">
            <a:extLst>
              <a:ext uri="{FF2B5EF4-FFF2-40B4-BE49-F238E27FC236}">
                <a16:creationId xmlns:a16="http://schemas.microsoft.com/office/drawing/2014/main" id="{C2310F5B-3DD5-7448-B7B8-CE790FE726DF}"/>
              </a:ext>
            </a:extLst>
          </p:cNvPr>
          <p:cNvGrpSpPr/>
          <p:nvPr/>
        </p:nvGrpSpPr>
        <p:grpSpPr>
          <a:xfrm>
            <a:off x="3571782" y="4888472"/>
            <a:ext cx="2546350" cy="1304925"/>
            <a:chOff x="3571782" y="4888472"/>
            <a:chExt cx="2546350" cy="1304925"/>
          </a:xfrm>
        </p:grpSpPr>
        <p:sp>
          <p:nvSpPr>
            <p:cNvPr id="218" name="Freeform 2">
              <a:extLst>
                <a:ext uri="{FF2B5EF4-FFF2-40B4-BE49-F238E27FC236}">
                  <a16:creationId xmlns:a16="http://schemas.microsoft.com/office/drawing/2014/main" id="{82716ED6-05E4-334B-91EE-B1EC80C9C846}"/>
                </a:ext>
              </a:extLst>
            </p:cNvPr>
            <p:cNvSpPr>
              <a:spLocks/>
            </p:cNvSpPr>
            <p:nvPr/>
          </p:nvSpPr>
          <p:spPr bwMode="auto">
            <a:xfrm>
              <a:off x="3609882" y="4888472"/>
              <a:ext cx="2462212" cy="419100"/>
            </a:xfrm>
            <a:custGeom>
              <a:avLst/>
              <a:gdLst>
                <a:gd name="T0" fmla="*/ 2147483647 w 1551"/>
                <a:gd name="T1" fmla="*/ 2147483647 h 264"/>
                <a:gd name="T2" fmla="*/ 0 w 1551"/>
                <a:gd name="T3" fmla="*/ 2147483647 h 264"/>
                <a:gd name="T4" fmla="*/ 2147483647 w 1551"/>
                <a:gd name="T5" fmla="*/ 2147483647 h 264"/>
                <a:gd name="T6" fmla="*/ 2147483647 w 1551"/>
                <a:gd name="T7" fmla="*/ 0 h 264"/>
                <a:gd name="T8" fmla="*/ 2147483647 w 1551"/>
                <a:gd name="T9" fmla="*/ 2147483647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51" h="264">
                  <a:moveTo>
                    <a:pt x="1263" y="8"/>
                  </a:moveTo>
                  <a:lnTo>
                    <a:pt x="0" y="264"/>
                  </a:lnTo>
                  <a:lnTo>
                    <a:pt x="1536" y="264"/>
                  </a:lnTo>
                  <a:lnTo>
                    <a:pt x="1551" y="0"/>
                  </a:lnTo>
                  <a:lnTo>
                    <a:pt x="1263"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8" name="Group 137">
              <a:extLst>
                <a:ext uri="{FF2B5EF4-FFF2-40B4-BE49-F238E27FC236}">
                  <a16:creationId xmlns:a16="http://schemas.microsoft.com/office/drawing/2014/main" id="{FEBC6843-606B-4F41-804E-F269AE29E1A2}"/>
                </a:ext>
              </a:extLst>
            </p:cNvPr>
            <p:cNvGrpSpPr>
              <a:grpSpLocks/>
            </p:cNvGrpSpPr>
            <p:nvPr/>
          </p:nvGrpSpPr>
          <p:grpSpPr bwMode="auto">
            <a:xfrm>
              <a:off x="3571782" y="5271059"/>
              <a:ext cx="2546350" cy="922338"/>
              <a:chOff x="679" y="3270"/>
              <a:chExt cx="1604" cy="581"/>
            </a:xfrm>
          </p:grpSpPr>
          <p:sp>
            <p:nvSpPr>
              <p:cNvPr id="239" name="Rectangle 138">
                <a:extLst>
                  <a:ext uri="{FF2B5EF4-FFF2-40B4-BE49-F238E27FC236}">
                    <a16:creationId xmlns:a16="http://schemas.microsoft.com/office/drawing/2014/main" id="{4CCB2E59-9D3C-1A46-8804-DE9784E823D4}"/>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0" name="Text Box 139">
                <a:extLst>
                  <a:ext uri="{FF2B5EF4-FFF2-40B4-BE49-F238E27FC236}">
                    <a16:creationId xmlns:a16="http://schemas.microsoft.com/office/drawing/2014/main" id="{6251E42A-AB5F-484A-AE74-F120DFC9EC0B}"/>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41" name="Line 140">
                <a:extLst>
                  <a:ext uri="{FF2B5EF4-FFF2-40B4-BE49-F238E27FC236}">
                    <a16:creationId xmlns:a16="http://schemas.microsoft.com/office/drawing/2014/main" id="{48550AFD-EB33-B94B-9E47-8276779B13B6}"/>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2" name="Text Box 141">
                <a:extLst>
                  <a:ext uri="{FF2B5EF4-FFF2-40B4-BE49-F238E27FC236}">
                    <a16:creationId xmlns:a16="http://schemas.microsoft.com/office/drawing/2014/main" id="{707061C8-ACC2-F14E-B28A-24FC700989C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6      A       0</a:t>
                </a:r>
              </a:p>
            </p:txBody>
          </p:sp>
          <p:sp>
            <p:nvSpPr>
              <p:cNvPr id="243" name="Line 142">
                <a:extLst>
                  <a:ext uri="{FF2B5EF4-FFF2-40B4-BE49-F238E27FC236}">
                    <a16:creationId xmlns:a16="http://schemas.microsoft.com/office/drawing/2014/main" id="{F6028321-6CA8-0F40-B16A-85C805482D54}"/>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4" name="Line 143">
                <a:extLst>
                  <a:ext uri="{FF2B5EF4-FFF2-40B4-BE49-F238E27FC236}">
                    <a16:creationId xmlns:a16="http://schemas.microsoft.com/office/drawing/2014/main" id="{89B04793-10A9-AC4C-A7C1-FAB97AEB0390}"/>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5" name="Line 144">
                <a:extLst>
                  <a:ext uri="{FF2B5EF4-FFF2-40B4-BE49-F238E27FC236}">
                    <a16:creationId xmlns:a16="http://schemas.microsoft.com/office/drawing/2014/main" id="{1EBBB069-EFA9-9647-88A0-1180B1364000}"/>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246" name="Group 245">
            <a:extLst>
              <a:ext uri="{FF2B5EF4-FFF2-40B4-BE49-F238E27FC236}">
                <a16:creationId xmlns:a16="http://schemas.microsoft.com/office/drawing/2014/main" id="{409B71D9-C569-2E4B-A5EB-A57D6D3DA9C2}"/>
              </a:ext>
            </a:extLst>
          </p:cNvPr>
          <p:cNvGrpSpPr/>
          <p:nvPr/>
        </p:nvGrpSpPr>
        <p:grpSpPr>
          <a:xfrm>
            <a:off x="3582334" y="1260100"/>
            <a:ext cx="2546350" cy="2295525"/>
            <a:chOff x="1793875" y="1609725"/>
            <a:chExt cx="2546350" cy="2295525"/>
          </a:xfrm>
        </p:grpSpPr>
        <p:sp>
          <p:nvSpPr>
            <p:cNvPr id="247" name="Freeform 4">
              <a:extLst>
                <a:ext uri="{FF2B5EF4-FFF2-40B4-BE49-F238E27FC236}">
                  <a16:creationId xmlns:a16="http://schemas.microsoft.com/office/drawing/2014/main" id="{C05B965D-1EEA-3345-B7B4-D8BF7547300D}"/>
                </a:ext>
              </a:extLst>
            </p:cNvPr>
            <p:cNvSpPr>
              <a:spLocks/>
            </p:cNvSpPr>
            <p:nvPr/>
          </p:nvSpPr>
          <p:spPr bwMode="auto">
            <a:xfrm>
              <a:off x="1884363" y="3106738"/>
              <a:ext cx="2433637" cy="798512"/>
            </a:xfrm>
            <a:custGeom>
              <a:avLst/>
              <a:gdLst>
                <a:gd name="T0" fmla="*/ 2147483647 w 1533"/>
                <a:gd name="T1" fmla="*/ 2147483647 h 503"/>
                <a:gd name="T2" fmla="*/ 2147483647 w 1533"/>
                <a:gd name="T3" fmla="*/ 0 h 503"/>
                <a:gd name="T4" fmla="*/ 0 w 1533"/>
                <a:gd name="T5" fmla="*/ 0 h 503"/>
                <a:gd name="T6" fmla="*/ 2147483647 w 1533"/>
                <a:gd name="T7" fmla="*/ 2147483647 h 503"/>
                <a:gd name="T8" fmla="*/ 2147483647 w 1533"/>
                <a:gd name="T9" fmla="*/ 2147483647 h 5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3" h="503">
                  <a:moveTo>
                    <a:pt x="808" y="503"/>
                  </a:moveTo>
                  <a:lnTo>
                    <a:pt x="1533" y="0"/>
                  </a:lnTo>
                  <a:lnTo>
                    <a:pt x="0" y="0"/>
                  </a:lnTo>
                  <a:lnTo>
                    <a:pt x="685" y="481"/>
                  </a:lnTo>
                  <a:lnTo>
                    <a:pt x="808" y="503"/>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248" name="Rectangle 127">
              <a:extLst>
                <a:ext uri="{FF2B5EF4-FFF2-40B4-BE49-F238E27FC236}">
                  <a16:creationId xmlns:a16="http://schemas.microsoft.com/office/drawing/2014/main" id="{943486B6-3B33-4E4E-9295-604A4D426715}"/>
                </a:ext>
              </a:extLst>
            </p:cNvPr>
            <p:cNvSpPr>
              <a:spLocks noChangeArrowheads="1"/>
            </p:cNvSpPr>
            <p:nvPr/>
          </p:nvSpPr>
          <p:spPr bwMode="auto">
            <a:xfrm>
              <a:off x="1843088" y="1651000"/>
              <a:ext cx="2433637" cy="143510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9" name="Text Box 128">
              <a:extLst>
                <a:ext uri="{FF2B5EF4-FFF2-40B4-BE49-F238E27FC236}">
                  <a16:creationId xmlns:a16="http://schemas.microsoft.com/office/drawing/2014/main" id="{B2E451E6-B86A-FC47-91D2-C34C4AAF5EB8}"/>
                </a:ext>
              </a:extLst>
            </p:cNvPr>
            <p:cNvSpPr txBox="1">
              <a:spLocks noChangeArrowheads="1"/>
            </p:cNvSpPr>
            <p:nvPr/>
          </p:nvSpPr>
          <p:spPr bwMode="auto">
            <a:xfrm>
              <a:off x="1793875" y="1609725"/>
              <a:ext cx="2546350"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50" name="Line 129">
              <a:extLst>
                <a:ext uri="{FF2B5EF4-FFF2-40B4-BE49-F238E27FC236}">
                  <a16:creationId xmlns:a16="http://schemas.microsoft.com/office/drawing/2014/main" id="{BDA0B7A9-0758-2449-AF68-5E090CC46311}"/>
                </a:ext>
              </a:extLst>
            </p:cNvPr>
            <p:cNvSpPr>
              <a:spLocks noChangeShapeType="1"/>
            </p:cNvSpPr>
            <p:nvPr/>
          </p:nvSpPr>
          <p:spPr bwMode="auto">
            <a:xfrm>
              <a:off x="1857375" y="2108200"/>
              <a:ext cx="2392363"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1" name="Text Box 130">
              <a:extLst>
                <a:ext uri="{FF2B5EF4-FFF2-40B4-BE49-F238E27FC236}">
                  <a16:creationId xmlns:a16="http://schemas.microsoft.com/office/drawing/2014/main" id="{4A0596CB-4D57-3848-9391-C4A8A3859A1F}"/>
                </a:ext>
              </a:extLst>
            </p:cNvPr>
            <p:cNvSpPr txBox="1">
              <a:spLocks noChangeArrowheads="1"/>
            </p:cNvSpPr>
            <p:nvPr/>
          </p:nvSpPr>
          <p:spPr bwMode="auto">
            <a:xfrm>
              <a:off x="1874838" y="2114550"/>
              <a:ext cx="2381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10      A       0</a:t>
              </a:r>
            </a:p>
          </p:txBody>
        </p:sp>
        <p:sp>
          <p:nvSpPr>
            <p:cNvPr id="252" name="Line 131">
              <a:extLst>
                <a:ext uri="{FF2B5EF4-FFF2-40B4-BE49-F238E27FC236}">
                  <a16:creationId xmlns:a16="http://schemas.microsoft.com/office/drawing/2014/main" id="{892CE36D-9427-D44E-84AB-7D03304EC042}"/>
                </a:ext>
              </a:extLst>
            </p:cNvPr>
            <p:cNvSpPr>
              <a:spLocks noChangeShapeType="1"/>
            </p:cNvSpPr>
            <p:nvPr/>
          </p:nvSpPr>
          <p:spPr bwMode="auto">
            <a:xfrm>
              <a:off x="2370138" y="1662113"/>
              <a:ext cx="1587" cy="141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3" name="Text Box 132">
              <a:extLst>
                <a:ext uri="{FF2B5EF4-FFF2-40B4-BE49-F238E27FC236}">
                  <a16:creationId xmlns:a16="http://schemas.microsoft.com/office/drawing/2014/main" id="{C6B2D3D0-129A-E94D-9CC0-9D69A69F85FF}"/>
                </a:ext>
              </a:extLst>
            </p:cNvPr>
            <p:cNvSpPr txBox="1">
              <a:spLocks noChangeArrowheads="1"/>
            </p:cNvSpPr>
            <p:nvPr/>
          </p:nvSpPr>
          <p:spPr bwMode="auto">
            <a:xfrm>
              <a:off x="1865313" y="2455863"/>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12      D       0</a:t>
              </a:r>
            </a:p>
          </p:txBody>
        </p:sp>
        <p:sp>
          <p:nvSpPr>
            <p:cNvPr id="254" name="Line 133">
              <a:extLst>
                <a:ext uri="{FF2B5EF4-FFF2-40B4-BE49-F238E27FC236}">
                  <a16:creationId xmlns:a16="http://schemas.microsoft.com/office/drawing/2014/main" id="{D87D0D69-F4A8-E44A-B598-7F5BADA433B5}"/>
                </a:ext>
              </a:extLst>
            </p:cNvPr>
            <p:cNvSpPr>
              <a:spLocks noChangeShapeType="1"/>
            </p:cNvSpPr>
            <p:nvPr/>
          </p:nvSpPr>
          <p:spPr bwMode="auto">
            <a:xfrm>
              <a:off x="2938463" y="1658938"/>
              <a:ext cx="1587" cy="14224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5" name="Line 134">
              <a:extLst>
                <a:ext uri="{FF2B5EF4-FFF2-40B4-BE49-F238E27FC236}">
                  <a16:creationId xmlns:a16="http://schemas.microsoft.com/office/drawing/2014/main" id="{61167F6E-49DD-2E46-846F-F3F98D8289FA}"/>
                </a:ext>
              </a:extLst>
            </p:cNvPr>
            <p:cNvSpPr>
              <a:spLocks noChangeShapeType="1"/>
            </p:cNvSpPr>
            <p:nvPr/>
          </p:nvSpPr>
          <p:spPr bwMode="auto">
            <a:xfrm>
              <a:off x="3506788" y="1670050"/>
              <a:ext cx="1587" cy="14017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6" name="Text Box 146">
              <a:extLst>
                <a:ext uri="{FF2B5EF4-FFF2-40B4-BE49-F238E27FC236}">
                  <a16:creationId xmlns:a16="http://schemas.microsoft.com/office/drawing/2014/main" id="{EB4AFCE0-5EBE-5149-8CA6-F475E5524C33}"/>
                </a:ext>
              </a:extLst>
            </p:cNvPr>
            <p:cNvSpPr txBox="1">
              <a:spLocks noChangeArrowheads="1"/>
            </p:cNvSpPr>
            <p:nvPr/>
          </p:nvSpPr>
          <p:spPr bwMode="auto">
            <a:xfrm>
              <a:off x="1847850" y="2757488"/>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A       1</a:t>
              </a:r>
            </a:p>
          </p:txBody>
        </p:sp>
      </p:grpSp>
      <p:grpSp>
        <p:nvGrpSpPr>
          <p:cNvPr id="3" name="Group 2">
            <a:extLst>
              <a:ext uri="{FF2B5EF4-FFF2-40B4-BE49-F238E27FC236}">
                <a16:creationId xmlns:a16="http://schemas.microsoft.com/office/drawing/2014/main" id="{E2BD2A27-CA79-3747-AD5F-B3EA164BD0AF}"/>
              </a:ext>
            </a:extLst>
          </p:cNvPr>
          <p:cNvGrpSpPr/>
          <p:nvPr/>
        </p:nvGrpSpPr>
        <p:grpSpPr>
          <a:xfrm>
            <a:off x="3005471" y="2904563"/>
            <a:ext cx="6187647" cy="2441483"/>
            <a:chOff x="2992024" y="3375211"/>
            <a:chExt cx="6187647" cy="2441483"/>
          </a:xfrm>
        </p:grpSpPr>
        <p:grpSp>
          <p:nvGrpSpPr>
            <p:cNvPr id="94" name="Group 93">
              <a:extLst>
                <a:ext uri="{FF2B5EF4-FFF2-40B4-BE49-F238E27FC236}">
                  <a16:creationId xmlns:a16="http://schemas.microsoft.com/office/drawing/2014/main" id="{CCA1C305-E041-4941-9AEA-18805F739D29}"/>
                </a:ext>
              </a:extLst>
            </p:cNvPr>
            <p:cNvGrpSpPr/>
            <p:nvPr/>
          </p:nvGrpSpPr>
          <p:grpSpPr>
            <a:xfrm>
              <a:off x="4502577" y="3971363"/>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006616"/>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003023"/>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017556"/>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3588498"/>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4247079"/>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4232686"/>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4368987"/>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5253974"/>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4367306"/>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527218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54499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056897"/>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4448269"/>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468480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089619"/>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37354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438635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3375211"/>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4226858"/>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423586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57" name="Text Box 83">
            <a:extLst>
              <a:ext uri="{FF2B5EF4-FFF2-40B4-BE49-F238E27FC236}">
                <a16:creationId xmlns:a16="http://schemas.microsoft.com/office/drawing/2014/main" id="{06060299-33A5-D342-A46D-14CD05A11DB3}"/>
              </a:ext>
            </a:extLst>
          </p:cNvPr>
          <p:cNvSpPr txBox="1">
            <a:spLocks noChangeArrowheads="1"/>
          </p:cNvSpPr>
          <p:nvPr/>
        </p:nvSpPr>
        <p:spPr bwMode="auto">
          <a:xfrm>
            <a:off x="7659594" y="499474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grpSp>
        <p:nvGrpSpPr>
          <p:cNvPr id="4" name="Group 3">
            <a:extLst>
              <a:ext uri="{FF2B5EF4-FFF2-40B4-BE49-F238E27FC236}">
                <a16:creationId xmlns:a16="http://schemas.microsoft.com/office/drawing/2014/main" id="{8EFDB6D3-9CA0-8E40-AD50-5C4528BA9BB4}"/>
              </a:ext>
            </a:extLst>
          </p:cNvPr>
          <p:cNvGrpSpPr/>
          <p:nvPr/>
        </p:nvGrpSpPr>
        <p:grpSpPr>
          <a:xfrm>
            <a:off x="5231373" y="3473264"/>
            <a:ext cx="3230562" cy="1343025"/>
            <a:chOff x="3335338" y="3876675"/>
            <a:chExt cx="3230562" cy="1343025"/>
          </a:xfrm>
        </p:grpSpPr>
        <p:sp>
          <p:nvSpPr>
            <p:cNvPr id="258" name="Text Box 103">
              <a:extLst>
                <a:ext uri="{FF2B5EF4-FFF2-40B4-BE49-F238E27FC236}">
                  <a16:creationId xmlns:a16="http://schemas.microsoft.com/office/drawing/2014/main" id="{304D411B-393B-FF44-8517-B7144F7ED461}"/>
                </a:ext>
              </a:extLst>
            </p:cNvPr>
            <p:cNvSpPr txBox="1">
              <a:spLocks noChangeArrowheads="1"/>
            </p:cNvSpPr>
            <p:nvPr/>
          </p:nvSpPr>
          <p:spPr bwMode="auto">
            <a:xfrm>
              <a:off x="6283325" y="48974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59" name="Text Box 104">
              <a:extLst>
                <a:ext uri="{FF2B5EF4-FFF2-40B4-BE49-F238E27FC236}">
                  <a16:creationId xmlns:a16="http://schemas.microsoft.com/office/drawing/2014/main" id="{5176358E-A33A-1C4E-8AF3-AE2CB9F2FA9D}"/>
                </a:ext>
              </a:extLst>
            </p:cNvPr>
            <p:cNvSpPr txBox="1">
              <a:spLocks noChangeArrowheads="1"/>
            </p:cNvSpPr>
            <p:nvPr/>
          </p:nvSpPr>
          <p:spPr bwMode="auto">
            <a:xfrm>
              <a:off x="4924425" y="4164013"/>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0" name="Text Box 105">
              <a:extLst>
                <a:ext uri="{FF2B5EF4-FFF2-40B4-BE49-F238E27FC236}">
                  <a16:creationId xmlns:a16="http://schemas.microsoft.com/office/drawing/2014/main" id="{C80D24C2-438F-B94C-9C34-9CE6C16138EB}"/>
                </a:ext>
              </a:extLst>
            </p:cNvPr>
            <p:cNvSpPr txBox="1">
              <a:spLocks noChangeArrowheads="1"/>
            </p:cNvSpPr>
            <p:nvPr/>
          </p:nvSpPr>
          <p:spPr bwMode="auto">
            <a:xfrm>
              <a:off x="4849813" y="38893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1" name="Text Box 107">
              <a:extLst>
                <a:ext uri="{FF2B5EF4-FFF2-40B4-BE49-F238E27FC236}">
                  <a16:creationId xmlns:a16="http://schemas.microsoft.com/office/drawing/2014/main" id="{382D4E86-900D-1E4F-AB13-4728C00251B9}"/>
                </a:ext>
              </a:extLst>
            </p:cNvPr>
            <p:cNvSpPr txBox="1">
              <a:spLocks noChangeArrowheads="1"/>
            </p:cNvSpPr>
            <p:nvPr/>
          </p:nvSpPr>
          <p:spPr bwMode="auto">
            <a:xfrm>
              <a:off x="3411538" y="38766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2" name="Text Box 135">
              <a:extLst>
                <a:ext uri="{FF2B5EF4-FFF2-40B4-BE49-F238E27FC236}">
                  <a16:creationId xmlns:a16="http://schemas.microsoft.com/office/drawing/2014/main" id="{4D5AE950-9C98-1A45-B2E0-FC16A048D540}"/>
                </a:ext>
              </a:extLst>
            </p:cNvPr>
            <p:cNvSpPr txBox="1">
              <a:spLocks noChangeArrowheads="1"/>
            </p:cNvSpPr>
            <p:nvPr/>
          </p:nvSpPr>
          <p:spPr bwMode="auto">
            <a:xfrm>
              <a:off x="3335338" y="41989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3" name="Text Box 145">
              <a:extLst>
                <a:ext uri="{FF2B5EF4-FFF2-40B4-BE49-F238E27FC236}">
                  <a16:creationId xmlns:a16="http://schemas.microsoft.com/office/drawing/2014/main" id="{77549FD6-AAA9-EC46-874A-18A2A01058B0}"/>
                </a:ext>
              </a:extLst>
            </p:cNvPr>
            <p:cNvSpPr txBox="1">
              <a:spLocks noChangeArrowheads="1"/>
            </p:cNvSpPr>
            <p:nvPr/>
          </p:nvSpPr>
          <p:spPr bwMode="auto">
            <a:xfrm>
              <a:off x="4487863" y="4914900"/>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grpSp>
      <p:sp>
        <p:nvSpPr>
          <p:cNvPr id="264" name="Freeform 1">
            <a:extLst>
              <a:ext uri="{FF2B5EF4-FFF2-40B4-BE49-F238E27FC236}">
                <a16:creationId xmlns:a16="http://schemas.microsoft.com/office/drawing/2014/main" id="{A7A673D1-A77D-D543-8228-881090BA5ACA}"/>
              </a:ext>
            </a:extLst>
          </p:cNvPr>
          <p:cNvSpPr>
            <a:spLocks/>
          </p:cNvSpPr>
          <p:nvPr/>
        </p:nvSpPr>
        <p:spPr bwMode="auto">
          <a:xfrm>
            <a:off x="3939709" y="3070038"/>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 name="Group 8">
            <a:extLst>
              <a:ext uri="{FF2B5EF4-FFF2-40B4-BE49-F238E27FC236}">
                <a16:creationId xmlns:a16="http://schemas.microsoft.com/office/drawing/2014/main" id="{F242F7B8-A255-3646-A652-61B617405F25}"/>
              </a:ext>
            </a:extLst>
          </p:cNvPr>
          <p:cNvGrpSpPr/>
          <p:nvPr/>
        </p:nvGrpSpPr>
        <p:grpSpPr>
          <a:xfrm>
            <a:off x="3697941" y="1842247"/>
            <a:ext cx="5199529" cy="4298576"/>
            <a:chOff x="3697941" y="1842247"/>
            <a:chExt cx="5199529" cy="4298576"/>
          </a:xfrm>
        </p:grpSpPr>
        <p:sp>
          <p:nvSpPr>
            <p:cNvPr id="8" name="Rectangle 7">
              <a:extLst>
                <a:ext uri="{FF2B5EF4-FFF2-40B4-BE49-F238E27FC236}">
                  <a16:creationId xmlns:a16="http://schemas.microsoft.com/office/drawing/2014/main" id="{A9D5EF23-F2CB-1941-B21D-2519D0BB07E2}"/>
                </a:ext>
              </a:extLst>
            </p:cNvPr>
            <p:cNvSpPr/>
            <p:nvPr/>
          </p:nvSpPr>
          <p:spPr>
            <a:xfrm>
              <a:off x="3697941" y="1842247"/>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a:extLst>
                <a:ext uri="{FF2B5EF4-FFF2-40B4-BE49-F238E27FC236}">
                  <a16:creationId xmlns:a16="http://schemas.microsoft.com/office/drawing/2014/main" id="{0F941672-7B9C-6841-B5AC-074052F7CA6A}"/>
                </a:ext>
              </a:extLst>
            </p:cNvPr>
            <p:cNvSpPr/>
            <p:nvPr/>
          </p:nvSpPr>
          <p:spPr>
            <a:xfrm>
              <a:off x="6539753" y="242495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a:extLst>
                <a:ext uri="{FF2B5EF4-FFF2-40B4-BE49-F238E27FC236}">
                  <a16:creationId xmlns:a16="http://schemas.microsoft.com/office/drawing/2014/main" id="{F45320F8-F201-BD4F-9DCE-BA5F8827645D}"/>
                </a:ext>
              </a:extLst>
            </p:cNvPr>
            <p:cNvSpPr/>
            <p:nvPr/>
          </p:nvSpPr>
          <p:spPr>
            <a:xfrm>
              <a:off x="6571129" y="591222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65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4"/>
                                        </p:tgtEl>
                                        <p:attrNameLst>
                                          <p:attrName>style.visibility</p:attrName>
                                        </p:attrNameLst>
                                      </p:cBhvr>
                                      <p:to>
                                        <p:strVal val="visible"/>
                                      </p:to>
                                    </p:set>
                                    <p:animEffect transition="in" filter="dissolve">
                                      <p:cBhvr>
                                        <p:cTn id="7" dur="500"/>
                                        <p:tgtEl>
                                          <p:spTgt spid="26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46"/>
                                        </p:tgtEl>
                                        <p:attrNameLst>
                                          <p:attrName>style.visibility</p:attrName>
                                        </p:attrNameLst>
                                      </p:cBhvr>
                                      <p:to>
                                        <p:strVal val="visible"/>
                                      </p:to>
                                    </p:set>
                                    <p:animEffect transition="in" filter="wipe(down)">
                                      <p:cBhvr>
                                        <p:cTn id="12" dur="500"/>
                                        <p:tgtEl>
                                          <p:spTgt spid="246"/>
                                        </p:tgtEl>
                                      </p:cBhvr>
                                    </p:animEffect>
                                  </p:childTnLst>
                                </p:cTn>
                              </p:par>
                              <p:par>
                                <p:cTn id="13" presetID="2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22" presetClass="entr" presetSubtype="1"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up)">
                                      <p:cBhvr>
                                        <p:cTn id="18" dur="500"/>
                                        <p:tgtEl>
                                          <p:spTgt spid="6"/>
                                        </p:tgtEl>
                                      </p:cBhvr>
                                    </p:animEffect>
                                  </p:childTnLst>
                                </p:cTn>
                              </p:par>
                              <p:par>
                                <p:cTn id="19" presetID="22" presetClass="entr" presetSubtype="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up)">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1" nodeType="clickEffect">
                                  <p:stCondLst>
                                    <p:cond delay="0"/>
                                  </p:stCondLst>
                                  <p:childTnLst>
                                    <p:set>
                                      <p:cBhvr>
                                        <p:cTn id="30" dur="1" fill="hold">
                                          <p:stCondLst>
                                            <p:cond delay="0"/>
                                          </p:stCondLst>
                                        </p:cTn>
                                        <p:tgtEl>
                                          <p:spTgt spid="264"/>
                                        </p:tgtEl>
                                        <p:attrNameLst>
                                          <p:attrName>style.visibility</p:attrName>
                                        </p:attrNameLst>
                                      </p:cBhvr>
                                      <p:to>
                                        <p:strVal val="visible"/>
                                      </p:to>
                                    </p:set>
                                    <p:animEffect transition="in" filter="wipe(left)">
                                      <p:cBhvr>
                                        <p:cTn id="31" dur="500"/>
                                        <p:tgtEl>
                                          <p:spTgt spid="2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4" grpId="1"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89</a:t>
            </a:fld>
            <a:endParaRPr lang="en-US" dirty="0"/>
          </a:p>
        </p:txBody>
      </p:sp>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90</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68548" y="5355232"/>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015663"/>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switch</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92</a:t>
            </a:fld>
            <a:endParaRPr lang="en-US" dirty="0"/>
          </a:p>
        </p:txBody>
      </p:sp>
      <p:pic>
        <p:nvPicPr>
          <p:cNvPr id="71682" name="Picture 2">
            <a:extLst>
              <a:ext uri="{FF2B5EF4-FFF2-40B4-BE49-F238E27FC236}">
                <a16:creationId xmlns:a16="http://schemas.microsoft.com/office/drawing/2014/main" id="{0B55521C-E9E4-5442-8901-A188490A5F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9034" y="1653147"/>
            <a:ext cx="8440271" cy="474765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6690037" cy="523220"/>
          </a:xfrm>
          <a:prstGeom prst="rect">
            <a:avLst/>
          </a:prstGeom>
          <a:noFill/>
        </p:spPr>
        <p:txBody>
          <a:bodyPr wrap="none" rtlCol="0">
            <a:spAutoFit/>
          </a:bodyPr>
          <a:lstStyle/>
          <a:p>
            <a:r>
              <a:rPr lang="en-US" sz="2800" dirty="0"/>
              <a:t>Facebook F16 data center network topology:</a:t>
            </a:r>
          </a:p>
        </p:txBody>
      </p:sp>
      <p:sp>
        <p:nvSpPr>
          <p:cNvPr id="4" name="TextBox 3">
            <a:extLst>
              <a:ext uri="{FF2B5EF4-FFF2-40B4-BE49-F238E27FC236}">
                <a16:creationId xmlns:a16="http://schemas.microsoft.com/office/drawing/2014/main" id="{5463FECF-8C61-1440-ADD1-65A1FD646313}"/>
              </a:ext>
            </a:extLst>
          </p:cNvPr>
          <p:cNvSpPr txBox="1"/>
          <p:nvPr/>
        </p:nvSpPr>
        <p:spPr>
          <a:xfrm>
            <a:off x="1905000" y="6252882"/>
            <a:ext cx="8214300" cy="369332"/>
          </a:xfrm>
          <a:prstGeom prst="rect">
            <a:avLst/>
          </a:prstGeom>
          <a:noFill/>
        </p:spPr>
        <p:txBody>
          <a:bodyPr wrap="none" rtlCol="0">
            <a:spAutoFit/>
          </a:bodyPr>
          <a:lstStyle/>
          <a:p>
            <a:r>
              <a:rPr lang="en-US" dirty="0"/>
              <a:t>https://engineering.fb.com/data-center-engineering/f16-minipack/    (posted 3/2019)</a:t>
            </a:r>
          </a:p>
        </p:txBody>
      </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93</a:t>
            </a:fld>
            <a:endParaRPr lang="en-US" dirty="0"/>
          </a:p>
        </p:txBody>
      </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94</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BC2F2-35E1-1E43-9C46-04450CC169C6}"/>
              </a:ext>
            </a:extLst>
          </p:cNvPr>
          <p:cNvSpPr>
            <a:spLocks noGrp="1"/>
          </p:cNvSpPr>
          <p:nvPr>
            <p:ph idx="1"/>
          </p:nvPr>
        </p:nvSpPr>
        <p:spPr>
          <a:xfrm>
            <a:off x="838200" y="1539059"/>
            <a:ext cx="10515600" cy="4351338"/>
          </a:xfrm>
        </p:spPr>
        <p:txBody>
          <a:bodyPr>
            <a:normAutofit/>
          </a:bodyPr>
          <a:lstStyle/>
          <a:p>
            <a:pPr indent="-301625"/>
            <a:r>
              <a:rPr lang="en-US" sz="3200" dirty="0">
                <a:solidFill>
                  <a:srgbClr val="0000A8"/>
                </a:solidFill>
              </a:rPr>
              <a:t>link layer: </a:t>
            </a:r>
          </a:p>
          <a:p>
            <a:pPr lvl="1"/>
            <a:r>
              <a:rPr lang="en-US" dirty="0"/>
              <a:t>RoCE: remote DMA (RDMA) over Converged Ethernet</a:t>
            </a:r>
          </a:p>
          <a:p>
            <a:pPr indent="-301625"/>
            <a:r>
              <a:rPr lang="en-US" sz="3200" dirty="0">
                <a:solidFill>
                  <a:srgbClr val="0000A8"/>
                </a:solidFill>
              </a:rPr>
              <a:t>transport layer: </a:t>
            </a:r>
          </a:p>
          <a:p>
            <a:pPr lvl="1" indent="-187325"/>
            <a:r>
              <a:rPr lang="en-US" dirty="0"/>
              <a:t>ECN (explicit congestion notification) used in transport-layer congestion control (DCTCP, DCQCN)</a:t>
            </a:r>
          </a:p>
          <a:p>
            <a:pPr lvl="1" indent="-187325"/>
            <a:r>
              <a:rPr lang="en-US" dirty="0"/>
              <a:t>experimentation with hop-by-hop (backpressure) congestion control</a:t>
            </a:r>
          </a:p>
          <a:p>
            <a:pPr indent="-301625"/>
            <a:r>
              <a:rPr lang="en-US" sz="3200" dirty="0">
                <a:solidFill>
                  <a:srgbClr val="0000A8"/>
                </a:solidFill>
              </a:rPr>
              <a:t>routing, management</a:t>
            </a:r>
            <a:r>
              <a:rPr lang="en-US" sz="3200" dirty="0"/>
              <a:t>:</a:t>
            </a:r>
          </a:p>
          <a:p>
            <a:pPr marL="736600" lvl="1" indent="-228600"/>
            <a:r>
              <a:rPr lang="en-US" dirty="0"/>
              <a:t>SDN widely used within/among organizations’ datacenters</a:t>
            </a:r>
          </a:p>
          <a:p>
            <a:pPr marL="736600" lvl="1" indent="-228600"/>
            <a:r>
              <a:rPr lang="en-US" dirty="0"/>
              <a:t>place related services, data as close as possible (e.g., in same rack or nearby rack) to minimize tier-2, tier-1 communication</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b="0" dirty="0">
                <a:latin typeface="Calibri" panose="020F0502020204030204"/>
              </a:rPr>
              <a:t>Datacenter networks: protocol innovations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p:txBody>
          <a:bodyPr/>
          <a:lstStyle/>
          <a:p>
            <a:r>
              <a:rPr lang="en-US" dirty="0"/>
              <a:t>Link Layer: 6-</a:t>
            </a:r>
            <a:fld id="{C4204591-24BD-A542-B9D5-F8D8A88D2FEE}" type="slidenum">
              <a:rPr lang="en-US" smtClean="0"/>
              <a:pPr/>
              <a:t>95</a:t>
            </a:fld>
            <a:endParaRPr lang="en-US" dirty="0"/>
          </a:p>
        </p:txBody>
      </p:sp>
      <p:sp>
        <p:nvSpPr>
          <p:cNvPr id="4" name="TextBox 3">
            <a:extLst>
              <a:ext uri="{FF2B5EF4-FFF2-40B4-BE49-F238E27FC236}">
                <a16:creationId xmlns:a16="http://schemas.microsoft.com/office/drawing/2014/main" id="{A64E6119-5B4E-2981-EEB8-5997EC032105}"/>
              </a:ext>
            </a:extLst>
          </p:cNvPr>
          <p:cNvSpPr txBox="1"/>
          <p:nvPr/>
        </p:nvSpPr>
        <p:spPr>
          <a:xfrm>
            <a:off x="389467" y="6083013"/>
            <a:ext cx="9838266" cy="646331"/>
          </a:xfrm>
          <a:prstGeom prst="rect">
            <a:avLst/>
          </a:prstGeom>
          <a:noFill/>
        </p:spPr>
        <p:txBody>
          <a:bodyPr wrap="square" rtlCol="0">
            <a:spAutoFit/>
          </a:bodyPr>
          <a:lstStyle/>
          <a:p>
            <a:r>
              <a:rPr lang="en-US" dirty="0">
                <a:solidFill>
                  <a:schemeClr val="tx1">
                    <a:lumMod val="95000"/>
                    <a:lumOff val="5000"/>
                  </a:schemeClr>
                </a:solidFill>
              </a:rPr>
              <a:t>Google Networking: Infrastructure and Selected Challenges (Slides: https://networkingchannel.eu/google-networking-infrastructure-and-selected-challenges/ </a:t>
            </a:r>
          </a:p>
        </p:txBody>
      </p:sp>
    </p:spTree>
    <p:extLst>
      <p:ext uri="{BB962C8B-B14F-4D97-AF65-F5344CB8AC3E}">
        <p14:creationId xmlns:p14="http://schemas.microsoft.com/office/powerpoint/2010/main" val="817646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dissolve">
                                      <p:cBhvr>
                                        <p:cTn id="21" dur="500"/>
                                        <p:tgtEl>
                                          <p:spTgt spid="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dissolve">
                                      <p:cBhvr>
                                        <p:cTn id="26" dur="500"/>
                                        <p:tgtEl>
                                          <p:spTgt spid="3">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dissolve">
                                      <p:cBhvr>
                                        <p:cTn id="29" dur="500"/>
                                        <p:tgtEl>
                                          <p:spTgt spid="3">
                                            <p:txEl>
                                              <p:pRg st="7" end="7"/>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dissolve">
                                      <p:cBhvr>
                                        <p:cTn id="3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en-US" dirty="0">
                <a:latin typeface="Calibri Light" panose="020F0302020204030204" pitchFamily="34" charset="0"/>
                <a:cs typeface="Calibri Light" panose="020F0302020204030204" pitchFamily="34" charset="0"/>
              </a:rPr>
              <a:t>ORION: </a:t>
            </a:r>
            <a:r>
              <a:rPr lang="en-US" sz="4000" b="0" dirty="0">
                <a:latin typeface="+mn-lt"/>
                <a:cs typeface="Calibri Light" panose="020F0302020204030204" pitchFamily="34" charset="0"/>
              </a:rPr>
              <a:t>Google’s new SDN </a:t>
            </a:r>
            <a:r>
              <a:rPr lang="en-US" sz="4000" b="0" dirty="0">
                <a:latin typeface="+mn-lt"/>
              </a:rPr>
              <a:t>control plane for internal datacenter (Jupiter) + wide area (B4) network</a:t>
            </a:r>
            <a:endParaRPr lang="en-US" b="0" dirty="0">
              <a:latin typeface="+mn-lt"/>
              <a:cs typeface="Calibri Light" panose="020F0302020204030204" pitchFamily="34" charset="0"/>
            </a:endParaRPr>
          </a:p>
        </p:txBody>
      </p:sp>
      <p:pic>
        <p:nvPicPr>
          <p:cNvPr id="4" name="Picture 3">
            <a:extLst>
              <a:ext uri="{FF2B5EF4-FFF2-40B4-BE49-F238E27FC236}">
                <a16:creationId xmlns:a16="http://schemas.microsoft.com/office/drawing/2014/main" id="{4388AF2D-8AEF-D242-60F2-41ABDFF12472}"/>
              </a:ext>
            </a:extLst>
          </p:cNvPr>
          <p:cNvPicPr>
            <a:picLocks noChangeAspect="1"/>
          </p:cNvPicPr>
          <p:nvPr/>
        </p:nvPicPr>
        <p:blipFill>
          <a:blip r:embed="rId3"/>
          <a:stretch>
            <a:fillRect/>
          </a:stretch>
        </p:blipFill>
        <p:spPr>
          <a:xfrm>
            <a:off x="6627057" y="2091836"/>
            <a:ext cx="5137845" cy="2936631"/>
          </a:xfrm>
          <a:prstGeom prst="rect">
            <a:avLst/>
          </a:prstGeom>
        </p:spPr>
      </p:pic>
      <p:sp>
        <p:nvSpPr>
          <p:cNvPr id="5" name="TextBox 4">
            <a:extLst>
              <a:ext uri="{FF2B5EF4-FFF2-40B4-BE49-F238E27FC236}">
                <a16:creationId xmlns:a16="http://schemas.microsoft.com/office/drawing/2014/main" id="{E98D8EDD-B412-47B3-0D23-6DC1B85B5B7D}"/>
              </a:ext>
            </a:extLst>
          </p:cNvPr>
          <p:cNvSpPr txBox="1"/>
          <p:nvPr/>
        </p:nvSpPr>
        <p:spPr>
          <a:xfrm>
            <a:off x="7322839" y="1764893"/>
            <a:ext cx="3721916" cy="369332"/>
          </a:xfrm>
          <a:prstGeom prst="rect">
            <a:avLst/>
          </a:prstGeom>
          <a:noFill/>
        </p:spPr>
        <p:txBody>
          <a:bodyPr wrap="none" rtlCol="0">
            <a:spAutoFit/>
          </a:bodyPr>
          <a:lstStyle/>
          <a:p>
            <a:r>
              <a:rPr lang="en-US" dirty="0"/>
              <a:t>Orion SDN architecture and core apps</a:t>
            </a:r>
          </a:p>
        </p:txBody>
      </p:sp>
      <p:sp>
        <p:nvSpPr>
          <p:cNvPr id="326" name="Content Placeholder 15">
            <a:extLst>
              <a:ext uri="{FF2B5EF4-FFF2-40B4-BE49-F238E27FC236}">
                <a16:creationId xmlns:a16="http://schemas.microsoft.com/office/drawing/2014/main" id="{09EAFFBC-B2BB-0EBE-2A05-616BD9ED3199}"/>
              </a:ext>
            </a:extLst>
          </p:cNvPr>
          <p:cNvSpPr txBox="1">
            <a:spLocks/>
          </p:cNvSpPr>
          <p:nvPr/>
        </p:nvSpPr>
        <p:spPr>
          <a:xfrm>
            <a:off x="574507" y="1667879"/>
            <a:ext cx="5744307" cy="33283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Clr>
                <a:srgbClr val="000090"/>
              </a:buClr>
              <a:buFont typeface="Wingdings" charset="2"/>
              <a:buChar char="§"/>
              <a:defRPr sz="2800" kern="1200">
                <a:solidFill>
                  <a:schemeClr val="tx1"/>
                </a:solidFill>
                <a:latin typeface="+mn-lt"/>
                <a:ea typeface="+mn-ea"/>
                <a:cs typeface="+mn-cs"/>
              </a:defRPr>
            </a:lvl1pPr>
            <a:lvl2pPr marL="742950" indent="-285750" algn="l" defTabSz="457200" rtl="0" eaLnBrk="1" latinLnBrk="0" hangingPunct="1">
              <a:spcBef>
                <a:spcPct val="20000"/>
              </a:spcBef>
              <a:buClr>
                <a:srgbClr val="000090"/>
              </a:buClr>
              <a:buFont typeface="Arial"/>
              <a:buChar char="•"/>
              <a:defRPr sz="24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39713" indent="-239713"/>
            <a:r>
              <a:rPr lang="en-US" sz="2400" dirty="0">
                <a:solidFill>
                  <a:srgbClr val="880510"/>
                </a:solidFill>
              </a:rPr>
              <a:t>routing</a:t>
            </a:r>
            <a:r>
              <a:rPr lang="en-US" sz="2400" dirty="0"/>
              <a:t> (intradomain, iBGP), traffic engineering: implemented in </a:t>
            </a:r>
            <a:r>
              <a:rPr lang="en-US" sz="2400" i="1" dirty="0"/>
              <a:t>applications</a:t>
            </a:r>
            <a:r>
              <a:rPr lang="en-US" sz="2400" dirty="0"/>
              <a:t> on top of ORION core</a:t>
            </a:r>
          </a:p>
          <a:p>
            <a:pPr marL="239713" indent="-239713"/>
            <a:r>
              <a:rPr lang="en-US" sz="2400" dirty="0">
                <a:solidFill>
                  <a:srgbClr val="880510"/>
                </a:solidFill>
              </a:rPr>
              <a:t>edge-edge flow-based</a:t>
            </a:r>
            <a:r>
              <a:rPr lang="en-US" sz="2400" dirty="0"/>
              <a:t> controls (e.g., CoFlow scheduling) to meet contract SLAs</a:t>
            </a:r>
          </a:p>
          <a:p>
            <a:pPr marL="239713" indent="-239713"/>
            <a:r>
              <a:rPr lang="en-US" sz="2400" dirty="0">
                <a:solidFill>
                  <a:srgbClr val="880510"/>
                </a:solidFill>
              </a:rPr>
              <a:t>management: </a:t>
            </a:r>
            <a:r>
              <a:rPr lang="en-US" sz="2400" dirty="0"/>
              <a:t>pub-sub distributed microservices in Orion core, OpenFlow for switch signaling/monitoring </a:t>
            </a:r>
          </a:p>
        </p:txBody>
      </p:sp>
      <p:sp>
        <p:nvSpPr>
          <p:cNvPr id="6" name="Oval 5">
            <a:extLst>
              <a:ext uri="{FF2B5EF4-FFF2-40B4-BE49-F238E27FC236}">
                <a16:creationId xmlns:a16="http://schemas.microsoft.com/office/drawing/2014/main" id="{1F809381-35E3-62BA-97B5-7EB2C1C435FF}"/>
              </a:ext>
            </a:extLst>
          </p:cNvPr>
          <p:cNvSpPr/>
          <p:nvPr/>
        </p:nvSpPr>
        <p:spPr>
          <a:xfrm>
            <a:off x="9367213" y="2087128"/>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8" name="Oval 327">
            <a:extLst>
              <a:ext uri="{FF2B5EF4-FFF2-40B4-BE49-F238E27FC236}">
                <a16:creationId xmlns:a16="http://schemas.microsoft.com/office/drawing/2014/main" id="{3BF7F104-DFF9-E426-CE05-D9C1F60E41CA}"/>
              </a:ext>
            </a:extLst>
          </p:cNvPr>
          <p:cNvSpPr/>
          <p:nvPr/>
        </p:nvSpPr>
        <p:spPr>
          <a:xfrm>
            <a:off x="10552546" y="2171794"/>
            <a:ext cx="1032934" cy="575733"/>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9" name="Oval 328">
            <a:extLst>
              <a:ext uri="{FF2B5EF4-FFF2-40B4-BE49-F238E27FC236}">
                <a16:creationId xmlns:a16="http://schemas.microsoft.com/office/drawing/2014/main" id="{9469BB83-3C48-4D41-7E6A-44C0A90E1D94}"/>
              </a:ext>
            </a:extLst>
          </p:cNvPr>
          <p:cNvSpPr/>
          <p:nvPr/>
        </p:nvSpPr>
        <p:spPr>
          <a:xfrm>
            <a:off x="6979613" y="3086194"/>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1F2896D-5E7E-A414-FFDF-E399BAFB4662}"/>
              </a:ext>
            </a:extLst>
          </p:cNvPr>
          <p:cNvSpPr txBox="1"/>
          <p:nvPr/>
        </p:nvSpPr>
        <p:spPr>
          <a:xfrm>
            <a:off x="574507" y="5011341"/>
            <a:ext cx="10621813" cy="1846659"/>
          </a:xfrm>
          <a:prstGeom prst="rect">
            <a:avLst/>
          </a:prstGeom>
          <a:noFill/>
        </p:spPr>
        <p:txBody>
          <a:bodyPr wrap="square" rtlCol="0">
            <a:spAutoFit/>
          </a:bodyPr>
          <a:lstStyle/>
          <a:p>
            <a:r>
              <a:rPr lang="en-US" sz="2400" dirty="0">
                <a:solidFill>
                  <a:srgbClr val="880510"/>
                </a:solidFill>
              </a:rPr>
              <a:t>Note: </a:t>
            </a:r>
          </a:p>
          <a:p>
            <a:pPr marL="342900" indent="-220663">
              <a:buClr>
                <a:srgbClr val="0013A3"/>
              </a:buClr>
              <a:buFont typeface="Wingdings" pitchFamily="2" charset="2"/>
              <a:buChar char="§"/>
            </a:pPr>
            <a:r>
              <a:rPr lang="en-US" sz="2400" dirty="0"/>
              <a:t>no routing protocols, congestion control (partially) also managed by SDN rather than by protocol</a:t>
            </a:r>
          </a:p>
          <a:p>
            <a:pPr marL="342900" indent="-220663">
              <a:buClr>
                <a:srgbClr val="0013A3"/>
              </a:buClr>
              <a:buFont typeface="Wingdings" pitchFamily="2" charset="2"/>
              <a:buChar char="§"/>
            </a:pPr>
            <a:r>
              <a:rPr lang="en-US" sz="2400" dirty="0"/>
              <a:t>are protocols dying?</a:t>
            </a:r>
          </a:p>
          <a:p>
            <a:endParaRPr lang="en-US" dirty="0"/>
          </a:p>
        </p:txBody>
      </p:sp>
      <p:sp>
        <p:nvSpPr>
          <p:cNvPr id="10" name="Slide Number Placeholder 3">
            <a:extLst>
              <a:ext uri="{FF2B5EF4-FFF2-40B4-BE49-F238E27FC236}">
                <a16:creationId xmlns:a16="http://schemas.microsoft.com/office/drawing/2014/main" id="{385A181A-618D-E22E-08BD-377278306C28}"/>
              </a:ext>
            </a:extLst>
          </p:cNvPr>
          <p:cNvSpPr>
            <a:spLocks noGrp="1"/>
          </p:cNvSpPr>
          <p:nvPr>
            <p:ph type="sldNum" sz="quarter" idx="4"/>
          </p:nvPr>
        </p:nvSpPr>
        <p:spPr>
          <a:xfrm>
            <a:off x="9219616" y="6443089"/>
            <a:ext cx="2743200" cy="365125"/>
          </a:xfrm>
        </p:spPr>
        <p:txBody>
          <a:bodyPr/>
          <a:lstStyle/>
          <a:p>
            <a:r>
              <a:rPr lang="en-US" dirty="0"/>
              <a:t>Network Layer Control Plane: 5-</a:t>
            </a:r>
            <a:fld id="{C4204591-24BD-A542-B9D5-F8D8A88D2FEE}" type="slidenum">
              <a:rPr lang="en-US" smtClean="0"/>
              <a:pPr/>
              <a:t>96</a:t>
            </a:fld>
            <a:endParaRPr lang="en-US" dirty="0"/>
          </a:p>
        </p:txBody>
      </p:sp>
    </p:spTree>
    <p:extLst>
      <p:ext uri="{BB962C8B-B14F-4D97-AF65-F5344CB8AC3E}">
        <p14:creationId xmlns:p14="http://schemas.microsoft.com/office/powerpoint/2010/main" val="3465754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6">
                                            <p:txEl>
                                              <p:pRg st="0" end="0"/>
                                            </p:txEl>
                                          </p:spTgt>
                                        </p:tgtEl>
                                        <p:attrNameLst>
                                          <p:attrName>style.visibility</p:attrName>
                                        </p:attrNameLst>
                                      </p:cBhvr>
                                      <p:to>
                                        <p:strVal val="visible"/>
                                      </p:to>
                                    </p:set>
                                    <p:animEffect transition="in" filter="dissolve">
                                      <p:cBhvr>
                                        <p:cTn id="7" dur="500"/>
                                        <p:tgtEl>
                                          <p:spTgt spid="326">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6">
                                            <p:txEl>
                                              <p:pRg st="1" end="1"/>
                                            </p:txEl>
                                          </p:spTgt>
                                        </p:tgtEl>
                                        <p:attrNameLst>
                                          <p:attrName>style.visibility</p:attrName>
                                        </p:attrNameLst>
                                      </p:cBhvr>
                                      <p:to>
                                        <p:strVal val="visible"/>
                                      </p:to>
                                    </p:set>
                                    <p:animEffect transition="in" filter="dissolve">
                                      <p:cBhvr>
                                        <p:cTn id="16" dur="500"/>
                                        <p:tgtEl>
                                          <p:spTgt spid="326">
                                            <p:txEl>
                                              <p:pRg st="1" end="1"/>
                                            </p:txEl>
                                          </p:spTgt>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28"/>
                                        </p:tgtEl>
                                        <p:attrNameLst>
                                          <p:attrName>style.visibility</p:attrName>
                                        </p:attrNameLst>
                                      </p:cBhvr>
                                      <p:to>
                                        <p:strVal val="visible"/>
                                      </p:to>
                                    </p:set>
                                    <p:animEffect transition="in" filter="dissolve">
                                      <p:cBhvr>
                                        <p:cTn id="20" dur="500"/>
                                        <p:tgtEl>
                                          <p:spTgt spid="32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29"/>
                                        </p:tgtEl>
                                        <p:attrNameLst>
                                          <p:attrName>style.visibility</p:attrName>
                                        </p:attrNameLst>
                                      </p:cBhvr>
                                      <p:to>
                                        <p:strVal val="visible"/>
                                      </p:to>
                                    </p:set>
                                    <p:animEffect transition="in" filter="dissolve">
                                      <p:cBhvr>
                                        <p:cTn id="23" dur="500"/>
                                        <p:tgtEl>
                                          <p:spTgt spid="32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26">
                                            <p:txEl>
                                              <p:pRg st="2" end="2"/>
                                            </p:txEl>
                                          </p:spTgt>
                                        </p:tgtEl>
                                        <p:attrNameLst>
                                          <p:attrName>style.visibility</p:attrName>
                                        </p:attrNameLst>
                                      </p:cBhvr>
                                      <p:to>
                                        <p:strVal val="visible"/>
                                      </p:to>
                                    </p:set>
                                    <p:animEffect transition="in" filter="dissolve">
                                      <p:cBhvr>
                                        <p:cTn id="28" dur="500"/>
                                        <p:tgtEl>
                                          <p:spTgt spid="326">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8" grpId="0" animBg="1"/>
      <p:bldP spid="329" grpId="0" animBg="1"/>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239434" y="1891814"/>
            <a:ext cx="3102316" cy="2326737"/>
          </a:xfrm>
          <a:prstGeom prst="rect">
            <a:avLst/>
          </a:prstGeom>
          <a:effectLst>
            <a:outerShdw blurRad="50800" dist="38100" dir="18900000" algn="bl" rotWithShape="0">
              <a:prstClr val="black">
                <a:alpha val="40000"/>
              </a:prstClr>
            </a:outerShdw>
          </a:effectLst>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97</a:t>
            </a:fld>
            <a:endParaRPr lang="en-US" dirty="0"/>
          </a:p>
        </p:txBody>
      </p:sp>
    </p:spTree>
    <p:extLst>
      <p:ext uri="{BB962C8B-B14F-4D97-AF65-F5344CB8AC3E}">
        <p14:creationId xmlns:p14="http://schemas.microsoft.com/office/powerpoint/2010/main" val="81667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98</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99</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100</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101</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102</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106</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lvl="1">
              <a:defRPr/>
            </a:pPr>
            <a:r>
              <a:rPr lang="en-US" sz="2800" dirty="0"/>
              <a:t>virtualized networks as a link layer: MPLS</a:t>
            </a:r>
          </a:p>
          <a:p>
            <a:pPr indent="-285750">
              <a:defRPr/>
            </a:pPr>
            <a:r>
              <a:rPr lang="en-US" sz="3200" dirty="0"/>
              <a:t>synthesis: a day in the life of a web request</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80">
                                            <p:txEl>
                                              <p:pRg st="7" end="7"/>
                                            </p:txEl>
                                          </p:spTgt>
                                        </p:tgtEl>
                                        <p:attrNameLst>
                                          <p:attrName>style.visibility</p:attrName>
                                        </p:attrNameLst>
                                      </p:cBhvr>
                                      <p:to>
                                        <p:strVal val="visible"/>
                                      </p:to>
                                    </p:set>
                                    <p:animEffect transition="in" filter="dissolve">
                                      <p:cBhvr>
                                        <p:cTn id="30" dur="500"/>
                                        <p:tgtEl>
                                          <p:spTgt spid="8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0">
                                            <p:txEl>
                                              <p:pRg st="8" end="8"/>
                                            </p:txEl>
                                          </p:spTgt>
                                        </p:tgtEl>
                                        <p:attrNameLst>
                                          <p:attrName>style.visibility</p:attrName>
                                        </p:attrNameLst>
                                      </p:cBhvr>
                                      <p:to>
                                        <p:strVal val="visible"/>
                                      </p:to>
                                    </p:set>
                                    <p:animEffect transition="in" filter="dissolve">
                                      <p:cBhvr>
                                        <p:cTn id="35" dur="500"/>
                                        <p:tgtEl>
                                          <p:spTgt spid="8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let’s take a breath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107</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1026459" y="1365157"/>
            <a:ext cx="10215282" cy="29379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en-US" sz="3200" dirty="0"/>
              <a:t>journey down protocol stack </a:t>
            </a:r>
            <a:r>
              <a:rPr lang="en-US" sz="3200" i="1" dirty="0">
                <a:solidFill>
                  <a:srgbClr val="C00000"/>
                </a:solidFill>
              </a:rPr>
              <a:t>complete</a:t>
            </a:r>
            <a:r>
              <a:rPr lang="en-US" sz="3200" dirty="0">
                <a:solidFill>
                  <a:srgbClr val="C00000"/>
                </a:solidFill>
              </a:rPr>
              <a:t> </a:t>
            </a:r>
            <a:r>
              <a:rPr lang="en-US" sz="3200" dirty="0"/>
              <a:t>(except PHY)</a:t>
            </a:r>
          </a:p>
          <a:p>
            <a:pPr indent="-339725">
              <a:defRPr/>
            </a:pPr>
            <a:r>
              <a:rPr lang="en-US" sz="3200" dirty="0"/>
              <a:t>solid understanding of networking principles, practice!</a:t>
            </a:r>
          </a:p>
          <a:p>
            <a:pPr indent="-339725">
              <a:defRPr/>
            </a:pPr>
            <a:r>
              <a:rPr lang="en-US" sz="3200" dirty="0"/>
              <a:t>….. could stop here …. but </a:t>
            </a:r>
            <a:r>
              <a:rPr lang="en-US" sz="3200" i="1" dirty="0">
                <a:solidFill>
                  <a:srgbClr val="C00000"/>
                </a:solidFill>
              </a:rPr>
              <a:t>more </a:t>
            </a:r>
            <a:r>
              <a:rPr lang="en-US" sz="3200" dirty="0"/>
              <a:t>interesting topics!</a:t>
            </a:r>
          </a:p>
          <a:p>
            <a:pPr lvl="1">
              <a:defRPr/>
            </a:pPr>
            <a:r>
              <a:rPr lang="en-US" sz="2800" dirty="0"/>
              <a:t>wireless</a:t>
            </a:r>
          </a:p>
          <a:p>
            <a:pPr lvl="1">
              <a:defRPr/>
            </a:pPr>
            <a:r>
              <a:rPr lang="en-US" sz="2800" dirty="0"/>
              <a:t>security </a:t>
            </a:r>
          </a:p>
          <a:p>
            <a:pPr>
              <a:defRPr/>
            </a:pPr>
            <a:endParaRPr lang="en-US" dirty="0">
              <a:latin typeface="Gill Sans MT" charset="0"/>
            </a:endParaRPr>
          </a:p>
        </p:txBody>
      </p:sp>
    </p:spTree>
    <p:extLst>
      <p:ext uri="{BB962C8B-B14F-4D97-AF65-F5344CB8AC3E}">
        <p14:creationId xmlns:p14="http://schemas.microsoft.com/office/powerpoint/2010/main" val="373474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0">
                                            <p:txEl>
                                              <p:pRg st="3" end="3"/>
                                            </p:txEl>
                                          </p:spTgt>
                                        </p:tgtEl>
                                        <p:attrNameLst>
                                          <p:attrName>style.visibility</p:attrName>
                                        </p:attrNameLst>
                                      </p:cBhvr>
                                      <p:to>
                                        <p:strVal val="visible"/>
                                      </p:to>
                                    </p:set>
                                    <p:animEffect transition="in" filter="dissolve">
                                      <p:cBhvr>
                                        <p:cTn id="18" dur="500"/>
                                        <p:tgtEl>
                                          <p:spTgt spid="8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108</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109</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23887</TotalTime>
  <Words>9671</Words>
  <Application>Microsoft Macintosh PowerPoint</Application>
  <PresentationFormat>Widescreen</PresentationFormat>
  <Paragraphs>2391</Paragraphs>
  <Slides>109</Slides>
  <Notes>99</Notes>
  <HiddenSlides>2</HiddenSlides>
  <MMClips>0</MMClips>
  <ScaleCrop>false</ScaleCrop>
  <HeadingPairs>
    <vt:vector size="8" baseType="variant">
      <vt:variant>
        <vt:lpstr>Fonts Used</vt:lpstr>
      </vt:variant>
      <vt:variant>
        <vt:i4>10</vt:i4>
      </vt:variant>
      <vt:variant>
        <vt:lpstr>Theme</vt:lpstr>
      </vt:variant>
      <vt:variant>
        <vt:i4>2</vt:i4>
      </vt:variant>
      <vt:variant>
        <vt:lpstr>Embedded OLE Servers</vt:lpstr>
      </vt:variant>
      <vt:variant>
        <vt:i4>1</vt:i4>
      </vt:variant>
      <vt:variant>
        <vt:lpstr>Slide Titles</vt:lpstr>
      </vt:variant>
      <vt:variant>
        <vt:i4>109</vt:i4>
      </vt:variant>
    </vt:vector>
  </HeadingPairs>
  <TitlesOfParts>
    <vt:vector size="122" baseType="lpstr">
      <vt:lpstr>Arial</vt:lpstr>
      <vt:lpstr>Calibri</vt:lpstr>
      <vt:lpstr>Calibri Light</vt:lpstr>
      <vt:lpstr>Comic Sans MS</vt:lpstr>
      <vt:lpstr>Gill Sans MT</vt:lpstr>
      <vt:lpstr>PearsonMATHPRO02</vt:lpstr>
      <vt:lpstr>Tahoma</vt:lpstr>
      <vt:lpstr>Times New Roman</vt:lpstr>
      <vt:lpstr>TimesLTPro</vt:lpstr>
      <vt:lpstr>Wingdings</vt:lpstr>
      <vt:lpstr>Office Theme</vt:lpstr>
      <vt:lpstr>2_Office Theme</vt:lpstr>
      <vt:lpstr>Equation</vt:lpstr>
      <vt:lpstr>PowerPoint Presentation</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Internet checksum (review, see section 3.3)</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Cable access network: FDM, TDM and random access!</vt:lpstr>
      <vt:lpstr>Cable access network:</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UMass Campus Network - Detail</vt:lpstr>
      <vt:lpstr>UMass Campus Network - Detail</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EVPN: Ethernet VPNs (aka VXLANs)</vt:lpstr>
      <vt:lpstr>Link layer, LANs: roadmap</vt:lpstr>
      <vt:lpstr>Multiprotocol label switching (MPLS)</vt:lpstr>
      <vt:lpstr>MPLS capable routers</vt:lpstr>
      <vt:lpstr>MPLS versus IP paths</vt:lpstr>
      <vt:lpstr>MPLS versus IP paths</vt:lpstr>
      <vt:lpstr>MPLS signaling</vt:lpstr>
      <vt:lpstr>MPLS forwarding tables</vt:lpstr>
      <vt:lpstr>Link layer, LANs: roadmap</vt:lpstr>
      <vt:lpstr>Datacenter networks</vt:lpstr>
      <vt:lpstr>Datacenter networks: network elements</vt:lpstr>
      <vt:lpstr>Datacenter networks: network elements</vt:lpstr>
      <vt:lpstr>Datacenter networks: multipath</vt:lpstr>
      <vt:lpstr>Datacenter networks: application-layer routing</vt:lpstr>
      <vt:lpstr>Datacenter networks: protocol innovations</vt:lpstr>
      <vt:lpstr>ORION: Google’s new SDN control plane for internal datacenter (Jupiter) + wide area (B4) network</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Chapter 6: let’s take a breath</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858</cp:revision>
  <dcterms:created xsi:type="dcterms:W3CDTF">2020-01-18T07:24:59Z</dcterms:created>
  <dcterms:modified xsi:type="dcterms:W3CDTF">2023-07-04T15:15:13Z</dcterms:modified>
</cp:coreProperties>
</file>