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3" r:id="rId3"/>
    <p:sldId id="428" r:id="rId4"/>
    <p:sldId id="466" r:id="rId5"/>
    <p:sldId id="467" r:id="rId6"/>
    <p:sldId id="468" r:id="rId7"/>
    <p:sldId id="469" r:id="rId8"/>
    <p:sldId id="470" r:id="rId9"/>
    <p:sldId id="473" r:id="rId10"/>
    <p:sldId id="471" r:id="rId11"/>
    <p:sldId id="472" r:id="rId12"/>
    <p:sldId id="474" r:id="rId13"/>
    <p:sldId id="475" r:id="rId14"/>
    <p:sldId id="477" r:id="rId15"/>
    <p:sldId id="478" r:id="rId16"/>
    <p:sldId id="479" r:id="rId17"/>
    <p:sldId id="480" r:id="rId18"/>
    <p:sldId id="481" r:id="rId19"/>
    <p:sldId id="289" r:id="rId20"/>
    <p:sldId id="265" r:id="rId21"/>
    <p:sldId id="287" r:id="rId22"/>
    <p:sldId id="264" r:id="rId23"/>
    <p:sldId id="288" r:id="rId24"/>
    <p:sldId id="266" r:id="rId25"/>
    <p:sldId id="267" r:id="rId26"/>
    <p:sldId id="262" r:id="rId2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725" autoAdjust="0"/>
  </p:normalViewPr>
  <p:slideViewPr>
    <p:cSldViewPr snapToGrid="0">
      <p:cViewPr varScale="1">
        <p:scale>
          <a:sx n="92" d="100"/>
          <a:sy n="92" d="100"/>
        </p:scale>
        <p:origin x="12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ong Hyeon Jae" userId="057cee89c95c5d72" providerId="LiveId" clId="{026E33CF-225D-41D4-ACD9-261E9A3B6B35}"/>
    <pc:docChg chg="undo delSld modSld">
      <pc:chgData name="Jeong Hyeon Jae" userId="057cee89c95c5d72" providerId="LiveId" clId="{026E33CF-225D-41D4-ACD9-261E9A3B6B35}" dt="2019-09-25T02:12:09.383" v="84" actId="20577"/>
      <pc:docMkLst>
        <pc:docMk/>
      </pc:docMkLst>
      <pc:sldChg chg="modSp">
        <pc:chgData name="Jeong Hyeon Jae" userId="057cee89c95c5d72" providerId="LiveId" clId="{026E33CF-225D-41D4-ACD9-261E9A3B6B35}" dt="2019-09-24T16:25:32.233" v="16" actId="1035"/>
        <pc:sldMkLst>
          <pc:docMk/>
          <pc:sldMk cId="172613948" sldId="262"/>
        </pc:sldMkLst>
        <pc:spChg chg="mod">
          <ac:chgData name="Jeong Hyeon Jae" userId="057cee89c95c5d72" providerId="LiveId" clId="{026E33CF-225D-41D4-ACD9-261E9A3B6B35}" dt="2019-09-24T16:25:32.233" v="16" actId="1035"/>
          <ac:spMkLst>
            <pc:docMk/>
            <pc:sldMk cId="172613948" sldId="262"/>
            <ac:spMk id="2" creationId="{3E95135A-C2EF-4C82-BC86-44F8A70EA732}"/>
          </ac:spMkLst>
        </pc:spChg>
      </pc:sldChg>
      <pc:sldChg chg="modNotesTx">
        <pc:chgData name="Jeong Hyeon Jae" userId="057cee89c95c5d72" providerId="LiveId" clId="{026E33CF-225D-41D4-ACD9-261E9A3B6B35}" dt="2019-09-25T01:50:54.573" v="58" actId="20577"/>
        <pc:sldMkLst>
          <pc:docMk/>
          <pc:sldMk cId="1235316869" sldId="428"/>
        </pc:sldMkLst>
      </pc:sldChg>
      <pc:sldChg chg="modSp">
        <pc:chgData name="Jeong Hyeon Jae" userId="057cee89c95c5d72" providerId="LiveId" clId="{026E33CF-225D-41D4-ACD9-261E9A3B6B35}" dt="2019-09-25T01:52:16.511" v="59" actId="20577"/>
        <pc:sldMkLst>
          <pc:docMk/>
          <pc:sldMk cId="452912354" sldId="466"/>
        </pc:sldMkLst>
        <pc:spChg chg="mod">
          <ac:chgData name="Jeong Hyeon Jae" userId="057cee89c95c5d72" providerId="LiveId" clId="{026E33CF-225D-41D4-ACD9-261E9A3B6B35}" dt="2019-09-25T01:52:16.511" v="59" actId="20577"/>
          <ac:spMkLst>
            <pc:docMk/>
            <pc:sldMk cId="452912354" sldId="466"/>
            <ac:spMk id="3" creationId="{00000000-0000-0000-0000-000000000000}"/>
          </ac:spMkLst>
        </pc:spChg>
      </pc:sldChg>
      <pc:sldChg chg="addSp modSp modAnim">
        <pc:chgData name="Jeong Hyeon Jae" userId="057cee89c95c5d72" providerId="LiveId" clId="{026E33CF-225D-41D4-ACD9-261E9A3B6B35}" dt="2019-09-25T02:04:34.279" v="77"/>
        <pc:sldMkLst>
          <pc:docMk/>
          <pc:sldMk cId="3750867581" sldId="470"/>
        </pc:sldMkLst>
        <pc:picChg chg="mod">
          <ac:chgData name="Jeong Hyeon Jae" userId="057cee89c95c5d72" providerId="LiveId" clId="{026E33CF-225D-41D4-ACD9-261E9A3B6B35}" dt="2019-09-25T01:55:33.697" v="61" actId="1362"/>
          <ac:picMkLst>
            <pc:docMk/>
            <pc:sldMk cId="3750867581" sldId="470"/>
            <ac:picMk id="4" creationId="{00000000-0000-0000-0000-000000000000}"/>
          </ac:picMkLst>
        </pc:picChg>
        <pc:picChg chg="add mod modCrop">
          <ac:chgData name="Jeong Hyeon Jae" userId="057cee89c95c5d72" providerId="LiveId" clId="{026E33CF-225D-41D4-ACD9-261E9A3B6B35}" dt="2019-09-25T01:58:31.640" v="72" actId="1076"/>
          <ac:picMkLst>
            <pc:docMk/>
            <pc:sldMk cId="3750867581" sldId="470"/>
            <ac:picMk id="5" creationId="{78D0DA34-D317-415F-8143-41F090F4D00C}"/>
          </ac:picMkLst>
        </pc:picChg>
      </pc:sldChg>
      <pc:sldChg chg="del">
        <pc:chgData name="Jeong Hyeon Jae" userId="057cee89c95c5d72" providerId="LiveId" clId="{026E33CF-225D-41D4-ACD9-261E9A3B6B35}" dt="2019-09-25T02:11:43.684" v="78" actId="2696"/>
        <pc:sldMkLst>
          <pc:docMk/>
          <pc:sldMk cId="1377623685" sldId="476"/>
        </pc:sldMkLst>
      </pc:sldChg>
      <pc:sldChg chg="modSp">
        <pc:chgData name="Jeong Hyeon Jae" userId="057cee89c95c5d72" providerId="LiveId" clId="{026E33CF-225D-41D4-ACD9-261E9A3B6B35}" dt="2019-09-25T02:11:48.030" v="80" actId="20577"/>
        <pc:sldMkLst>
          <pc:docMk/>
          <pc:sldMk cId="1870645209" sldId="477"/>
        </pc:sldMkLst>
        <pc:spChg chg="mod">
          <ac:chgData name="Jeong Hyeon Jae" userId="057cee89c95c5d72" providerId="LiveId" clId="{026E33CF-225D-41D4-ACD9-261E9A3B6B35}" dt="2019-09-25T02:11:48.030" v="80" actId="20577"/>
          <ac:spMkLst>
            <pc:docMk/>
            <pc:sldMk cId="1870645209" sldId="477"/>
            <ac:spMk id="2" creationId="{00000000-0000-0000-0000-000000000000}"/>
          </ac:spMkLst>
        </pc:spChg>
      </pc:sldChg>
      <pc:sldChg chg="modSp">
        <pc:chgData name="Jeong Hyeon Jae" userId="057cee89c95c5d72" providerId="LiveId" clId="{026E33CF-225D-41D4-ACD9-261E9A3B6B35}" dt="2019-09-25T02:11:55.413" v="81" actId="20577"/>
        <pc:sldMkLst>
          <pc:docMk/>
          <pc:sldMk cId="1571324084" sldId="478"/>
        </pc:sldMkLst>
        <pc:spChg chg="mod">
          <ac:chgData name="Jeong Hyeon Jae" userId="057cee89c95c5d72" providerId="LiveId" clId="{026E33CF-225D-41D4-ACD9-261E9A3B6B35}" dt="2019-09-25T02:11:55.413" v="81" actId="20577"/>
          <ac:spMkLst>
            <pc:docMk/>
            <pc:sldMk cId="1571324084" sldId="478"/>
            <ac:spMk id="2" creationId="{00000000-0000-0000-0000-000000000000}"/>
          </ac:spMkLst>
        </pc:spChg>
      </pc:sldChg>
      <pc:sldChg chg="modSp">
        <pc:chgData name="Jeong Hyeon Jae" userId="057cee89c95c5d72" providerId="LiveId" clId="{026E33CF-225D-41D4-ACD9-261E9A3B6B35}" dt="2019-09-25T02:12:01.126" v="82" actId="20577"/>
        <pc:sldMkLst>
          <pc:docMk/>
          <pc:sldMk cId="3650568678" sldId="479"/>
        </pc:sldMkLst>
        <pc:spChg chg="mod">
          <ac:chgData name="Jeong Hyeon Jae" userId="057cee89c95c5d72" providerId="LiveId" clId="{026E33CF-225D-41D4-ACD9-261E9A3B6B35}" dt="2019-09-25T02:12:01.126" v="82" actId="20577"/>
          <ac:spMkLst>
            <pc:docMk/>
            <pc:sldMk cId="3650568678" sldId="479"/>
            <ac:spMk id="2" creationId="{00000000-0000-0000-0000-000000000000}"/>
          </ac:spMkLst>
        </pc:spChg>
      </pc:sldChg>
      <pc:sldChg chg="modSp">
        <pc:chgData name="Jeong Hyeon Jae" userId="057cee89c95c5d72" providerId="LiveId" clId="{026E33CF-225D-41D4-ACD9-261E9A3B6B35}" dt="2019-09-25T02:12:05.080" v="83" actId="20577"/>
        <pc:sldMkLst>
          <pc:docMk/>
          <pc:sldMk cId="2259641321" sldId="480"/>
        </pc:sldMkLst>
        <pc:spChg chg="mod">
          <ac:chgData name="Jeong Hyeon Jae" userId="057cee89c95c5d72" providerId="LiveId" clId="{026E33CF-225D-41D4-ACD9-261E9A3B6B35}" dt="2019-09-25T02:12:05.080" v="83" actId="20577"/>
          <ac:spMkLst>
            <pc:docMk/>
            <pc:sldMk cId="2259641321" sldId="480"/>
            <ac:spMk id="2" creationId="{00000000-0000-0000-0000-000000000000}"/>
          </ac:spMkLst>
        </pc:spChg>
      </pc:sldChg>
      <pc:sldChg chg="modSp">
        <pc:chgData name="Jeong Hyeon Jae" userId="057cee89c95c5d72" providerId="LiveId" clId="{026E33CF-225D-41D4-ACD9-261E9A3B6B35}" dt="2019-09-25T02:12:09.383" v="84" actId="20577"/>
        <pc:sldMkLst>
          <pc:docMk/>
          <pc:sldMk cId="3003093157" sldId="481"/>
        </pc:sldMkLst>
        <pc:spChg chg="mod">
          <ac:chgData name="Jeong Hyeon Jae" userId="057cee89c95c5d72" providerId="LiveId" clId="{026E33CF-225D-41D4-ACD9-261E9A3B6B35}" dt="2019-09-25T02:12:09.383" v="84" actId="20577"/>
          <ac:spMkLst>
            <pc:docMk/>
            <pc:sldMk cId="3003093157" sldId="481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30EC7-0976-4BDC-97E3-28F9876FB714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F891D-AC8B-4455-ABDF-39661AEEC5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26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2011</a:t>
            </a:r>
            <a:r>
              <a:rPr lang="ko-KR" altLang="en-US" dirty="0"/>
              <a:t>년 페이스북 </a:t>
            </a:r>
            <a:r>
              <a:rPr lang="ko-KR" altLang="en-US" dirty="0" smtClean="0"/>
              <a:t>엔지니어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6621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976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10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F891D-AC8B-4455-ABDF-39661AEEC52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9839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61750-8CF2-4925-A654-74B650E99F63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1221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IBM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9746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IBM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7448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spc="-15" dirty="0">
                <a:solidFill>
                  <a:srgbClr val="0D0D0D"/>
                </a:solidFill>
                <a:cs typeface="맑은 고딕"/>
              </a:rPr>
              <a:t>반드시</a:t>
            </a:r>
            <a:r>
              <a:rPr lang="ko-KR" altLang="en-US" sz="1200" b="1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1200" b="1" spc="-15" dirty="0">
                <a:solidFill>
                  <a:srgbClr val="0D0D0D"/>
                </a:solidFill>
                <a:cs typeface="맑은 고딕"/>
              </a:rPr>
              <a:t>전달되어야</a:t>
            </a:r>
            <a:r>
              <a:rPr lang="ko-KR" altLang="en-US" sz="1200" b="1" spc="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1200" b="1" spc="-15" dirty="0">
                <a:solidFill>
                  <a:srgbClr val="0D0D0D"/>
                </a:solidFill>
                <a:cs typeface="맑은 고딕"/>
              </a:rPr>
              <a:t>하는</a:t>
            </a:r>
            <a:r>
              <a:rPr lang="ko-KR" altLang="en-US" sz="1200" b="1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1200" b="1" spc="-15" dirty="0">
                <a:solidFill>
                  <a:srgbClr val="0D0D0D"/>
                </a:solidFill>
                <a:cs typeface="맑은 고딕"/>
              </a:rPr>
              <a:t>중요</a:t>
            </a:r>
            <a:r>
              <a:rPr lang="ko-KR" altLang="en-US" sz="1200" b="1" spc="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1200" b="1" spc="-15" dirty="0">
                <a:solidFill>
                  <a:srgbClr val="0D0D0D"/>
                </a:solidFill>
                <a:cs typeface="맑은 고딕"/>
              </a:rPr>
              <a:t>메시지에</a:t>
            </a:r>
            <a:r>
              <a:rPr lang="ko-KR" altLang="en-US" sz="1200" b="1" spc="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1200" b="1" spc="-15" dirty="0">
                <a:solidFill>
                  <a:srgbClr val="0D0D0D"/>
                </a:solidFill>
                <a:cs typeface="맑은 고딕"/>
              </a:rPr>
              <a:t>대한</a:t>
            </a:r>
            <a:r>
              <a:rPr lang="ko-KR" altLang="en-US" sz="1200" b="1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1200" b="1" spc="-15" dirty="0">
                <a:solidFill>
                  <a:srgbClr val="0D0D0D"/>
                </a:solidFill>
                <a:cs typeface="맑은 고딕"/>
              </a:rPr>
              <a:t>전달</a:t>
            </a:r>
            <a:r>
              <a:rPr lang="ko-KR" altLang="en-US" sz="1200" b="1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1200" b="1" spc="-15" dirty="0">
                <a:solidFill>
                  <a:srgbClr val="0D0D0D"/>
                </a:solidFill>
                <a:cs typeface="맑은 고딕"/>
              </a:rPr>
              <a:t>보장</a:t>
            </a:r>
            <a:endParaRPr lang="ko-KR" altLang="en-US" sz="1200" dirty="0">
              <a:cs typeface="맑은 고딕"/>
            </a:endParaRPr>
          </a:p>
          <a:p>
            <a:endParaRPr lang="en-US" altLang="ko-KR" dirty="0"/>
          </a:p>
          <a:p>
            <a:r>
              <a:rPr lang="ko-KR" altLang="en-US" dirty="0"/>
              <a:t>또한 </a:t>
            </a:r>
            <a:r>
              <a:rPr lang="en-US" altLang="ko-KR" dirty="0"/>
              <a:t>TLS/SSL</a:t>
            </a:r>
            <a:r>
              <a:rPr lang="ko-KR" altLang="en-US" dirty="0"/>
              <a:t>을 지원하여 보안 문제 고려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61750-8CF2-4925-A654-74B650E99F63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379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61750-8CF2-4925-A654-74B650E99F63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324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294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altLang="ko-KR" sz="1200" spc="-5" dirty="0">
                <a:solidFill>
                  <a:srgbClr val="0D0D0D"/>
                </a:solidFill>
                <a:latin typeface="+mn-lt"/>
                <a:cs typeface="맑은 고딕"/>
              </a:rPr>
              <a:t>HTTP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와 </a:t>
            </a:r>
            <a:r>
              <a:rPr lang="en-US" altLang="ko-KR" sz="1200" spc="-10" dirty="0">
                <a:solidFill>
                  <a:srgbClr val="0D0D0D"/>
                </a:solidFill>
                <a:latin typeface="+mn-lt"/>
                <a:cs typeface="맑은 고딕"/>
              </a:rPr>
              <a:t>M</a:t>
            </a:r>
            <a:r>
              <a:rPr lang="en-US" altLang="ko-KR" sz="1200" spc="-5" dirty="0">
                <a:solidFill>
                  <a:srgbClr val="0D0D0D"/>
                </a:solidFill>
                <a:latin typeface="+mn-lt"/>
                <a:cs typeface="맑은 고딕"/>
              </a:rPr>
              <a:t>Q</a:t>
            </a:r>
            <a:r>
              <a:rPr lang="en-US" altLang="ko-KR" sz="1200" spc="-10" dirty="0">
                <a:solidFill>
                  <a:srgbClr val="0D0D0D"/>
                </a:solidFill>
                <a:latin typeface="+mn-lt"/>
                <a:cs typeface="맑은 고딕"/>
              </a:rPr>
              <a:t>T</a:t>
            </a:r>
            <a:r>
              <a:rPr lang="en-US" altLang="ko-KR" sz="1200" spc="-5" dirty="0">
                <a:solidFill>
                  <a:srgbClr val="0D0D0D"/>
                </a:solidFill>
                <a:latin typeface="+mn-lt"/>
                <a:cs typeface="맑은 고딕"/>
              </a:rPr>
              <a:t>T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는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5" dirty="0">
                <a:solidFill>
                  <a:srgbClr val="0D0D0D"/>
                </a:solidFill>
                <a:latin typeface="+mn-lt"/>
                <a:cs typeface="맑은 고딕"/>
              </a:rPr>
              <a:t>프로토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콜 </a:t>
            </a:r>
            <a:r>
              <a:rPr lang="ko-KR" altLang="en-US" sz="1200" spc="-5" dirty="0">
                <a:solidFill>
                  <a:srgbClr val="0D0D0D"/>
                </a:solidFill>
                <a:latin typeface="+mn-lt"/>
                <a:cs typeface="맑은 고딕"/>
              </a:rPr>
              <a:t>성격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이 </a:t>
            </a:r>
            <a:r>
              <a:rPr lang="ko-KR" altLang="en-US" sz="1200" spc="-5" dirty="0">
                <a:solidFill>
                  <a:srgbClr val="0D0D0D"/>
                </a:solidFill>
                <a:latin typeface="+mn-lt"/>
                <a:cs typeface="맑은 고딕"/>
              </a:rPr>
              <a:t>다름</a:t>
            </a:r>
            <a:r>
              <a:rPr lang="en-US" altLang="ko-KR" sz="1200" dirty="0">
                <a:solidFill>
                  <a:srgbClr val="0D0D0D"/>
                </a:solidFill>
                <a:latin typeface="+mn-lt"/>
                <a:cs typeface="맑은 고딕"/>
              </a:rPr>
              <a:t>;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en-US" altLang="ko-KR" sz="1200" spc="-5" dirty="0" err="1">
                <a:solidFill>
                  <a:srgbClr val="0D0D0D"/>
                </a:solidFill>
                <a:latin typeface="+mn-lt"/>
                <a:cs typeface="맑은 고딕"/>
              </a:rPr>
              <a:t>Statefu</a:t>
            </a:r>
            <a:r>
              <a:rPr lang="en-US" altLang="ko-KR" sz="1200" dirty="0" err="1">
                <a:solidFill>
                  <a:srgbClr val="0D0D0D"/>
                </a:solidFill>
                <a:latin typeface="+mn-lt"/>
                <a:cs typeface="맑은 고딕"/>
              </a:rPr>
              <a:t>l</a:t>
            </a:r>
            <a:r>
              <a:rPr lang="ko-KR" altLang="en-US" sz="1200" spc="5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en-US" altLang="ko-KR" sz="1200" spc="-10" dirty="0">
                <a:solidFill>
                  <a:srgbClr val="0D0D0D"/>
                </a:solidFill>
                <a:latin typeface="+mn-lt"/>
                <a:cs typeface="맑은 고딕"/>
              </a:rPr>
              <a:t>v</a:t>
            </a:r>
            <a:r>
              <a:rPr lang="en-US" altLang="ko-KR" sz="1200" spc="-15" dirty="0">
                <a:solidFill>
                  <a:srgbClr val="0D0D0D"/>
                </a:solidFill>
                <a:latin typeface="+mn-lt"/>
                <a:cs typeface="맑은 고딕"/>
              </a:rPr>
              <a:t>s</a:t>
            </a:r>
            <a:r>
              <a:rPr lang="en-US" altLang="ko-KR" sz="1200" spc="-5" dirty="0">
                <a:solidFill>
                  <a:srgbClr val="0D0D0D"/>
                </a:solidFill>
                <a:latin typeface="+mn-lt"/>
                <a:cs typeface="맑은 고딕"/>
              </a:rPr>
              <a:t>. Stateles</a:t>
            </a:r>
            <a:r>
              <a:rPr lang="en-US" altLang="ko-KR" sz="1200" dirty="0">
                <a:solidFill>
                  <a:srgbClr val="0D0D0D"/>
                </a:solidFill>
                <a:latin typeface="+mn-lt"/>
                <a:cs typeface="맑은 고딕"/>
              </a:rPr>
              <a:t>s</a:t>
            </a:r>
          </a:p>
          <a:p>
            <a:pPr marL="12700" marR="5080">
              <a:lnSpc>
                <a:spcPct val="100000"/>
              </a:lnSpc>
            </a:pPr>
            <a:endParaRPr lang="en-US" altLang="ko-KR" sz="1200" spc="-10" dirty="0">
              <a:solidFill>
                <a:srgbClr val="0D0D0D"/>
              </a:solidFill>
              <a:latin typeface="+mn-lt"/>
              <a:cs typeface="맑은 고딕"/>
            </a:endParaRPr>
          </a:p>
          <a:p>
            <a:pPr marL="12700" marR="5080">
              <a:lnSpc>
                <a:spcPct val="100000"/>
              </a:lnSpc>
            </a:pP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*</a:t>
            </a:r>
            <a:r>
              <a:rPr lang="en-US" altLang="ko-KR" sz="1200" spc="-10" dirty="0">
                <a:solidFill>
                  <a:srgbClr val="0D0D0D"/>
                </a:solidFill>
                <a:latin typeface="+mn-lt"/>
                <a:cs typeface="맑은 고딕"/>
              </a:rPr>
              <a:t>Push</a:t>
            </a:r>
            <a:r>
              <a:rPr lang="ko-KR" altLang="en-US" sz="1200" spc="-5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en-US" altLang="ko-KR" sz="1200" spc="-10" dirty="0">
                <a:solidFill>
                  <a:srgbClr val="0D0D0D"/>
                </a:solidFill>
                <a:latin typeface="+mn-lt"/>
                <a:cs typeface="맑은 고딕"/>
              </a:rPr>
              <a:t>Noti</a:t>
            </a:r>
            <a:r>
              <a:rPr lang="en-US" altLang="ko-KR" sz="1200" dirty="0">
                <a:solidFill>
                  <a:srgbClr val="0D0D0D"/>
                </a:solidFill>
                <a:latin typeface="+mn-lt"/>
                <a:cs typeface="맑은 고딕"/>
              </a:rPr>
              <a:t>fi</a:t>
            </a:r>
            <a:r>
              <a:rPr lang="en-US" altLang="ko-KR" sz="1200" spc="-5" dirty="0">
                <a:solidFill>
                  <a:srgbClr val="0D0D0D"/>
                </a:solidFill>
                <a:latin typeface="+mn-lt"/>
                <a:cs typeface="맑은 고딕"/>
              </a:rPr>
              <a:t>cation</a:t>
            </a:r>
            <a:r>
              <a:rPr lang="ko-KR" altLang="en-US" sz="1200" spc="5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시나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리오를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가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정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하여</a:t>
            </a:r>
            <a:r>
              <a:rPr lang="ko-KR" altLang="en-US" sz="1200" spc="-5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en-US" altLang="ko-KR" sz="1200" spc="-10" dirty="0">
                <a:solidFill>
                  <a:srgbClr val="0D0D0D"/>
                </a:solidFill>
                <a:latin typeface="+mn-lt"/>
                <a:cs typeface="맑은 고딕"/>
              </a:rPr>
              <a:t>Push</a:t>
            </a:r>
            <a:r>
              <a:rPr lang="ko-KR" altLang="en-US" sz="1200" spc="5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메시지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수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신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을</a:t>
            </a:r>
            <a:r>
              <a:rPr lang="ko-KR" altLang="en-US" sz="1200" spc="-5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위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해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0" dirty="0" err="1">
                <a:solidFill>
                  <a:srgbClr val="0D0D0D"/>
                </a:solidFill>
                <a:latin typeface="+mn-lt"/>
                <a:cs typeface="맑은 고딕"/>
              </a:rPr>
              <a:t>메</a:t>
            </a:r>
            <a:r>
              <a:rPr lang="ko-KR" altLang="en-US" sz="1200" spc="-15" dirty="0" err="1">
                <a:solidFill>
                  <a:srgbClr val="0D0D0D"/>
                </a:solidFill>
                <a:latin typeface="+mn-lt"/>
                <a:cs typeface="맑은 고딕"/>
              </a:rPr>
              <a:t>시징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서버와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연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결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을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유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지하는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것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이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며</a:t>
            </a:r>
            <a:r>
              <a:rPr lang="ko-KR" altLang="en-US" sz="1200" spc="-5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en-US" altLang="ko-KR" sz="1200" spc="-10" dirty="0">
                <a:solidFill>
                  <a:srgbClr val="0D0D0D"/>
                </a:solidFill>
                <a:latin typeface="+mn-lt"/>
                <a:cs typeface="맑은 고딕"/>
              </a:rPr>
              <a:t>HTTP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는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특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성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상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이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러한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유형의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 err="1">
                <a:solidFill>
                  <a:srgbClr val="0D0D0D"/>
                </a:solidFill>
                <a:latin typeface="+mn-lt"/>
                <a:cs typeface="맑은 고딕"/>
              </a:rPr>
              <a:t>커</a:t>
            </a:r>
            <a:r>
              <a:rPr lang="ko-KR" altLang="en-US" sz="1200" spc="-10" dirty="0" err="1">
                <a:solidFill>
                  <a:srgbClr val="0D0D0D"/>
                </a:solidFill>
                <a:latin typeface="+mn-lt"/>
                <a:cs typeface="맑은 고딕"/>
              </a:rPr>
              <a:t>뮤</a:t>
            </a:r>
            <a:r>
              <a:rPr lang="ko-KR" altLang="en-US" sz="1200" spc="-15" dirty="0" err="1">
                <a:solidFill>
                  <a:srgbClr val="0D0D0D"/>
                </a:solidFill>
                <a:latin typeface="+mn-lt"/>
                <a:cs typeface="맑은 고딕"/>
              </a:rPr>
              <a:t>니케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0" dirty="0" err="1">
                <a:solidFill>
                  <a:srgbClr val="0D0D0D"/>
                </a:solidFill>
                <a:latin typeface="+mn-lt"/>
                <a:cs typeface="맑은 고딕"/>
              </a:rPr>
              <a:t>이션이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불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가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하여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애플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리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케이션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 err="1">
                <a:solidFill>
                  <a:srgbClr val="0D0D0D"/>
                </a:solidFill>
                <a:latin typeface="+mn-lt"/>
                <a:cs typeface="맑은 고딕"/>
              </a:rPr>
              <a:t>로</a:t>
            </a:r>
            <a:r>
              <a:rPr lang="ko-KR" altLang="en-US" sz="1200" spc="-10" dirty="0" err="1">
                <a:solidFill>
                  <a:srgbClr val="0D0D0D"/>
                </a:solidFill>
                <a:latin typeface="+mn-lt"/>
                <a:cs typeface="맑은 고딕"/>
              </a:rPr>
              <a:t>직</a:t>
            </a:r>
            <a:r>
              <a:rPr lang="ko-KR" altLang="en-US" sz="1200" spc="-15" dirty="0" err="1">
                <a:solidFill>
                  <a:srgbClr val="0D0D0D"/>
                </a:solidFill>
                <a:latin typeface="+mn-lt"/>
                <a:cs typeface="맑은 고딕"/>
              </a:rPr>
              <a:t>으로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처리한</a:t>
            </a:r>
            <a:r>
              <a:rPr lang="ko-KR" altLang="en-US" sz="1200" dirty="0">
                <a:solidFill>
                  <a:srgbClr val="0D0D0D"/>
                </a:solidFill>
                <a:latin typeface="+mn-lt"/>
                <a:cs typeface="맑은 고딕"/>
              </a:rPr>
              <a:t> 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경</a:t>
            </a:r>
            <a:r>
              <a:rPr lang="ko-KR" altLang="en-US" sz="1200" spc="-10" dirty="0">
                <a:solidFill>
                  <a:srgbClr val="0D0D0D"/>
                </a:solidFill>
                <a:latin typeface="+mn-lt"/>
                <a:cs typeface="맑은 고딕"/>
              </a:rPr>
              <a:t>우</a:t>
            </a:r>
            <a:r>
              <a:rPr lang="ko-KR" altLang="en-US" sz="1200" spc="-15" dirty="0">
                <a:solidFill>
                  <a:srgbClr val="0D0D0D"/>
                </a:solidFill>
                <a:latin typeface="+mn-lt"/>
                <a:cs typeface="맑은 고딕"/>
              </a:rPr>
              <a:t>임</a:t>
            </a:r>
            <a:endParaRPr lang="ko-KR" altLang="en-US" sz="1200" dirty="0">
              <a:latin typeface="+mn-lt"/>
              <a:cs typeface="맑은 고딕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176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872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877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973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58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360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115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9090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64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092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658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30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BEC51-4F4D-4BBE-9B57-99C33455A17E}" type="datetimeFigureOut">
              <a:rPr lang="ko-KR" altLang="en-US" smtClean="0"/>
              <a:t>2019-09-25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E8798-35E3-4B9C-B6E9-812AB6B3A2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178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qtt/mqtt.github.io/wiki/server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qt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2052804"/>
            <a:ext cx="9144000" cy="1554335"/>
          </a:xfrm>
        </p:spPr>
        <p:txBody>
          <a:bodyPr>
            <a:normAutofit/>
          </a:bodyPr>
          <a:lstStyle/>
          <a:p>
            <a:r>
              <a:rPr lang="en-US" altLang="ko-KR" sz="7200" b="1" dirty="0"/>
              <a:t>MQTT</a:t>
            </a:r>
            <a:endParaRPr lang="ko-KR" altLang="en-US" sz="72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4468308"/>
            <a:ext cx="9144000" cy="1655762"/>
          </a:xfrm>
        </p:spPr>
        <p:txBody>
          <a:bodyPr/>
          <a:lstStyle/>
          <a:p>
            <a:r>
              <a:rPr lang="ko-KR" altLang="en-US" sz="2800" dirty="0"/>
              <a:t>정현재</a:t>
            </a:r>
            <a:endParaRPr lang="en-US" altLang="ko-KR" sz="2800" dirty="0"/>
          </a:p>
          <a:p>
            <a:r>
              <a:rPr lang="en-US" altLang="ko-KR" dirty="0"/>
              <a:t>2019.9.25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574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24">
              <a:lnSpc>
                <a:spcPct val="100000"/>
              </a:lnSpc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페이스북</a:t>
            </a:r>
            <a:r>
              <a:rPr lang="en-US" altLang="ko-KR" spc="-1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350,000,00</a:t>
            </a:r>
            <a:r>
              <a:rPr spc="-15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5" dirty="0" err="1">
                <a:latin typeface="Arial" panose="020B0604020202020204" pitchFamily="34" charset="0"/>
                <a:cs typeface="Arial" panose="020B0604020202020204" pitchFamily="34" charset="0"/>
              </a:rPr>
              <a:t>모바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일</a:t>
            </a:r>
            <a:r>
              <a:rPr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사용자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pc="5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ko-KR" spc="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pc="-25" dirty="0" err="1">
                <a:latin typeface="Arial" panose="020B0604020202020204" pitchFamily="34" charset="0"/>
                <a:cs typeface="Arial" panose="020B0604020202020204" pitchFamily="34" charset="0"/>
              </a:rPr>
              <a:t>MQT</a:t>
            </a:r>
            <a:r>
              <a:rPr spc="-1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로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연결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48"/>
            <a:fld id="{81D60167-4931-47E6-BA6A-407CBD079E47}" type="slidenum">
              <a:rPr dirty="0"/>
              <a:pPr marL="25448"/>
              <a:t>2</a:t>
            </a:fld>
            <a:endParaRPr dirty="0"/>
          </a:p>
        </p:txBody>
      </p:sp>
      <p:sp>
        <p:nvSpPr>
          <p:cNvPr id="29" name="object 29"/>
          <p:cNvSpPr txBox="1"/>
          <p:nvPr/>
        </p:nvSpPr>
        <p:spPr>
          <a:xfrm>
            <a:off x="838200" y="4513679"/>
            <a:ext cx="10375232" cy="15939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24" marR="5090" indent="72528">
              <a:lnSpc>
                <a:spcPct val="150000"/>
              </a:lnSpc>
            </a:pPr>
            <a:r>
              <a:rPr sz="1803" spc="-1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"…성능의</a:t>
            </a:r>
            <a:r>
              <a:rPr sz="1803" spc="-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3" spc="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향</a:t>
            </a:r>
            <a:r>
              <a:rPr sz="1803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상을</a:t>
            </a:r>
            <a:r>
              <a:rPr sz="1803" spc="-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3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통해</a:t>
            </a:r>
            <a:r>
              <a:rPr sz="1803" spc="-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메시징에 있어서의 경험을</a:t>
            </a:r>
            <a:r>
              <a:rPr sz="2405" b="1" spc="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spc="-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크</a:t>
            </a:r>
            <a:r>
              <a:rPr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게</a:t>
            </a:r>
            <a:r>
              <a:rPr sz="2405" b="1" spc="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개선시키도록</a:t>
            </a:r>
            <a:r>
              <a:rPr sz="2405" b="1" spc="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디자인</a:t>
            </a:r>
            <a:r>
              <a:rPr lang="en-US"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3" spc="-20" dirty="0" err="1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되었습니다</a:t>
            </a:r>
            <a:r>
              <a:rPr sz="1803" spc="-20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803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네트워크</a:t>
            </a:r>
            <a:r>
              <a:rPr sz="2405" b="1" spc="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대역과 </a:t>
            </a:r>
            <a:r>
              <a:rPr sz="2405" b="1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배터리를</a:t>
            </a:r>
            <a:r>
              <a:rPr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적게</a:t>
            </a:r>
            <a:r>
              <a:rPr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쓰도록</a:t>
            </a:r>
            <a:r>
              <a:rPr sz="2405" b="1" spc="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설계</a:t>
            </a:r>
            <a:r>
              <a:rPr sz="1803" spc="-20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되었습니다…</a:t>
            </a:r>
            <a:r>
              <a:rPr sz="1803" spc="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3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기기와 </a:t>
            </a:r>
            <a:r>
              <a:rPr sz="1803" dirty="0" err="1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기기</a:t>
            </a:r>
            <a:r>
              <a:rPr sz="1803" spc="-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1803" spc="-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간</a:t>
            </a:r>
            <a:r>
              <a:rPr sz="1803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에</a:t>
            </a:r>
            <a:r>
              <a:rPr sz="1803" spc="-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3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몇</a:t>
            </a:r>
            <a:r>
              <a:rPr sz="1803" spc="1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3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초가</a:t>
            </a:r>
            <a:r>
              <a:rPr sz="1803" spc="-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3" spc="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걸</a:t>
            </a:r>
            <a:r>
              <a:rPr sz="1803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리는</a:t>
            </a:r>
            <a:r>
              <a:rPr sz="1803" spc="-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3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게 아니라</a:t>
            </a:r>
            <a:r>
              <a:rPr sz="1803" spc="-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수백</a:t>
            </a:r>
            <a:r>
              <a:rPr sz="2405" b="1" spc="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밀리</a:t>
            </a:r>
            <a:r>
              <a:rPr sz="2405" b="1" spc="5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초</a:t>
            </a:r>
            <a:r>
              <a:rPr sz="2405" b="1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에</a:t>
            </a:r>
            <a:r>
              <a:rPr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spc="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메</a:t>
            </a:r>
            <a:r>
              <a:rPr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시지</a:t>
            </a:r>
            <a:r>
              <a:rPr sz="2405" b="1" spc="5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5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전달이 </a:t>
            </a:r>
            <a:r>
              <a:rPr sz="2405" b="1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가</a:t>
            </a:r>
            <a:r>
              <a:rPr sz="2405" b="1" spc="-5" dirty="0" err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능</a:t>
            </a:r>
            <a:r>
              <a:rPr sz="1803" spc="-15" dirty="0" err="1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합니다</a:t>
            </a:r>
            <a:r>
              <a:rPr sz="1803" spc="-15" dirty="0">
                <a:solidFill>
                  <a:srgbClr val="5858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."</a:t>
            </a:r>
            <a:endParaRPr sz="180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27">
            <a:extLst>
              <a:ext uri="{FF2B5EF4-FFF2-40B4-BE49-F238E27FC236}">
                <a16:creationId xmlns:a16="http://schemas.microsoft.com/office/drawing/2014/main" id="{B630BF95-32B9-4BE6-9716-790A4C9D2F67}"/>
              </a:ext>
            </a:extLst>
          </p:cNvPr>
          <p:cNvSpPr/>
          <p:nvPr/>
        </p:nvSpPr>
        <p:spPr>
          <a:xfrm>
            <a:off x="2025942" y="1924664"/>
            <a:ext cx="8140115" cy="2589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</p:spTree>
    <p:extLst>
      <p:ext uri="{BB962C8B-B14F-4D97-AF65-F5344CB8AC3E}">
        <p14:creationId xmlns:p14="http://schemas.microsoft.com/office/powerpoint/2010/main" val="973786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Protocol (Messaging Queuing Telemetry Transport)</a:t>
            </a:r>
          </a:p>
          <a:p>
            <a:pPr lvl="1"/>
            <a:r>
              <a:rPr lang="en-US" altLang="ko-KR" dirty="0"/>
              <a:t>a lightweight Publish/Subscribe(Pub/Sub) protocol for </a:t>
            </a:r>
            <a:r>
              <a:rPr lang="en-US" altLang="ko-KR" dirty="0" err="1"/>
              <a:t>IoT</a:t>
            </a:r>
            <a:r>
              <a:rPr lang="en-US" altLang="ko-KR" dirty="0"/>
              <a:t> or M2M messaging</a:t>
            </a:r>
          </a:p>
          <a:p>
            <a:pPr lvl="2"/>
            <a:r>
              <a:rPr lang="en-US" altLang="ko-KR" dirty="0" err="1"/>
              <a:t>IoT</a:t>
            </a:r>
            <a:r>
              <a:rPr lang="ko-KR" altLang="en-US" dirty="0"/>
              <a:t>를 위해 낮은 전력</a:t>
            </a:r>
            <a:r>
              <a:rPr lang="en-US" altLang="ko-KR" dirty="0"/>
              <a:t>, </a:t>
            </a:r>
            <a:r>
              <a:rPr lang="ko-KR" altLang="en-US" dirty="0"/>
              <a:t>낮은 대역폭 환경에서도 사용할 수 있도록 설계</a:t>
            </a:r>
            <a:endParaRPr lang="en-US" altLang="ko-KR" dirty="0"/>
          </a:p>
          <a:p>
            <a:pPr lvl="1"/>
            <a:r>
              <a:rPr lang="en-US" altLang="ko-KR" dirty="0"/>
              <a:t>Open spec, standard</a:t>
            </a:r>
          </a:p>
          <a:p>
            <a:pPr lvl="1"/>
            <a:r>
              <a:rPr lang="en-US" altLang="ko-KR" dirty="0"/>
              <a:t>Lightweight : minimal overhead, efficient format, tiny client</a:t>
            </a:r>
          </a:p>
          <a:p>
            <a:pPr lvl="1"/>
            <a:r>
              <a:rPr lang="en-US" altLang="ko-KR" dirty="0"/>
              <a:t>Reliable : </a:t>
            </a:r>
            <a:r>
              <a:rPr lang="en-US" altLang="ko-KR" dirty="0" err="1"/>
              <a:t>QoS</a:t>
            </a:r>
            <a:r>
              <a:rPr lang="en-US" altLang="ko-KR" dirty="0"/>
              <a:t> for reliability on unreliable networks</a:t>
            </a:r>
          </a:p>
          <a:p>
            <a:pPr lvl="1"/>
            <a:r>
              <a:rPr lang="en-US" altLang="ko-KR" dirty="0"/>
              <a:t>Simple : 43-page spec, connect-publish-subscribe</a:t>
            </a:r>
          </a:p>
          <a:p>
            <a:pPr lvl="1"/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659" y="5050045"/>
            <a:ext cx="8246485" cy="143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31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Protocol </a:t>
            </a:r>
            <a:r>
              <a:rPr lang="ko-KR" altLang="en-US" dirty="0"/>
              <a:t>개요 </a:t>
            </a:r>
            <a:r>
              <a:rPr lang="en-US" altLang="ko-KR" dirty="0"/>
              <a:t>: </a:t>
            </a:r>
            <a:r>
              <a:rPr lang="ko-KR" altLang="en-US" dirty="0"/>
              <a:t>응용</a:t>
            </a:r>
            <a:endParaRPr lang="en-US" altLang="ko-KR" dirty="0"/>
          </a:p>
          <a:p>
            <a:pPr lvl="1"/>
            <a:r>
              <a:rPr lang="ko-KR" altLang="en-US" dirty="0"/>
              <a:t>저전력</a:t>
            </a:r>
            <a:r>
              <a:rPr lang="en-US" altLang="ko-KR" dirty="0"/>
              <a:t>, No TCP/IP </a:t>
            </a:r>
            <a:r>
              <a:rPr lang="ko-KR" altLang="en-US" dirty="0"/>
              <a:t>기반에서 운용 가능</a:t>
            </a:r>
            <a:endParaRPr lang="en-US" altLang="ko-KR" dirty="0"/>
          </a:p>
          <a:p>
            <a:pPr lvl="1"/>
            <a:r>
              <a:rPr lang="ko-KR" altLang="en-US" dirty="0"/>
              <a:t>소형 기기의 제어와 센서 정보 수집에 유리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857" y="3264045"/>
            <a:ext cx="6865186" cy="327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12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Protocol </a:t>
            </a:r>
            <a:r>
              <a:rPr lang="ko-KR" altLang="en-US" dirty="0"/>
              <a:t>개요 </a:t>
            </a:r>
            <a:r>
              <a:rPr lang="en-US" altLang="ko-KR" dirty="0"/>
              <a:t>: </a:t>
            </a:r>
            <a:r>
              <a:rPr lang="ko-KR" altLang="en-US" dirty="0"/>
              <a:t>응용</a:t>
            </a:r>
            <a:endParaRPr lang="en-US" altLang="ko-KR" dirty="0"/>
          </a:p>
          <a:p>
            <a:pPr lvl="1"/>
            <a:r>
              <a:rPr lang="ko-KR" altLang="en-US" dirty="0"/>
              <a:t>센서</a:t>
            </a:r>
            <a:r>
              <a:rPr lang="en-US" altLang="ko-KR" dirty="0"/>
              <a:t>(Sensor) </a:t>
            </a:r>
            <a:r>
              <a:rPr lang="ko-KR" altLang="en-US" dirty="0"/>
              <a:t>정보 수집</a:t>
            </a:r>
            <a:endParaRPr lang="en-US" altLang="ko-KR" dirty="0"/>
          </a:p>
          <a:p>
            <a:pPr lvl="2"/>
            <a:r>
              <a:rPr lang="ko-KR" altLang="en-US" dirty="0"/>
              <a:t>가전기기</a:t>
            </a:r>
            <a:r>
              <a:rPr lang="en-US" altLang="ko-KR" dirty="0"/>
              <a:t>, </a:t>
            </a:r>
            <a:r>
              <a:rPr lang="ko-KR" altLang="en-US" dirty="0"/>
              <a:t>빌딩</a:t>
            </a:r>
            <a:r>
              <a:rPr lang="en-US" altLang="ko-KR" dirty="0"/>
              <a:t>, </a:t>
            </a:r>
            <a:r>
              <a:rPr lang="ko-KR" altLang="en-US" dirty="0"/>
              <a:t>도시</a:t>
            </a:r>
            <a:r>
              <a:rPr lang="en-US" altLang="ko-KR" dirty="0"/>
              <a:t>, </a:t>
            </a:r>
            <a:r>
              <a:rPr lang="ko-KR" altLang="en-US" dirty="0"/>
              <a:t>산업</a:t>
            </a:r>
            <a:r>
              <a:rPr lang="en-US" altLang="ko-KR" dirty="0"/>
              <a:t>, </a:t>
            </a:r>
            <a:r>
              <a:rPr lang="ko-KR" altLang="en-US" dirty="0"/>
              <a:t>개인 등 다양한 영역에서의 센서 정보를 수집</a:t>
            </a:r>
            <a:endParaRPr lang="en-US" altLang="ko-KR" dirty="0"/>
          </a:p>
          <a:p>
            <a:pPr lvl="2"/>
            <a:r>
              <a:rPr lang="en-US" altLang="ko-KR" dirty="0"/>
              <a:t>LAN(</a:t>
            </a:r>
            <a:r>
              <a:rPr lang="ko-KR" altLang="en-US" dirty="0"/>
              <a:t>가정</a:t>
            </a:r>
            <a:r>
              <a:rPr lang="en-US" altLang="ko-KR" dirty="0"/>
              <a:t>/</a:t>
            </a:r>
            <a:r>
              <a:rPr lang="ko-KR" altLang="en-US" dirty="0"/>
              <a:t>소규모 오피스</a:t>
            </a:r>
            <a:r>
              <a:rPr lang="en-US" altLang="ko-KR" dirty="0"/>
              <a:t>), PAN(</a:t>
            </a:r>
            <a:r>
              <a:rPr lang="ko-KR" altLang="en-US" dirty="0"/>
              <a:t>개인 네트워크</a:t>
            </a:r>
            <a:r>
              <a:rPr lang="en-US" altLang="ko-KR" dirty="0"/>
              <a:t>), BAN(</a:t>
            </a:r>
            <a:r>
              <a:rPr lang="ko-KR" altLang="en-US" dirty="0"/>
              <a:t>빌딩 네트워크</a:t>
            </a:r>
            <a:r>
              <a:rPr lang="en-US" altLang="ko-KR" dirty="0"/>
              <a:t>), MAN(</a:t>
            </a:r>
            <a:r>
              <a:rPr lang="ko-KR" altLang="en-US" dirty="0"/>
              <a:t>도시 영역 네트워크</a:t>
            </a:r>
            <a:r>
              <a:rPr lang="en-US" altLang="ko-KR" dirty="0"/>
              <a:t>)</a:t>
            </a:r>
            <a:r>
              <a:rPr lang="ko-KR" altLang="en-US" dirty="0"/>
              <a:t>등에서 사용 가능</a:t>
            </a:r>
            <a:endParaRPr lang="en-US" altLang="ko-KR" dirty="0"/>
          </a:p>
          <a:p>
            <a:pPr lvl="1"/>
            <a:r>
              <a:rPr lang="ko-KR" altLang="en-US" dirty="0"/>
              <a:t>제어</a:t>
            </a:r>
            <a:endParaRPr lang="en-US" altLang="ko-KR" dirty="0"/>
          </a:p>
          <a:p>
            <a:pPr lvl="2"/>
            <a:r>
              <a:rPr lang="ko-KR" altLang="en-US" dirty="0"/>
              <a:t>센서로부터 받은 데이터를 토대로 기기들을 제어</a:t>
            </a:r>
            <a:endParaRPr lang="en-US" altLang="ko-KR" dirty="0"/>
          </a:p>
          <a:p>
            <a:pPr lvl="2"/>
            <a:r>
              <a:rPr lang="ko-KR" altLang="en-US" dirty="0"/>
              <a:t>각 기기에 </a:t>
            </a:r>
            <a:r>
              <a:rPr lang="en-US" altLang="ko-KR" dirty="0"/>
              <a:t>MQTT broker</a:t>
            </a:r>
            <a:r>
              <a:rPr lang="ko-KR" altLang="en-US" dirty="0"/>
              <a:t>를 설치하거나 혹은 중앙에 있는 </a:t>
            </a:r>
            <a:r>
              <a:rPr lang="en-US" altLang="ko-KR" dirty="0"/>
              <a:t>MQTT broker</a:t>
            </a:r>
            <a:r>
              <a:rPr lang="ko-KR" altLang="en-US" dirty="0"/>
              <a:t>에 </a:t>
            </a:r>
            <a:r>
              <a:rPr lang="en-US" altLang="ko-KR" dirty="0"/>
              <a:t>bind </a:t>
            </a:r>
            <a:r>
              <a:rPr lang="ko-KR" altLang="en-US" dirty="0"/>
              <a:t>할 수 있어야 한다</a:t>
            </a:r>
            <a:endParaRPr lang="en-US" altLang="ko-KR" dirty="0"/>
          </a:p>
          <a:p>
            <a:pPr lvl="1"/>
            <a:r>
              <a:rPr lang="en-US" altLang="ko-KR" dirty="0"/>
              <a:t>Message Push Server</a:t>
            </a:r>
          </a:p>
          <a:p>
            <a:pPr lvl="2"/>
            <a:r>
              <a:rPr lang="ko-KR" altLang="en-US" dirty="0"/>
              <a:t>모바일 애플리케이션을 위한 메시지 </a:t>
            </a:r>
            <a:r>
              <a:rPr lang="en-US" altLang="ko-KR" dirty="0"/>
              <a:t>Push </a:t>
            </a:r>
            <a:r>
              <a:rPr lang="ko-KR" altLang="en-US" dirty="0"/>
              <a:t>서버로 사용 가능</a:t>
            </a:r>
            <a:endParaRPr lang="en-US" altLang="ko-KR" dirty="0"/>
          </a:p>
          <a:p>
            <a:pPr lvl="2"/>
            <a:r>
              <a:rPr lang="en-US" altLang="ko-KR" dirty="0"/>
              <a:t>MQTT</a:t>
            </a:r>
            <a:r>
              <a:rPr lang="ko-KR" altLang="en-US" dirty="0"/>
              <a:t>의 특징을 살려서 낮은 전력에서 작동하는 </a:t>
            </a:r>
            <a:r>
              <a:rPr lang="en-US" altLang="ko-KR" dirty="0"/>
              <a:t>Push </a:t>
            </a:r>
            <a:r>
              <a:rPr lang="ko-KR" altLang="en-US" dirty="0"/>
              <a:t>서비스를 만들 수 있다</a:t>
            </a:r>
            <a:endParaRPr lang="en-US" altLang="ko-KR" dirty="0"/>
          </a:p>
          <a:p>
            <a:pPr lvl="2"/>
            <a:r>
              <a:rPr lang="ko-KR" altLang="en-US" dirty="0"/>
              <a:t>페이스북의 경우 </a:t>
            </a:r>
            <a:r>
              <a:rPr lang="en-US" altLang="ko-KR" dirty="0"/>
              <a:t>MQTT</a:t>
            </a:r>
            <a:r>
              <a:rPr lang="ko-KR" altLang="en-US" dirty="0"/>
              <a:t>를 이용해서 메시지를 </a:t>
            </a:r>
            <a:r>
              <a:rPr lang="en-US" altLang="ko-KR" dirty="0"/>
              <a:t>push </a:t>
            </a:r>
            <a:r>
              <a:rPr lang="ko-KR" altLang="en-US" dirty="0"/>
              <a:t>서비스 제공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5250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</a:t>
            </a:r>
            <a:r>
              <a:rPr lang="ko-KR" altLang="en-US" dirty="0"/>
              <a:t>전송 방식</a:t>
            </a:r>
            <a:endParaRPr lang="en-US" altLang="ko-KR" dirty="0"/>
          </a:p>
          <a:p>
            <a:pPr lvl="1"/>
            <a:r>
              <a:rPr lang="en-US" altLang="ko-KR" dirty="0"/>
              <a:t>bi-directional, </a:t>
            </a:r>
            <a:r>
              <a:rPr lang="en-US" altLang="ko-KR" dirty="0" err="1"/>
              <a:t>async</a:t>
            </a:r>
            <a:r>
              <a:rPr lang="en-US" altLang="ko-KR" dirty="0"/>
              <a:t> “push” communication</a:t>
            </a:r>
          </a:p>
          <a:p>
            <a:pPr lvl="1"/>
            <a:r>
              <a:rPr lang="en-US" altLang="ko-KR" dirty="0"/>
              <a:t>Connect-publish-subscribe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599" y="3147320"/>
            <a:ext cx="6554499" cy="345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003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</a:t>
            </a:r>
            <a:r>
              <a:rPr lang="ko-KR" altLang="en-US" dirty="0"/>
              <a:t>전송 방식 </a:t>
            </a:r>
            <a:r>
              <a:rPr lang="en-US" altLang="ko-KR" dirty="0"/>
              <a:t>: Pub-Sub </a:t>
            </a:r>
            <a:r>
              <a:rPr lang="ko-KR" altLang="en-US" dirty="0"/>
              <a:t>구조</a:t>
            </a:r>
            <a:endParaRPr lang="en-US" altLang="ko-KR" dirty="0"/>
          </a:p>
          <a:p>
            <a:pPr lvl="1"/>
            <a:r>
              <a:rPr lang="en-US" altLang="ko-KR" dirty="0"/>
              <a:t>pub/sub decouples senders from receivers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193" y="2863734"/>
            <a:ext cx="7528993" cy="365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69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(6)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</a:t>
            </a:r>
            <a:r>
              <a:rPr lang="ko-KR" altLang="en-US" dirty="0"/>
              <a:t>전송 방식 </a:t>
            </a:r>
            <a:r>
              <a:rPr lang="en-US" altLang="ko-KR" dirty="0"/>
              <a:t>: Pub-Sub </a:t>
            </a:r>
            <a:r>
              <a:rPr lang="ko-KR" altLang="en-US" dirty="0"/>
              <a:t>구조</a:t>
            </a:r>
            <a:endParaRPr lang="en-US" altLang="ko-KR" dirty="0"/>
          </a:p>
          <a:p>
            <a:pPr lvl="1"/>
            <a:r>
              <a:rPr lang="en-US" altLang="ko-KR" dirty="0"/>
              <a:t>Publisher</a:t>
            </a:r>
            <a:r>
              <a:rPr lang="ko-KR" altLang="en-US" dirty="0"/>
              <a:t>과 </a:t>
            </a:r>
            <a:r>
              <a:rPr lang="en-US" altLang="ko-KR" dirty="0"/>
              <a:t>Subscriber</a:t>
            </a:r>
            <a:r>
              <a:rPr lang="ko-KR" altLang="en-US" dirty="0"/>
              <a:t>은 </a:t>
            </a:r>
            <a:r>
              <a:rPr lang="en-US" altLang="ko-KR" dirty="0"/>
              <a:t>Broker</a:t>
            </a:r>
            <a:r>
              <a:rPr lang="ko-KR" altLang="en-US" dirty="0"/>
              <a:t>에 대한 클라이언트로 동작</a:t>
            </a:r>
            <a:endParaRPr lang="en-US" altLang="ko-KR" dirty="0"/>
          </a:p>
          <a:p>
            <a:pPr lvl="1"/>
            <a:r>
              <a:rPr lang="ko-KR" altLang="en-US" dirty="0"/>
              <a:t>토픽</a:t>
            </a:r>
            <a:r>
              <a:rPr lang="en-US" altLang="ko-KR" dirty="0"/>
              <a:t>(topic)</a:t>
            </a:r>
            <a:r>
              <a:rPr lang="ko-KR" altLang="en-US" dirty="0"/>
              <a:t>을 통해 메시지 전송</a:t>
            </a:r>
            <a:endParaRPr lang="en-US" altLang="ko-KR" dirty="0"/>
          </a:p>
          <a:p>
            <a:pPr lvl="2"/>
            <a:r>
              <a:rPr lang="en-US" altLang="ko-KR" dirty="0"/>
              <a:t>Publisher</a:t>
            </a:r>
            <a:r>
              <a:rPr lang="ko-KR" altLang="en-US" dirty="0"/>
              <a:t>는 토픽을 발행 </a:t>
            </a:r>
            <a:r>
              <a:rPr lang="en-US" altLang="ko-KR" dirty="0"/>
              <a:t>/ Subscriber</a:t>
            </a:r>
            <a:r>
              <a:rPr lang="ko-KR" altLang="en-US" dirty="0"/>
              <a:t>은 토픽을 구독</a:t>
            </a:r>
            <a:endParaRPr lang="en-US" altLang="ko-KR" dirty="0"/>
          </a:p>
          <a:p>
            <a:pPr lvl="2"/>
            <a:r>
              <a:rPr lang="ko-KR" altLang="en-US" dirty="0"/>
              <a:t>하나 이상의 </a:t>
            </a:r>
            <a:r>
              <a:rPr lang="en-US" altLang="ko-KR" dirty="0"/>
              <a:t>Pub</a:t>
            </a:r>
            <a:r>
              <a:rPr lang="ko-KR" altLang="en-US" dirty="0"/>
              <a:t>와 </a:t>
            </a:r>
            <a:r>
              <a:rPr lang="en-US" altLang="ko-KR" dirty="0"/>
              <a:t>Sub</a:t>
            </a:r>
            <a:r>
              <a:rPr lang="ko-KR" altLang="en-US" dirty="0"/>
              <a:t>가 브로커에 연결해서 토픽을 발행하거나 구독</a:t>
            </a:r>
            <a:endParaRPr lang="en-US" altLang="ko-KR" dirty="0"/>
          </a:p>
          <a:p>
            <a:pPr lvl="2"/>
            <a:r>
              <a:rPr lang="ko-KR" altLang="en-US" dirty="0"/>
              <a:t>다수의 </a:t>
            </a:r>
            <a:r>
              <a:rPr lang="en-US" altLang="ko-KR" dirty="0"/>
              <a:t>Sub</a:t>
            </a:r>
            <a:r>
              <a:rPr lang="ko-KR" altLang="en-US" dirty="0"/>
              <a:t>가 하나의 토픽을 구독 가능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393" y="4235396"/>
            <a:ext cx="6172200" cy="249262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8D0DA34-D317-415F-8143-41F090F4D0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091" t="39654" r="14409" b="35006"/>
          <a:stretch/>
        </p:blipFill>
        <p:spPr>
          <a:xfrm>
            <a:off x="344202" y="4165107"/>
            <a:ext cx="11687858" cy="256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6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782" y="2612249"/>
            <a:ext cx="6459972" cy="356471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(7)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</a:t>
            </a:r>
            <a:r>
              <a:rPr lang="ko-KR" altLang="en-US" dirty="0"/>
              <a:t>전송 방식 </a:t>
            </a:r>
            <a:r>
              <a:rPr lang="en-US" altLang="ko-KR" dirty="0"/>
              <a:t>: </a:t>
            </a:r>
            <a:r>
              <a:rPr lang="ko-KR" altLang="en-US" dirty="0"/>
              <a:t>통신 단계</a:t>
            </a:r>
            <a:endParaRPr lang="en-US" altLang="ko-KR" dirty="0"/>
          </a:p>
          <a:p>
            <a:pPr lvl="1"/>
            <a:r>
              <a:rPr lang="en-US" altLang="ko-KR" dirty="0"/>
              <a:t>Step 1. </a:t>
            </a:r>
            <a:r>
              <a:rPr lang="ko-KR" altLang="en-US" dirty="0"/>
              <a:t>연결 단계</a:t>
            </a:r>
            <a:endParaRPr lang="en-US" altLang="ko-KR" dirty="0"/>
          </a:p>
          <a:p>
            <a:pPr lvl="1"/>
            <a:r>
              <a:rPr lang="en-US" altLang="ko-KR" dirty="0"/>
              <a:t>Step 2. </a:t>
            </a:r>
            <a:r>
              <a:rPr lang="ko-KR" altLang="en-US" dirty="0"/>
              <a:t>토픽 등록 단계</a:t>
            </a:r>
            <a:endParaRPr lang="en-US" altLang="ko-KR" dirty="0"/>
          </a:p>
          <a:p>
            <a:pPr lvl="1"/>
            <a:r>
              <a:rPr lang="en-US" altLang="ko-KR" dirty="0"/>
              <a:t>Step 3. </a:t>
            </a:r>
            <a:r>
              <a:rPr lang="ko-KR" altLang="en-US" dirty="0"/>
              <a:t>메시지 송수신 단계</a:t>
            </a:r>
            <a:endParaRPr lang="en-US" altLang="ko-KR" dirty="0"/>
          </a:p>
          <a:p>
            <a:pPr lvl="1"/>
            <a:r>
              <a:rPr lang="en-US" altLang="ko-KR" dirty="0"/>
              <a:t>Step 4. </a:t>
            </a:r>
            <a:r>
              <a:rPr lang="ko-KR" altLang="en-US" dirty="0"/>
              <a:t>연결 해지 단계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86620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(8)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</a:t>
            </a:r>
            <a:r>
              <a:rPr lang="ko-KR" altLang="en-US" dirty="0"/>
              <a:t>전송 방식 </a:t>
            </a:r>
            <a:r>
              <a:rPr lang="en-US" altLang="ko-KR" dirty="0"/>
              <a:t>: Topic</a:t>
            </a:r>
          </a:p>
          <a:p>
            <a:pPr lvl="1"/>
            <a:r>
              <a:rPr lang="en-US" altLang="ko-KR" dirty="0"/>
              <a:t>Publisher</a:t>
            </a:r>
            <a:r>
              <a:rPr lang="ko-KR" altLang="en-US" dirty="0"/>
              <a:t>과 </a:t>
            </a:r>
            <a:r>
              <a:rPr lang="en-US" altLang="ko-KR" dirty="0"/>
              <a:t>Subscriber </a:t>
            </a:r>
            <a:r>
              <a:rPr lang="ko-KR" altLang="en-US" dirty="0"/>
              <a:t>사이의 메시지 전송 채널</a:t>
            </a:r>
            <a:r>
              <a:rPr lang="en-US" altLang="ko-KR" dirty="0"/>
              <a:t>(Channel)</a:t>
            </a:r>
          </a:p>
          <a:p>
            <a:pPr lvl="1"/>
            <a:r>
              <a:rPr lang="ko-KR" altLang="en-US" dirty="0"/>
              <a:t>슬래시</a:t>
            </a:r>
            <a:r>
              <a:rPr lang="en-US" altLang="ko-KR" dirty="0"/>
              <a:t>(/)</a:t>
            </a:r>
            <a:r>
              <a:rPr lang="ko-KR" altLang="en-US" dirty="0"/>
              <a:t>를 이용하여 계층적으로 구성 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>
                <a:sym typeface="Wingdings" panose="05000000000000000000" pitchFamily="2" charset="2"/>
              </a:rPr>
              <a:t>	 </a:t>
            </a:r>
            <a:r>
              <a:rPr lang="ko-KR" altLang="en-US" dirty="0"/>
              <a:t>대량의 센서 기기들을 효율적으로 관리 가능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577" y="3734493"/>
            <a:ext cx="7257791" cy="27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02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(9)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</a:t>
            </a:r>
            <a:r>
              <a:rPr lang="ko-KR" altLang="en-US" dirty="0"/>
              <a:t>전송 방식 </a:t>
            </a:r>
            <a:r>
              <a:rPr lang="en-US" altLang="ko-KR" dirty="0"/>
              <a:t>: Topic</a:t>
            </a:r>
          </a:p>
          <a:p>
            <a:pPr lvl="1"/>
            <a:r>
              <a:rPr lang="en-US" altLang="ko-KR" dirty="0"/>
              <a:t>wildcard subscriptions </a:t>
            </a:r>
            <a:r>
              <a:rPr lang="ko-KR" altLang="en-US" dirty="0"/>
              <a:t>허용</a:t>
            </a:r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615" y="2708391"/>
            <a:ext cx="8101272" cy="383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482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(10)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</a:t>
            </a:r>
            <a:r>
              <a:rPr lang="ko-KR" altLang="en-US" dirty="0"/>
              <a:t>포맷</a:t>
            </a:r>
            <a:endParaRPr lang="en-US" altLang="ko-KR" dirty="0"/>
          </a:p>
          <a:p>
            <a:pPr lvl="1"/>
            <a:r>
              <a:rPr lang="ko-KR" altLang="en-US" dirty="0"/>
              <a:t>작은 헤드 크기 </a:t>
            </a:r>
            <a:r>
              <a:rPr lang="en-US" altLang="ko-KR" dirty="0"/>
              <a:t>– publish  2 bytes, connect 14 bytes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14" y="2918634"/>
            <a:ext cx="6751840" cy="2489809"/>
          </a:xfrm>
          <a:prstGeom prst="rect">
            <a:avLst/>
          </a:prstGeom>
        </p:spPr>
      </p:pic>
      <p:sp>
        <p:nvSpPr>
          <p:cNvPr id="5" name="오른쪽 중괄호 4"/>
          <p:cNvSpPr/>
          <p:nvPr/>
        </p:nvSpPr>
        <p:spPr>
          <a:xfrm>
            <a:off x="8387543" y="3352901"/>
            <a:ext cx="299257" cy="648393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819804" y="3424844"/>
            <a:ext cx="1562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Fixed Header</a:t>
            </a:r>
          </a:p>
          <a:p>
            <a:pPr algn="ctr"/>
            <a:r>
              <a:rPr lang="en-US" altLang="ko-KR" dirty="0"/>
              <a:t>(2 bytes)</a:t>
            </a:r>
            <a:endParaRPr lang="ko-KR" altLang="en-US" dirty="0"/>
          </a:p>
        </p:txBody>
      </p:sp>
      <p:sp>
        <p:nvSpPr>
          <p:cNvPr id="8" name="타원형 설명선 7"/>
          <p:cNvSpPr/>
          <p:nvPr/>
        </p:nvSpPr>
        <p:spPr>
          <a:xfrm>
            <a:off x="8994371" y="4480560"/>
            <a:ext cx="2294313" cy="1696403"/>
          </a:xfrm>
          <a:prstGeom prst="wedgeEllipseCallout">
            <a:avLst>
              <a:gd name="adj1" fmla="val -111413"/>
              <a:gd name="adj2" fmla="val -8450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variable header</a:t>
            </a:r>
            <a:r>
              <a:rPr lang="ko-KR" altLang="en-US" dirty="0">
                <a:solidFill>
                  <a:schemeClr val="tx1"/>
                </a:solidFill>
              </a:rPr>
              <a:t>를 포함한 전체 메시지의 크기를 계산</a:t>
            </a:r>
          </a:p>
        </p:txBody>
      </p:sp>
    </p:spTree>
    <p:extLst>
      <p:ext uri="{BB962C8B-B14F-4D97-AF65-F5344CB8AC3E}">
        <p14:creationId xmlns:p14="http://schemas.microsoft.com/office/powerpoint/2010/main" val="119254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(11)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</a:t>
            </a:r>
            <a:r>
              <a:rPr lang="ko-KR" altLang="en-US" dirty="0"/>
              <a:t>포맷</a:t>
            </a:r>
            <a:endParaRPr lang="en-US" altLang="ko-KR" dirty="0"/>
          </a:p>
          <a:p>
            <a:pPr lvl="1"/>
            <a:r>
              <a:rPr lang="en-US" altLang="ko-KR" dirty="0"/>
              <a:t>Message type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840" y="1825625"/>
            <a:ext cx="4051589" cy="501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66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(12)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 err="1"/>
              <a:t>QoS</a:t>
            </a:r>
            <a:r>
              <a:rPr lang="en-US" altLang="ko-KR" dirty="0"/>
              <a:t>(Quality of Service)</a:t>
            </a:r>
          </a:p>
          <a:p>
            <a:pPr lvl="1"/>
            <a:r>
              <a:rPr lang="ko-KR" altLang="en-US" dirty="0"/>
              <a:t>신뢰성 있는 메시지 전송 지원</a:t>
            </a:r>
            <a:endParaRPr lang="en-US" altLang="ko-KR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941" y="2926313"/>
            <a:ext cx="7888692" cy="325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45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(13)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 err="1"/>
              <a:t>QoS</a:t>
            </a:r>
            <a:r>
              <a:rPr lang="en-US" altLang="ko-KR" dirty="0"/>
              <a:t>(Quality of Service)</a:t>
            </a:r>
          </a:p>
          <a:p>
            <a:pPr lvl="1"/>
            <a:r>
              <a:rPr lang="en-US" altLang="ko-KR" dirty="0" err="1"/>
              <a:t>QoS</a:t>
            </a:r>
            <a:r>
              <a:rPr lang="en-US" altLang="ko-KR" dirty="0"/>
              <a:t> 2 </a:t>
            </a:r>
            <a:r>
              <a:rPr lang="ko-KR" altLang="en-US" dirty="0"/>
              <a:t>레벨의 제어 패킷 송수신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029" y="2767012"/>
            <a:ext cx="4833983" cy="395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24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(14)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Payload</a:t>
            </a:r>
          </a:p>
          <a:p>
            <a:pPr lvl="1"/>
            <a:r>
              <a:rPr lang="en-US" altLang="ko-KR" dirty="0"/>
              <a:t>agnostic payload for flexible delivery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868" y="2675139"/>
            <a:ext cx="7724516" cy="407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68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 dirty="0"/>
              <a:t>(15)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Message Caching</a:t>
            </a:r>
          </a:p>
          <a:p>
            <a:pPr lvl="1"/>
            <a:r>
              <a:rPr lang="en-US" altLang="ko-KR" dirty="0"/>
              <a:t>retained messages for last value caching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59" y="2703714"/>
            <a:ext cx="8155305" cy="398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41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Protocol</a:t>
            </a:r>
            <a:r>
              <a:rPr lang="ko-KR" altLang="en-US" dirty="0"/>
              <a:t> </a:t>
            </a:r>
            <a:r>
              <a:rPr lang="en-US" altLang="ko-KR"/>
              <a:t>(16)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10699865" cy="4351338"/>
          </a:xfrm>
        </p:spPr>
        <p:txBody>
          <a:bodyPr>
            <a:normAutofit/>
          </a:bodyPr>
          <a:lstStyle/>
          <a:p>
            <a:r>
              <a:rPr lang="en-US" altLang="ko-KR" dirty="0"/>
              <a:t>MQTT</a:t>
            </a:r>
            <a:r>
              <a:rPr lang="ko-KR" altLang="en-US" dirty="0"/>
              <a:t> </a:t>
            </a:r>
            <a:r>
              <a:rPr lang="en-US" altLang="ko-KR" dirty="0"/>
              <a:t>Security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295" y="2450506"/>
            <a:ext cx="8106232" cy="410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093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3854822C-1E00-40F2-8088-A5B5B6E25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MQTT Broker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5D08420-0C6A-4EF4-BE19-774E2DF82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Apache ActiveMQ</a:t>
            </a:r>
          </a:p>
          <a:p>
            <a:r>
              <a:rPr lang="en-US" altLang="ko-KR" dirty="0"/>
              <a:t>Apache ActiveMQ Artemis</a:t>
            </a:r>
          </a:p>
          <a:p>
            <a:r>
              <a:rPr lang="en-US" altLang="ko-KR" dirty="0" err="1"/>
              <a:t>Bevywise</a:t>
            </a:r>
            <a:r>
              <a:rPr lang="en-US" altLang="ko-KR" dirty="0"/>
              <a:t> MQTT Broker</a:t>
            </a:r>
          </a:p>
          <a:p>
            <a:r>
              <a:rPr lang="en-US" altLang="ko-KR" dirty="0"/>
              <a:t>Emitter</a:t>
            </a:r>
          </a:p>
          <a:p>
            <a:r>
              <a:rPr lang="en-US" altLang="ko-KR" dirty="0"/>
              <a:t>EMQ X Broker</a:t>
            </a:r>
          </a:p>
          <a:p>
            <a:r>
              <a:rPr lang="en-US" altLang="ko-KR" dirty="0"/>
              <a:t>Eurotech Everywhere Device Cloud</a:t>
            </a:r>
          </a:p>
          <a:p>
            <a:r>
              <a:rPr lang="en-US" altLang="ko-KR" dirty="0"/>
              <a:t>…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51CCC43-93FC-408E-801E-069649E44CBB}"/>
              </a:ext>
            </a:extLst>
          </p:cNvPr>
          <p:cNvSpPr/>
          <p:nvPr/>
        </p:nvSpPr>
        <p:spPr>
          <a:xfrm>
            <a:off x="5143500" y="5992297"/>
            <a:ext cx="6743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chemeClr val="accent1"/>
                </a:solidFill>
              </a:rPr>
              <a:t>Broker list: </a:t>
            </a:r>
            <a:r>
              <a:rPr lang="en-US" altLang="ko-KR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https://github.com/mqtt/mqtt.github.io/wiki/servers</a:t>
            </a:r>
            <a:endParaRPr lang="ko-KR" alt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401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838200" y="689353"/>
            <a:ext cx="10515600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24">
              <a:lnSpc>
                <a:spcPct val="100000"/>
              </a:lnSpc>
            </a:pPr>
            <a:r>
              <a:rPr lang="en-US" altLang="ko-KR" spc="-25" dirty="0"/>
              <a:t>MQT</a:t>
            </a:r>
            <a:r>
              <a:rPr lang="en-US" altLang="ko-KR" spc="-15" dirty="0"/>
              <a:t>T</a:t>
            </a:r>
            <a:r>
              <a:rPr lang="en-US" altLang="ko-KR" dirty="0"/>
              <a:t> </a:t>
            </a:r>
            <a:r>
              <a:rPr lang="en-US" altLang="ko-KR" spc="-15" dirty="0"/>
              <a:t>Key</a:t>
            </a:r>
            <a:r>
              <a:rPr lang="en-US" altLang="ko-KR" dirty="0"/>
              <a:t> </a:t>
            </a:r>
            <a:r>
              <a:rPr lang="en-US" altLang="ko-KR" spc="-15" dirty="0"/>
              <a:t>Features: Open, Simple</a:t>
            </a:r>
            <a:endParaRPr spc="-15" dirty="0"/>
          </a:p>
        </p:txBody>
      </p:sp>
      <p:sp>
        <p:nvSpPr>
          <p:cNvPr id="26" name="내용 개체 틀 25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299017" indent="-286293"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299653" algn="l"/>
              </a:tabLst>
            </a:pPr>
            <a:r>
              <a:rPr lang="en-US" altLang="ko-KR" b="1" spc="-5" dirty="0">
                <a:solidFill>
                  <a:srgbClr val="0D0D0D"/>
                </a:solidFill>
                <a:cs typeface="맑은 고딕"/>
              </a:rPr>
              <a:t>IBM,</a:t>
            </a:r>
            <a:r>
              <a:rPr lang="ko-KR" altLang="en-US" b="1" spc="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en-US" altLang="ko-KR" b="1" spc="-15" dirty="0">
                <a:solidFill>
                  <a:srgbClr val="0D0D0D"/>
                </a:solidFill>
                <a:cs typeface="맑은 고딕"/>
              </a:rPr>
              <a:t>E</a:t>
            </a:r>
            <a:r>
              <a:rPr lang="en-US" altLang="ko-KR" b="1" spc="-10" dirty="0">
                <a:solidFill>
                  <a:srgbClr val="0D0D0D"/>
                </a:solidFill>
                <a:cs typeface="맑은 고딕"/>
              </a:rPr>
              <a:t>u</a:t>
            </a:r>
            <a:r>
              <a:rPr lang="en-US" altLang="ko-KR" b="1" spc="-15" dirty="0">
                <a:solidFill>
                  <a:srgbClr val="0D0D0D"/>
                </a:solidFill>
                <a:cs typeface="맑은 고딕"/>
              </a:rPr>
              <a:t>rotech (</a:t>
            </a:r>
            <a:r>
              <a:rPr lang="en-US" altLang="ko-KR" b="1" spc="-15" dirty="0" err="1">
                <a:solidFill>
                  <a:srgbClr val="0D0D0D"/>
                </a:solidFill>
                <a:cs typeface="맑은 고딕"/>
              </a:rPr>
              <a:t>Arcom</a:t>
            </a:r>
            <a:r>
              <a:rPr lang="en-US" altLang="ko-KR" b="1" spc="-15" dirty="0">
                <a:solidFill>
                  <a:srgbClr val="0D0D0D"/>
                </a:solidFill>
                <a:cs typeface="맑은 고딕"/>
              </a:rPr>
              <a:t>)</a:t>
            </a:r>
            <a:r>
              <a:rPr lang="ko-KR" altLang="en-US" b="1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en-US" altLang="ko-KR" b="1" spc="-20" dirty="0">
                <a:solidFill>
                  <a:srgbClr val="0D0D0D"/>
                </a:solidFill>
                <a:cs typeface="맑은 고딕"/>
              </a:rPr>
              <a:t>1999</a:t>
            </a:r>
            <a:r>
              <a:rPr lang="ko-KR" altLang="en-US" b="1" spc="-20" dirty="0">
                <a:solidFill>
                  <a:srgbClr val="0D0D0D"/>
                </a:solidFill>
                <a:cs typeface="맑은 고딕"/>
              </a:rPr>
              <a:t>년</a:t>
            </a:r>
            <a:r>
              <a:rPr lang="ko-KR" altLang="en-US" b="1" spc="-5" dirty="0">
                <a:solidFill>
                  <a:srgbClr val="0D0D0D"/>
                </a:solidFill>
                <a:cs typeface="맑은 고딕"/>
              </a:rPr>
              <a:t> 최</a:t>
            </a:r>
            <a:r>
              <a:rPr lang="ko-KR" altLang="en-US" b="1" dirty="0">
                <a:solidFill>
                  <a:srgbClr val="0D0D0D"/>
                </a:solidFill>
                <a:cs typeface="맑은 고딕"/>
              </a:rPr>
              <a:t>초</a:t>
            </a:r>
            <a:r>
              <a:rPr lang="ko-KR" altLang="en-US" b="1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b="1" spc="5" dirty="0">
                <a:solidFill>
                  <a:srgbClr val="0D0D0D"/>
                </a:solidFill>
                <a:cs typeface="맑은 고딕"/>
              </a:rPr>
              <a:t>개</a:t>
            </a:r>
            <a:r>
              <a:rPr lang="ko-KR" altLang="en-US" b="1" dirty="0">
                <a:solidFill>
                  <a:srgbClr val="0D0D0D"/>
                </a:solidFill>
                <a:cs typeface="맑은 고딕"/>
              </a:rPr>
              <a:t>발</a:t>
            </a:r>
            <a:endParaRPr lang="ko-KR" altLang="en-US" dirty="0">
              <a:cs typeface="맑은 고딕"/>
            </a:endParaRPr>
          </a:p>
          <a:p>
            <a:pPr marL="299017" indent="-286293">
              <a:spcBef>
                <a:spcPts val="1182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299017" algn="l"/>
              </a:tabLst>
            </a:pPr>
            <a:r>
              <a:rPr lang="ko-KR" altLang="en-US" b="1" spc="-20" dirty="0">
                <a:solidFill>
                  <a:srgbClr val="0D0D0D"/>
                </a:solidFill>
                <a:cs typeface="맑은 고딕"/>
              </a:rPr>
              <a:t>센서</a:t>
            </a:r>
            <a:r>
              <a:rPr lang="en-US" altLang="ko-KR" b="1" spc="-20" dirty="0">
                <a:solidFill>
                  <a:srgbClr val="0D0D0D"/>
                </a:solidFill>
                <a:cs typeface="맑은 고딕"/>
              </a:rPr>
              <a:t>/</a:t>
            </a:r>
            <a:r>
              <a:rPr lang="ko-KR" altLang="en-US" b="1" spc="-20" dirty="0">
                <a:solidFill>
                  <a:srgbClr val="0D0D0D"/>
                </a:solidFill>
                <a:cs typeface="맑은 고딕"/>
              </a:rPr>
              <a:t>장치 </a:t>
            </a:r>
            <a:r>
              <a:rPr lang="en-US" altLang="ko-KR" b="1" spc="-20" dirty="0">
                <a:solidFill>
                  <a:srgbClr val="0D0D0D"/>
                </a:solidFill>
                <a:cs typeface="맑은 고딕"/>
              </a:rPr>
              <a:t>+</a:t>
            </a:r>
            <a:r>
              <a:rPr lang="ko-KR" altLang="en-US" b="1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cs typeface="맑은 고딕"/>
              </a:rPr>
              <a:t>모바일 </a:t>
            </a:r>
            <a:r>
              <a:rPr lang="ko-KR" altLang="en-US" b="1" dirty="0">
                <a:solidFill>
                  <a:srgbClr val="0D0D0D"/>
                </a:solidFill>
                <a:cs typeface="맑은 고딕"/>
              </a:rPr>
              <a:t>기기들의</a:t>
            </a:r>
            <a:r>
              <a:rPr lang="ko-KR" altLang="en-US" b="1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b="1" dirty="0">
                <a:solidFill>
                  <a:srgbClr val="0D0D0D"/>
                </a:solidFill>
                <a:cs typeface="맑은 고딕"/>
              </a:rPr>
              <a:t>연결을</a:t>
            </a:r>
            <a:r>
              <a:rPr lang="ko-KR" altLang="en-US" b="1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b="1" dirty="0">
                <a:solidFill>
                  <a:srgbClr val="0D0D0D"/>
                </a:solidFill>
                <a:cs typeface="맑은 고딕"/>
              </a:rPr>
              <a:t>위한 프로토콜</a:t>
            </a:r>
            <a:endParaRPr lang="ko-KR" altLang="en-US" dirty="0">
              <a:cs typeface="맑은 고딕"/>
            </a:endParaRPr>
          </a:p>
          <a:p>
            <a:pPr marL="299017" indent="-286293">
              <a:spcBef>
                <a:spcPts val="1202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298381" algn="l"/>
              </a:tabLst>
            </a:pPr>
            <a:r>
              <a:rPr lang="en-US" altLang="ko-KR" b="1" spc="-15" dirty="0">
                <a:solidFill>
                  <a:srgbClr val="FF3300"/>
                </a:solidFill>
                <a:cs typeface="맑은 고딕"/>
              </a:rPr>
              <a:t>MQTT </a:t>
            </a:r>
            <a:r>
              <a:rPr lang="ko-KR" altLang="en-US" b="1" spc="-15" dirty="0">
                <a:solidFill>
                  <a:srgbClr val="FF3300"/>
                </a:solidFill>
                <a:cs typeface="맑은 고딕"/>
              </a:rPr>
              <a:t>프로토콜</a:t>
            </a:r>
            <a:r>
              <a:rPr lang="ko-KR" altLang="en-US" b="1" spc="-5" dirty="0">
                <a:solidFill>
                  <a:srgbClr val="FF3300"/>
                </a:solidFill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cs typeface="맑은 고딕"/>
              </a:rPr>
              <a:t>스펙은</a:t>
            </a:r>
            <a:r>
              <a:rPr lang="ko-KR" altLang="en-US" b="1" spc="-5" dirty="0">
                <a:solidFill>
                  <a:srgbClr val="FF3300"/>
                </a:solidFill>
                <a:cs typeface="맑은 고딕"/>
              </a:rPr>
              <a:t> 오</a:t>
            </a:r>
            <a:r>
              <a:rPr lang="ko-KR" altLang="en-US" b="1" dirty="0">
                <a:solidFill>
                  <a:srgbClr val="FF3300"/>
                </a:solidFill>
                <a:cs typeface="맑은 고딕"/>
              </a:rPr>
              <a:t>픈 소스 공개</a:t>
            </a:r>
            <a:endParaRPr lang="ko-KR" altLang="en-US" dirty="0">
              <a:cs typeface="맑은 고딕"/>
            </a:endParaRPr>
          </a:p>
          <a:p>
            <a:pPr marL="757086" indent="-286293">
              <a:spcBef>
                <a:spcPts val="1217"/>
              </a:spcBef>
              <a:buClr>
                <a:schemeClr val="accent1"/>
              </a:buClr>
              <a:tabLst>
                <a:tab pos="757086" algn="l"/>
              </a:tabLst>
            </a:pPr>
            <a:r>
              <a:rPr lang="en-US" altLang="ko-KR" sz="2000" u="sng" spc="-15" dirty="0">
                <a:solidFill>
                  <a:srgbClr val="0000FF"/>
                </a:solidFill>
                <a:cs typeface="맑은 고딕"/>
                <a:hlinkClick r:id="rId3"/>
              </a:rPr>
              <a:t>www.m</a:t>
            </a:r>
            <a:r>
              <a:rPr lang="en-US" altLang="ko-KR" sz="2000" u="sng" spc="-10" dirty="0">
                <a:solidFill>
                  <a:srgbClr val="0000FF"/>
                </a:solidFill>
                <a:cs typeface="맑은 고딕"/>
                <a:hlinkClick r:id="rId3"/>
              </a:rPr>
              <a:t>qtt.</a:t>
            </a:r>
            <a:r>
              <a:rPr lang="en-US" altLang="ko-KR" sz="2000" u="sng" spc="-5" dirty="0">
                <a:solidFill>
                  <a:srgbClr val="0000FF"/>
                </a:solidFill>
                <a:cs typeface="맑은 고딕"/>
                <a:hlinkClick r:id="rId3"/>
              </a:rPr>
              <a:t>o</a:t>
            </a:r>
            <a:r>
              <a:rPr lang="en-US" altLang="ko-KR" sz="2000" u="sng" spc="-10" dirty="0">
                <a:solidFill>
                  <a:srgbClr val="0000FF"/>
                </a:solidFill>
                <a:cs typeface="맑은 고딕"/>
                <a:hlinkClick r:id="rId3"/>
              </a:rPr>
              <a:t>r</a:t>
            </a:r>
            <a:r>
              <a:rPr lang="en-US" altLang="ko-KR" sz="2000" u="sng" spc="-5" dirty="0">
                <a:solidFill>
                  <a:srgbClr val="0000FF"/>
                </a:solidFill>
                <a:cs typeface="맑은 고딕"/>
                <a:hlinkClick r:id="rId3"/>
              </a:rPr>
              <a:t>g</a:t>
            </a:r>
            <a:r>
              <a:rPr lang="ko-KR" altLang="en-US" sz="2000" spc="-15" dirty="0">
                <a:solidFill>
                  <a:srgbClr val="0D0D0D"/>
                </a:solidFill>
                <a:cs typeface="맑은 고딕"/>
              </a:rPr>
              <a:t>에</a:t>
            </a:r>
            <a:r>
              <a:rPr lang="ko-KR" altLang="en-US" sz="2000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2000" spc="-20" dirty="0">
                <a:solidFill>
                  <a:srgbClr val="0D0D0D"/>
                </a:solidFill>
                <a:cs typeface="맑은 고딕"/>
              </a:rPr>
              <a:t>스</a:t>
            </a:r>
            <a:r>
              <a:rPr lang="ko-KR" altLang="en-US" sz="2000" spc="-15" dirty="0">
                <a:solidFill>
                  <a:srgbClr val="0D0D0D"/>
                </a:solidFill>
                <a:cs typeface="맑은 고딕"/>
              </a:rPr>
              <a:t>펙</a:t>
            </a:r>
            <a:r>
              <a:rPr lang="ko-KR" altLang="en-US" sz="2000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2000" spc="-15" dirty="0">
                <a:solidFill>
                  <a:srgbClr val="0D0D0D"/>
                </a:solidFill>
                <a:cs typeface="맑은 고딕"/>
              </a:rPr>
              <a:t>및</a:t>
            </a:r>
            <a:r>
              <a:rPr lang="ko-KR" altLang="en-US" sz="2000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2000" spc="-15" dirty="0">
                <a:solidFill>
                  <a:srgbClr val="0D0D0D"/>
                </a:solidFill>
                <a:cs typeface="맑은 고딕"/>
              </a:rPr>
              <a:t>클라이언트</a:t>
            </a:r>
            <a:r>
              <a:rPr lang="ko-KR" altLang="en-US" sz="2000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2000" spc="-15" dirty="0">
                <a:solidFill>
                  <a:srgbClr val="0D0D0D"/>
                </a:solidFill>
                <a:cs typeface="맑은 고딕"/>
              </a:rPr>
              <a:t>라이브러리</a:t>
            </a:r>
            <a:r>
              <a:rPr lang="ko-KR" altLang="en-US" sz="2000" spc="-5" dirty="0">
                <a:solidFill>
                  <a:srgbClr val="0D0D0D"/>
                </a:solidFill>
                <a:cs typeface="맑은 고딕"/>
              </a:rPr>
              <a:t> </a:t>
            </a:r>
            <a:r>
              <a:rPr lang="ko-KR" altLang="en-US" sz="2000" spc="-15" dirty="0">
                <a:solidFill>
                  <a:srgbClr val="0D0D0D"/>
                </a:solidFill>
                <a:cs typeface="맑은 고딕"/>
              </a:rPr>
              <a:t>공개</a:t>
            </a:r>
            <a:endParaRPr lang="ko-KR" altLang="en-US" sz="2000" dirty="0"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09079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838200" y="689352"/>
            <a:ext cx="10515600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24">
              <a:lnSpc>
                <a:spcPct val="100000"/>
              </a:lnSpc>
            </a:pPr>
            <a:r>
              <a:rPr lang="en-US" altLang="ko-KR" spc="-25" dirty="0"/>
              <a:t>MQT</a:t>
            </a:r>
            <a:r>
              <a:rPr lang="en-US" altLang="ko-KR" spc="-15" dirty="0"/>
              <a:t>T</a:t>
            </a:r>
            <a:r>
              <a:rPr lang="en-US" altLang="ko-KR" dirty="0"/>
              <a:t> </a:t>
            </a:r>
            <a:r>
              <a:rPr lang="en-US" altLang="ko-KR" spc="-15" dirty="0"/>
              <a:t>Key</a:t>
            </a:r>
            <a:r>
              <a:rPr lang="en-US" altLang="ko-KR" dirty="0"/>
              <a:t> </a:t>
            </a:r>
            <a:r>
              <a:rPr lang="en-US" altLang="ko-KR" spc="-15" dirty="0"/>
              <a:t>Features: Open, Simple</a:t>
            </a:r>
            <a:endParaRPr spc="-15" dirty="0"/>
          </a:p>
        </p:txBody>
      </p:sp>
      <p:sp>
        <p:nvSpPr>
          <p:cNvPr id="26" name="내용 개체 틀 25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299017" indent="-286293">
              <a:spcBef>
                <a:spcPts val="1177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299017" algn="l"/>
              </a:tabLst>
            </a:pPr>
            <a:r>
              <a:rPr lang="ko-KR" altLang="en-US" b="1" spc="-20" dirty="0">
                <a:cs typeface="맑은 고딕"/>
              </a:rPr>
              <a:t>단순하고</a:t>
            </a:r>
            <a:r>
              <a:rPr lang="ko-KR" altLang="en-US" b="1" spc="-5" dirty="0">
                <a:cs typeface="맑은 고딕"/>
              </a:rPr>
              <a:t> </a:t>
            </a:r>
            <a:r>
              <a:rPr lang="ko-KR" altLang="en-US" b="1" dirty="0">
                <a:cs typeface="맑은 고딕"/>
              </a:rPr>
              <a:t>가벼운 </a:t>
            </a:r>
            <a:r>
              <a:rPr lang="en-US" altLang="ko-KR" b="1" spc="-10" dirty="0">
                <a:cs typeface="맑은 고딕"/>
              </a:rPr>
              <a:t>P</a:t>
            </a:r>
            <a:r>
              <a:rPr lang="en-US" altLang="ko-KR" b="1" dirty="0">
                <a:cs typeface="맑은 고딕"/>
              </a:rPr>
              <a:t>u</a:t>
            </a:r>
            <a:r>
              <a:rPr lang="en-US" altLang="ko-KR" b="1" spc="-15" dirty="0">
                <a:cs typeface="맑은 고딕"/>
              </a:rPr>
              <a:t>b/Sub</a:t>
            </a:r>
            <a:r>
              <a:rPr lang="ko-KR" altLang="en-US" b="1" spc="-5" dirty="0">
                <a:cs typeface="맑은 고딕"/>
              </a:rPr>
              <a:t> </a:t>
            </a:r>
            <a:r>
              <a:rPr lang="ko-KR" altLang="en-US" b="1" dirty="0" err="1">
                <a:cs typeface="맑은 고딕"/>
              </a:rPr>
              <a:t>메시징</a:t>
            </a:r>
            <a:r>
              <a:rPr lang="ko-KR" altLang="en-US" b="1" spc="-5" dirty="0">
                <a:cs typeface="맑은 고딕"/>
              </a:rPr>
              <a:t> </a:t>
            </a:r>
            <a:r>
              <a:rPr lang="ko-KR" altLang="en-US" b="1" dirty="0">
                <a:cs typeface="맑은 고딕"/>
              </a:rPr>
              <a:t>체제</a:t>
            </a:r>
            <a:endParaRPr lang="ko-KR" altLang="en-US" dirty="0">
              <a:cs typeface="맑은 고딕"/>
            </a:endParaRPr>
          </a:p>
          <a:p>
            <a:pPr marL="757086" indent="-286293">
              <a:spcBef>
                <a:spcPts val="1217"/>
              </a:spcBef>
              <a:buClr>
                <a:schemeClr val="accent1"/>
              </a:buClr>
              <a:tabLst>
                <a:tab pos="757086" algn="l"/>
              </a:tabLst>
            </a:pPr>
            <a:r>
              <a:rPr lang="ko-KR" altLang="en-US" sz="2000" spc="-15" dirty="0">
                <a:cs typeface="맑은 고딕"/>
              </a:rPr>
              <a:t>기업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경계</a:t>
            </a:r>
            <a:r>
              <a:rPr lang="ko-KR" altLang="en-US" sz="2000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밖의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en-US" altLang="ko-KR" sz="2000" spc="-10" dirty="0">
                <a:cs typeface="맑은 고딕"/>
              </a:rPr>
              <a:t>Edge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네트워크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장치와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20" dirty="0">
                <a:cs typeface="맑은 고딕"/>
              </a:rPr>
              <a:t>기</a:t>
            </a:r>
            <a:r>
              <a:rPr lang="ko-KR" altLang="en-US" sz="2000" spc="-15" dirty="0">
                <a:cs typeface="맑은 고딕"/>
              </a:rPr>
              <a:t>업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20" dirty="0">
                <a:cs typeface="맑은 고딕"/>
              </a:rPr>
              <a:t>내</a:t>
            </a:r>
            <a:r>
              <a:rPr lang="ko-KR" altLang="en-US" sz="2000" spc="-15" dirty="0">
                <a:cs typeface="맑은 고딕"/>
              </a:rPr>
              <a:t>의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20" dirty="0" err="1">
                <a:cs typeface="맑은 고딕"/>
              </a:rPr>
              <a:t>백</a:t>
            </a:r>
            <a:r>
              <a:rPr lang="ko-KR" altLang="en-US" sz="2000" spc="-15" dirty="0" err="1">
                <a:cs typeface="맑은 고딕"/>
              </a:rPr>
              <a:t>엔드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애플리케이션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간</a:t>
            </a:r>
            <a:r>
              <a:rPr lang="ko-KR" altLang="en-US" sz="2000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메시지  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교환에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적합</a:t>
            </a:r>
            <a:endParaRPr lang="ko-KR" altLang="en-US" sz="2000" dirty="0">
              <a:cs typeface="맑은 고딕"/>
            </a:endParaRPr>
          </a:p>
          <a:p>
            <a:pPr marL="299017" indent="-286293">
              <a:spcBef>
                <a:spcPts val="1182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299017" algn="l"/>
              </a:tabLst>
            </a:pPr>
            <a:r>
              <a:rPr lang="ko-KR" altLang="en-US" b="1" spc="-20" dirty="0">
                <a:cs typeface="맑은 고딕"/>
              </a:rPr>
              <a:t>오버헤드를</a:t>
            </a:r>
            <a:r>
              <a:rPr lang="ko-KR" altLang="en-US" b="1" spc="-5" dirty="0">
                <a:cs typeface="맑은 고딕"/>
              </a:rPr>
              <a:t> </a:t>
            </a:r>
            <a:r>
              <a:rPr lang="ko-KR" altLang="en-US" b="1" dirty="0">
                <a:cs typeface="맑은 고딕"/>
              </a:rPr>
              <a:t>최소화</a:t>
            </a:r>
            <a:endParaRPr lang="ko-KR" altLang="en-US" dirty="0">
              <a:cs typeface="맑은 고딕"/>
            </a:endParaRPr>
          </a:p>
          <a:p>
            <a:pPr marL="757086" indent="-286293">
              <a:spcBef>
                <a:spcPts val="1217"/>
              </a:spcBef>
              <a:buClr>
                <a:schemeClr val="accent1"/>
              </a:buClr>
              <a:tabLst>
                <a:tab pos="757086" algn="l"/>
              </a:tabLst>
            </a:pPr>
            <a:r>
              <a:rPr lang="ko-KR" altLang="en-US" sz="2000" spc="-15" dirty="0">
                <a:cs typeface="맑은 고딕"/>
              </a:rPr>
              <a:t>가장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작은</a:t>
            </a:r>
            <a:r>
              <a:rPr lang="ko-KR" altLang="en-US" sz="2000" spc="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메시지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사이즈는</a:t>
            </a:r>
            <a:r>
              <a:rPr lang="ko-KR" altLang="en-US" sz="2000" spc="5" dirty="0">
                <a:cs typeface="맑은 고딕"/>
              </a:rPr>
              <a:t> </a:t>
            </a:r>
            <a:r>
              <a:rPr lang="en-US" altLang="ko-KR" sz="2000" spc="-10" dirty="0">
                <a:cs typeface="맑은 고딕"/>
              </a:rPr>
              <a:t>2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en-US" altLang="ko-KR" sz="2000" spc="-10" dirty="0">
                <a:cs typeface="맑은 고딕"/>
              </a:rPr>
              <a:t>byt</a:t>
            </a:r>
            <a:r>
              <a:rPr lang="en-US" altLang="ko-KR" sz="2000" spc="-5" dirty="0">
                <a:cs typeface="맑은 고딕"/>
              </a:rPr>
              <a:t>e: </a:t>
            </a:r>
            <a:r>
              <a:rPr lang="ko-KR" altLang="en-US" sz="2000" spc="-15" dirty="0">
                <a:cs typeface="맑은 고딕"/>
              </a:rPr>
              <a:t>가변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길이</a:t>
            </a:r>
            <a:r>
              <a:rPr lang="ko-KR" altLang="en-US" sz="2000" spc="5" dirty="0">
                <a:cs typeface="맑은 고딕"/>
              </a:rPr>
              <a:t> </a:t>
            </a:r>
            <a:r>
              <a:rPr lang="en-US" altLang="ko-KR" sz="2000" spc="-10" dirty="0">
                <a:cs typeface="맑은 고딕"/>
              </a:rPr>
              <a:t>MQTT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헤더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en-US" altLang="ko-KR" sz="2000" spc="-10" dirty="0">
                <a:cs typeface="맑은 고딕"/>
              </a:rPr>
              <a:t>+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애플리케이션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en-US" altLang="ko-KR" sz="2000" spc="-10" dirty="0">
                <a:cs typeface="맑은 고딕"/>
              </a:rPr>
              <a:t>Payload</a:t>
            </a:r>
            <a:endParaRPr lang="ko-KR" altLang="en-US" sz="2000" dirty="0">
              <a:cs typeface="맑은 고딕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8616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14112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pc="-20" dirty="0"/>
              <a:t>MQTT </a:t>
            </a:r>
            <a:r>
              <a:rPr lang="en-US" altLang="ko-KR" spc="-15" dirty="0"/>
              <a:t>Key Features: Reliable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8450" indent="-285750">
              <a:lnSpc>
                <a:spcPct val="11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297815" algn="l"/>
              </a:tabLst>
            </a:pPr>
            <a:r>
              <a:rPr lang="en-US" altLang="ko-KR" b="1" spc="-15" dirty="0">
                <a:solidFill>
                  <a:srgbClr val="FF3300"/>
                </a:solidFill>
                <a:cs typeface="맑은 고딕"/>
              </a:rPr>
              <a:t>Pub/Sub</a:t>
            </a:r>
            <a:r>
              <a:rPr lang="ko-KR" altLang="en-US" b="1" spc="-15" dirty="0">
                <a:solidFill>
                  <a:srgbClr val="FF3300"/>
                </a:solidFill>
                <a:cs typeface="맑은 고딕"/>
              </a:rPr>
              <a:t>에 있어서 세</a:t>
            </a:r>
            <a:r>
              <a:rPr lang="ko-KR" altLang="en-US" b="1" spc="-5" dirty="0">
                <a:solidFill>
                  <a:srgbClr val="FF3300"/>
                </a:solidFill>
                <a:cs typeface="맑은 고딕"/>
              </a:rPr>
              <a:t> 가</a:t>
            </a:r>
            <a:r>
              <a:rPr lang="ko-KR" altLang="en-US" b="1" dirty="0">
                <a:solidFill>
                  <a:srgbClr val="FF3300"/>
                </a:solidFill>
                <a:cs typeface="맑은 고딕"/>
              </a:rPr>
              <a:t>지 </a:t>
            </a:r>
            <a:r>
              <a:rPr lang="ko-KR" altLang="en-US" b="1" dirty="0" err="1">
                <a:solidFill>
                  <a:srgbClr val="FF3300"/>
                </a:solidFill>
                <a:cs typeface="맑은 고딕"/>
              </a:rPr>
              <a:t>메시징</a:t>
            </a:r>
            <a:r>
              <a:rPr lang="ko-KR" altLang="en-US" b="1" dirty="0">
                <a:solidFill>
                  <a:srgbClr val="FF3300"/>
                </a:solidFill>
                <a:cs typeface="맑은 고딕"/>
              </a:rPr>
              <a:t> 신뢰성을</a:t>
            </a:r>
            <a:r>
              <a:rPr lang="ko-KR" altLang="en-US" b="1" spc="-5" dirty="0">
                <a:solidFill>
                  <a:srgbClr val="FF3300"/>
                </a:solidFill>
                <a:cs typeface="맑은 고딕"/>
              </a:rPr>
              <a:t> 위</a:t>
            </a:r>
            <a:r>
              <a:rPr lang="ko-KR" altLang="en-US" b="1" dirty="0">
                <a:solidFill>
                  <a:srgbClr val="FF3300"/>
                </a:solidFill>
                <a:cs typeface="맑은 고딕"/>
              </a:rPr>
              <a:t>한</a:t>
            </a:r>
            <a:r>
              <a:rPr lang="ko-KR" altLang="en-US" b="1" spc="5" dirty="0">
                <a:solidFill>
                  <a:srgbClr val="FF3300"/>
                </a:solidFill>
                <a:cs typeface="맑은 고딕"/>
              </a:rPr>
              <a:t> </a:t>
            </a:r>
            <a:r>
              <a:rPr lang="en-US" altLang="ko-KR" b="1" spc="-15" dirty="0" err="1">
                <a:solidFill>
                  <a:srgbClr val="FF3300"/>
                </a:solidFill>
                <a:cs typeface="맑은 고딕"/>
              </a:rPr>
              <a:t>QoS</a:t>
            </a:r>
            <a:r>
              <a:rPr lang="ko-KR" altLang="en-US" b="1" spc="-5" dirty="0">
                <a:solidFill>
                  <a:srgbClr val="FF3300"/>
                </a:solidFill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cs typeface="맑은 고딕"/>
              </a:rPr>
              <a:t>레벨</a:t>
            </a:r>
            <a:r>
              <a:rPr lang="ko-KR" altLang="en-US" b="1" spc="-5" dirty="0">
                <a:solidFill>
                  <a:srgbClr val="FF3300"/>
                </a:solidFill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cs typeface="맑은 고딕"/>
              </a:rPr>
              <a:t>제</a:t>
            </a:r>
            <a:r>
              <a:rPr lang="ko-KR" altLang="en-US" b="1" spc="10" dirty="0">
                <a:solidFill>
                  <a:srgbClr val="FF3300"/>
                </a:solidFill>
                <a:cs typeface="맑은 고딕"/>
              </a:rPr>
              <a:t>공</a:t>
            </a:r>
            <a:r>
              <a:rPr lang="en-US" altLang="ko-KR" b="1" spc="10" dirty="0">
                <a:solidFill>
                  <a:srgbClr val="FF3300"/>
                </a:solidFill>
                <a:cs typeface="맑은 고딕"/>
              </a:rPr>
              <a:t> </a:t>
            </a:r>
          </a:p>
          <a:p>
            <a:pPr marL="755650" indent="-285750">
              <a:lnSpc>
                <a:spcPct val="110000"/>
              </a:lnSpc>
              <a:spcBef>
                <a:spcPts val="119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755015" algn="l"/>
              </a:tabLst>
            </a:pPr>
            <a:r>
              <a:rPr lang="en-US" altLang="ko-KR" sz="2000" spc="-10" dirty="0">
                <a:cs typeface="맑은 고딕"/>
              </a:rPr>
              <a:t>0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en-US" altLang="ko-KR" sz="2000" spc="-10" dirty="0">
                <a:cs typeface="맑은 고딕"/>
              </a:rPr>
              <a:t>–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메시지가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최대</a:t>
            </a:r>
            <a:r>
              <a:rPr lang="ko-KR" altLang="en-US" sz="2000" spc="5" dirty="0">
                <a:cs typeface="맑은 고딕"/>
              </a:rPr>
              <a:t> </a:t>
            </a:r>
            <a:r>
              <a:rPr lang="en-US" altLang="ko-KR" sz="2000" spc="-15" dirty="0">
                <a:cs typeface="맑은 고딕"/>
              </a:rPr>
              <a:t>1</a:t>
            </a:r>
            <a:r>
              <a:rPr lang="ko-KR" altLang="en-US" sz="2000" spc="-15" dirty="0">
                <a:cs typeface="맑은 고딕"/>
              </a:rPr>
              <a:t>번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전달</a:t>
            </a:r>
            <a:r>
              <a:rPr lang="en-US" altLang="ko-KR" sz="2000" spc="-15" dirty="0">
                <a:cs typeface="맑은 고딕"/>
              </a:rPr>
              <a:t>,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유실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가능성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있음</a:t>
            </a:r>
            <a:endParaRPr lang="ko-KR" altLang="en-US" sz="2000" dirty="0">
              <a:cs typeface="맑은 고딕"/>
            </a:endParaRPr>
          </a:p>
          <a:p>
            <a:pPr marL="755650" indent="-285750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755015" algn="l"/>
              </a:tabLst>
            </a:pPr>
            <a:r>
              <a:rPr lang="en-US" altLang="ko-KR" sz="2000" spc="-10" dirty="0">
                <a:cs typeface="맑은 고딕"/>
              </a:rPr>
              <a:t>1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en-US" altLang="ko-KR" sz="2000" spc="-10" dirty="0">
                <a:cs typeface="맑은 고딕"/>
              </a:rPr>
              <a:t>–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메시지가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최소</a:t>
            </a:r>
            <a:r>
              <a:rPr lang="ko-KR" altLang="en-US" sz="2000" spc="5" dirty="0">
                <a:cs typeface="맑은 고딕"/>
              </a:rPr>
              <a:t> </a:t>
            </a:r>
            <a:r>
              <a:rPr lang="en-US" altLang="ko-KR" sz="2000" spc="-15" dirty="0">
                <a:cs typeface="맑은 고딕"/>
              </a:rPr>
              <a:t>1</a:t>
            </a:r>
            <a:r>
              <a:rPr lang="ko-KR" altLang="en-US" sz="2000" spc="-15" dirty="0">
                <a:cs typeface="맑은 고딕"/>
              </a:rPr>
              <a:t>번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전달</a:t>
            </a:r>
            <a:r>
              <a:rPr lang="en-US" altLang="ko-KR" sz="2000" spc="-15" dirty="0">
                <a:cs typeface="맑은 고딕"/>
              </a:rPr>
              <a:t>,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중복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전달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가능성</a:t>
            </a:r>
            <a:r>
              <a:rPr lang="ko-KR" altLang="en-US" sz="2000" spc="5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있음</a:t>
            </a:r>
            <a:endParaRPr lang="ko-KR" altLang="en-US" sz="2000" dirty="0">
              <a:cs typeface="맑은 고딕"/>
            </a:endParaRPr>
          </a:p>
          <a:p>
            <a:pPr marL="755650" indent="-285750">
              <a:lnSpc>
                <a:spcPct val="110000"/>
              </a:lnSpc>
              <a:spcBef>
                <a:spcPts val="119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755015" algn="l"/>
              </a:tabLst>
            </a:pPr>
            <a:r>
              <a:rPr lang="en-US" altLang="ko-KR" sz="2000" spc="-10" dirty="0">
                <a:cs typeface="맑은 고딕"/>
              </a:rPr>
              <a:t>2</a:t>
            </a:r>
            <a:r>
              <a:rPr lang="ko-KR" altLang="en-US" sz="2000" spc="-5" dirty="0">
                <a:cs typeface="맑은 고딕"/>
              </a:rPr>
              <a:t> </a:t>
            </a:r>
            <a:r>
              <a:rPr lang="en-US" altLang="ko-KR" sz="2000" spc="-10" dirty="0">
                <a:cs typeface="맑은 고딕"/>
              </a:rPr>
              <a:t>–</a:t>
            </a:r>
            <a:r>
              <a:rPr lang="ko-KR" altLang="en-US" sz="2000" dirty="0">
                <a:cs typeface="맑은 고딕"/>
              </a:rPr>
              <a:t> </a:t>
            </a:r>
            <a:r>
              <a:rPr lang="ko-KR" altLang="en-US" sz="2000" spc="-20" dirty="0">
                <a:cs typeface="맑은 고딕"/>
              </a:rPr>
              <a:t>메시지</a:t>
            </a:r>
            <a:r>
              <a:rPr lang="ko-KR" altLang="en-US" sz="2000" spc="-15" dirty="0">
                <a:cs typeface="맑은 고딕"/>
              </a:rPr>
              <a:t>가</a:t>
            </a:r>
            <a:r>
              <a:rPr lang="ko-KR" altLang="en-US" sz="2000" dirty="0">
                <a:cs typeface="맑은 고딕"/>
              </a:rPr>
              <a:t> </a:t>
            </a:r>
            <a:r>
              <a:rPr lang="ko-KR" altLang="en-US" sz="2000" spc="-15" dirty="0">
                <a:cs typeface="맑은 고딕"/>
              </a:rPr>
              <a:t>정확히 한번 전달됨</a:t>
            </a:r>
            <a:endParaRPr lang="ko-KR" altLang="en-US" sz="2000" dirty="0"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525464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414112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pc="-20" dirty="0"/>
              <a:t>MQTT </a:t>
            </a:r>
            <a:r>
              <a:rPr lang="en-US" altLang="ko-KR" spc="-15" dirty="0"/>
              <a:t>Key Features: Reliable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8450" indent="-285750">
              <a:lnSpc>
                <a:spcPct val="110000"/>
              </a:lnSpc>
              <a:spcBef>
                <a:spcPts val="11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297815" algn="l"/>
              </a:tabLst>
            </a:pPr>
            <a:r>
              <a:rPr lang="ko-KR" altLang="en-US" b="1" spc="-20" dirty="0">
                <a:solidFill>
                  <a:srgbClr val="FF3300"/>
                </a:solidFill>
                <a:latin typeface="+mn-ea"/>
                <a:cs typeface="맑은 고딕"/>
              </a:rPr>
              <a:t>클라이언트와 서버</a:t>
            </a:r>
            <a:r>
              <a:rPr lang="ko-KR" altLang="en-US" b="1" spc="-5" dirty="0">
                <a:solidFill>
                  <a:srgbClr val="FF3300"/>
                </a:solidFill>
                <a:latin typeface="+mn-ea"/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latin typeface="+mn-ea"/>
                <a:cs typeface="맑은 고딕"/>
              </a:rPr>
              <a:t>간의</a:t>
            </a:r>
            <a:r>
              <a:rPr lang="ko-KR" altLang="en-US" b="1" spc="-5" dirty="0">
                <a:solidFill>
                  <a:srgbClr val="FF3300"/>
                </a:solidFill>
                <a:latin typeface="+mn-ea"/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latin typeface="+mn-ea"/>
                <a:cs typeface="맑은 고딕"/>
              </a:rPr>
              <a:t>연결을</a:t>
            </a:r>
            <a:r>
              <a:rPr lang="ko-KR" altLang="en-US" b="1" spc="-5" dirty="0">
                <a:solidFill>
                  <a:srgbClr val="FF3300"/>
                </a:solidFill>
                <a:latin typeface="+mn-ea"/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latin typeface="+mn-ea"/>
                <a:cs typeface="맑은 고딕"/>
              </a:rPr>
              <a:t>잃었을</a:t>
            </a:r>
            <a:r>
              <a:rPr lang="ko-KR" altLang="en-US" b="1" spc="-5" dirty="0">
                <a:solidFill>
                  <a:srgbClr val="FF3300"/>
                </a:solidFill>
                <a:latin typeface="+mn-ea"/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latin typeface="+mn-ea"/>
                <a:cs typeface="맑은 고딕"/>
              </a:rPr>
              <a:t>때</a:t>
            </a:r>
            <a:r>
              <a:rPr lang="ko-KR" altLang="en-US" b="1" spc="10" dirty="0">
                <a:solidFill>
                  <a:srgbClr val="FF3300"/>
                </a:solidFill>
                <a:latin typeface="+mn-ea"/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latin typeface="+mn-ea"/>
                <a:cs typeface="맑은 고딕"/>
              </a:rPr>
              <a:t>이를</a:t>
            </a:r>
            <a:r>
              <a:rPr lang="ko-KR" altLang="en-US" b="1" spc="-5" dirty="0">
                <a:solidFill>
                  <a:srgbClr val="FF3300"/>
                </a:solidFill>
                <a:latin typeface="+mn-ea"/>
                <a:cs typeface="맑은 고딕"/>
              </a:rPr>
              <a:t> </a:t>
            </a:r>
            <a:r>
              <a:rPr lang="ko-KR" altLang="en-US" b="1" spc="5" dirty="0">
                <a:solidFill>
                  <a:srgbClr val="FF3300"/>
                </a:solidFill>
                <a:latin typeface="+mn-ea"/>
                <a:cs typeface="맑은 고딕"/>
              </a:rPr>
              <a:t>보</a:t>
            </a:r>
            <a:r>
              <a:rPr lang="ko-KR" altLang="en-US" b="1" dirty="0">
                <a:solidFill>
                  <a:srgbClr val="FF3300"/>
                </a:solidFill>
                <a:latin typeface="+mn-ea"/>
                <a:cs typeface="맑은 고딕"/>
              </a:rPr>
              <a:t>정하기 위한</a:t>
            </a:r>
            <a:r>
              <a:rPr lang="ko-KR" altLang="en-US" b="1" spc="-5" dirty="0">
                <a:solidFill>
                  <a:srgbClr val="FF3300"/>
                </a:solidFill>
                <a:latin typeface="+mn-ea"/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latin typeface="+mn-ea"/>
                <a:cs typeface="맑은 고딕"/>
              </a:rPr>
              <a:t>자체</a:t>
            </a:r>
            <a:r>
              <a:rPr lang="ko-KR" altLang="en-US" b="1" spc="-5" dirty="0">
                <a:solidFill>
                  <a:srgbClr val="FF3300"/>
                </a:solidFill>
                <a:latin typeface="+mn-ea"/>
                <a:cs typeface="맑은 고딕"/>
              </a:rPr>
              <a:t> </a:t>
            </a:r>
            <a:r>
              <a:rPr lang="ko-KR" altLang="en-US" b="1" dirty="0">
                <a:solidFill>
                  <a:srgbClr val="FF3300"/>
                </a:solidFill>
                <a:latin typeface="+mn-ea"/>
                <a:cs typeface="맑은 고딕"/>
              </a:rPr>
              <a:t>기</a:t>
            </a:r>
            <a:r>
              <a:rPr lang="ko-KR" altLang="en-US" b="1" spc="5" dirty="0">
                <a:solidFill>
                  <a:srgbClr val="FF3300"/>
                </a:solidFill>
                <a:latin typeface="+mn-ea"/>
                <a:cs typeface="맑은 고딕"/>
              </a:rPr>
              <a:t>능</a:t>
            </a:r>
            <a:endParaRPr lang="en-US" altLang="ko-KR" b="1" spc="5" dirty="0">
              <a:solidFill>
                <a:srgbClr val="FF3300"/>
              </a:solidFill>
              <a:latin typeface="+mn-ea"/>
              <a:cs typeface="맑은 고딕"/>
            </a:endParaRPr>
          </a:p>
          <a:p>
            <a:pPr marL="755650" lvl="1" indent="-285750">
              <a:lnSpc>
                <a:spcPct val="110000"/>
              </a:lnSpc>
              <a:spcBef>
                <a:spcPts val="11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297815" algn="l"/>
              </a:tabLst>
            </a:pPr>
            <a:r>
              <a:rPr lang="ko-KR" altLang="en-US" sz="2000" spc="-15" dirty="0">
                <a:latin typeface="+mn-ea"/>
                <a:cs typeface="맑은 고딕"/>
              </a:rPr>
              <a:t>클라이언트가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예고</a:t>
            </a:r>
            <a:r>
              <a:rPr lang="ko-KR" altLang="en-US" sz="2000" spc="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없이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연결을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잃을</a:t>
            </a:r>
            <a:r>
              <a:rPr lang="ko-KR" altLang="en-US" sz="2000" spc="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경우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이벤트가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서버에서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발생</a:t>
            </a:r>
            <a:r>
              <a:rPr lang="en-US" altLang="ko-KR" sz="2000" spc="-15" dirty="0">
                <a:latin typeface="+mn-ea"/>
                <a:cs typeface="맑은 고딕"/>
              </a:rPr>
              <a:t>, </a:t>
            </a:r>
            <a:r>
              <a:rPr lang="ko-KR" altLang="en-US" sz="2000" spc="-15" dirty="0">
                <a:latin typeface="+mn-ea"/>
                <a:cs typeface="맑은 고딕"/>
              </a:rPr>
              <a:t>서버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측에서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연결의</a:t>
            </a:r>
            <a:r>
              <a:rPr lang="ko-KR" altLang="en-US" sz="2000" spc="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유실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여부를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인지</a:t>
            </a:r>
            <a:endParaRPr lang="ko-KR" altLang="en-US" sz="2000" dirty="0">
              <a:latin typeface="+mn-ea"/>
              <a:cs typeface="맑은 고딕"/>
            </a:endParaRPr>
          </a:p>
          <a:p>
            <a:pPr marL="755650" marR="1337945" indent="-285750">
              <a:lnSpc>
                <a:spcPct val="110000"/>
              </a:lnSpc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755650" algn="l"/>
              </a:tabLst>
            </a:pPr>
            <a:r>
              <a:rPr lang="en-US" altLang="ko-KR" sz="2000" b="1" spc="-10" dirty="0">
                <a:latin typeface="+mn-ea"/>
                <a:cs typeface="맑은 고딕"/>
              </a:rPr>
              <a:t>Durable subscriptio</a:t>
            </a:r>
            <a:r>
              <a:rPr lang="en-US" altLang="ko-KR" sz="2000" b="1" dirty="0">
                <a:latin typeface="+mn-ea"/>
                <a:cs typeface="맑은 고딕"/>
              </a:rPr>
              <a:t>n</a:t>
            </a:r>
            <a:r>
              <a:rPr lang="en-US" altLang="ko-KR" sz="2000" spc="-5" dirty="0">
                <a:latin typeface="+mn-ea"/>
                <a:cs typeface="맑은 고딕"/>
              </a:rPr>
              <a:t>:</a:t>
            </a:r>
            <a:r>
              <a:rPr lang="ko-KR" altLang="en-US" sz="2000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서버에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클라이언트의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0" dirty="0">
                <a:latin typeface="+mn-ea"/>
                <a:cs typeface="맑은 고딕"/>
              </a:rPr>
              <a:t>구독</a:t>
            </a:r>
            <a:r>
              <a:rPr lang="en-US" altLang="ko-KR" sz="2000" spc="-10" dirty="0">
                <a:latin typeface="+mn-ea"/>
                <a:cs typeface="맑은 고딕"/>
              </a:rPr>
              <a:t>(subscripti</a:t>
            </a:r>
            <a:r>
              <a:rPr lang="en-US" altLang="ko-KR" sz="2000" spc="-5" dirty="0">
                <a:latin typeface="+mn-ea"/>
                <a:cs typeface="맑은 고딕"/>
              </a:rPr>
              <a:t>o</a:t>
            </a:r>
            <a:r>
              <a:rPr lang="en-US" altLang="ko-KR" sz="2000" spc="-10" dirty="0">
                <a:latin typeface="+mn-ea"/>
                <a:cs typeface="맑은 고딕"/>
              </a:rPr>
              <a:t>n)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정보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저장됨</a:t>
            </a:r>
            <a:r>
              <a:rPr lang="en-US" altLang="ko-KR" sz="2000" spc="-15" dirty="0">
                <a:latin typeface="+mn-ea"/>
                <a:cs typeface="맑은 고딕"/>
              </a:rPr>
              <a:t>,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20" dirty="0">
                <a:latin typeface="+mn-ea"/>
                <a:cs typeface="맑은 고딕"/>
              </a:rPr>
              <a:t>세</a:t>
            </a:r>
            <a:r>
              <a:rPr lang="ko-KR" altLang="en-US" sz="2000" spc="-15" dirty="0">
                <a:latin typeface="+mn-ea"/>
                <a:cs typeface="맑은 고딕"/>
              </a:rPr>
              <a:t>션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20" dirty="0">
                <a:latin typeface="+mn-ea"/>
                <a:cs typeface="맑은 고딕"/>
              </a:rPr>
              <a:t>종</a:t>
            </a:r>
            <a:r>
              <a:rPr lang="ko-KR" altLang="en-US" sz="2000" spc="-15" dirty="0">
                <a:latin typeface="+mn-ea"/>
                <a:cs typeface="맑은 고딕"/>
              </a:rPr>
              <a:t>료</a:t>
            </a:r>
            <a:r>
              <a:rPr lang="ko-KR" altLang="en-US" sz="2000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후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20" dirty="0" err="1">
                <a:latin typeface="+mn-ea"/>
                <a:cs typeface="맑은 고딕"/>
              </a:rPr>
              <a:t>재접</a:t>
            </a:r>
            <a:r>
              <a:rPr lang="ko-KR" altLang="en-US" sz="2000" spc="-15" dirty="0" err="1">
                <a:latin typeface="+mn-ea"/>
                <a:cs typeface="맑은 고딕"/>
              </a:rPr>
              <a:t>속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20" dirty="0">
                <a:latin typeface="+mn-ea"/>
                <a:cs typeface="맑은 고딕"/>
              </a:rPr>
              <a:t>시에</a:t>
            </a:r>
            <a:r>
              <a:rPr lang="ko-KR" altLang="en-US" sz="2000" spc="-15" dirty="0">
                <a:latin typeface="+mn-ea"/>
                <a:cs typeface="맑은 고딕"/>
              </a:rPr>
              <a:t>도</a:t>
            </a:r>
            <a:r>
              <a:rPr lang="ko-KR" altLang="en-US" sz="2000" dirty="0">
                <a:latin typeface="+mn-ea"/>
                <a:cs typeface="맑은 고딕"/>
              </a:rPr>
              <a:t> </a:t>
            </a:r>
            <a:r>
              <a:rPr lang="ko-KR" altLang="en-US" sz="2000" spc="-20" dirty="0" err="1">
                <a:latin typeface="+mn-ea"/>
                <a:cs typeface="맑은 고딕"/>
              </a:rPr>
              <a:t>재작</a:t>
            </a:r>
            <a:r>
              <a:rPr lang="ko-KR" altLang="en-US" sz="2000" spc="-15" dirty="0" err="1">
                <a:latin typeface="+mn-ea"/>
                <a:cs typeface="맑은 고딕"/>
              </a:rPr>
              <a:t>업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20" dirty="0">
                <a:latin typeface="+mn-ea"/>
                <a:cs typeface="맑은 고딕"/>
              </a:rPr>
              <a:t>없</a:t>
            </a:r>
            <a:r>
              <a:rPr lang="ko-KR" altLang="en-US" sz="2000" spc="-15" dirty="0">
                <a:latin typeface="+mn-ea"/>
                <a:cs typeface="맑은 고딕"/>
              </a:rPr>
              <a:t>이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en-US" altLang="ko-KR" sz="2000" spc="-15" dirty="0">
                <a:latin typeface="+mn-ea"/>
                <a:cs typeface="맑은 고딕"/>
              </a:rPr>
              <a:t>Pub/Su</a:t>
            </a:r>
            <a:r>
              <a:rPr lang="en-US" altLang="ko-KR" sz="2000" spc="-10" dirty="0">
                <a:latin typeface="+mn-ea"/>
                <a:cs typeface="맑은 고딕"/>
              </a:rPr>
              <a:t>b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20" dirty="0">
                <a:latin typeface="+mn-ea"/>
                <a:cs typeface="맑은 고딕"/>
              </a:rPr>
              <a:t>유지</a:t>
            </a:r>
            <a:endParaRPr lang="ko-KR" altLang="en-US" sz="2000" dirty="0">
              <a:latin typeface="+mn-ea"/>
              <a:cs typeface="맑은 고딕"/>
            </a:endParaRPr>
          </a:p>
          <a:p>
            <a:pPr marL="755650" indent="-285750">
              <a:lnSpc>
                <a:spcPct val="110000"/>
              </a:lnSpc>
              <a:spcBef>
                <a:spcPts val="119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>
                <a:tab pos="755015" algn="l"/>
              </a:tabLst>
            </a:pPr>
            <a:r>
              <a:rPr lang="en-US" altLang="ko-KR" sz="2000" b="1" spc="-10" dirty="0">
                <a:latin typeface="+mn-ea"/>
                <a:cs typeface="맑은 고딕"/>
              </a:rPr>
              <a:t>Clean session </a:t>
            </a:r>
            <a:r>
              <a:rPr lang="ko-KR" altLang="en-US" sz="2000" b="1" spc="-15" dirty="0">
                <a:latin typeface="+mn-ea"/>
                <a:cs typeface="맑은 고딕"/>
              </a:rPr>
              <a:t>기</a:t>
            </a:r>
            <a:r>
              <a:rPr lang="ko-KR" altLang="en-US" sz="2000" b="1" spc="-5" dirty="0">
                <a:latin typeface="+mn-ea"/>
                <a:cs typeface="맑은 고딕"/>
              </a:rPr>
              <a:t>능</a:t>
            </a:r>
            <a:r>
              <a:rPr lang="en-US" altLang="ko-KR" sz="2000" spc="-5" dirty="0">
                <a:latin typeface="+mn-ea"/>
                <a:cs typeface="맑은 고딕"/>
              </a:rPr>
              <a:t>:</a:t>
            </a:r>
            <a:r>
              <a:rPr lang="ko-KR" altLang="en-US" sz="2000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연결</a:t>
            </a:r>
            <a:r>
              <a:rPr lang="ko-KR" altLang="en-US" sz="2000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해제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후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20" dirty="0">
                <a:latin typeface="+mn-ea"/>
                <a:cs typeface="맑은 고딕"/>
              </a:rPr>
              <a:t>다</a:t>
            </a:r>
            <a:r>
              <a:rPr lang="ko-KR" altLang="en-US" sz="2000" spc="-15" dirty="0">
                <a:latin typeface="+mn-ea"/>
                <a:cs typeface="맑은 고딕"/>
              </a:rPr>
              <a:t>시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20" dirty="0">
                <a:latin typeface="+mn-ea"/>
                <a:cs typeface="맑은 고딕"/>
              </a:rPr>
              <a:t>연</a:t>
            </a:r>
            <a:r>
              <a:rPr lang="ko-KR" altLang="en-US" sz="2000" spc="-15" dirty="0">
                <a:latin typeface="+mn-ea"/>
                <a:cs typeface="맑은 고딕"/>
              </a:rPr>
              <a:t>결되었을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때의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이전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세션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15" dirty="0">
                <a:latin typeface="+mn-ea"/>
                <a:cs typeface="맑은 고딕"/>
              </a:rPr>
              <a:t>유지</a:t>
            </a:r>
            <a:r>
              <a:rPr lang="en-US" altLang="ko-KR" sz="2000" spc="-15" dirty="0">
                <a:latin typeface="+mn-ea"/>
                <a:cs typeface="맑은 고딕"/>
              </a:rPr>
              <a:t>/</a:t>
            </a:r>
            <a:r>
              <a:rPr lang="ko-KR" altLang="en-US" sz="2000" spc="-15" dirty="0">
                <a:latin typeface="+mn-ea"/>
                <a:cs typeface="맑은 고딕"/>
              </a:rPr>
              <a:t>삭제</a:t>
            </a:r>
            <a:r>
              <a:rPr lang="ko-KR" altLang="en-US" sz="2000" spc="-5" dirty="0">
                <a:latin typeface="+mn-ea"/>
                <a:cs typeface="맑은 고딕"/>
              </a:rPr>
              <a:t> </a:t>
            </a:r>
            <a:r>
              <a:rPr lang="ko-KR" altLang="en-US" sz="2000" spc="-20" dirty="0">
                <a:latin typeface="+mn-ea"/>
                <a:cs typeface="맑은 고딕"/>
              </a:rPr>
              <a:t>선</a:t>
            </a:r>
            <a:r>
              <a:rPr lang="ko-KR" altLang="en-US" sz="2000" spc="-15" dirty="0">
                <a:latin typeface="+mn-ea"/>
                <a:cs typeface="맑은 고딕"/>
              </a:rPr>
              <a:t>택</a:t>
            </a:r>
            <a:endParaRPr lang="ko-KR" altLang="en-US" sz="2000" dirty="0">
              <a:latin typeface="+mn-ea"/>
              <a:cs typeface="맑은 고딕"/>
            </a:endParaRPr>
          </a:p>
          <a:p>
            <a:pPr>
              <a:lnSpc>
                <a:spcPct val="110000"/>
              </a:lnSpc>
            </a:pP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34234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838200" y="689352"/>
            <a:ext cx="10515600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24">
              <a:lnSpc>
                <a:spcPct val="100000"/>
              </a:lnSpc>
            </a:pPr>
            <a:r>
              <a:rPr spc="-20" dirty="0"/>
              <a:t>HTTP</a:t>
            </a:r>
            <a:r>
              <a:rPr lang="ko-KR" altLang="en-US" spc="-5" dirty="0"/>
              <a:t>와 </a:t>
            </a:r>
            <a:r>
              <a:rPr dirty="0" err="1"/>
              <a:t>비교</a:t>
            </a:r>
            <a:r>
              <a:rPr lang="en-US" altLang="ko-KR" spc="5" dirty="0"/>
              <a:t>:</a:t>
            </a:r>
            <a:r>
              <a:rPr spc="5" dirty="0"/>
              <a:t> 데</a:t>
            </a:r>
            <a:r>
              <a:rPr dirty="0"/>
              <a:t>이터</a:t>
            </a:r>
            <a:r>
              <a:rPr spc="5" dirty="0"/>
              <a:t> </a:t>
            </a:r>
            <a:r>
              <a:rPr dirty="0"/>
              <a:t>사용</a:t>
            </a:r>
            <a:r>
              <a:rPr spc="5" dirty="0"/>
              <a:t> </a:t>
            </a:r>
            <a:r>
              <a:rPr dirty="0"/>
              <a:t>측면</a:t>
            </a: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48"/>
            <a:fld id="{81D60167-4931-47E6-BA6A-407CBD079E47}" type="slidenum">
              <a:rPr dirty="0"/>
              <a:pPr marL="25448"/>
              <a:t>24</a:t>
            </a:fld>
            <a:endParaRPr dirty="0"/>
          </a:p>
        </p:txBody>
      </p:sp>
      <p:sp>
        <p:nvSpPr>
          <p:cNvPr id="29" name="object 29"/>
          <p:cNvSpPr/>
          <p:nvPr/>
        </p:nvSpPr>
        <p:spPr>
          <a:xfrm>
            <a:off x="4351759" y="2553610"/>
            <a:ext cx="1560417" cy="12344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30" name="object 30"/>
          <p:cNvSpPr txBox="1"/>
          <p:nvPr/>
        </p:nvSpPr>
        <p:spPr>
          <a:xfrm>
            <a:off x="6251387" y="2541283"/>
            <a:ext cx="2480458" cy="247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24"/>
            <a:r>
              <a:rPr sz="1603" b="1" spc="-5" dirty="0">
                <a:solidFill>
                  <a:srgbClr val="252525"/>
                </a:solidFill>
                <a:latin typeface="맑은 고딕"/>
                <a:cs typeface="맑은 고딕"/>
              </a:rPr>
              <a:t>유럽</a:t>
            </a:r>
            <a:r>
              <a:rPr sz="1603" b="1" dirty="0">
                <a:solidFill>
                  <a:srgbClr val="252525"/>
                </a:solidFill>
                <a:latin typeface="맑은 고딕"/>
                <a:cs typeface="맑은 고딕"/>
              </a:rPr>
              <a:t>의</a:t>
            </a:r>
            <a:r>
              <a:rPr sz="1603" b="1" spc="-10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3" b="1" dirty="0">
                <a:solidFill>
                  <a:srgbClr val="252525"/>
                </a:solidFill>
                <a:latin typeface="맑은 고딕"/>
                <a:cs typeface="맑은 고딕"/>
              </a:rPr>
              <a:t>한 </a:t>
            </a:r>
            <a:r>
              <a:rPr sz="1603" b="1" spc="-5" dirty="0">
                <a:solidFill>
                  <a:srgbClr val="252525"/>
                </a:solidFill>
                <a:latin typeface="맑은 고딕"/>
                <a:cs typeface="맑은 고딕"/>
              </a:rPr>
              <a:t>완성</a:t>
            </a:r>
            <a:r>
              <a:rPr sz="1603" b="1" dirty="0">
                <a:solidFill>
                  <a:srgbClr val="252525"/>
                </a:solidFill>
                <a:latin typeface="맑은 고딕"/>
                <a:cs typeface="맑은 고딕"/>
              </a:rPr>
              <a:t>차 </a:t>
            </a:r>
            <a:r>
              <a:rPr sz="1603" b="1" spc="-5" dirty="0">
                <a:solidFill>
                  <a:srgbClr val="252525"/>
                </a:solidFill>
                <a:latin typeface="맑은 고딕"/>
                <a:cs typeface="맑은 고딕"/>
              </a:rPr>
              <a:t>생산업체</a:t>
            </a:r>
            <a:endParaRPr sz="1603">
              <a:latin typeface="맑은 고딕"/>
              <a:cs typeface="맑은 고딕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360516" y="2553610"/>
            <a:ext cx="1230623" cy="12344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33" name="object 33"/>
          <p:cNvSpPr/>
          <p:nvPr/>
        </p:nvSpPr>
        <p:spPr>
          <a:xfrm>
            <a:off x="1224053" y="3273510"/>
            <a:ext cx="4742325" cy="28834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34" name="object 34"/>
          <p:cNvSpPr/>
          <p:nvPr/>
        </p:nvSpPr>
        <p:spPr>
          <a:xfrm>
            <a:off x="6077837" y="3293358"/>
            <a:ext cx="4565977" cy="28704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3"/>
          </a:p>
        </p:txBody>
      </p:sp>
      <p:sp>
        <p:nvSpPr>
          <p:cNvPr id="35" name="object 35"/>
          <p:cNvSpPr txBox="1"/>
          <p:nvPr/>
        </p:nvSpPr>
        <p:spPr>
          <a:xfrm>
            <a:off x="1376226" y="2534412"/>
            <a:ext cx="2582883" cy="247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24"/>
            <a:r>
              <a:rPr sz="1603" b="1" spc="-5" dirty="0">
                <a:solidFill>
                  <a:srgbClr val="252525"/>
                </a:solidFill>
                <a:latin typeface="맑은 고딕"/>
                <a:cs typeface="맑은 고딕"/>
              </a:rPr>
              <a:t>IB</a:t>
            </a:r>
            <a:r>
              <a:rPr sz="1603" b="1" dirty="0">
                <a:solidFill>
                  <a:srgbClr val="252525"/>
                </a:solidFill>
                <a:latin typeface="맑은 고딕"/>
                <a:cs typeface="맑은 고딕"/>
              </a:rPr>
              <a:t>M</a:t>
            </a:r>
            <a:r>
              <a:rPr sz="1603" b="1" spc="-5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3" b="1" spc="-15" dirty="0">
                <a:solidFill>
                  <a:srgbClr val="252525"/>
                </a:solidFill>
                <a:latin typeface="맑은 고딕"/>
                <a:cs typeface="맑은 고딕"/>
              </a:rPr>
              <a:t>Hursle</a:t>
            </a:r>
            <a:r>
              <a:rPr sz="1603" b="1" spc="-10" dirty="0">
                <a:solidFill>
                  <a:srgbClr val="252525"/>
                </a:solidFill>
                <a:latin typeface="맑은 고딕"/>
                <a:cs typeface="맑은 고딕"/>
              </a:rPr>
              <a:t>y</a:t>
            </a:r>
            <a:r>
              <a:rPr sz="1603" b="1" dirty="0">
                <a:solidFill>
                  <a:srgbClr val="252525"/>
                </a:solidFill>
                <a:latin typeface="맑은 고딕"/>
                <a:cs typeface="맑은 고딕"/>
              </a:rPr>
              <a:t> </a:t>
            </a:r>
            <a:r>
              <a:rPr sz="1603" b="1" spc="-10" dirty="0">
                <a:solidFill>
                  <a:srgbClr val="252525"/>
                </a:solidFill>
                <a:latin typeface="맑은 고딕"/>
                <a:cs typeface="맑은 고딕"/>
              </a:rPr>
              <a:t>연</a:t>
            </a:r>
            <a:r>
              <a:rPr sz="1603" b="1" spc="-5" dirty="0">
                <a:solidFill>
                  <a:srgbClr val="252525"/>
                </a:solidFill>
                <a:latin typeface="맑은 고딕"/>
                <a:cs typeface="맑은 고딕"/>
              </a:rPr>
              <a:t>구</a:t>
            </a:r>
            <a:r>
              <a:rPr sz="1603" b="1" dirty="0">
                <a:solidFill>
                  <a:srgbClr val="252525"/>
                </a:solidFill>
                <a:latin typeface="맑은 고딕"/>
                <a:cs typeface="맑은 고딕"/>
              </a:rPr>
              <a:t>소 </a:t>
            </a:r>
            <a:r>
              <a:rPr sz="1603" b="1" spc="-5" dirty="0">
                <a:solidFill>
                  <a:srgbClr val="252525"/>
                </a:solidFill>
                <a:latin typeface="맑은 고딕"/>
                <a:cs typeface="맑은 고딕"/>
              </a:rPr>
              <a:t>테스트</a:t>
            </a:r>
            <a:endParaRPr sz="1603">
              <a:latin typeface="맑은 고딕"/>
              <a:cs typeface="맑은 고딕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311087" y="2274964"/>
            <a:ext cx="8471348" cy="0"/>
          </a:xfrm>
          <a:custGeom>
            <a:avLst/>
            <a:gdLst/>
            <a:ahLst/>
            <a:cxnLst/>
            <a:rect l="l" t="t" r="r" b="b"/>
            <a:pathLst>
              <a:path w="8455660">
                <a:moveTo>
                  <a:pt x="0" y="0"/>
                </a:moveTo>
                <a:lnTo>
                  <a:pt x="8455139" y="0"/>
                </a:lnTo>
              </a:path>
            </a:pathLst>
          </a:custGeom>
          <a:ln w="9525">
            <a:solidFill>
              <a:srgbClr val="BFBFBF"/>
            </a:solidFill>
            <a:prstDash val="dash"/>
          </a:ln>
        </p:spPr>
        <p:txBody>
          <a:bodyPr wrap="square" lIns="0" tIns="0" rIns="0" bIns="0" rtlCol="0"/>
          <a:lstStyle/>
          <a:p>
            <a:endParaRPr sz="1803"/>
          </a:p>
        </p:txBody>
      </p:sp>
    </p:spTree>
    <p:extLst>
      <p:ext uri="{BB962C8B-B14F-4D97-AF65-F5344CB8AC3E}">
        <p14:creationId xmlns:p14="http://schemas.microsoft.com/office/powerpoint/2010/main" val="3017644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838200" y="689352"/>
            <a:ext cx="10515600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24">
              <a:lnSpc>
                <a:spcPct val="100000"/>
              </a:lnSpc>
            </a:pPr>
            <a:r>
              <a:rPr spc="-20" dirty="0"/>
              <a:t>HTTP</a:t>
            </a:r>
            <a:r>
              <a:rPr lang="ko-KR" altLang="en-US" spc="-5" dirty="0"/>
              <a:t>와 </a:t>
            </a:r>
            <a:r>
              <a:rPr dirty="0"/>
              <a:t>비</a:t>
            </a:r>
            <a:r>
              <a:rPr lang="ko-KR" altLang="en-US" dirty="0"/>
              <a:t>교</a:t>
            </a:r>
            <a:r>
              <a:rPr lang="en-US" altLang="ko-KR" dirty="0"/>
              <a:t>:</a:t>
            </a:r>
            <a:r>
              <a:rPr spc="5" dirty="0"/>
              <a:t> </a:t>
            </a:r>
            <a:r>
              <a:rPr lang="ko-KR" altLang="en-US" spc="5" dirty="0"/>
              <a:t>배터리</a:t>
            </a:r>
            <a:r>
              <a:rPr spc="5" dirty="0"/>
              <a:t> </a:t>
            </a:r>
            <a:r>
              <a:rPr dirty="0"/>
              <a:t>사용</a:t>
            </a:r>
            <a:r>
              <a:rPr spc="5" dirty="0"/>
              <a:t> </a:t>
            </a:r>
            <a:r>
              <a:rPr dirty="0"/>
              <a:t>측면</a:t>
            </a:r>
          </a:p>
        </p:txBody>
      </p:sp>
      <p:sp>
        <p:nvSpPr>
          <p:cNvPr id="38" name="object 3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48"/>
            <a:fld id="{81D60167-4931-47E6-BA6A-407CBD079E47}" type="slidenum">
              <a:rPr dirty="0"/>
              <a:pPr marL="25448"/>
              <a:t>25</a:t>
            </a:fld>
            <a:endParaRPr dirty="0"/>
          </a:p>
        </p:txBody>
      </p:sp>
      <p:sp>
        <p:nvSpPr>
          <p:cNvPr id="11" name="object 30"/>
          <p:cNvSpPr txBox="1"/>
          <p:nvPr/>
        </p:nvSpPr>
        <p:spPr>
          <a:xfrm>
            <a:off x="1458988" y="2468602"/>
            <a:ext cx="2882900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solidFill>
                  <a:srgbClr val="252525"/>
                </a:solidFill>
                <a:latin typeface="맑은 고딕"/>
                <a:cs typeface="맑은 고딕"/>
              </a:rPr>
              <a:t>P</a:t>
            </a:r>
            <a:r>
              <a:rPr sz="1600" b="1" spc="-5" dirty="0">
                <a:solidFill>
                  <a:srgbClr val="252525"/>
                </a:solidFill>
                <a:latin typeface="맑은 고딕"/>
                <a:cs typeface="맑은 고딕"/>
              </a:rPr>
              <a:t>u</a:t>
            </a:r>
            <a:r>
              <a:rPr sz="1600" b="1" spc="-10" dirty="0">
                <a:solidFill>
                  <a:srgbClr val="252525"/>
                </a:solidFill>
                <a:latin typeface="맑은 고딕"/>
                <a:cs typeface="맑은 고딕"/>
              </a:rPr>
              <a:t>s</a:t>
            </a:r>
            <a:r>
              <a:rPr sz="1600" b="1" spc="-15" dirty="0">
                <a:solidFill>
                  <a:srgbClr val="252525"/>
                </a:solidFill>
                <a:latin typeface="맑은 고딕"/>
                <a:cs typeface="맑은 고딕"/>
              </a:rPr>
              <a:t>h</a:t>
            </a:r>
            <a:r>
              <a:rPr sz="1600" b="1" dirty="0">
                <a:solidFill>
                  <a:srgbClr val="252525"/>
                </a:solidFill>
                <a:latin typeface="맑은 고딕"/>
                <a:cs typeface="맑은 고딕"/>
              </a:rPr>
              <a:t>를 </a:t>
            </a:r>
            <a:r>
              <a:rPr sz="1600" b="1" spc="-5" dirty="0">
                <a:solidFill>
                  <a:srgbClr val="252525"/>
                </a:solidFill>
                <a:latin typeface="맑은 고딕"/>
                <a:cs typeface="맑은 고딕"/>
              </a:rPr>
              <a:t>위</a:t>
            </a:r>
            <a:r>
              <a:rPr sz="1600" b="1" dirty="0">
                <a:solidFill>
                  <a:srgbClr val="252525"/>
                </a:solidFill>
                <a:latin typeface="맑은 고딕"/>
                <a:cs typeface="맑은 고딕"/>
              </a:rPr>
              <a:t>한 </a:t>
            </a:r>
            <a:r>
              <a:rPr sz="1600" b="1" spc="-10" dirty="0">
                <a:solidFill>
                  <a:srgbClr val="252525"/>
                </a:solidFill>
                <a:latin typeface="맑은 고딕"/>
                <a:cs typeface="맑은 고딕"/>
              </a:rPr>
              <a:t>연</a:t>
            </a:r>
            <a:r>
              <a:rPr sz="1600" b="1" dirty="0">
                <a:solidFill>
                  <a:srgbClr val="252525"/>
                </a:solidFill>
                <a:latin typeface="맑은 고딕"/>
                <a:cs typeface="맑은 고딕"/>
              </a:rPr>
              <a:t>결 </a:t>
            </a:r>
            <a:r>
              <a:rPr sz="1600" b="1" spc="-5" dirty="0">
                <a:solidFill>
                  <a:srgbClr val="252525"/>
                </a:solidFill>
                <a:latin typeface="맑은 고딕"/>
                <a:cs typeface="맑은 고딕"/>
              </a:rPr>
              <a:t>유</a:t>
            </a:r>
            <a:r>
              <a:rPr sz="1600" b="1" dirty="0">
                <a:solidFill>
                  <a:srgbClr val="252525"/>
                </a:solidFill>
                <a:latin typeface="맑은 고딕"/>
                <a:cs typeface="맑은 고딕"/>
              </a:rPr>
              <a:t>지 및 </a:t>
            </a:r>
            <a:r>
              <a:rPr sz="1600" b="1" spc="-5" dirty="0">
                <a:solidFill>
                  <a:srgbClr val="252525"/>
                </a:solidFill>
                <a:latin typeface="맑은 고딕"/>
                <a:cs typeface="맑은 고딕"/>
              </a:rPr>
              <a:t>대</a:t>
            </a:r>
            <a:r>
              <a:rPr sz="1600" b="1" dirty="0">
                <a:solidFill>
                  <a:srgbClr val="252525"/>
                </a:solidFill>
                <a:latin typeface="맑은 고딕"/>
                <a:cs typeface="맑은 고딕"/>
              </a:rPr>
              <a:t>기</a:t>
            </a:r>
            <a:endParaRPr sz="1600">
              <a:latin typeface="맑은 고딕"/>
              <a:cs typeface="맑은 고딕"/>
            </a:endParaRPr>
          </a:p>
        </p:txBody>
      </p:sp>
      <p:sp>
        <p:nvSpPr>
          <p:cNvPr id="12" name="object 32"/>
          <p:cNvSpPr/>
          <p:nvPr/>
        </p:nvSpPr>
        <p:spPr>
          <a:xfrm>
            <a:off x="1362722" y="2724747"/>
            <a:ext cx="5968746" cy="2908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33"/>
          <p:cNvSpPr/>
          <p:nvPr/>
        </p:nvSpPr>
        <p:spPr>
          <a:xfrm>
            <a:off x="7352042" y="2724747"/>
            <a:ext cx="3506723" cy="19339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34"/>
          <p:cNvSpPr txBox="1"/>
          <p:nvPr/>
        </p:nvSpPr>
        <p:spPr>
          <a:xfrm>
            <a:off x="7430020" y="2468602"/>
            <a:ext cx="1836420" cy="229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>
                <a:solidFill>
                  <a:srgbClr val="252525"/>
                </a:solidFill>
                <a:latin typeface="맑은 고딕"/>
                <a:cs typeface="맑은 고딕"/>
              </a:rPr>
              <a:t>Pus</a:t>
            </a:r>
            <a:r>
              <a:rPr sz="1600" b="1" spc="-10" dirty="0">
                <a:solidFill>
                  <a:srgbClr val="252525"/>
                </a:solidFill>
                <a:latin typeface="맑은 고딕"/>
                <a:cs typeface="맑은 고딕"/>
              </a:rPr>
              <a:t>h</a:t>
            </a:r>
            <a:r>
              <a:rPr sz="1600" b="1" spc="-5" dirty="0">
                <a:solidFill>
                  <a:srgbClr val="252525"/>
                </a:solidFill>
                <a:latin typeface="맑은 고딕"/>
                <a:cs typeface="맑은 고딕"/>
              </a:rPr>
              <a:t> 메시</a:t>
            </a:r>
            <a:r>
              <a:rPr sz="1600" b="1" dirty="0">
                <a:solidFill>
                  <a:srgbClr val="252525"/>
                </a:solidFill>
                <a:latin typeface="맑은 고딕"/>
                <a:cs typeface="맑은 고딕"/>
              </a:rPr>
              <a:t>지 </a:t>
            </a:r>
            <a:r>
              <a:rPr sz="1600" b="1" spc="-5" dirty="0">
                <a:solidFill>
                  <a:srgbClr val="252525"/>
                </a:solidFill>
                <a:latin typeface="맑은 고딕"/>
                <a:cs typeface="맑은 고딕"/>
              </a:rPr>
              <a:t>수신**</a:t>
            </a:r>
            <a:endParaRPr sz="1600">
              <a:latin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307238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95135A-C2EF-4C82-BC86-44F8A70EA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49898"/>
            <a:ext cx="9144000" cy="2387600"/>
          </a:xfrm>
        </p:spPr>
        <p:txBody>
          <a:bodyPr/>
          <a:lstStyle/>
          <a:p>
            <a:r>
              <a:rPr lang="en-US" altLang="ko-KR" dirty="0"/>
              <a:t>Thank</a:t>
            </a:r>
            <a:r>
              <a:rPr lang="ko-KR" altLang="en-US" dirty="0"/>
              <a:t> </a:t>
            </a:r>
            <a:r>
              <a:rPr lang="en-US" altLang="ko-KR" dirty="0"/>
              <a:t>You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613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2840</TotalTime>
  <Words>843</Words>
  <Application>Microsoft Office PowerPoint</Application>
  <PresentationFormat>와이드스크린</PresentationFormat>
  <Paragraphs>134</Paragraphs>
  <Slides>26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0" baseType="lpstr">
      <vt:lpstr>맑은 고딕</vt:lpstr>
      <vt:lpstr>Arial</vt:lpstr>
      <vt:lpstr>Wingdings</vt:lpstr>
      <vt:lpstr>Office 테마</vt:lpstr>
      <vt:lpstr>MQTT</vt:lpstr>
      <vt:lpstr>페이스북, 350,000,000 모바일 사용자  MQTT로 연결</vt:lpstr>
      <vt:lpstr>MQTT Protocol (1)</vt:lpstr>
      <vt:lpstr>MQTT Protocol (2)</vt:lpstr>
      <vt:lpstr>MQTT Protocol (3)</vt:lpstr>
      <vt:lpstr>MQTT Protocol (4)</vt:lpstr>
      <vt:lpstr>MQTT Protocol (5)</vt:lpstr>
      <vt:lpstr>MQTT Protocol (6)</vt:lpstr>
      <vt:lpstr>MQTT Protocol (7)</vt:lpstr>
      <vt:lpstr>MQTT Protocol (8)</vt:lpstr>
      <vt:lpstr>MQTT Protocol (9)</vt:lpstr>
      <vt:lpstr>MQTT Protocol (10)</vt:lpstr>
      <vt:lpstr>MQTT Protocol (11)</vt:lpstr>
      <vt:lpstr>MQTT Protocol (12)</vt:lpstr>
      <vt:lpstr>MQTT Protocol (13)</vt:lpstr>
      <vt:lpstr>MQTT Protocol (14)</vt:lpstr>
      <vt:lpstr>MQTT Protocol (15)</vt:lpstr>
      <vt:lpstr>MQTT Protocol (16)</vt:lpstr>
      <vt:lpstr>MQTT Broker</vt:lpstr>
      <vt:lpstr>MQTT Key Features: Open, Simple</vt:lpstr>
      <vt:lpstr>MQTT Key Features: Open, Simple</vt:lpstr>
      <vt:lpstr>MQTT Key Features: Reliable</vt:lpstr>
      <vt:lpstr>MQTT Key Features: Reliable</vt:lpstr>
      <vt:lpstr>HTTP와 비교: 데이터 사용 측면</vt:lpstr>
      <vt:lpstr>HTTP와 비교: 배터리 사용 측면</vt:lpstr>
      <vt:lpstr>Thank You</vt:lpstr>
    </vt:vector>
  </TitlesOfParts>
  <Company>SillaUniv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임베디드 프로그래밍</dc:title>
  <dc:creator>User</dc:creator>
  <cp:lastModifiedBy>Jeong Hyeon Jae</cp:lastModifiedBy>
  <cp:revision>178</cp:revision>
  <dcterms:created xsi:type="dcterms:W3CDTF">2017-09-05T04:51:59Z</dcterms:created>
  <dcterms:modified xsi:type="dcterms:W3CDTF">2019-09-25T07:26:15Z</dcterms:modified>
</cp:coreProperties>
</file>