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56" r:id="rId2"/>
    <p:sldId id="288" r:id="rId3"/>
    <p:sldId id="289" r:id="rId4"/>
    <p:sldId id="297" r:id="rId5"/>
    <p:sldId id="293" r:id="rId6"/>
    <p:sldId id="298" r:id="rId7"/>
    <p:sldId id="294" r:id="rId8"/>
    <p:sldId id="303" r:id="rId9"/>
    <p:sldId id="304" r:id="rId10"/>
    <p:sldId id="309" r:id="rId11"/>
    <p:sldId id="302" r:id="rId12"/>
    <p:sldId id="308" r:id="rId13"/>
    <p:sldId id="291" r:id="rId14"/>
    <p:sldId id="299" r:id="rId15"/>
    <p:sldId id="290" r:id="rId16"/>
    <p:sldId id="292" r:id="rId17"/>
    <p:sldId id="300" r:id="rId18"/>
    <p:sldId id="301" r:id="rId19"/>
    <p:sldId id="305" r:id="rId20"/>
    <p:sldId id="306" r:id="rId21"/>
    <p:sldId id="307" r:id="rId22"/>
    <p:sldId id="295" r:id="rId23"/>
    <p:sldId id="310" r:id="rId24"/>
    <p:sldId id="296" r:id="rId25"/>
    <p:sldId id="311" r:id="rId26"/>
    <p:sldId id="312" r:id="rId27"/>
    <p:sldId id="313" r:id="rId2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96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09F7E1-A319-4242-8ACD-19577E454313}" type="datetimeFigureOut">
              <a:rPr lang="ko-KR" altLang="en-US" smtClean="0"/>
              <a:t>2023-12-06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258888-16D5-48EF-8E84-9E1C8C45AA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6945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F2E10-6421-43F0-A65A-8654DAE367BC}" type="datetime1">
              <a:rPr lang="ko-KR" altLang="en-US" smtClean="0"/>
              <a:t>2023-12-06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4610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127132"/>
            <a:ext cx="10515600" cy="837374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70C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10515600" cy="5049621"/>
          </a:xfrm>
        </p:spPr>
        <p:txBody>
          <a:bodyPr/>
          <a:lstStyle>
            <a:lvl1pPr>
              <a:spcBef>
                <a:spcPts val="1200"/>
              </a:spcBef>
              <a:buClr>
                <a:srgbClr val="0070C0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spcBef>
                <a:spcPts val="1200"/>
              </a:spcBef>
              <a:buFont typeface="Arial" panose="020B0604020202020204" pitchFamily="34" charset="0"/>
              <a:buChar char="-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1200"/>
              </a:spcBef>
              <a:buClr>
                <a:srgbClr val="0070C0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8DBB4-A5E5-40C7-BDA0-F1675896EEF6}" type="datetime1">
              <a:rPr lang="ko-KR" altLang="en-US" smtClean="0"/>
              <a:t>2023-12-06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630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02B9-FC86-45E2-9382-AE691E15C94F}" type="datetime1">
              <a:rPr lang="ko-KR" altLang="en-US" smtClean="0"/>
              <a:t>2023-12-06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742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6727-32E3-4F1C-82E5-EDA69ADA23CC}" type="datetime1">
              <a:rPr lang="ko-KR" altLang="en-US" smtClean="0"/>
              <a:t>2023-12-06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096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62152-3DCB-466D-8FA5-B68DBE070B23}" type="datetime1">
              <a:rPr lang="ko-KR" altLang="en-US" smtClean="0"/>
              <a:t>2023-12-06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493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5B24-137C-498A-ADFE-BEAE7CE9D727}" type="datetime1">
              <a:rPr lang="ko-KR" altLang="en-US" smtClean="0"/>
              <a:t>2023-12-06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418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822DF-48A0-483C-B18C-5C2603E05E72}" type="datetime1">
              <a:rPr lang="ko-KR" altLang="en-US" smtClean="0"/>
              <a:t>2023-12-06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198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F113C-D5EA-4956-8E86-176A5992AB39}" type="datetime1">
              <a:rPr lang="ko-KR" altLang="en-US" smtClean="0"/>
              <a:t>2023-12-06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518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371D-53BD-4F8E-9305-F0A12E6E9985}" type="datetime1">
              <a:rPr lang="ko-KR" altLang="en-US" smtClean="0"/>
              <a:t>2023-12-06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3816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E5E-2C8E-458F-9508-1DFA5E51C87A}" type="datetime1">
              <a:rPr lang="ko-KR" altLang="en-US" smtClean="0"/>
              <a:t>2023-12-06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3531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8780-9B8C-4366-84D0-5A7E28EAD499}" type="datetime1">
              <a:rPr lang="ko-KR" altLang="en-US" smtClean="0"/>
              <a:t>2023-12-06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5006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72D64-6C72-4F44-BB3B-6C7CC5595CBD}" type="datetime1">
              <a:rPr lang="ko-KR" altLang="en-US" smtClean="0"/>
              <a:t>2023-12-06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264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1670533"/>
          </a:xfrm>
        </p:spPr>
        <p:txBody>
          <a:bodyPr>
            <a:normAutofit/>
          </a:bodyPr>
          <a:lstStyle/>
          <a:p>
            <a:r>
              <a:rPr lang="en-US" altLang="ko-KR" sz="5400" dirty="0" smtClean="0"/>
              <a:t>Satellite communication</a:t>
            </a:r>
            <a:endParaRPr lang="ko-KR" altLang="en-US" sz="5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689" y="3289300"/>
            <a:ext cx="5260622" cy="295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58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Now it’s even available to your phone</a:t>
            </a:r>
            <a:endParaRPr lang="ko-KR" altLang="en-US" dirty="0"/>
          </a:p>
        </p:txBody>
      </p:sp>
      <p:sp>
        <p:nvSpPr>
          <p:cNvPr id="14" name="내용 개체 틀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Without modifying your phone</a:t>
            </a:r>
          </a:p>
          <a:p>
            <a:pPr lvl="1"/>
            <a:r>
              <a:rPr lang="en-US" altLang="ko-KR" dirty="0" smtClean="0"/>
              <a:t>5G as such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900" y="2114550"/>
            <a:ext cx="4188178" cy="235585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441450"/>
            <a:ext cx="2933700" cy="3467100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4628" y="4025581"/>
            <a:ext cx="3304822" cy="280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63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Some interesting vision from a novelist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8343378" cy="5049621"/>
          </a:xfrm>
        </p:spPr>
        <p:txBody>
          <a:bodyPr/>
          <a:lstStyle/>
          <a:p>
            <a:pPr marL="0" indent="0">
              <a:buNone/>
            </a:pPr>
            <a:r>
              <a:rPr lang="en-US" altLang="ko-KR" i="1" dirty="0" smtClean="0"/>
              <a:t>With all due respect to engineers …</a:t>
            </a:r>
          </a:p>
          <a:p>
            <a:r>
              <a:rPr lang="en-US" altLang="ko-KR" dirty="0" smtClean="0"/>
              <a:t>Arthur C. Clark (1917 – 2008)</a:t>
            </a:r>
          </a:p>
          <a:p>
            <a:pPr lvl="1"/>
            <a:r>
              <a:rPr lang="en-US" altLang="ko-KR" dirty="0">
                <a:ea typeface="굴림" panose="020B0600000101010101" pitchFamily="50" charset="-127"/>
              </a:rPr>
              <a:t>Postulated the entire concept of international satellite telecommunications from geostationary satellite orbit including </a:t>
            </a:r>
            <a:r>
              <a:rPr lang="en-US" altLang="ko-KR" dirty="0" smtClean="0">
                <a:ea typeface="굴림" panose="020B0600000101010101" pitchFamily="50" charset="-127"/>
              </a:rPr>
              <a:t> </a:t>
            </a:r>
            <a:r>
              <a:rPr lang="en-US" altLang="ko-KR" dirty="0">
                <a:ea typeface="굴림" panose="020B0600000101010101" pitchFamily="50" charset="-127"/>
              </a:rPr>
              <a:t>coverage, power, services, solar </a:t>
            </a:r>
            <a:r>
              <a:rPr lang="en-US" altLang="ko-KR" dirty="0" smtClean="0">
                <a:ea typeface="굴림" panose="020B0600000101010101" pitchFamily="50" charset="-127"/>
              </a:rPr>
              <a:t>eclipse</a:t>
            </a:r>
          </a:p>
          <a:p>
            <a:pPr lvl="2"/>
            <a:r>
              <a:rPr lang="en-US" altLang="ko-KR" dirty="0" smtClean="0">
                <a:ea typeface="굴림" panose="020B0600000101010101" pitchFamily="50" charset="-127"/>
              </a:rPr>
              <a:t>“Extra-Terrestrial Relays”, Wireless World, 1945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3074" name="Picture 2" descr="https://upload.wikimedia.org/wikipedia/en/thumb/7/77/2001_A_Space_Odyssey-Arthur_C._Clarke.jpg/220px-2001_A_Space_Odyssey-Arthur_C._Clar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578" y="1573741"/>
            <a:ext cx="2705622" cy="4156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225" y="4028422"/>
            <a:ext cx="5092690" cy="170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405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Satellite missions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4</a:t>
            </a:fld>
            <a:endParaRPr lang="ko-KR" altLang="en-US"/>
          </a:p>
        </p:txBody>
      </p:sp>
      <p:pic>
        <p:nvPicPr>
          <p:cNvPr id="5" name="Picture 4" descr="satellite_miss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289952"/>
            <a:ext cx="7467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8407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GEO, MEO, and LEO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5</a:t>
            </a:fld>
            <a:endParaRPr lang="ko-KR" altLang="en-US"/>
          </a:p>
        </p:txBody>
      </p:sp>
      <p:pic>
        <p:nvPicPr>
          <p:cNvPr id="4098" name="Picture 2" descr="GEO, MEO and LEO Satellit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" t="14125" r="2837" b="11673"/>
          <a:stretch/>
        </p:blipFill>
        <p:spPr bwMode="auto">
          <a:xfrm>
            <a:off x="371809" y="1202500"/>
            <a:ext cx="11375015" cy="502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073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GEO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50" charset="-127"/>
              </a:rPr>
              <a:t>Satellites can relay signals over a long distance</a:t>
            </a:r>
          </a:p>
          <a:p>
            <a:r>
              <a:rPr lang="en-US" altLang="ko-KR" dirty="0">
                <a:ea typeface="굴림" panose="020B0600000101010101" pitchFamily="50" charset="-127"/>
              </a:rPr>
              <a:t>Geostationary </a:t>
            </a:r>
            <a:r>
              <a:rPr lang="en-US" altLang="ko-KR" dirty="0" smtClean="0">
                <a:ea typeface="굴림" panose="020B0600000101010101" pitchFamily="50" charset="-127"/>
              </a:rPr>
              <a:t>satellites</a:t>
            </a:r>
            <a:endParaRPr lang="en-US" altLang="ko-KR" dirty="0">
              <a:ea typeface="굴림" panose="020B0600000101010101" pitchFamily="50" charset="-127"/>
            </a:endParaRPr>
          </a:p>
          <a:p>
            <a:pPr lvl="1"/>
            <a:r>
              <a:rPr lang="en-US" altLang="ko-KR" dirty="0">
                <a:ea typeface="굴림" panose="020B0600000101010101" pitchFamily="50" charset="-127"/>
              </a:rPr>
              <a:t>Remain above the equator at a height of about 22300 miles (</a:t>
            </a:r>
            <a:r>
              <a:rPr lang="en-US" altLang="ko-KR" u="sng" dirty="0">
                <a:ea typeface="굴림" panose="020B0600000101010101" pitchFamily="50" charset="-127"/>
              </a:rPr>
              <a:t>geosynchronous orbits</a:t>
            </a:r>
            <a:r>
              <a:rPr lang="en-US" altLang="ko-KR" dirty="0">
                <a:ea typeface="굴림" panose="020B0600000101010101" pitchFamily="50" charset="-127"/>
              </a:rPr>
              <a:t>)</a:t>
            </a:r>
          </a:p>
          <a:p>
            <a:pPr lvl="1"/>
            <a:r>
              <a:rPr lang="en-US" altLang="ko-KR" dirty="0">
                <a:ea typeface="굴림" panose="020B0600000101010101" pitchFamily="50" charset="-127"/>
              </a:rPr>
              <a:t>Travel around the earth in exactly the same time, the earth takes to rotate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6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225" y="4028422"/>
            <a:ext cx="5092690" cy="170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812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Kepler’s Law and GEO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altLang="ko-K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ko-KR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sSub>
                              <m:sSubPr>
                                <m:ctrlP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𝑒𝑎𝑟𝑡h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sSup>
                              <m:sSupPr>
                                <m:ctrlP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ko-KR" alt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T: time for one complete orbit = 24 hours</a:t>
                </a:r>
              </a:p>
              <a:p>
                <a:pPr lvl="1"/>
                <a:r>
                  <a:rPr lang="en-US" altLang="ko-KR" dirty="0" smtClean="0"/>
                  <a:t>G: universal gravitational constant =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6.673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−11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𝑘𝑔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ko-KR" dirty="0" smtClean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𝑒𝑎𝑟𝑡h</m:t>
                        </m:r>
                      </m:sub>
                    </m:sSub>
                  </m:oMath>
                </a14:m>
                <a:r>
                  <a:rPr lang="en-US" altLang="ko-KR" dirty="0" smtClean="0"/>
                  <a:t>: mass of Earth =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5.9742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𝑘𝑔</m:t>
                    </m:r>
                  </m:oMath>
                </a14:m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R: orbital radius (from the center of Earth) = </a:t>
                </a:r>
                <a:r>
                  <a:rPr lang="en-US" altLang="ko-KR" u="sng" dirty="0" smtClean="0">
                    <a:solidFill>
                      <a:srgbClr val="FF0000"/>
                    </a:solidFill>
                  </a:rPr>
                  <a:t>36,000 km</a:t>
                </a:r>
                <a:r>
                  <a:rPr lang="en-US" altLang="ko-KR" dirty="0"/>
                  <a:t/>
                </a:r>
                <a:br>
                  <a:rPr lang="en-US" altLang="ko-KR" dirty="0"/>
                </a:br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7</a:t>
            </a:fld>
            <a:endParaRPr lang="ko-KR" altLang="en-US"/>
          </a:p>
        </p:txBody>
      </p:sp>
      <p:pic>
        <p:nvPicPr>
          <p:cNvPr id="2050" name="Picture 2" descr="https://upload.wikimedia.org/wikipedia/commons/thumb/0/0e/NewtonsLawOfUniversalGravitation.svg/300px-NewtonsLawOfUniversalGravitation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955" y="4208027"/>
            <a:ext cx="2857500" cy="179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86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LEO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>
                <a:ea typeface="굴림" panose="020B0600000101010101" pitchFamily="50" charset="-127"/>
              </a:rPr>
              <a:t>Circular or inclined orbit with &lt; 1400 km altitude</a:t>
            </a:r>
          </a:p>
          <a:p>
            <a:pPr lvl="1"/>
            <a:r>
              <a:rPr lang="en-US" altLang="ko-KR" dirty="0">
                <a:ea typeface="굴림" panose="020B0600000101010101" pitchFamily="50" charset="-127"/>
              </a:rPr>
              <a:t>Satellite travels across sky from horizon to horizon in 5 - 15 minutes </a:t>
            </a:r>
            <a:r>
              <a:rPr lang="en-US" altLang="ko-KR" dirty="0">
                <a:ea typeface="굴림" panose="020B0600000101010101" pitchFamily="50" charset="-127"/>
                <a:sym typeface="Symbol" panose="05050102010706020507" pitchFamily="18" charset="2"/>
              </a:rPr>
              <a:t></a:t>
            </a:r>
            <a:r>
              <a:rPr lang="en-US" altLang="ko-KR" dirty="0" smtClean="0">
                <a:ea typeface="굴림" panose="020B0600000101010101" pitchFamily="50" charset="-127"/>
              </a:rPr>
              <a:t> </a:t>
            </a:r>
            <a:r>
              <a:rPr lang="en-US" altLang="ko-KR" dirty="0">
                <a:ea typeface="굴림" panose="020B0600000101010101" pitchFamily="50" charset="-127"/>
              </a:rPr>
              <a:t>needs handoff</a:t>
            </a:r>
          </a:p>
          <a:p>
            <a:pPr lvl="1"/>
            <a:r>
              <a:rPr lang="en-US" altLang="ko-KR" dirty="0">
                <a:ea typeface="굴림" panose="020B0600000101010101" pitchFamily="50" charset="-127"/>
              </a:rPr>
              <a:t>Earth stations must track </a:t>
            </a:r>
            <a:r>
              <a:rPr lang="en-US" altLang="ko-KR" dirty="0" smtClean="0">
                <a:ea typeface="굴림" panose="020B0600000101010101" pitchFamily="50" charset="-127"/>
              </a:rPr>
              <a:t>satellite</a:t>
            </a:r>
          </a:p>
          <a:p>
            <a:pPr lvl="2"/>
            <a:r>
              <a:rPr lang="en-US" altLang="ko-KR" dirty="0" smtClean="0">
                <a:ea typeface="굴림" panose="020B0600000101010101" pitchFamily="50" charset="-127"/>
              </a:rPr>
              <a:t>Phased array antenna</a:t>
            </a:r>
            <a:endParaRPr lang="en-US" altLang="ko-KR" dirty="0">
              <a:ea typeface="굴림" panose="020B0600000101010101" pitchFamily="50" charset="-127"/>
            </a:endParaRPr>
          </a:p>
          <a:p>
            <a:pPr lvl="1"/>
            <a:endParaRPr lang="en-US" altLang="ko-KR" dirty="0" smtClean="0">
              <a:ea typeface="굴림" panose="020B0600000101010101" pitchFamily="50" charset="-127"/>
            </a:endParaRPr>
          </a:p>
          <a:p>
            <a:pPr lvl="1"/>
            <a:endParaRPr lang="en-US" altLang="ko-KR" dirty="0">
              <a:ea typeface="굴림" panose="020B0600000101010101" pitchFamily="50" charset="-127"/>
            </a:endParaRPr>
          </a:p>
          <a:p>
            <a:pPr lvl="1"/>
            <a:endParaRPr lang="en-US" altLang="ko-KR" dirty="0" smtClean="0">
              <a:ea typeface="굴림" panose="020B0600000101010101" pitchFamily="50" charset="-127"/>
            </a:endParaRPr>
          </a:p>
          <a:p>
            <a:pPr lvl="1"/>
            <a:r>
              <a:rPr lang="en-US" altLang="ko-KR" dirty="0" smtClean="0">
                <a:ea typeface="굴림" panose="020B0600000101010101" pitchFamily="50" charset="-127"/>
              </a:rPr>
              <a:t>Large </a:t>
            </a:r>
            <a:r>
              <a:rPr lang="en-US" altLang="ko-KR" dirty="0">
                <a:ea typeface="굴림" panose="020B0600000101010101" pitchFamily="50" charset="-127"/>
              </a:rPr>
              <a:t>constellation of satellites is needed for continuous </a:t>
            </a:r>
            <a:r>
              <a:rPr lang="en-US" altLang="ko-KR" dirty="0" smtClean="0">
                <a:ea typeface="굴림" panose="020B0600000101010101" pitchFamily="50" charset="-127"/>
              </a:rPr>
              <a:t>communication </a:t>
            </a:r>
          </a:p>
          <a:p>
            <a:pPr lvl="2"/>
            <a:r>
              <a:rPr lang="en-US" altLang="ko-KR" dirty="0" smtClean="0">
                <a:ea typeface="굴림" panose="020B0600000101010101" pitchFamily="50" charset="-127"/>
              </a:rPr>
              <a:t>66 </a:t>
            </a:r>
            <a:r>
              <a:rPr lang="en-US" altLang="ko-KR" dirty="0">
                <a:ea typeface="굴림" panose="020B0600000101010101" pitchFamily="50" charset="-127"/>
              </a:rPr>
              <a:t>satellites</a:t>
            </a:r>
            <a:r>
              <a:rPr lang="en-US" altLang="ko-KR" i="1" dirty="0">
                <a:ea typeface="굴림" panose="020B0600000101010101" pitchFamily="50" charset="-127"/>
              </a:rPr>
              <a:t> </a:t>
            </a:r>
            <a:r>
              <a:rPr lang="en-US" altLang="ko-KR" dirty="0">
                <a:ea typeface="굴림" panose="020B0600000101010101" pitchFamily="50" charset="-127"/>
              </a:rPr>
              <a:t>needed to cover </a:t>
            </a:r>
            <a:r>
              <a:rPr lang="en-US" altLang="ko-KR" dirty="0" smtClean="0">
                <a:ea typeface="굴림" panose="020B0600000101010101" pitchFamily="50" charset="-127"/>
              </a:rPr>
              <a:t>earth</a:t>
            </a:r>
            <a:endParaRPr lang="en-US" altLang="ko-KR" dirty="0">
              <a:ea typeface="굴림" panose="020B0600000101010101" pitchFamily="50" charset="-127"/>
            </a:endParaRPr>
          </a:p>
          <a:p>
            <a:pPr lvl="2"/>
            <a:r>
              <a:rPr lang="en-US" altLang="ko-KR" dirty="0" smtClean="0">
                <a:ea typeface="굴림" panose="020B0600000101010101" pitchFamily="50" charset="-127"/>
              </a:rPr>
              <a:t>42,000 planned by </a:t>
            </a:r>
            <a:r>
              <a:rPr lang="en-US" altLang="ko-KR" dirty="0" err="1" smtClean="0">
                <a:ea typeface="굴림" panose="020B0600000101010101" pitchFamily="50" charset="-127"/>
              </a:rPr>
              <a:t>Starlink</a:t>
            </a:r>
            <a:endParaRPr lang="en-US" altLang="ko-KR" dirty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8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5225" y="2116628"/>
            <a:ext cx="2330885" cy="233088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945" y="2255353"/>
            <a:ext cx="2207133" cy="205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95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GEO, MEO, and LEO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9</a:t>
            </a:fld>
            <a:endParaRPr lang="ko-KR" altLang="en-US"/>
          </a:p>
        </p:txBody>
      </p:sp>
      <p:pic>
        <p:nvPicPr>
          <p:cNvPr id="5" name="Picture 4" descr="satellite_orbi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291539"/>
            <a:ext cx="5943600" cy="472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730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GEO, MEO, and LEO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10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701" y="2156726"/>
            <a:ext cx="2938503" cy="344556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b="7449"/>
          <a:stretch/>
        </p:blipFill>
        <p:spPr>
          <a:xfrm>
            <a:off x="5064429" y="2029216"/>
            <a:ext cx="6250749" cy="345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84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Types of orbits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50" charset="-127"/>
              </a:rPr>
              <a:t>Based on the inclination, </a:t>
            </a:r>
            <a:r>
              <a:rPr lang="en-US" altLang="ko-KR" dirty="0" err="1">
                <a:ea typeface="굴림" panose="020B0600000101010101" pitchFamily="50" charset="-127"/>
              </a:rPr>
              <a:t>i</a:t>
            </a:r>
            <a:r>
              <a:rPr lang="en-US" altLang="ko-KR" dirty="0">
                <a:ea typeface="굴림" panose="020B0600000101010101" pitchFamily="50" charset="-127"/>
              </a:rPr>
              <a:t>, over the equatorial plane:</a:t>
            </a:r>
          </a:p>
          <a:p>
            <a:pPr lvl="1"/>
            <a:r>
              <a:rPr lang="en-US" altLang="ko-KR" dirty="0">
                <a:ea typeface="굴림" panose="020B0600000101010101" pitchFamily="50" charset="-127"/>
              </a:rPr>
              <a:t>Equatorial Orbits above Earth’s equator (</a:t>
            </a:r>
            <a:r>
              <a:rPr lang="en-US" altLang="ko-KR" dirty="0" err="1">
                <a:ea typeface="굴림" panose="020B0600000101010101" pitchFamily="50" charset="-127"/>
              </a:rPr>
              <a:t>i</a:t>
            </a:r>
            <a:r>
              <a:rPr lang="en-US" altLang="ko-KR" dirty="0">
                <a:ea typeface="굴림" panose="020B0600000101010101" pitchFamily="50" charset="-127"/>
              </a:rPr>
              <a:t>=0°)</a:t>
            </a:r>
          </a:p>
          <a:p>
            <a:pPr lvl="1"/>
            <a:r>
              <a:rPr lang="en-US" altLang="ko-KR" dirty="0">
                <a:ea typeface="굴림" panose="020B0600000101010101" pitchFamily="50" charset="-127"/>
              </a:rPr>
              <a:t>Polar Orbits pass over both poles (</a:t>
            </a:r>
            <a:r>
              <a:rPr lang="en-US" altLang="ko-KR" dirty="0" err="1">
                <a:ea typeface="굴림" panose="020B0600000101010101" pitchFamily="50" charset="-127"/>
              </a:rPr>
              <a:t>i</a:t>
            </a:r>
            <a:r>
              <a:rPr lang="en-US" altLang="ko-KR" dirty="0">
                <a:ea typeface="굴림" panose="020B0600000101010101" pitchFamily="50" charset="-127"/>
              </a:rPr>
              <a:t>=90°)</a:t>
            </a:r>
          </a:p>
          <a:p>
            <a:pPr lvl="1"/>
            <a:r>
              <a:rPr lang="en-US" altLang="ko-KR" dirty="0">
                <a:ea typeface="굴림" panose="020B0600000101010101" pitchFamily="50" charset="-127"/>
              </a:rPr>
              <a:t>Other orbits called inclined orbits (0°&lt;</a:t>
            </a:r>
            <a:r>
              <a:rPr lang="en-US" altLang="ko-KR" dirty="0" err="1">
                <a:ea typeface="굴림" panose="020B0600000101010101" pitchFamily="50" charset="-127"/>
              </a:rPr>
              <a:t>i</a:t>
            </a:r>
            <a:r>
              <a:rPr lang="en-US" altLang="ko-KR" dirty="0">
                <a:ea typeface="굴림" panose="020B0600000101010101" pitchFamily="50" charset="-127"/>
              </a:rPr>
              <a:t>&lt;90</a:t>
            </a:r>
            <a:r>
              <a:rPr lang="en-US" altLang="ko-KR" dirty="0" smtClean="0">
                <a:ea typeface="굴림" panose="020B0600000101010101" pitchFamily="50" charset="-127"/>
              </a:rPr>
              <a:t>°)</a:t>
            </a:r>
          </a:p>
          <a:p>
            <a:pPr lvl="2"/>
            <a:r>
              <a:rPr lang="en-US" altLang="ko-KR" dirty="0" smtClean="0">
                <a:ea typeface="굴림" panose="020B0600000101010101" pitchFamily="50" charset="-127"/>
              </a:rPr>
              <a:t>E.g. </a:t>
            </a:r>
            <a:r>
              <a:rPr lang="en-US" altLang="ko-KR" dirty="0" err="1" smtClean="0">
                <a:ea typeface="굴림" panose="020B0600000101010101" pitchFamily="50" charset="-127"/>
              </a:rPr>
              <a:t>Starlink</a:t>
            </a:r>
            <a:endParaRPr lang="en-US" altLang="ko-KR" dirty="0" smtClean="0">
              <a:ea typeface="굴림" panose="020B0600000101010101" pitchFamily="50" charset="-127"/>
            </a:endParaRPr>
          </a:p>
          <a:p>
            <a:pPr lvl="2"/>
            <a:endParaRPr lang="en-US" altLang="ko-KR" dirty="0">
              <a:ea typeface="굴림" panose="020B0600000101010101" pitchFamily="50" charset="-127"/>
            </a:endParaRPr>
          </a:p>
          <a:p>
            <a:r>
              <a:rPr lang="en-US" altLang="ko-KR" dirty="0" smtClean="0">
                <a:ea typeface="굴림" panose="020B0600000101010101" pitchFamily="50" charset="-127"/>
              </a:rPr>
              <a:t>Based </a:t>
            </a:r>
            <a:r>
              <a:rPr lang="en-US" altLang="ko-KR">
                <a:ea typeface="굴림" panose="020B0600000101010101" pitchFamily="50" charset="-127"/>
              </a:rPr>
              <a:t>on </a:t>
            </a:r>
            <a:r>
              <a:rPr lang="en-US" altLang="ko-KR" smtClean="0">
                <a:ea typeface="굴림" panose="020B0600000101010101" pitchFamily="50" charset="-127"/>
              </a:rPr>
              <a:t>eccentricity</a:t>
            </a:r>
            <a:endParaRPr lang="en-US" altLang="ko-KR" dirty="0">
              <a:ea typeface="굴림" panose="020B0600000101010101" pitchFamily="50" charset="-127"/>
            </a:endParaRPr>
          </a:p>
          <a:p>
            <a:pPr lvl="1"/>
            <a:r>
              <a:rPr lang="en-US" altLang="ko-KR" dirty="0">
                <a:ea typeface="굴림" panose="020B0600000101010101" pitchFamily="50" charset="-127"/>
              </a:rPr>
              <a:t>Circular with </a:t>
            </a:r>
            <a:r>
              <a:rPr lang="en-US" altLang="ko-KR" dirty="0" err="1">
                <a:ea typeface="굴림" panose="020B0600000101010101" pitchFamily="50" charset="-127"/>
              </a:rPr>
              <a:t>centre</a:t>
            </a:r>
            <a:r>
              <a:rPr lang="en-US" altLang="ko-KR" dirty="0">
                <a:ea typeface="굴림" panose="020B0600000101010101" pitchFamily="50" charset="-127"/>
              </a:rPr>
              <a:t> at the earth’s </a:t>
            </a:r>
            <a:r>
              <a:rPr lang="en-US" altLang="ko-KR" dirty="0" err="1">
                <a:ea typeface="굴림" panose="020B0600000101010101" pitchFamily="50" charset="-127"/>
              </a:rPr>
              <a:t>centre</a:t>
            </a:r>
            <a:endParaRPr lang="en-US" altLang="ko-KR" dirty="0">
              <a:ea typeface="굴림" panose="020B0600000101010101" pitchFamily="50" charset="-127"/>
            </a:endParaRPr>
          </a:p>
          <a:p>
            <a:pPr lvl="1"/>
            <a:r>
              <a:rPr lang="en-US" altLang="ko-KR" dirty="0">
                <a:ea typeface="굴림" panose="020B0600000101010101" pitchFamily="50" charset="-127"/>
              </a:rPr>
              <a:t>Elliptical with one foci at earth’s </a:t>
            </a:r>
            <a:r>
              <a:rPr lang="en-US" altLang="ko-KR" dirty="0" err="1">
                <a:ea typeface="굴림" panose="020B0600000101010101" pitchFamily="50" charset="-127"/>
              </a:rPr>
              <a:t>centre</a:t>
            </a:r>
            <a:r>
              <a:rPr lang="en-US" altLang="ko-KR" dirty="0">
                <a:ea typeface="굴림" panose="020B0600000101010101" pitchFamily="50" charset="-127"/>
              </a:rPr>
              <a:t> </a:t>
            </a:r>
          </a:p>
          <a:p>
            <a:pPr lvl="2"/>
            <a:endParaRPr lang="en-US" altLang="ko-KR" dirty="0">
              <a:ea typeface="굴림" panose="020B0600000101010101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11</a:t>
            </a:fld>
            <a:endParaRPr lang="ko-KR" alt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950" y="1590577"/>
            <a:ext cx="1503362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724" y="1590577"/>
            <a:ext cx="855663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SpaceX-RAYing Starlink Developments - NS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939" y="2959002"/>
            <a:ext cx="3750604" cy="376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627" y="5318125"/>
            <a:ext cx="2043112" cy="153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917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Inclination and elevation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12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037" y="2279738"/>
            <a:ext cx="4333820" cy="284986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1033" y="2434095"/>
            <a:ext cx="4237362" cy="269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19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Satellite system elements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13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951" y="1190788"/>
            <a:ext cx="5702098" cy="452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15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Space segment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Satellite launch </a:t>
            </a:r>
            <a:r>
              <a:rPr lang="en-US" altLang="ko-KR" dirty="0" smtClean="0">
                <a:sym typeface="Symbol" panose="05050102010706020507" pitchFamily="18" charset="2"/>
              </a:rPr>
              <a:t> Transfer orbit </a:t>
            </a:r>
            <a:r>
              <a:rPr lang="en-US" altLang="ko-KR" dirty="0">
                <a:sym typeface="Symbol" panose="05050102010706020507" pitchFamily="18" charset="2"/>
              </a:rPr>
              <a:t> </a:t>
            </a:r>
            <a:r>
              <a:rPr lang="en-US" altLang="ko-KR" dirty="0" smtClean="0">
                <a:sym typeface="Symbol" panose="05050102010706020507" pitchFamily="18" charset="2"/>
              </a:rPr>
              <a:t>Deployment </a:t>
            </a:r>
            <a:r>
              <a:rPr lang="en-US" altLang="ko-KR" dirty="0">
                <a:sym typeface="Symbol" panose="05050102010706020507" pitchFamily="18" charset="2"/>
              </a:rPr>
              <a:t> </a:t>
            </a:r>
            <a:r>
              <a:rPr lang="en-US" altLang="ko-KR" dirty="0" smtClean="0">
                <a:sym typeface="Symbol" panose="05050102010706020507" pitchFamily="18" charset="2"/>
              </a:rPr>
              <a:t>Operation </a:t>
            </a:r>
            <a:r>
              <a:rPr lang="en-US" altLang="ko-KR" dirty="0">
                <a:sym typeface="Symbol" panose="05050102010706020507" pitchFamily="18" charset="2"/>
              </a:rPr>
              <a:t> </a:t>
            </a:r>
            <a:r>
              <a:rPr lang="en-US" altLang="ko-KR" dirty="0" smtClean="0">
                <a:sym typeface="Symbol" panose="05050102010706020507" pitchFamily="18" charset="2"/>
              </a:rPr>
              <a:t>Retirement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14</a:t>
            </a:fld>
            <a:endParaRPr lang="ko-KR" altLang="en-US"/>
          </a:p>
        </p:txBody>
      </p:sp>
      <p:pic>
        <p:nvPicPr>
          <p:cNvPr id="4098" name="Picture 2" descr="Discovering SpaceX: Starlink Satellite Constellation | Swarupa's Wor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2376486"/>
            <a:ext cx="5562600" cy="416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451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Communication satellite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50" charset="-127"/>
              </a:rPr>
              <a:t>A </a:t>
            </a:r>
            <a:r>
              <a:rPr lang="en-US" altLang="ko-KR" dirty="0">
                <a:ea typeface="굴림" panose="020B0600000101010101" pitchFamily="50" charset="-127"/>
              </a:rPr>
              <a:t>large microwave repeater</a:t>
            </a:r>
          </a:p>
          <a:p>
            <a:r>
              <a:rPr lang="en-US" altLang="ko-KR" dirty="0">
                <a:ea typeface="굴림" panose="020B0600000101010101" pitchFamily="50" charset="-127"/>
              </a:rPr>
              <a:t>C</a:t>
            </a:r>
            <a:r>
              <a:rPr lang="en-US" altLang="ko-KR" dirty="0" smtClean="0">
                <a:ea typeface="굴림" panose="020B0600000101010101" pitchFamily="50" charset="-127"/>
              </a:rPr>
              <a:t>ontains </a:t>
            </a:r>
            <a:r>
              <a:rPr lang="en-US" altLang="ko-KR" dirty="0">
                <a:ea typeface="굴림" panose="020B0600000101010101" pitchFamily="50" charset="-127"/>
              </a:rPr>
              <a:t>several transponders </a:t>
            </a:r>
            <a:endParaRPr lang="en-US" altLang="ko-KR" dirty="0" smtClean="0">
              <a:ea typeface="굴림" panose="020B0600000101010101" pitchFamily="50" charset="-127"/>
            </a:endParaRPr>
          </a:p>
          <a:p>
            <a:pPr lvl="1"/>
            <a:r>
              <a:rPr lang="en-US" altLang="ko-KR" dirty="0" smtClean="0">
                <a:ea typeface="굴림" panose="020B0600000101010101" pitchFamily="50" charset="-127"/>
              </a:rPr>
              <a:t>Listens </a:t>
            </a:r>
            <a:r>
              <a:rPr lang="en-US" altLang="ko-KR" dirty="0">
                <a:ea typeface="굴림" panose="020B0600000101010101" pitchFamily="50" charset="-127"/>
              </a:rPr>
              <a:t>to some portion of </a:t>
            </a:r>
            <a:r>
              <a:rPr lang="en-US" altLang="ko-KR" dirty="0" smtClean="0">
                <a:ea typeface="굴림" panose="020B0600000101010101" pitchFamily="50" charset="-127"/>
              </a:rPr>
              <a:t>spectrum</a:t>
            </a:r>
          </a:p>
          <a:p>
            <a:pPr lvl="1"/>
            <a:r>
              <a:rPr lang="en-US" altLang="ko-KR" dirty="0" smtClean="0">
                <a:ea typeface="굴림" panose="020B0600000101010101" pitchFamily="50" charset="-127"/>
              </a:rPr>
              <a:t>Amplifies </a:t>
            </a:r>
            <a:r>
              <a:rPr lang="en-US" altLang="ko-KR" dirty="0">
                <a:ea typeface="굴림" panose="020B0600000101010101" pitchFamily="50" charset="-127"/>
              </a:rPr>
              <a:t>the incoming signal </a:t>
            </a:r>
            <a:endParaRPr lang="en-US" altLang="ko-KR" dirty="0" smtClean="0">
              <a:ea typeface="굴림" panose="020B0600000101010101" pitchFamily="50" charset="-127"/>
            </a:endParaRPr>
          </a:p>
          <a:p>
            <a:pPr lvl="1"/>
            <a:r>
              <a:rPr lang="en-US" altLang="ko-KR" dirty="0" smtClean="0">
                <a:ea typeface="굴림" panose="020B0600000101010101" pitchFamily="50" charset="-127"/>
              </a:rPr>
              <a:t>Broadcasts </a:t>
            </a:r>
            <a:r>
              <a:rPr lang="en-US" altLang="ko-KR" dirty="0">
                <a:ea typeface="굴림" panose="020B0600000101010101" pitchFamily="50" charset="-127"/>
              </a:rPr>
              <a:t>it in another frequency to avoid interference with incoming </a:t>
            </a:r>
            <a:r>
              <a:rPr lang="en-US" altLang="ko-KR" dirty="0" smtClean="0">
                <a:ea typeface="굴림" panose="020B0600000101010101" pitchFamily="50" charset="-127"/>
              </a:rPr>
              <a:t>signals (e.g. TV)</a:t>
            </a:r>
          </a:p>
          <a:p>
            <a:r>
              <a:rPr lang="en-US" altLang="ko-KR" dirty="0" smtClean="0">
                <a:ea typeface="굴림" panose="020B0600000101010101" pitchFamily="50" charset="-127"/>
              </a:rPr>
              <a:t>Otherwise would require a surreally high tower for trans-</a:t>
            </a:r>
            <a:r>
              <a:rPr lang="en-US" altLang="ko-KR" dirty="0" err="1" smtClean="0">
                <a:ea typeface="굴림" panose="020B0600000101010101" pitchFamily="50" charset="-127"/>
              </a:rPr>
              <a:t>atlantic</a:t>
            </a:r>
            <a:r>
              <a:rPr lang="en-US" altLang="ko-KR" dirty="0" smtClean="0">
                <a:ea typeface="굴림" panose="020B0600000101010101" pitchFamily="50" charset="-127"/>
              </a:rPr>
              <a:t> wireless communication</a:t>
            </a:r>
            <a:endParaRPr lang="en-US" altLang="ko-KR" dirty="0">
              <a:ea typeface="굴림" panose="020B0600000101010101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15</a:t>
            </a:fld>
            <a:endParaRPr lang="ko-KR" alt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30" b="23529"/>
          <a:stretch/>
        </p:blipFill>
        <p:spPr bwMode="auto">
          <a:xfrm>
            <a:off x="3066789" y="4777439"/>
            <a:ext cx="6915411" cy="1761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1703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 cases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Of communication satellites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16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150" y="2081213"/>
            <a:ext cx="7505700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0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Satellite transmission bands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50" charset="-127"/>
              </a:rPr>
              <a:t>C band is the most frequently </a:t>
            </a:r>
            <a:r>
              <a:rPr lang="en-US" altLang="ko-KR" dirty="0" smtClean="0">
                <a:ea typeface="굴림" panose="020B0600000101010101" pitchFamily="50" charset="-127"/>
              </a:rPr>
              <a:t>used</a:t>
            </a:r>
          </a:p>
          <a:p>
            <a:r>
              <a:rPr lang="en-US" altLang="ko-KR" dirty="0" err="1" smtClean="0">
                <a:ea typeface="굴림" panose="020B0600000101010101" pitchFamily="50" charset="-127"/>
              </a:rPr>
              <a:t>Ka</a:t>
            </a:r>
            <a:r>
              <a:rPr lang="en-US" altLang="ko-KR" dirty="0" smtClean="0">
                <a:ea typeface="굴림" panose="020B0600000101010101" pitchFamily="50" charset="-127"/>
              </a:rPr>
              <a:t> </a:t>
            </a:r>
            <a:r>
              <a:rPr lang="en-US" altLang="ko-KR" dirty="0">
                <a:ea typeface="굴림" panose="020B0600000101010101" pitchFamily="50" charset="-127"/>
              </a:rPr>
              <a:t>and Ku bands are reserved exclusively for satellite communication but are subject to rain attenuation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17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3678" y="3652152"/>
            <a:ext cx="4953000" cy="165735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848" y="2860882"/>
            <a:ext cx="7185830" cy="386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02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Attenuation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ea typeface="굴림" panose="020B0600000101010101" pitchFamily="50" charset="-127"/>
              </a:rPr>
              <a:t>Different types of atmospheric losses can disturb radio wave transmission in satellite </a:t>
            </a:r>
            <a:r>
              <a:rPr lang="en-US" altLang="ko-KR" dirty="0" smtClean="0">
                <a:ea typeface="굴림" panose="020B0600000101010101" pitchFamily="50" charset="-127"/>
              </a:rPr>
              <a:t>systems</a:t>
            </a:r>
          </a:p>
          <a:p>
            <a:pPr lvl="1"/>
            <a:r>
              <a:rPr lang="en-US" altLang="ko-KR" dirty="0" smtClean="0">
                <a:ea typeface="굴림" panose="020B0600000101010101" pitchFamily="50" charset="-127"/>
              </a:rPr>
              <a:t>Atmospheric </a:t>
            </a:r>
            <a:r>
              <a:rPr lang="en-US" altLang="ko-KR" dirty="0">
                <a:ea typeface="굴림" panose="020B0600000101010101" pitchFamily="50" charset="-127"/>
              </a:rPr>
              <a:t>absorption</a:t>
            </a:r>
          </a:p>
          <a:p>
            <a:pPr lvl="1"/>
            <a:r>
              <a:rPr lang="en-US" altLang="ko-KR" dirty="0">
                <a:ea typeface="굴림" panose="020B0600000101010101" pitchFamily="50" charset="-127"/>
              </a:rPr>
              <a:t>Atmospheric attenuation</a:t>
            </a:r>
          </a:p>
          <a:p>
            <a:pPr lvl="1"/>
            <a:r>
              <a:rPr lang="en-US" altLang="ko-KR" dirty="0">
                <a:ea typeface="굴림" panose="020B0600000101010101" pitchFamily="50" charset="-127"/>
              </a:rPr>
              <a:t>Traveling </a:t>
            </a:r>
            <a:r>
              <a:rPr lang="en-US" altLang="ko-KR" dirty="0" err="1">
                <a:ea typeface="굴림" panose="020B0600000101010101" pitchFamily="50" charset="-127"/>
              </a:rPr>
              <a:t>ionospheric</a:t>
            </a:r>
            <a:r>
              <a:rPr lang="en-US" altLang="ko-KR" dirty="0">
                <a:ea typeface="굴림" panose="020B0600000101010101" pitchFamily="50" charset="-127"/>
              </a:rPr>
              <a:t> disturbances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492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Atmospheric absorption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127342"/>
            <a:ext cx="5975959" cy="5049621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50" charset="-127"/>
              </a:rPr>
              <a:t>Energy absorption by atmospheric gases, which varies with the frequency of the radio </a:t>
            </a:r>
            <a:r>
              <a:rPr lang="en-US" altLang="ko-KR" dirty="0" smtClean="0">
                <a:ea typeface="굴림" panose="020B0600000101010101" pitchFamily="50" charset="-127"/>
              </a:rPr>
              <a:t>waves</a:t>
            </a:r>
            <a:endParaRPr lang="en-US" altLang="ko-KR" dirty="0">
              <a:ea typeface="굴림" panose="020B0600000101010101" pitchFamily="50" charset="-127"/>
            </a:endParaRPr>
          </a:p>
          <a:p>
            <a:r>
              <a:rPr lang="en-US" altLang="ko-KR" dirty="0">
                <a:ea typeface="굴림" panose="020B0600000101010101" pitchFamily="50" charset="-127"/>
              </a:rPr>
              <a:t>Two absorption peaks are observed (for 90º elevation angle):</a:t>
            </a:r>
          </a:p>
          <a:p>
            <a:pPr lvl="1"/>
            <a:r>
              <a:rPr lang="en-US" altLang="ko-KR" dirty="0">
                <a:ea typeface="굴림" panose="020B0600000101010101" pitchFamily="50" charset="-127"/>
              </a:rPr>
              <a:t>22.3 GHz from resonance absorption in water </a:t>
            </a:r>
            <a:r>
              <a:rPr lang="en-US" altLang="ko-KR" dirty="0" err="1">
                <a:ea typeface="굴림" panose="020B0600000101010101" pitchFamily="50" charset="-127"/>
              </a:rPr>
              <a:t>vapour</a:t>
            </a:r>
            <a:r>
              <a:rPr lang="en-US" altLang="ko-KR" dirty="0">
                <a:ea typeface="굴림" panose="020B0600000101010101" pitchFamily="50" charset="-127"/>
              </a:rPr>
              <a:t> (H</a:t>
            </a:r>
            <a:r>
              <a:rPr lang="en-US" altLang="ko-KR" baseline="-25000" dirty="0">
                <a:ea typeface="굴림" panose="020B0600000101010101" pitchFamily="50" charset="-127"/>
              </a:rPr>
              <a:t>2</a:t>
            </a:r>
            <a:r>
              <a:rPr lang="en-US" altLang="ko-KR" dirty="0">
                <a:ea typeface="굴림" panose="020B0600000101010101" pitchFamily="50" charset="-127"/>
              </a:rPr>
              <a:t>O)</a:t>
            </a:r>
          </a:p>
          <a:p>
            <a:pPr lvl="1"/>
            <a:r>
              <a:rPr lang="en-US" altLang="ko-KR" dirty="0">
                <a:ea typeface="굴림" panose="020B0600000101010101" pitchFamily="50" charset="-127"/>
              </a:rPr>
              <a:t>60 GHz from resonance absorption in oxygen (O</a:t>
            </a:r>
            <a:r>
              <a:rPr lang="en-US" altLang="ko-KR" baseline="-25000" dirty="0">
                <a:ea typeface="굴림" panose="020B0600000101010101" pitchFamily="50" charset="-127"/>
              </a:rPr>
              <a:t>2</a:t>
            </a:r>
            <a:r>
              <a:rPr lang="en-US" altLang="ko-KR" dirty="0">
                <a:ea typeface="굴림" panose="020B0600000101010101" pitchFamily="50" charset="-127"/>
              </a:rPr>
              <a:t>)</a:t>
            </a:r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19</a:t>
            </a:fld>
            <a:endParaRPr lang="ko-KR" altLang="en-US"/>
          </a:p>
        </p:txBody>
      </p:sp>
      <p:pic>
        <p:nvPicPr>
          <p:cNvPr id="5" name="Picture 4" descr="satellite_absorp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063" y="1374428"/>
            <a:ext cx="33686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398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Atmospheric attenuation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5725438" cy="5049621"/>
          </a:xfrm>
        </p:spPr>
        <p:txBody>
          <a:bodyPr/>
          <a:lstStyle/>
          <a:p>
            <a:r>
              <a:rPr lang="en-US" altLang="ko-KR" dirty="0">
                <a:ea typeface="굴림" panose="020B0600000101010101" pitchFamily="50" charset="-127"/>
              </a:rPr>
              <a:t>Rain is the main cause of atmospheric attenuation </a:t>
            </a:r>
            <a:endParaRPr lang="en-US" altLang="ko-KR" dirty="0" smtClean="0">
              <a:ea typeface="굴림" panose="020B0600000101010101" pitchFamily="50" charset="-127"/>
            </a:endParaRPr>
          </a:p>
          <a:p>
            <a:pPr lvl="1"/>
            <a:r>
              <a:rPr lang="en-US" altLang="ko-KR" dirty="0" smtClean="0">
                <a:ea typeface="굴림" panose="020B0600000101010101" pitchFamily="50" charset="-127"/>
              </a:rPr>
              <a:t>Hail</a:t>
            </a:r>
            <a:r>
              <a:rPr lang="en-US" altLang="ko-KR" dirty="0">
                <a:ea typeface="굴림" panose="020B0600000101010101" pitchFamily="50" charset="-127"/>
              </a:rPr>
              <a:t>, ice and snow have little effect on attenuation because of their low water </a:t>
            </a:r>
            <a:r>
              <a:rPr lang="en-US" altLang="ko-KR" dirty="0" smtClean="0">
                <a:ea typeface="굴림" panose="020B0600000101010101" pitchFamily="50" charset="-127"/>
              </a:rPr>
              <a:t>content</a:t>
            </a:r>
            <a:endParaRPr lang="en-US" altLang="ko-KR" dirty="0">
              <a:ea typeface="굴림" panose="020B0600000101010101" pitchFamily="50" charset="-127"/>
            </a:endParaRPr>
          </a:p>
          <a:p>
            <a:pPr lvl="1"/>
            <a:r>
              <a:rPr lang="en-US" altLang="ko-KR" dirty="0">
                <a:ea typeface="굴림" panose="020B0600000101010101" pitchFamily="50" charset="-127"/>
              </a:rPr>
              <a:t>Total attenuation from rain can be determined </a:t>
            </a:r>
            <a:r>
              <a:rPr lang="en-US" altLang="ko-KR" dirty="0" smtClean="0">
                <a:ea typeface="굴림" panose="020B0600000101010101" pitchFamily="50" charset="-127"/>
              </a:rPr>
              <a:t>by </a:t>
            </a:r>
            <a:r>
              <a:rPr lang="en-US" altLang="ko-KR" dirty="0" smtClean="0">
                <a:ea typeface="굴림" panose="020B0600000101010101" pitchFamily="50" charset="-127"/>
                <a:sym typeface="Symbol" panose="05050102010706020507" pitchFamily="18" charset="2"/>
              </a:rPr>
              <a:t>the </a:t>
            </a:r>
            <a:r>
              <a:rPr lang="en-US" altLang="ko-KR" dirty="0">
                <a:ea typeface="굴림" panose="020B0600000101010101" pitchFamily="50" charset="-127"/>
                <a:sym typeface="Symbol" panose="05050102010706020507" pitchFamily="18" charset="2"/>
              </a:rPr>
              <a:t>effective path length of the signal through the </a:t>
            </a:r>
            <a:r>
              <a:rPr lang="en-US" altLang="ko-KR" dirty="0" smtClean="0">
                <a:ea typeface="굴림" panose="020B0600000101010101" pitchFamily="50" charset="-127"/>
                <a:sym typeface="Symbol" panose="05050102010706020507" pitchFamily="18" charset="2"/>
              </a:rPr>
              <a:t>rain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20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367" y="1190026"/>
            <a:ext cx="4347641" cy="492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838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Traveling </a:t>
            </a:r>
            <a:r>
              <a:rPr lang="en-US" altLang="ko-KR" dirty="0" err="1" smtClean="0"/>
              <a:t>ionospheric</a:t>
            </a:r>
            <a:r>
              <a:rPr lang="en-US" altLang="ko-KR" dirty="0" smtClean="0"/>
              <a:t> disturbances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4773460" cy="5049621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>
                <a:ea typeface="굴림" panose="020B0600000101010101" pitchFamily="50" charset="-127"/>
              </a:rPr>
              <a:t>Traveling </a:t>
            </a:r>
            <a:r>
              <a:rPr lang="en-US" altLang="ko-KR" dirty="0" err="1">
                <a:ea typeface="굴림" panose="020B0600000101010101" pitchFamily="50" charset="-127"/>
              </a:rPr>
              <a:t>ionospheric</a:t>
            </a:r>
            <a:r>
              <a:rPr lang="en-US" altLang="ko-KR" dirty="0">
                <a:ea typeface="굴림" panose="020B0600000101010101" pitchFamily="50" charset="-127"/>
              </a:rPr>
              <a:t> disturbances are clouds of electrons in the ionosphere that provoke radio signal fluctuations which can only be determined on a statistical </a:t>
            </a:r>
            <a:r>
              <a:rPr lang="en-US" altLang="ko-KR" dirty="0" smtClean="0">
                <a:ea typeface="굴림" panose="020B0600000101010101" pitchFamily="50" charset="-127"/>
              </a:rPr>
              <a:t>basis</a:t>
            </a:r>
            <a:endParaRPr lang="en-US" altLang="ko-KR" dirty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21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502" y="1219244"/>
            <a:ext cx="5896171" cy="513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82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Current developments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480 </a:t>
            </a:r>
            <a:r>
              <a:rPr lang="en-US" altLang="ko-KR" dirty="0" err="1" smtClean="0"/>
              <a:t>Starlink</a:t>
            </a:r>
            <a:r>
              <a:rPr lang="en-US" altLang="ko-KR" dirty="0" smtClean="0"/>
              <a:t> satellites testing direct connectivity to smartphones next week</a:t>
            </a:r>
          </a:p>
          <a:p>
            <a:pPr lvl="1"/>
            <a:r>
              <a:rPr lang="en-US" altLang="ko-KR" dirty="0" smtClean="0"/>
              <a:t>Texting in 2024 </a:t>
            </a:r>
            <a:r>
              <a:rPr lang="en-US" altLang="ko-KR" dirty="0" smtClean="0">
                <a:sym typeface="Symbol" panose="05050102010706020507" pitchFamily="18" charset="2"/>
              </a:rPr>
              <a:t> </a:t>
            </a:r>
            <a:r>
              <a:rPr lang="en-US" altLang="ko-KR" dirty="0" smtClean="0"/>
              <a:t>Audio, video, and Internet in 2025</a:t>
            </a:r>
          </a:p>
          <a:p>
            <a:pPr lvl="1"/>
            <a:r>
              <a:rPr lang="en-US" altLang="ko-KR" dirty="0" smtClean="0"/>
              <a:t>Threat to Internet and satellite TV industry for rural </a:t>
            </a:r>
            <a:r>
              <a:rPr lang="en-US" altLang="ko-KR" dirty="0" smtClean="0"/>
              <a:t>areas</a:t>
            </a:r>
          </a:p>
          <a:p>
            <a:r>
              <a:rPr lang="en-US" altLang="ko-KR" dirty="0" smtClean="0"/>
              <a:t>Base stations (5G </a:t>
            </a:r>
            <a:r>
              <a:rPr lang="en-US" altLang="ko-KR" dirty="0" err="1" smtClean="0"/>
              <a:t>gNBs</a:t>
            </a:r>
            <a:r>
              <a:rPr lang="en-US" altLang="ko-KR" dirty="0" smtClean="0"/>
              <a:t>) on satellites planned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22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b="10670"/>
          <a:stretch/>
        </p:blipFill>
        <p:spPr>
          <a:xfrm>
            <a:off x="2265131" y="3598529"/>
            <a:ext cx="7661737" cy="278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728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Current developments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Apple + </a:t>
            </a:r>
            <a:r>
              <a:rPr lang="en-US" altLang="ko-KR" dirty="0" err="1" smtClean="0"/>
              <a:t>GlobalStar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err="1" smtClean="0"/>
              <a:t>Starlink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Starlink+T-Mobile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23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195" y="1589340"/>
            <a:ext cx="3650293" cy="243595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6692" y="4810817"/>
            <a:ext cx="3396724" cy="191065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8648" y="4025292"/>
            <a:ext cx="3304822" cy="280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7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Current developments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 smtClean="0"/>
              <a:t>Starlink</a:t>
            </a:r>
            <a:r>
              <a:rPr lang="en-US" altLang="ko-KR" dirty="0" smtClean="0"/>
              <a:t> antennas on Royal Caribbean cruise </a:t>
            </a:r>
            <a:r>
              <a:rPr lang="en-US" altLang="ko-KR" dirty="0" smtClean="0"/>
              <a:t>ship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Ukraine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24</a:t>
            </a:fld>
            <a:endParaRPr lang="ko-KR" altLang="en-US"/>
          </a:p>
        </p:txBody>
      </p:sp>
      <p:pic>
        <p:nvPicPr>
          <p:cNvPr id="1026" name="Picture 2" descr="Royal Caribbean Group to use SpaceX's Starlink | Advanced Televi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908" y="1662730"/>
            <a:ext cx="3422804" cy="256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9401" y="1829533"/>
            <a:ext cx="3642360" cy="48006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8908" y="4461948"/>
            <a:ext cx="3565583" cy="216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37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Current developments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 smtClean="0"/>
              <a:t>Starlink</a:t>
            </a:r>
            <a:r>
              <a:rPr lang="en-US" altLang="ko-KR" dirty="0" smtClean="0"/>
              <a:t> plans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25</a:t>
            </a:fld>
            <a:endParaRPr lang="ko-KR" altLang="en-US"/>
          </a:p>
        </p:txBody>
      </p:sp>
      <p:pic>
        <p:nvPicPr>
          <p:cNvPr id="7170" name="Picture 2" descr="Starlink plans and pric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896" y="1092852"/>
            <a:ext cx="6273996" cy="5628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6040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Current developments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26</a:t>
            </a:fld>
            <a:endParaRPr lang="ko-KR" altLang="en-US"/>
          </a:p>
        </p:txBody>
      </p:sp>
      <p:pic>
        <p:nvPicPr>
          <p:cNvPr id="8194" name="Picture 2" descr="Starlink download consistency compa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41" y="1365338"/>
            <a:ext cx="9298298" cy="523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3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Current developments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27</a:t>
            </a:fld>
            <a:endParaRPr lang="ko-KR" altLang="en-US"/>
          </a:p>
        </p:txBody>
      </p:sp>
      <p:pic>
        <p:nvPicPr>
          <p:cNvPr id="9218" name="Picture 2" descr="r/StarlinkEngineering - https://zenodo.org/records/10020034 &quot;Starlink Latency and Downlink Throughput Measurement Dataset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610" y="1270085"/>
            <a:ext cx="4898994" cy="5587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DN me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539" y="545819"/>
            <a:ext cx="2781525" cy="602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05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1732</TotalTime>
  <Words>563</Words>
  <Application>Microsoft Office PowerPoint</Application>
  <PresentationFormat>와이드스크린</PresentationFormat>
  <Paragraphs>128</Paragraphs>
  <Slides>27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5" baseType="lpstr">
      <vt:lpstr>굴림</vt:lpstr>
      <vt:lpstr>맑은 고딕</vt:lpstr>
      <vt:lpstr>Arial</vt:lpstr>
      <vt:lpstr>Arial Black</vt:lpstr>
      <vt:lpstr>Cambria Math</vt:lpstr>
      <vt:lpstr>Symbol</vt:lpstr>
      <vt:lpstr>Wingdings</vt:lpstr>
      <vt:lpstr>Office 테마</vt:lpstr>
      <vt:lpstr>Satellite communication</vt:lpstr>
      <vt:lpstr>Now it’s even available to your phone</vt:lpstr>
      <vt:lpstr>Some interesting vision from a novelist</vt:lpstr>
      <vt:lpstr>Satellite missions</vt:lpstr>
      <vt:lpstr>GEO, MEO, and LEO</vt:lpstr>
      <vt:lpstr>GEO</vt:lpstr>
      <vt:lpstr>Kepler’s Law and GEO</vt:lpstr>
      <vt:lpstr>LEO</vt:lpstr>
      <vt:lpstr>GEO, MEO, and LEO</vt:lpstr>
      <vt:lpstr>GEO, MEO, and LEO</vt:lpstr>
      <vt:lpstr>Types of orbits</vt:lpstr>
      <vt:lpstr>Inclination and elevation</vt:lpstr>
      <vt:lpstr>Satellite system elements</vt:lpstr>
      <vt:lpstr>Space segment</vt:lpstr>
      <vt:lpstr>Communication satellite</vt:lpstr>
      <vt:lpstr>Use cases</vt:lpstr>
      <vt:lpstr>Satellite transmission bands</vt:lpstr>
      <vt:lpstr>Attenuation</vt:lpstr>
      <vt:lpstr>Atmospheric absorption</vt:lpstr>
      <vt:lpstr>Atmospheric attenuation</vt:lpstr>
      <vt:lpstr>Traveling ionospheric disturbances</vt:lpstr>
      <vt:lpstr>Current developments</vt:lpstr>
      <vt:lpstr>Current developments</vt:lpstr>
      <vt:lpstr>Current developments</vt:lpstr>
      <vt:lpstr>Current developments</vt:lpstr>
      <vt:lpstr>Current developments</vt:lpstr>
      <vt:lpstr>Current developments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Bluetooth Low Energy (BLE)</dc:title>
  <dc:creator>김효곤[ 교수 / 컴퓨터학과 ]</dc:creator>
  <cp:lastModifiedBy>김효곤[ 교수 / 컴퓨터학과 ]</cp:lastModifiedBy>
  <cp:revision>849</cp:revision>
  <dcterms:created xsi:type="dcterms:W3CDTF">2023-11-23T10:35:45Z</dcterms:created>
  <dcterms:modified xsi:type="dcterms:W3CDTF">2023-12-06T12:50:23Z</dcterms:modified>
</cp:coreProperties>
</file>