
<file path=[Content_Types].xml><?xml version="1.0" encoding="utf-8"?>
<Types xmlns="http://schemas.openxmlformats.org/package/2006/content-types">
  <Default Extension="wmf" ContentType="image/wmf"/>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emf" ContentType="image/em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50"/>
    <p:sldId id="257" r:id="rId51"/>
    <p:sldId id="258" r:id="rId52"/>
    <p:sldId id="259" r:id="rId53"/>
    <p:sldId id="260" r:id="rId54"/>
    <p:sldId id="261" r:id="rId55"/>
    <p:sldId id="262" r:id="rId56"/>
    <p:sldId id="263" r:id="rId57"/>
    <p:sldId id="264" r:id="rId58"/>
    <p:sldId id="265" r:id="rId59"/>
    <p:sldId id="266" r:id="rId60"/>
    <p:sldId id="267" r:id="rId61"/>
    <p:sldId id="268" r:id="rId62"/>
    <p:sldId id="269" r:id="rId63"/>
    <p:sldId id="270" r:id="rId64"/>
    <p:sldId id="271" r:id="rId65"/>
    <p:sldId id="272" r:id="rId66"/>
    <p:sldId id="273" r:id="rId67"/>
    <p:sldId id="274" r:id="rId68"/>
    <p:sldId id="275" r:id="rId69"/>
    <p:sldId id="276" r:id="rId70"/>
    <p:sldId id="277" r:id="rId71"/>
    <p:sldId id="278" r:id="rId72"/>
    <p:sldId id="279" r:id="rId73"/>
    <p:sldId id="280" r:id="rId74"/>
    <p:sldId id="281" r:id="rId75"/>
  </p:sldIdLst>
  <p:notesMasterIdLst>
    <p:notesMasterId r:id="rId4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50" Type="http://schemas.openxmlformats.org/officeDocument/2006/relationships/slide" Target="slides/slide1.xml"/><Relationship Id="rId51" Type="http://schemas.openxmlformats.org/officeDocument/2006/relationships/slide" Target="slides/slide2.xml"/><Relationship Id="rId52" Type="http://schemas.openxmlformats.org/officeDocument/2006/relationships/slide" Target="slides/slide3.xml"/><Relationship Id="rId53" Type="http://schemas.openxmlformats.org/officeDocument/2006/relationships/slide" Target="slides/slide4.xml"/><Relationship Id="rId54" Type="http://schemas.openxmlformats.org/officeDocument/2006/relationships/slide" Target="slides/slide5.xml"/><Relationship Id="rId55" Type="http://schemas.openxmlformats.org/officeDocument/2006/relationships/slide" Target="slides/slide6.xml"/><Relationship Id="rId56" Type="http://schemas.openxmlformats.org/officeDocument/2006/relationships/slide" Target="slides/slide7.xml"/><Relationship Id="rId57" Type="http://schemas.openxmlformats.org/officeDocument/2006/relationships/slide" Target="slides/slide8.xml"/><Relationship Id="rId58" Type="http://schemas.openxmlformats.org/officeDocument/2006/relationships/slide" Target="slides/slide9.xml"/><Relationship Id="rId59" Type="http://schemas.openxmlformats.org/officeDocument/2006/relationships/slide" Target="slides/slide10.xml"/><Relationship Id="rId60" Type="http://schemas.openxmlformats.org/officeDocument/2006/relationships/slide" Target="slides/slide11.xml"/><Relationship Id="rId61" Type="http://schemas.openxmlformats.org/officeDocument/2006/relationships/slide" Target="slides/slide12.xml"/><Relationship Id="rId62" Type="http://schemas.openxmlformats.org/officeDocument/2006/relationships/slide" Target="slides/slide13.xml"/><Relationship Id="rId63" Type="http://schemas.openxmlformats.org/officeDocument/2006/relationships/slide" Target="slides/slide14.xml"/><Relationship Id="rId64" Type="http://schemas.openxmlformats.org/officeDocument/2006/relationships/slide" Target="slides/slide15.xml"/><Relationship Id="rId65" Type="http://schemas.openxmlformats.org/officeDocument/2006/relationships/slide" Target="slides/slide16.xml"/><Relationship Id="rId66" Type="http://schemas.openxmlformats.org/officeDocument/2006/relationships/slide" Target="slides/slide17.xml"/><Relationship Id="rId67" Type="http://schemas.openxmlformats.org/officeDocument/2006/relationships/slide" Target="slides/slide18.xml"/><Relationship Id="rId68" Type="http://schemas.openxmlformats.org/officeDocument/2006/relationships/slide" Target="slides/slide19.xml"/><Relationship Id="rId69" Type="http://schemas.openxmlformats.org/officeDocument/2006/relationships/slide" Target="slides/slide20.xml"/><Relationship Id="rId70" Type="http://schemas.openxmlformats.org/officeDocument/2006/relationships/slide" Target="slides/slide21.xml"/><Relationship Id="rId71" Type="http://schemas.openxmlformats.org/officeDocument/2006/relationships/slide" Target="slides/slide22.xml"/><Relationship Id="rId72" Type="http://schemas.openxmlformats.org/officeDocument/2006/relationships/slide" Target="slides/slide23.xml"/><Relationship Id="rId73" Type="http://schemas.openxmlformats.org/officeDocument/2006/relationships/slide" Target="slides/slide24.xml"/><Relationship Id="rId74" Type="http://schemas.openxmlformats.org/officeDocument/2006/relationships/slide" Target="slides/slide25.xml"/><Relationship Id="rId75" Type="http://schemas.openxmlformats.org/officeDocument/2006/relationships/slide" Target="slides/slide26.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06_f076b2f1a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09_c38a4176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11_80792d77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13_64da5f46c4.png"/><Relationship Id="rId3" Type="http://schemas.openxmlformats.org/officeDocument/2006/relationships/image" Target="../media/s15_17865cac1e.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19_33cb46dc03.png"/><Relationship Id="rId3" Type="http://schemas.openxmlformats.org/officeDocument/2006/relationships/image" Target="../media/s19_2135e6b042.wmf"/><Relationship Id="rId4" Type="http://schemas.openxmlformats.org/officeDocument/2006/relationships/image" Target="../media/s19_baeb1253b4.wmf"/><Relationship Id="rId5" Type="http://schemas.openxmlformats.org/officeDocument/2006/relationships/image" Target="../media/s19_32501f6266.wmf"/><Relationship Id="rId6" Type="http://schemas.openxmlformats.org/officeDocument/2006/relationships/image" Target="../media/s19_baeb1253b4.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22_7b87f0cce0.png"/><Relationship Id="rId3" Type="http://schemas.openxmlformats.org/officeDocument/2006/relationships/image" Target="../media/s22_96fab9d87a.wmf"/><Relationship Id="rId4" Type="http://schemas.openxmlformats.org/officeDocument/2006/relationships/image" Target="../media/s22_ba915db2a1.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23_d417331920.png"/><Relationship Id="rId3" Type="http://schemas.openxmlformats.org/officeDocument/2006/relationships/image" Target="../media/s24_50890802c1.png"/><Relationship Id="rId4" Type="http://schemas.openxmlformats.org/officeDocument/2006/relationships/image" Target="../media/s24_97b7c229c3.png"/><Relationship Id="rId5" Type="http://schemas.openxmlformats.org/officeDocument/2006/relationships/image" Target="../media/s24_97b7c229c3.png"/><Relationship Id="rId6" Type="http://schemas.openxmlformats.org/officeDocument/2006/relationships/image" Target="../media/s24_98b3856c09.wmf"/><Relationship Id="rId7" Type="http://schemas.openxmlformats.org/officeDocument/2006/relationships/image" Target="../media/s24_6b3dc9b6de.png"/><Relationship Id="rId8" Type="http://schemas.openxmlformats.org/officeDocument/2006/relationships/image" Target="../media/s24_98b3856c09.wmf"/><Relationship Id="rId9" Type="http://schemas.openxmlformats.org/officeDocument/2006/relationships/image" Target="../media/s24_98b3856c09.wmf"/><Relationship Id="rId10" Type="http://schemas.openxmlformats.org/officeDocument/2006/relationships/image" Target="../media/s24_71afcbb7df.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26_bc56c87e3a.png"/><Relationship Id="rId3" Type="http://schemas.openxmlformats.org/officeDocument/2006/relationships/image" Target="../media/s27_2ff81f2c1a.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28_ffc37bae52.png"/><Relationship Id="rId3" Type="http://schemas.openxmlformats.org/officeDocument/2006/relationships/image" Target="../media/s28_cc7cd812c3.png"/><Relationship Id="rId4" Type="http://schemas.openxmlformats.org/officeDocument/2006/relationships/image" Target="../media/s28_0cd7c7ac8d.png"/><Relationship Id="rId5" Type="http://schemas.openxmlformats.org/officeDocument/2006/relationships/image" Target="../media/s28_551aa135fc.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29_870a8c5cb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30_450ccec17c.png"/><Relationship Id="rId3" Type="http://schemas.openxmlformats.org/officeDocument/2006/relationships/image" Target="../media/s31_ede7b2a2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32_702d68f87b.png"/><Relationship Id="rId3" Type="http://schemas.openxmlformats.org/officeDocument/2006/relationships/image" Target="../media/s32_091184f529.wmf"/><Relationship Id="rId4" Type="http://schemas.openxmlformats.org/officeDocument/2006/relationships/image" Target="../media/s32_091184f529.wmf"/><Relationship Id="rId5" Type="http://schemas.openxmlformats.org/officeDocument/2006/relationships/image" Target="../media/s32_091184f529.wmf"/><Relationship Id="rId6" Type="http://schemas.openxmlformats.org/officeDocument/2006/relationships/image" Target="../media/s32_abd1bfe6cf.wmf"/><Relationship Id="rId7" Type="http://schemas.openxmlformats.org/officeDocument/2006/relationships/image" Target="../media/s32_dc4943fd8e.wmf"/><Relationship Id="rId8" Type="http://schemas.openxmlformats.org/officeDocument/2006/relationships/image" Target="../media/s32_dc4943fd8e.wmf"/><Relationship Id="rId9" Type="http://schemas.openxmlformats.org/officeDocument/2006/relationships/image" Target="../media/s32_f00cb0b733.png"/><Relationship Id="rId10" Type="http://schemas.openxmlformats.org/officeDocument/2006/relationships/image" Target="../media/s32_051891f3a8.png"/><Relationship Id="rId11" Type="http://schemas.openxmlformats.org/officeDocument/2006/relationships/image" Target="../media/s32_a5a897057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33_a69eceeca0.png"/><Relationship Id="rId3" Type="http://schemas.openxmlformats.org/officeDocument/2006/relationships/image" Target="../media/s33_59e38e86c9.png"/><Relationship Id="rId4" Type="http://schemas.openxmlformats.org/officeDocument/2006/relationships/image" Target="../media/s36_b28eb46f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37_8e7e15ffcb.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40_ffe3629b82.png"/><Relationship Id="rId3" Type="http://schemas.openxmlformats.org/officeDocument/2006/relationships/image" Target="../media/s42_35cfcf2d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44_4d68c0fdd1.png"/><Relationship Id="rId3" Type="http://schemas.openxmlformats.org/officeDocument/2006/relationships/image" Target="../media/s45_23c7c61a5f.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47_a8b688750c.png"/><Relationship Id="rId3" Type="http://schemas.openxmlformats.org/officeDocument/2006/relationships/image" Target="../media/s47_7bd504f514.png"/><Relationship Id="rId4" Type="http://schemas.openxmlformats.org/officeDocument/2006/relationships/image" Target="../media/s47_f93d4711fc.png"/><Relationship Id="rId5" Type="http://schemas.openxmlformats.org/officeDocument/2006/relationships/image" Target="../media/fig822.png"/><Relationship Id="rId6" Type="http://schemas.openxmlformats.org/officeDocument/2006/relationships/image" Target="../media/fig8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49_6ec82dbbad.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50_63c0d6429b.png"/><Relationship Id="rId3" Type="http://schemas.openxmlformats.org/officeDocument/2006/relationships/image" Target="../media/s50_9dd10544b9.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51_2fcb104e6c.png"/><Relationship Id="rId3" Type="http://schemas.openxmlformats.org/officeDocument/2006/relationships/image" Target="../media/s51_c013b7d787.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55_092276055c.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eb.stanford.edu/class/ee384x/EE384X//handouts/handout9.pdf" TargetMode="External"/><Relationship Id="rId3" Type="http://schemas.openxmlformats.org/officeDocument/2006/relationships/hyperlink" Target="http://nms.lcs.mit.edu/6829-papers/islip-ton.pdf" TargetMode="External"/><Relationship Id="rId4" Type="http://schemas.openxmlformats.org/officeDocument/2006/relationships/hyperlink" Target="https://blog.ipspace.net/2018/10/leaf-and-spine-fabric-myths-part-1/" TargetMode="External"/><Relationship Id="rId5" Type="http://schemas.openxmlformats.org/officeDocument/2006/relationships/hyperlink" Target="http://yuba.stanford.edu/~peyman/docs/ofmpls.pdf" TargetMode="External"/><Relationship Id="rId6" Type="http://schemas.openxmlformats.org/officeDocument/2006/relationships/hyperlink" Target="https://en.wikipedia.org/wiki/Multiprotocol_Label_Switching" TargetMode="External"/><Relationship Id="rId7" Type="http://schemas.openxmlformats.org/officeDocument/2006/relationships/hyperlink" Target="https://www.grotto-networking.com/BBMPLS.html" TargetMode="External"/><Relationship Id="rId8" Type="http://schemas.openxmlformats.org/officeDocument/2006/relationships/hyperlink" Target="https://arxiv.org/pdf/1805.07993" TargetMode="External"/><Relationship Id="rId9" Type="http://schemas.openxmlformats.org/officeDocument/2006/relationships/hyperlink" Target="https://assured-cloud-computing.illinois.edu/files/2015/02/Bellessa_Joh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11826210" cy="6492240"/>
          </a:xfrm>
          <a:prstGeom prst="roundRect">
            <a:avLst>
              <a:gd name="adj" fmla="val 300"/>
            </a:avLst>
          </a:prstGeom>
          <a:solidFill>
            <a:srgbClr val="1D3A47"/>
          </a:solidFill>
          <a:ln w="12700">
            <a:solidFill>
              <a:srgbClr val="1D3A47"/>
            </a:solidFill>
          </a:ln>
        </p:spPr>
      </p:sp>
      <p:sp>
        <p:nvSpPr>
          <p:cNvPr id="3" name="Shape 3"/>
          <p:cNvSpPr/>
          <p:nvPr/>
        </p:nvSpPr>
        <p:spPr>
          <a:xfrm>
            <a:off x="749808" y="1600200"/>
            <a:ext cx="860098" cy="274320"/>
          </a:xfrm>
          <a:prstGeom prst="roundRect">
            <a:avLst>
              <a:gd name="adj" fmla="val 25000"/>
            </a:avLst>
          </a:prstGeom>
          <a:solidFill>
            <a:srgbClr val="E2A03F"/>
          </a:solidFill>
          <a:ln w="12700">
            <a:solidFill>
              <a:srgbClr val="E2A03F"/>
            </a:solidFill>
          </a:ln>
        </p:spPr>
      </p:sp>
      <p:sp>
        <p:nvSpPr>
          <p:cNvPr id="4" name="Text 4"/>
          <p:cNvSpPr txBox="1"/>
          <p:nvPr/>
        </p:nvSpPr>
        <p:spPr>
          <a:xfrm>
            <a:off x="749808" y="1600200"/>
            <a:ext cx="860098" cy="274320"/>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13252E"/>
                </a:solidFill>
                <a:latin typeface="Arial" pitchFamily="34" charset="0"/>
                <a:ea typeface="Arial" pitchFamily="34" charset="-122"/>
                <a:cs typeface="Arial" pitchFamily="34" charset="-120"/>
              </a:rPr>
              <a:t>Chapter 8</a:t>
            </a:r>
          </a:p>
        </p:txBody>
      </p:sp>
      <p:sp>
        <p:nvSpPr>
          <p:cNvPr id="5" name="Text 5"/>
          <p:cNvSpPr txBox="1"/>
          <p:nvPr/>
        </p:nvSpPr>
        <p:spPr>
          <a:xfrm>
            <a:off x="749808" y="2057400"/>
            <a:ext cx="10692354" cy="960120"/>
          </a:xfrm>
          <a:prstGeom prst="rect">
            <a:avLst/>
          </a:prstGeom>
          <a:noFill/>
        </p:spPr>
        <p:txBody>
          <a:bodyPr wrap="square" lIns="0" tIns="0" rIns="0" bIns="0" rtlCol="0" anchor="t">
            <a:noAutofit/>
          </a:bodyPr>
          <a:lstStyle/>
          <a:p>
            <a:pPr marL="0" indent="0">
              <a:lnSpc>
                <a:spcPct val="92000"/>
              </a:lnSpc>
              <a:buNone/>
            </a:pPr>
            <a:r>
              <a:rPr lang="en-US" sz="4000" b="1" dirty="0">
                <a:solidFill>
                  <a:srgbClr val="FFFFFF"/>
                </a:solidFill>
                <a:latin typeface="Arial" pitchFamily="34" charset="0"/>
                <a:ea typeface="Arial" pitchFamily="34" charset="-122"/>
                <a:cs typeface="Arial" pitchFamily="34" charset="-120"/>
              </a:rPr>
              <a:t>Switching</a:t>
            </a:r>
          </a:p>
        </p:txBody>
      </p:sp>
      <p:sp>
        <p:nvSpPr>
          <p:cNvPr id="6" name="Text 6"/>
          <p:cNvSpPr txBox="1"/>
          <p:nvPr/>
        </p:nvSpPr>
        <p:spPr>
          <a:xfrm>
            <a:off x="749808" y="3063240"/>
            <a:ext cx="10692354" cy="411480"/>
          </a:xfrm>
          <a:prstGeom prst="rect">
            <a:avLst/>
          </a:prstGeom>
          <a:noFill/>
        </p:spPr>
        <p:txBody>
          <a:bodyPr wrap="square" lIns="0" tIns="0" rIns="0" bIns="0" rtlCol="0" anchor="t">
            <a:noAutofit/>
          </a:bodyPr>
          <a:lstStyle/>
          <a:p>
            <a:pPr marL="0" indent="0">
              <a:lnSpc>
                <a:spcPct val="92000"/>
              </a:lnSpc>
              <a:buNone/>
            </a:pPr>
            <a:r>
              <a:rPr lang="en-US" sz="1800" dirty="0">
                <a:solidFill>
                  <a:srgbClr val="5CC8C2"/>
                </a:solidFill>
                <a:latin typeface="Arial" pitchFamily="34" charset="0"/>
                <a:ea typeface="Arial" pitchFamily="34" charset="-122"/>
                <a:cs typeface="Arial" pitchFamily="34" charset="-120"/>
              </a:rPr>
              <a:t>Connecting n devices without n squared links</a:t>
            </a:r>
          </a:p>
        </p:txBody>
      </p:sp>
      <p:sp>
        <p:nvSpPr>
          <p:cNvPr id="7" name="Text 7"/>
          <p:cNvSpPr txBox="1"/>
          <p:nvPr/>
        </p:nvSpPr>
        <p:spPr>
          <a:xfrm>
            <a:off x="749808" y="3886200"/>
            <a:ext cx="10692354" cy="13300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Forouzan, Data Communications and Networking, 5th ed., Chapter 8</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8.1 Introduction, 8.2 circuit-switched networks</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8.3 Packet switching, 8.4 structure of a switch</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Textbook figures, plus Figures 8.22 and 8.23 missing from the original deck</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Printed errors corrected, outdated material brought up to date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1704096"/>
          </a:xfrm>
          <a:prstGeom prst="roundRect">
            <a:avLst>
              <a:gd name="adj" fmla="val 1341"/>
            </a:avLst>
          </a:prstGeom>
          <a:solidFill>
            <a:srgbClr val="FFFFFF"/>
          </a:solidFill>
          <a:ln w="12700">
            <a:solidFill>
              <a:srgbClr val="CFDCE0"/>
            </a:solidFill>
          </a:ln>
        </p:spPr>
      </p:sp>
      <p:sp>
        <p:nvSpPr>
          <p:cNvPr id="3" name="Shape 3"/>
          <p:cNvSpPr/>
          <p:nvPr/>
        </p:nvSpPr>
        <p:spPr>
          <a:xfrm>
            <a:off x="310896" y="310896"/>
            <a:ext cx="633141"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633141"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8.1-8.2</a:t>
            </a:r>
          </a:p>
        </p:txBody>
      </p:sp>
      <p:sp>
        <p:nvSpPr>
          <p:cNvPr id="5" name="Text 5"/>
          <p:cNvSpPr txBox="1"/>
          <p:nvPr/>
        </p:nvSpPr>
        <p:spPr>
          <a:xfrm>
            <a:off x="1053765" y="310896"/>
            <a:ext cx="4850196"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Circuit switching</a:t>
            </a:r>
          </a:p>
        </p:txBody>
      </p:sp>
      <p:sp>
        <p:nvSpPr>
          <p:cNvPr id="6" name="Text 6"/>
          <p:cNvSpPr txBox="1"/>
          <p:nvPr/>
        </p:nvSpPr>
        <p:spPr>
          <a:xfrm>
            <a:off x="310896" y="694944"/>
            <a:ext cx="5593065" cy="10640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Dedicated path reserved end to end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phases: setup, transfer, teardown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Physical layer, no packets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Low delay, low efficiency</a:t>
            </a:r>
          </a:p>
        </p:txBody>
      </p:sp>
      <p:sp>
        <p:nvSpPr>
          <p:cNvPr id="7" name="Shape 7"/>
          <p:cNvSpPr/>
          <p:nvPr/>
        </p:nvSpPr>
        <p:spPr>
          <a:xfrm>
            <a:off x="6159993" y="182880"/>
            <a:ext cx="5849097" cy="1704096"/>
          </a:xfrm>
          <a:prstGeom prst="roundRect">
            <a:avLst>
              <a:gd name="adj" fmla="val 1341"/>
            </a:avLst>
          </a:prstGeom>
          <a:solidFill>
            <a:srgbClr val="FFFFFF"/>
          </a:solidFill>
          <a:ln w="12700">
            <a:solidFill>
              <a:srgbClr val="CFDCE0"/>
            </a:solidFill>
          </a:ln>
        </p:spPr>
      </p:sp>
      <p:sp>
        <p:nvSpPr>
          <p:cNvPr id="8" name="Shape 8"/>
          <p:cNvSpPr/>
          <p:nvPr/>
        </p:nvSpPr>
        <p:spPr>
          <a:xfrm>
            <a:off x="6288009" y="310896"/>
            <a:ext cx="633141" cy="256032"/>
          </a:xfrm>
          <a:prstGeom prst="roundRect">
            <a:avLst>
              <a:gd name="adj" fmla="val 25000"/>
            </a:avLst>
          </a:prstGeom>
          <a:solidFill>
            <a:srgbClr val="0F7A85"/>
          </a:solidFill>
          <a:ln w="12700">
            <a:solidFill>
              <a:srgbClr val="0F7A85"/>
            </a:solidFill>
          </a:ln>
        </p:spPr>
      </p:sp>
      <p:sp>
        <p:nvSpPr>
          <p:cNvPr id="9" name="Text 9"/>
          <p:cNvSpPr txBox="1"/>
          <p:nvPr/>
        </p:nvSpPr>
        <p:spPr>
          <a:xfrm>
            <a:off x="6288009" y="310896"/>
            <a:ext cx="633141"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8.3-8.4</a:t>
            </a:r>
          </a:p>
        </p:txBody>
      </p:sp>
      <p:sp>
        <p:nvSpPr>
          <p:cNvPr id="10" name="Text 10"/>
          <p:cNvSpPr txBox="1"/>
          <p:nvPr/>
        </p:nvSpPr>
        <p:spPr>
          <a:xfrm>
            <a:off x="7030877" y="310896"/>
            <a:ext cx="4850196"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Packet switching, switch structure</a:t>
            </a:r>
          </a:p>
        </p:txBody>
      </p:sp>
      <p:sp>
        <p:nvSpPr>
          <p:cNvPr id="11" name="Text 11"/>
          <p:cNvSpPr txBox="1"/>
          <p:nvPr/>
        </p:nvSpPr>
        <p:spPr>
          <a:xfrm>
            <a:off x="6288009" y="694944"/>
            <a:ext cx="5593065" cy="10640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Datagram: each packet independent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Virtual circuit: setup, then labels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Circuit switch: space division, time division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Packet switch: ports, routing processor, fabric</a:t>
            </a:r>
          </a:p>
        </p:txBody>
      </p:sp>
      <p:sp>
        <p:nvSpPr>
          <p:cNvPr id="12" name="Shape 12"/>
          <p:cNvSpPr/>
          <p:nvPr/>
        </p:nvSpPr>
        <p:spPr>
          <a:xfrm>
            <a:off x="182880" y="2014992"/>
            <a:ext cx="11826210" cy="1970100"/>
          </a:xfrm>
          <a:prstGeom prst="roundRect">
            <a:avLst>
              <a:gd name="adj" fmla="val 1160"/>
            </a:avLst>
          </a:prstGeom>
          <a:solidFill>
            <a:srgbClr val="FFFFFF"/>
          </a:solidFill>
          <a:ln w="12700">
            <a:solidFill>
              <a:srgbClr val="CFDCE0"/>
            </a:solidFill>
          </a:ln>
        </p:spPr>
      </p:sp>
      <p:sp>
        <p:nvSpPr>
          <p:cNvPr id="13" name="Shape 13"/>
          <p:cNvSpPr/>
          <p:nvPr/>
        </p:nvSpPr>
        <p:spPr>
          <a:xfrm>
            <a:off x="310896" y="2143008"/>
            <a:ext cx="823522" cy="256032"/>
          </a:xfrm>
          <a:prstGeom prst="roundRect">
            <a:avLst>
              <a:gd name="adj" fmla="val 25000"/>
            </a:avLst>
          </a:prstGeom>
          <a:solidFill>
            <a:srgbClr val="0F7A85"/>
          </a:solidFill>
          <a:ln w="12700">
            <a:solidFill>
              <a:srgbClr val="0F7A85"/>
            </a:solidFill>
          </a:ln>
        </p:spPr>
      </p:sp>
      <p:sp>
        <p:nvSpPr>
          <p:cNvPr id="14" name="Text 14"/>
          <p:cNvSpPr txBox="1"/>
          <p:nvPr/>
        </p:nvSpPr>
        <p:spPr>
          <a:xfrm>
            <a:off x="310896" y="2143008"/>
            <a:ext cx="823522"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Chapter 8</a:t>
            </a:r>
          </a:p>
        </p:txBody>
      </p:sp>
      <p:sp>
        <p:nvSpPr>
          <p:cNvPr id="15" name="Text 15"/>
          <p:cNvSpPr txBox="1"/>
          <p:nvPr/>
        </p:nvSpPr>
        <p:spPr>
          <a:xfrm>
            <a:off x="1244146" y="2143008"/>
            <a:ext cx="1063692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Where we are</a:t>
            </a:r>
          </a:p>
        </p:txBody>
      </p:sp>
      <p:sp>
        <p:nvSpPr>
          <p:cNvPr id="16" name="Text 16"/>
          <p:cNvSpPr txBox="1"/>
          <p:nvPr/>
        </p:nvSpPr>
        <p:spPr>
          <a:xfrm>
            <a:off x="310896" y="2527056"/>
            <a:ext cx="11570178" cy="13300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Chapters 3 to 6: one link, and how to share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Chapter 8: many links, many devices</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mesh of n devices needs n(n-1)/2 links</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switches cut that to a few links per device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two answers, reserve a path or label every packet, still divide networking today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913241" cy="4067217"/>
          </a:xfrm>
          <a:prstGeom prst="roundRect">
            <a:avLst>
              <a:gd name="adj" fmla="val 562"/>
            </a:avLst>
          </a:prstGeom>
          <a:solidFill>
            <a:srgbClr val="FFFFFF"/>
          </a:solidFill>
          <a:ln w="12700">
            <a:solidFill>
              <a:srgbClr val="CFDCE0"/>
            </a:solidFill>
          </a:ln>
        </p:spPr>
      </p:sp>
      <p:sp>
        <p:nvSpPr>
          <p:cNvPr id="3" name="Shape 3"/>
          <p:cNvSpPr/>
          <p:nvPr/>
        </p:nvSpPr>
        <p:spPr>
          <a:xfrm>
            <a:off x="310896" y="310896"/>
            <a:ext cx="421309"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421309"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8-1</a:t>
            </a:r>
          </a:p>
        </p:txBody>
      </p:sp>
      <p:sp>
        <p:nvSpPr>
          <p:cNvPr id="5" name="Text 5"/>
          <p:cNvSpPr txBox="1"/>
          <p:nvPr/>
        </p:nvSpPr>
        <p:spPr>
          <a:xfrm>
            <a:off x="841933" y="310896"/>
            <a:ext cx="412617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Introduction</a:t>
            </a:r>
          </a:p>
        </p:txBody>
      </p:sp>
      <p:sp>
        <p:nvSpPr>
          <p:cNvPr id="6" name="Text 6"/>
          <p:cNvSpPr txBox="1"/>
          <p:nvPr/>
        </p:nvSpPr>
        <p:spPr>
          <a:xfrm>
            <a:off x="310896" y="694944"/>
            <a:ext cx="4657209" cy="10640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Network = set of connected devices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Mesh: too many links. Bus: capacity and distance limits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Switched network: switches joined by links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End systems at the edge, switches inside</a:t>
            </a:r>
          </a:p>
        </p:txBody>
      </p:sp>
      <p:sp>
        <p:nvSpPr>
          <p:cNvPr id="7" name="Shape 7"/>
          <p:cNvSpPr/>
          <p:nvPr/>
        </p:nvSpPr>
        <p:spPr>
          <a:xfrm>
            <a:off x="5224137" y="182880"/>
            <a:ext cx="6784952" cy="4067217"/>
          </a:xfrm>
          <a:prstGeom prst="roundRect">
            <a:avLst>
              <a:gd name="adj" fmla="val 562"/>
            </a:avLst>
          </a:prstGeom>
          <a:solidFill>
            <a:srgbClr val="FFFFFF"/>
          </a:solidFill>
          <a:ln w="12700">
            <a:solidFill>
              <a:srgbClr val="CFDCE0"/>
            </a:solidFill>
          </a:ln>
        </p:spPr>
      </p:sp>
      <p:sp>
        <p:nvSpPr>
          <p:cNvPr id="8" name="Shape 8"/>
          <p:cNvSpPr/>
          <p:nvPr/>
        </p:nvSpPr>
        <p:spPr>
          <a:xfrm>
            <a:off x="5352153" y="310896"/>
            <a:ext cx="837650" cy="256032"/>
          </a:xfrm>
          <a:prstGeom prst="roundRect">
            <a:avLst>
              <a:gd name="adj" fmla="val 25000"/>
            </a:avLst>
          </a:prstGeom>
          <a:solidFill>
            <a:srgbClr val="0F7A85"/>
          </a:solidFill>
          <a:ln w="12700">
            <a:solidFill>
              <a:srgbClr val="0F7A85"/>
            </a:solidFill>
          </a:ln>
        </p:spPr>
      </p:sp>
      <p:sp>
        <p:nvSpPr>
          <p:cNvPr id="9" name="Text 9"/>
          <p:cNvSpPr txBox="1"/>
          <p:nvPr/>
        </p:nvSpPr>
        <p:spPr>
          <a:xfrm>
            <a:off x="5352153" y="310896"/>
            <a:ext cx="83765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a:t>
            </a:r>
          </a:p>
        </p:txBody>
      </p:sp>
      <p:sp>
        <p:nvSpPr>
          <p:cNvPr id="10" name="Text 10"/>
          <p:cNvSpPr txBox="1"/>
          <p:nvPr/>
        </p:nvSpPr>
        <p:spPr>
          <a:xfrm>
            <a:off x="6299532" y="310896"/>
            <a:ext cx="558154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Switched network</a:t>
            </a:r>
          </a:p>
        </p:txBody>
      </p:sp>
      <p:pic>
        <p:nvPicPr>
          <p:cNvPr id="11" name="Image 11"/>
          <p:cNvPicPr>
            <a:picLocks noChangeAspect="1"/>
          </p:cNvPicPr>
          <p:nvPr/>
        </p:nvPicPr>
        <p:blipFill>
          <a:blip r:embed="rId2"/>
          <a:stretch>
            <a:fillRect/>
          </a:stretch>
        </p:blipFill>
        <p:spPr>
          <a:xfrm>
            <a:off x="5352153" y="694944"/>
            <a:ext cx="6528920" cy="342713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913241" cy="2899555"/>
          </a:xfrm>
          <a:prstGeom prst="roundRect">
            <a:avLst>
              <a:gd name="adj" fmla="val 788"/>
            </a:avLst>
          </a:prstGeom>
          <a:solidFill>
            <a:srgbClr val="FFFFFF"/>
          </a:solidFill>
          <a:ln w="12700">
            <a:solidFill>
              <a:srgbClr val="CFDCE0"/>
            </a:solidFill>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8.1.1</a:t>
            </a:r>
          </a:p>
        </p:txBody>
      </p:sp>
      <p:sp>
        <p:nvSpPr>
          <p:cNvPr id="5" name="Text 5"/>
          <p:cNvSpPr txBox="1"/>
          <p:nvPr/>
        </p:nvSpPr>
        <p:spPr>
          <a:xfrm>
            <a:off x="940834" y="310896"/>
            <a:ext cx="4027271"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Three methods</a:t>
            </a:r>
          </a:p>
        </p:txBody>
      </p:sp>
      <p:sp>
        <p:nvSpPr>
          <p:cNvPr id="6" name="Text 6"/>
          <p:cNvSpPr txBox="1"/>
          <p:nvPr/>
        </p:nvSpPr>
        <p:spPr>
          <a:xfrm>
            <a:off x="310896" y="694944"/>
            <a:ext cx="4657209" cy="1823928"/>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Circuit switching, packet switching, message switching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First two in use today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Packet switching splits into datagram and virtual circuit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Message switching: store and forward a whole message</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telegram era, phased out in general networks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Original deck numbers these 8.8.1 and 8.8.2: corrected to 8.1.x</a:t>
            </a:r>
          </a:p>
        </p:txBody>
      </p:sp>
      <p:sp>
        <p:nvSpPr>
          <p:cNvPr id="7" name="Shape 7"/>
          <p:cNvSpPr/>
          <p:nvPr/>
        </p:nvSpPr>
        <p:spPr>
          <a:xfrm>
            <a:off x="5224137" y="182880"/>
            <a:ext cx="6784952" cy="2899555"/>
          </a:xfrm>
          <a:prstGeom prst="roundRect">
            <a:avLst>
              <a:gd name="adj" fmla="val 788"/>
            </a:avLst>
          </a:prstGeom>
          <a:solidFill>
            <a:srgbClr val="FFFFFF"/>
          </a:solidFill>
          <a:ln w="12700">
            <a:solidFill>
              <a:srgbClr val="CFDCE0"/>
            </a:solidFill>
          </a:ln>
        </p:spPr>
      </p:sp>
      <p:sp>
        <p:nvSpPr>
          <p:cNvPr id="8" name="Shape 8"/>
          <p:cNvSpPr/>
          <p:nvPr/>
        </p:nvSpPr>
        <p:spPr>
          <a:xfrm>
            <a:off x="5352153" y="310896"/>
            <a:ext cx="837650" cy="256032"/>
          </a:xfrm>
          <a:prstGeom prst="roundRect">
            <a:avLst>
              <a:gd name="adj" fmla="val 25000"/>
            </a:avLst>
          </a:prstGeom>
          <a:solidFill>
            <a:srgbClr val="0F7A85"/>
          </a:solidFill>
          <a:ln w="12700">
            <a:solidFill>
              <a:srgbClr val="0F7A85"/>
            </a:solidFill>
          </a:ln>
        </p:spPr>
      </p:sp>
      <p:sp>
        <p:nvSpPr>
          <p:cNvPr id="9" name="Text 9"/>
          <p:cNvSpPr txBox="1"/>
          <p:nvPr/>
        </p:nvSpPr>
        <p:spPr>
          <a:xfrm>
            <a:off x="5352153" y="310896"/>
            <a:ext cx="83765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8.2</a:t>
            </a:r>
          </a:p>
        </p:txBody>
      </p:sp>
      <p:sp>
        <p:nvSpPr>
          <p:cNvPr id="10" name="Text 10"/>
          <p:cNvSpPr txBox="1"/>
          <p:nvPr/>
        </p:nvSpPr>
        <p:spPr>
          <a:xfrm>
            <a:off x="6299532" y="310896"/>
            <a:ext cx="558154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Taxonomy of switched networks</a:t>
            </a:r>
          </a:p>
        </p:txBody>
      </p:sp>
      <p:pic>
        <p:nvPicPr>
          <p:cNvPr id="11" name="Image 11"/>
          <p:cNvPicPr>
            <a:picLocks noChangeAspect="1"/>
          </p:cNvPicPr>
          <p:nvPr/>
        </p:nvPicPr>
        <p:blipFill>
          <a:blip r:embed="rId2"/>
          <a:stretch>
            <a:fillRect/>
          </a:stretch>
        </p:blipFill>
        <p:spPr>
          <a:xfrm>
            <a:off x="5352153" y="694944"/>
            <a:ext cx="6528920" cy="2259475"/>
          </a:xfrm>
          <a:prstGeom prst="rect">
            <a:avLst/>
          </a:prstGeom>
        </p:spPr>
      </p:pic>
      <p:sp>
        <p:nvSpPr>
          <p:cNvPr id="12" name="Shape 12"/>
          <p:cNvSpPr/>
          <p:nvPr/>
        </p:nvSpPr>
        <p:spPr>
          <a:xfrm>
            <a:off x="182880" y="3210451"/>
            <a:ext cx="5849097" cy="1970100"/>
          </a:xfrm>
          <a:prstGeom prst="roundRect">
            <a:avLst>
              <a:gd name="adj" fmla="val 1160"/>
            </a:avLst>
          </a:prstGeom>
          <a:solidFill>
            <a:srgbClr val="FFFFFF"/>
          </a:solidFill>
          <a:ln w="12700">
            <a:solidFill>
              <a:srgbClr val="CFDCE0"/>
            </a:solidFill>
          </a:ln>
        </p:spPr>
      </p:sp>
      <p:sp>
        <p:nvSpPr>
          <p:cNvPr id="13" name="Shape 13"/>
          <p:cNvSpPr/>
          <p:nvPr/>
        </p:nvSpPr>
        <p:spPr>
          <a:xfrm>
            <a:off x="310896" y="3338467"/>
            <a:ext cx="520210" cy="256032"/>
          </a:xfrm>
          <a:prstGeom prst="roundRect">
            <a:avLst>
              <a:gd name="adj" fmla="val 25000"/>
            </a:avLst>
          </a:prstGeom>
          <a:solidFill>
            <a:srgbClr val="0F7A85"/>
          </a:solidFill>
          <a:ln w="12700">
            <a:solidFill>
              <a:srgbClr val="0F7A85"/>
            </a:solidFill>
          </a:ln>
        </p:spPr>
      </p:sp>
      <p:sp>
        <p:nvSpPr>
          <p:cNvPr id="14" name="Text 14"/>
          <p:cNvSpPr txBox="1"/>
          <p:nvPr/>
        </p:nvSpPr>
        <p:spPr>
          <a:xfrm>
            <a:off x="310896" y="3338467"/>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8.1.2</a:t>
            </a:r>
          </a:p>
        </p:txBody>
      </p:sp>
      <p:sp>
        <p:nvSpPr>
          <p:cNvPr id="15" name="Text 15"/>
          <p:cNvSpPr txBox="1"/>
          <p:nvPr/>
        </p:nvSpPr>
        <p:spPr>
          <a:xfrm>
            <a:off x="940834" y="3338467"/>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Switching and TCP/IP layers</a:t>
            </a:r>
          </a:p>
        </p:txBody>
      </p:sp>
      <p:sp>
        <p:nvSpPr>
          <p:cNvPr id="16" name="Text 16"/>
          <p:cNvSpPr txBox="1"/>
          <p:nvPr/>
        </p:nvSpPr>
        <p:spPr>
          <a:xfrm>
            <a:off x="310896" y="3722515"/>
            <a:ext cx="5593065" cy="13300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Physical layer: circuit switching only, no packets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Data-link layer: packet switching, normally virtual-circuit style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Network layer: packet switching, datagram or virtual circuit</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Internet uses datagrams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Application layer: message switching only, conceptually</a:t>
            </a:r>
          </a:p>
        </p:txBody>
      </p:sp>
      <p:sp>
        <p:nvSpPr>
          <p:cNvPr id="17" name="Shape 17"/>
          <p:cNvSpPr/>
          <p:nvPr/>
        </p:nvSpPr>
        <p:spPr>
          <a:xfrm>
            <a:off x="6159993" y="3210451"/>
            <a:ext cx="5849097" cy="1970100"/>
          </a:xfrm>
          <a:prstGeom prst="roundRect">
            <a:avLst>
              <a:gd name="adj" fmla="val 1160"/>
            </a:avLst>
          </a:prstGeom>
          <a:solidFill>
            <a:srgbClr val="FFFFFF"/>
          </a:solidFill>
          <a:ln w="12700">
            <a:solidFill>
              <a:srgbClr val="CFDCE0"/>
            </a:solidFill>
          </a:ln>
        </p:spPr>
      </p:sp>
      <p:sp>
        <p:nvSpPr>
          <p:cNvPr id="18" name="Shape 18"/>
          <p:cNvSpPr/>
          <p:nvPr/>
        </p:nvSpPr>
        <p:spPr>
          <a:xfrm>
            <a:off x="6288009" y="3338467"/>
            <a:ext cx="602323" cy="256032"/>
          </a:xfrm>
          <a:prstGeom prst="roundRect">
            <a:avLst>
              <a:gd name="adj" fmla="val 25000"/>
            </a:avLst>
          </a:prstGeom>
          <a:solidFill>
            <a:srgbClr val="0F7A85"/>
          </a:solidFill>
          <a:ln w="12700">
            <a:solidFill>
              <a:srgbClr val="0F7A85"/>
            </a:solidFill>
          </a:ln>
        </p:spPr>
      </p:sp>
      <p:sp>
        <p:nvSpPr>
          <p:cNvPr id="19" name="Text 19"/>
          <p:cNvSpPr txBox="1"/>
          <p:nvPr/>
        </p:nvSpPr>
        <p:spPr>
          <a:xfrm>
            <a:off x="6288009" y="3338467"/>
            <a:ext cx="602323"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Today</a:t>
            </a:r>
          </a:p>
        </p:txBody>
      </p:sp>
      <p:sp>
        <p:nvSpPr>
          <p:cNvPr id="20" name="Text 20"/>
          <p:cNvSpPr txBox="1"/>
          <p:nvPr/>
        </p:nvSpPr>
        <p:spPr>
          <a:xfrm>
            <a:off x="7000060" y="3338467"/>
            <a:ext cx="488101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Where the book is dated</a:t>
            </a:r>
          </a:p>
        </p:txBody>
      </p:sp>
      <p:sp>
        <p:nvSpPr>
          <p:cNvPr id="21" name="Text 21"/>
          <p:cNvSpPr txBox="1"/>
          <p:nvPr/>
        </p:nvSpPr>
        <p:spPr>
          <a:xfrm>
            <a:off x="6288009" y="3722515"/>
            <a:ext cx="5593065" cy="13300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Book: tendency is to move to virtual circuit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happened: IP stayed datagram at the edge</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carrier cores run MPLS, a label-swapped virtual circuit</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segment routing puts the path in the header instead of in switch state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So both approaches coexist, in different layers of the same network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913241" cy="4298313"/>
          </a:xfrm>
          <a:prstGeom prst="roundRect">
            <a:avLst>
              <a:gd name="adj" fmla="val 532"/>
            </a:avLst>
          </a:prstGeom>
          <a:solidFill>
            <a:srgbClr val="FFFFFF"/>
          </a:solidFill>
          <a:ln w="12700">
            <a:solidFill>
              <a:srgbClr val="CFDCE0"/>
            </a:solidFill>
          </a:ln>
        </p:spPr>
      </p:sp>
      <p:sp>
        <p:nvSpPr>
          <p:cNvPr id="3" name="Shape 3"/>
          <p:cNvSpPr/>
          <p:nvPr/>
        </p:nvSpPr>
        <p:spPr>
          <a:xfrm>
            <a:off x="310896" y="310896"/>
            <a:ext cx="421309"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421309"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8-2</a:t>
            </a:r>
          </a:p>
        </p:txBody>
      </p:sp>
      <p:sp>
        <p:nvSpPr>
          <p:cNvPr id="5" name="Text 5"/>
          <p:cNvSpPr txBox="1"/>
          <p:nvPr/>
        </p:nvSpPr>
        <p:spPr>
          <a:xfrm>
            <a:off x="841933" y="310896"/>
            <a:ext cx="412617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Circuit-switched networks</a:t>
            </a:r>
          </a:p>
        </p:txBody>
      </p:sp>
      <p:sp>
        <p:nvSpPr>
          <p:cNvPr id="6" name="Text 6"/>
          <p:cNvSpPr txBox="1"/>
          <p:nvPr/>
        </p:nvSpPr>
        <p:spPr>
          <a:xfrm>
            <a:off x="310896" y="694944"/>
            <a:ext cx="4657209" cy="10640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Switches joined by physical links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link divided into n channels by FDM or TDM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Connection = one dedicated channel on each link of the path</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Reserved for the whole call, used or not</a:t>
            </a:r>
          </a:p>
        </p:txBody>
      </p:sp>
      <p:sp>
        <p:nvSpPr>
          <p:cNvPr id="7" name="Shape 7"/>
          <p:cNvSpPr/>
          <p:nvPr/>
        </p:nvSpPr>
        <p:spPr>
          <a:xfrm>
            <a:off x="5224137" y="182880"/>
            <a:ext cx="6784952" cy="4298313"/>
          </a:xfrm>
          <a:prstGeom prst="roundRect">
            <a:avLst>
              <a:gd name="adj" fmla="val 532"/>
            </a:avLst>
          </a:prstGeom>
          <a:solidFill>
            <a:srgbClr val="FFFFFF"/>
          </a:solidFill>
          <a:ln w="12700">
            <a:solidFill>
              <a:srgbClr val="CFDCE0"/>
            </a:solidFill>
          </a:ln>
        </p:spPr>
      </p:sp>
      <p:sp>
        <p:nvSpPr>
          <p:cNvPr id="8" name="Shape 8"/>
          <p:cNvSpPr/>
          <p:nvPr/>
        </p:nvSpPr>
        <p:spPr>
          <a:xfrm>
            <a:off x="5352153" y="310896"/>
            <a:ext cx="837650" cy="256032"/>
          </a:xfrm>
          <a:prstGeom prst="roundRect">
            <a:avLst>
              <a:gd name="adj" fmla="val 25000"/>
            </a:avLst>
          </a:prstGeom>
          <a:solidFill>
            <a:srgbClr val="0F7A85"/>
          </a:solidFill>
          <a:ln w="12700">
            <a:solidFill>
              <a:srgbClr val="0F7A85"/>
            </a:solidFill>
          </a:ln>
        </p:spPr>
      </p:sp>
      <p:sp>
        <p:nvSpPr>
          <p:cNvPr id="9" name="Text 9"/>
          <p:cNvSpPr txBox="1"/>
          <p:nvPr/>
        </p:nvSpPr>
        <p:spPr>
          <a:xfrm>
            <a:off x="5352153" y="310896"/>
            <a:ext cx="83765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8.3</a:t>
            </a:r>
          </a:p>
        </p:txBody>
      </p:sp>
      <p:sp>
        <p:nvSpPr>
          <p:cNvPr id="10" name="Text 10"/>
          <p:cNvSpPr txBox="1"/>
          <p:nvPr/>
        </p:nvSpPr>
        <p:spPr>
          <a:xfrm>
            <a:off x="6299532" y="310896"/>
            <a:ext cx="558154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 trivial circuit-switched network</a:t>
            </a:r>
          </a:p>
        </p:txBody>
      </p:sp>
      <p:pic>
        <p:nvPicPr>
          <p:cNvPr id="11" name="Image 11"/>
          <p:cNvPicPr>
            <a:picLocks noChangeAspect="1"/>
          </p:cNvPicPr>
          <p:nvPr/>
        </p:nvPicPr>
        <p:blipFill>
          <a:blip r:embed="rId2"/>
          <a:stretch>
            <a:fillRect/>
          </a:stretch>
        </p:blipFill>
        <p:spPr>
          <a:xfrm>
            <a:off x="5352153" y="694944"/>
            <a:ext cx="6528920" cy="365823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913241" cy="3057312"/>
          </a:xfrm>
          <a:prstGeom prst="roundRect">
            <a:avLst>
              <a:gd name="adj" fmla="val 748"/>
            </a:avLst>
          </a:prstGeom>
          <a:solidFill>
            <a:srgbClr val="FFFFFF"/>
          </a:solidFill>
          <a:ln w="12700">
            <a:solidFill>
              <a:srgbClr val="CFDCE0"/>
            </a:solidFill>
          </a:ln>
        </p:spPr>
      </p:sp>
      <p:sp>
        <p:nvSpPr>
          <p:cNvPr id="3" name="Shape 3"/>
          <p:cNvSpPr/>
          <p:nvPr/>
        </p:nvSpPr>
        <p:spPr>
          <a:xfrm>
            <a:off x="310896" y="310896"/>
            <a:ext cx="971973" cy="256032"/>
          </a:xfrm>
          <a:prstGeom prst="roundRect">
            <a:avLst>
              <a:gd name="adj" fmla="val 25000"/>
            </a:avLst>
          </a:prstGeom>
          <a:solidFill>
            <a:srgbClr val="E2A03F"/>
          </a:solidFill>
          <a:ln w="12700">
            <a:solidFill>
              <a:srgbClr val="E2A03F"/>
            </a:solidFill>
          </a:ln>
        </p:spPr>
      </p:sp>
      <p:sp>
        <p:nvSpPr>
          <p:cNvPr id="4" name="Text 4"/>
          <p:cNvSpPr txBox="1"/>
          <p:nvPr/>
        </p:nvSpPr>
        <p:spPr>
          <a:xfrm>
            <a:off x="310896" y="310896"/>
            <a:ext cx="971973"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13252E"/>
                </a:solidFill>
                <a:latin typeface="Arial" pitchFamily="34" charset="0"/>
                <a:ea typeface="Arial" pitchFamily="34" charset="-122"/>
                <a:cs typeface="Arial" pitchFamily="34" charset="-120"/>
              </a:rPr>
              <a:t>Example 8.1</a:t>
            </a:r>
          </a:p>
        </p:txBody>
      </p:sp>
      <p:sp>
        <p:nvSpPr>
          <p:cNvPr id="5" name="Text 5"/>
          <p:cNvSpPr txBox="1"/>
          <p:nvPr/>
        </p:nvSpPr>
        <p:spPr>
          <a:xfrm>
            <a:off x="1392597" y="310896"/>
            <a:ext cx="3575509"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Eight telephones, FDM links</a:t>
            </a:r>
          </a:p>
        </p:txBody>
      </p:sp>
      <p:sp>
        <p:nvSpPr>
          <p:cNvPr id="6" name="Text 6"/>
          <p:cNvSpPr txBox="1"/>
          <p:nvPr/>
        </p:nvSpPr>
        <p:spPr>
          <a:xfrm>
            <a:off x="310896" y="694944"/>
            <a:ext cx="4657209" cy="79801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Voice 4 kHz, each link carries 2 voice channels, so 8 kHz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Connection = one 4 kHz band on each link</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4 connections at most, no more</a:t>
            </a:r>
          </a:p>
        </p:txBody>
      </p:sp>
      <p:sp>
        <p:nvSpPr>
          <p:cNvPr id="7" name="Shape 7"/>
          <p:cNvSpPr/>
          <p:nvPr/>
        </p:nvSpPr>
        <p:spPr>
          <a:xfrm>
            <a:off x="5224137" y="182880"/>
            <a:ext cx="6784952" cy="3057312"/>
          </a:xfrm>
          <a:prstGeom prst="roundRect">
            <a:avLst>
              <a:gd name="adj" fmla="val 748"/>
            </a:avLst>
          </a:prstGeom>
          <a:solidFill>
            <a:srgbClr val="FFFFFF"/>
          </a:solidFill>
          <a:ln w="12700">
            <a:solidFill>
              <a:srgbClr val="CFDCE0"/>
            </a:solidFill>
          </a:ln>
        </p:spPr>
      </p:sp>
      <p:sp>
        <p:nvSpPr>
          <p:cNvPr id="8" name="Shape 8"/>
          <p:cNvSpPr/>
          <p:nvPr/>
        </p:nvSpPr>
        <p:spPr>
          <a:xfrm>
            <a:off x="5352153" y="310896"/>
            <a:ext cx="837650" cy="256032"/>
          </a:xfrm>
          <a:prstGeom prst="roundRect">
            <a:avLst>
              <a:gd name="adj" fmla="val 25000"/>
            </a:avLst>
          </a:prstGeom>
          <a:solidFill>
            <a:srgbClr val="0F7A85"/>
          </a:solidFill>
          <a:ln w="12700">
            <a:solidFill>
              <a:srgbClr val="0F7A85"/>
            </a:solidFill>
          </a:ln>
        </p:spPr>
      </p:sp>
      <p:sp>
        <p:nvSpPr>
          <p:cNvPr id="9" name="Text 9"/>
          <p:cNvSpPr txBox="1"/>
          <p:nvPr/>
        </p:nvSpPr>
        <p:spPr>
          <a:xfrm>
            <a:off x="5352153" y="310896"/>
            <a:ext cx="83765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8.4</a:t>
            </a:r>
          </a:p>
        </p:txBody>
      </p:sp>
      <p:sp>
        <p:nvSpPr>
          <p:cNvPr id="10" name="Text 10"/>
          <p:cNvSpPr txBox="1"/>
          <p:nvPr/>
        </p:nvSpPr>
        <p:spPr>
          <a:xfrm>
            <a:off x="6299532" y="310896"/>
            <a:ext cx="558154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Example 8.1</a:t>
            </a:r>
          </a:p>
        </p:txBody>
      </p:sp>
      <p:pic>
        <p:nvPicPr>
          <p:cNvPr id="11" name="Image 11"/>
          <p:cNvPicPr>
            <a:picLocks noChangeAspect="1"/>
          </p:cNvPicPr>
          <p:nvPr/>
        </p:nvPicPr>
        <p:blipFill>
          <a:blip r:embed="rId2"/>
          <a:stretch>
            <a:fillRect/>
          </a:stretch>
        </p:blipFill>
        <p:spPr>
          <a:xfrm>
            <a:off x="5450087" y="694944"/>
            <a:ext cx="6333053" cy="2417232"/>
          </a:xfrm>
          <a:prstGeom prst="rect">
            <a:avLst/>
          </a:prstGeom>
        </p:spPr>
      </p:pic>
      <p:sp>
        <p:nvSpPr>
          <p:cNvPr id="12" name="Shape 12"/>
          <p:cNvSpPr/>
          <p:nvPr/>
        </p:nvSpPr>
        <p:spPr>
          <a:xfrm>
            <a:off x="182880" y="3368208"/>
            <a:ext cx="4913241" cy="3297185"/>
          </a:xfrm>
          <a:prstGeom prst="roundRect">
            <a:avLst>
              <a:gd name="adj" fmla="val 693"/>
            </a:avLst>
          </a:prstGeom>
          <a:solidFill>
            <a:srgbClr val="FFFFFF"/>
          </a:solidFill>
          <a:ln w="12700">
            <a:solidFill>
              <a:srgbClr val="CFDCE0"/>
            </a:solidFill>
          </a:ln>
        </p:spPr>
      </p:sp>
      <p:sp>
        <p:nvSpPr>
          <p:cNvPr id="13" name="Shape 13"/>
          <p:cNvSpPr/>
          <p:nvPr/>
        </p:nvSpPr>
        <p:spPr>
          <a:xfrm>
            <a:off x="310896" y="3496224"/>
            <a:ext cx="971973" cy="256032"/>
          </a:xfrm>
          <a:prstGeom prst="roundRect">
            <a:avLst>
              <a:gd name="adj" fmla="val 25000"/>
            </a:avLst>
          </a:prstGeom>
          <a:solidFill>
            <a:srgbClr val="E2A03F"/>
          </a:solidFill>
          <a:ln w="12700">
            <a:solidFill>
              <a:srgbClr val="E2A03F"/>
            </a:solidFill>
          </a:ln>
        </p:spPr>
      </p:sp>
      <p:sp>
        <p:nvSpPr>
          <p:cNvPr id="14" name="Text 14"/>
          <p:cNvSpPr txBox="1"/>
          <p:nvPr/>
        </p:nvSpPr>
        <p:spPr>
          <a:xfrm>
            <a:off x="310896" y="3496224"/>
            <a:ext cx="971973"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13252E"/>
                </a:solidFill>
                <a:latin typeface="Arial" pitchFamily="34" charset="0"/>
                <a:ea typeface="Arial" pitchFamily="34" charset="-122"/>
                <a:cs typeface="Arial" pitchFamily="34" charset="-120"/>
              </a:rPr>
              <a:t>Example 8.2</a:t>
            </a:r>
          </a:p>
        </p:txBody>
      </p:sp>
      <p:sp>
        <p:nvSpPr>
          <p:cNvPr id="15" name="Text 15"/>
          <p:cNvSpPr txBox="1"/>
          <p:nvPr/>
        </p:nvSpPr>
        <p:spPr>
          <a:xfrm>
            <a:off x="1392597" y="3496224"/>
            <a:ext cx="3575509"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Two offices over a T-1</a:t>
            </a:r>
          </a:p>
        </p:txBody>
      </p:sp>
      <p:sp>
        <p:nvSpPr>
          <p:cNvPr id="16" name="Text 16"/>
          <p:cNvSpPr txBox="1"/>
          <p:nvPr/>
        </p:nvSpPr>
        <p:spPr>
          <a:xfrm>
            <a:off x="310896" y="3880272"/>
            <a:ext cx="4657209" cy="79801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Two 4 × 8 switches, T-1 line between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T-1 carries 24 channels of 64 kbps (Chapter 6)</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Four outputs folded back to the office, four to the link</a:t>
            </a:r>
          </a:p>
        </p:txBody>
      </p:sp>
      <p:sp>
        <p:nvSpPr>
          <p:cNvPr id="17" name="Shape 17"/>
          <p:cNvSpPr/>
          <p:nvPr/>
        </p:nvSpPr>
        <p:spPr>
          <a:xfrm>
            <a:off x="5224137" y="3368208"/>
            <a:ext cx="6784952" cy="3297185"/>
          </a:xfrm>
          <a:prstGeom prst="roundRect">
            <a:avLst>
              <a:gd name="adj" fmla="val 693"/>
            </a:avLst>
          </a:prstGeom>
          <a:solidFill>
            <a:srgbClr val="FFFFFF"/>
          </a:solidFill>
          <a:ln w="12700">
            <a:solidFill>
              <a:srgbClr val="CFDCE0"/>
            </a:solidFill>
          </a:ln>
        </p:spPr>
      </p:sp>
      <p:sp>
        <p:nvSpPr>
          <p:cNvPr id="18" name="Shape 18"/>
          <p:cNvSpPr/>
          <p:nvPr/>
        </p:nvSpPr>
        <p:spPr>
          <a:xfrm>
            <a:off x="5352153" y="3496224"/>
            <a:ext cx="837650" cy="256032"/>
          </a:xfrm>
          <a:prstGeom prst="roundRect">
            <a:avLst>
              <a:gd name="adj" fmla="val 25000"/>
            </a:avLst>
          </a:prstGeom>
          <a:solidFill>
            <a:srgbClr val="0F7A85"/>
          </a:solidFill>
          <a:ln w="12700">
            <a:solidFill>
              <a:srgbClr val="0F7A85"/>
            </a:solidFill>
          </a:ln>
        </p:spPr>
      </p:sp>
      <p:sp>
        <p:nvSpPr>
          <p:cNvPr id="19" name="Text 19"/>
          <p:cNvSpPr txBox="1"/>
          <p:nvPr/>
        </p:nvSpPr>
        <p:spPr>
          <a:xfrm>
            <a:off x="5352153" y="3496224"/>
            <a:ext cx="83765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8.5</a:t>
            </a:r>
          </a:p>
        </p:txBody>
      </p:sp>
      <p:sp>
        <p:nvSpPr>
          <p:cNvPr id="20" name="Text 20"/>
          <p:cNvSpPr txBox="1"/>
          <p:nvPr/>
        </p:nvSpPr>
        <p:spPr>
          <a:xfrm>
            <a:off x="6299532" y="3496224"/>
            <a:ext cx="558154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Example 8.2</a:t>
            </a:r>
          </a:p>
        </p:txBody>
      </p:sp>
      <p:pic>
        <p:nvPicPr>
          <p:cNvPr id="21" name="Image 21"/>
          <p:cNvPicPr>
            <a:picLocks noChangeAspect="1"/>
          </p:cNvPicPr>
          <p:nvPr/>
        </p:nvPicPr>
        <p:blipFill>
          <a:blip r:embed="rId3"/>
          <a:stretch>
            <a:fillRect/>
          </a:stretch>
        </p:blipFill>
        <p:spPr>
          <a:xfrm>
            <a:off x="5450087" y="3880272"/>
            <a:ext cx="6333053" cy="26571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1970100"/>
          </a:xfrm>
          <a:prstGeom prst="roundRect">
            <a:avLst>
              <a:gd name="adj" fmla="val 1160"/>
            </a:avLst>
          </a:prstGeom>
          <a:solidFill>
            <a:srgbClr val="FFFFFF"/>
          </a:solidFill>
          <a:ln w="12700">
            <a:solidFill>
              <a:srgbClr val="CFDCE0"/>
            </a:solidFill>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8.2.1</a:t>
            </a:r>
          </a:p>
        </p:txBody>
      </p:sp>
      <p:sp>
        <p:nvSpPr>
          <p:cNvPr id="5" name="Text 5"/>
          <p:cNvSpPr txBox="1"/>
          <p:nvPr/>
        </p:nvSpPr>
        <p:spPr>
          <a:xfrm>
            <a:off x="940834" y="310896"/>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Three phases</a:t>
            </a:r>
          </a:p>
        </p:txBody>
      </p:sp>
      <p:sp>
        <p:nvSpPr>
          <p:cNvPr id="6" name="Text 6"/>
          <p:cNvSpPr txBox="1"/>
          <p:nvPr/>
        </p:nvSpPr>
        <p:spPr>
          <a:xfrm>
            <a:off x="310896" y="694944"/>
            <a:ext cx="5593065" cy="13300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Setup: request forwarded switch by switch, channels reserved</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end-to-end address needed here, telephone number or equivalent</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acknowledgment returns before data flows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transfer: no addressing, no per-packet decision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Teardown: signal releases the channels</a:t>
            </a:r>
          </a:p>
        </p:txBody>
      </p:sp>
      <p:sp>
        <p:nvSpPr>
          <p:cNvPr id="7" name="Shape 7"/>
          <p:cNvSpPr/>
          <p:nvPr/>
        </p:nvSpPr>
        <p:spPr>
          <a:xfrm>
            <a:off x="6159993" y="182880"/>
            <a:ext cx="5849097" cy="1970100"/>
          </a:xfrm>
          <a:prstGeom prst="roundRect">
            <a:avLst>
              <a:gd name="adj" fmla="val 1160"/>
            </a:avLst>
          </a:prstGeom>
          <a:solidFill>
            <a:srgbClr val="FFFFFF"/>
          </a:solidFill>
          <a:ln w="12700">
            <a:solidFill>
              <a:srgbClr val="CFDCE0"/>
            </a:solidFill>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ln>
        </p:spPr>
      </p:sp>
      <p:sp>
        <p:nvSpPr>
          <p:cNvPr id="9" name="Text 9"/>
          <p:cNvSpPr txBox="1"/>
          <p:nvPr/>
        </p:nvSpPr>
        <p:spPr>
          <a:xfrm>
            <a:off x="6288009"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8.2.2</a:t>
            </a:r>
          </a:p>
        </p:txBody>
      </p:sp>
      <p:sp>
        <p:nvSpPr>
          <p:cNvPr id="10" name="Text 10"/>
          <p:cNvSpPr txBox="1"/>
          <p:nvPr/>
        </p:nvSpPr>
        <p:spPr>
          <a:xfrm>
            <a:off x="6917947" y="310896"/>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Efficiency</a:t>
            </a:r>
          </a:p>
        </p:txBody>
      </p:sp>
      <p:sp>
        <p:nvSpPr>
          <p:cNvPr id="11" name="Text 11"/>
          <p:cNvSpPr txBox="1"/>
          <p:nvPr/>
        </p:nvSpPr>
        <p:spPr>
          <a:xfrm>
            <a:off x="6288009" y="694944"/>
            <a:ext cx="5593065" cy="10640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Resources held for the whole connection, idle or not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Silence in a phone call still owns its channel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Less efficient than packet switching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was acceptable when the traffic was voice</a:t>
            </a:r>
          </a:p>
        </p:txBody>
      </p:sp>
      <p:sp>
        <p:nvSpPr>
          <p:cNvPr id="12" name="Shape 12"/>
          <p:cNvSpPr/>
          <p:nvPr/>
        </p:nvSpPr>
        <p:spPr>
          <a:xfrm>
            <a:off x="182880" y="2280996"/>
            <a:ext cx="4679277" cy="4217880"/>
          </a:xfrm>
          <a:prstGeom prst="roundRect">
            <a:avLst>
              <a:gd name="adj" fmla="val 542"/>
            </a:avLst>
          </a:prstGeom>
          <a:solidFill>
            <a:srgbClr val="FFFFFF"/>
          </a:solidFill>
          <a:ln w="12700">
            <a:solidFill>
              <a:srgbClr val="CFDCE0"/>
            </a:solidFill>
          </a:ln>
        </p:spPr>
      </p:sp>
      <p:sp>
        <p:nvSpPr>
          <p:cNvPr id="13" name="Shape 13"/>
          <p:cNvSpPr/>
          <p:nvPr/>
        </p:nvSpPr>
        <p:spPr>
          <a:xfrm>
            <a:off x="310896" y="2409012"/>
            <a:ext cx="520210" cy="256032"/>
          </a:xfrm>
          <a:prstGeom prst="roundRect">
            <a:avLst>
              <a:gd name="adj" fmla="val 25000"/>
            </a:avLst>
          </a:prstGeom>
          <a:solidFill>
            <a:srgbClr val="0F7A85"/>
          </a:solidFill>
          <a:ln w="12700">
            <a:solidFill>
              <a:srgbClr val="0F7A85"/>
            </a:solidFill>
          </a:ln>
        </p:spPr>
      </p:sp>
      <p:sp>
        <p:nvSpPr>
          <p:cNvPr id="14" name="Text 14"/>
          <p:cNvSpPr txBox="1"/>
          <p:nvPr/>
        </p:nvSpPr>
        <p:spPr>
          <a:xfrm>
            <a:off x="310896" y="2409012"/>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8.2.3</a:t>
            </a:r>
          </a:p>
        </p:txBody>
      </p:sp>
      <p:sp>
        <p:nvSpPr>
          <p:cNvPr id="15" name="Text 15"/>
          <p:cNvSpPr txBox="1"/>
          <p:nvPr/>
        </p:nvSpPr>
        <p:spPr>
          <a:xfrm>
            <a:off x="940834" y="2409012"/>
            <a:ext cx="379330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Delay</a:t>
            </a:r>
          </a:p>
        </p:txBody>
      </p:sp>
      <p:sp>
        <p:nvSpPr>
          <p:cNvPr id="16" name="Text 16"/>
          <p:cNvSpPr txBox="1"/>
          <p:nvPr/>
        </p:nvSpPr>
        <p:spPr>
          <a:xfrm>
            <a:off x="310896" y="2793060"/>
            <a:ext cx="4423245" cy="1557924"/>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Minimal and, once set up, constant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Setup: request plus acknowledgment, end to end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Transfer: propagation and transmission only, no queuing at switches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Teardown: one more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constant delay is the property real-time traffic wants</a:t>
            </a:r>
          </a:p>
        </p:txBody>
      </p:sp>
      <p:sp>
        <p:nvSpPr>
          <p:cNvPr id="17" name="Shape 17"/>
          <p:cNvSpPr/>
          <p:nvPr/>
        </p:nvSpPr>
        <p:spPr>
          <a:xfrm>
            <a:off x="4990173" y="2280996"/>
            <a:ext cx="7018916" cy="4217880"/>
          </a:xfrm>
          <a:prstGeom prst="roundRect">
            <a:avLst>
              <a:gd name="adj" fmla="val 542"/>
            </a:avLst>
          </a:prstGeom>
          <a:solidFill>
            <a:srgbClr val="FFFFFF"/>
          </a:solidFill>
          <a:ln w="12700">
            <a:solidFill>
              <a:srgbClr val="CFDCE0"/>
            </a:solidFill>
          </a:ln>
        </p:spPr>
      </p:sp>
      <p:sp>
        <p:nvSpPr>
          <p:cNvPr id="18" name="Shape 18"/>
          <p:cNvSpPr/>
          <p:nvPr/>
        </p:nvSpPr>
        <p:spPr>
          <a:xfrm>
            <a:off x="5118189" y="2409012"/>
            <a:ext cx="837650" cy="256032"/>
          </a:xfrm>
          <a:prstGeom prst="roundRect">
            <a:avLst>
              <a:gd name="adj" fmla="val 25000"/>
            </a:avLst>
          </a:prstGeom>
          <a:solidFill>
            <a:srgbClr val="0F7A85"/>
          </a:solidFill>
          <a:ln w="12700">
            <a:solidFill>
              <a:srgbClr val="0F7A85"/>
            </a:solidFill>
          </a:ln>
        </p:spPr>
      </p:sp>
      <p:sp>
        <p:nvSpPr>
          <p:cNvPr id="19" name="Text 19"/>
          <p:cNvSpPr txBox="1"/>
          <p:nvPr/>
        </p:nvSpPr>
        <p:spPr>
          <a:xfrm>
            <a:off x="5118189" y="2409012"/>
            <a:ext cx="83765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8.6</a:t>
            </a:r>
          </a:p>
        </p:txBody>
      </p:sp>
      <p:sp>
        <p:nvSpPr>
          <p:cNvPr id="20" name="Text 20"/>
          <p:cNvSpPr txBox="1"/>
          <p:nvPr/>
        </p:nvSpPr>
        <p:spPr>
          <a:xfrm>
            <a:off x="6065568" y="2409012"/>
            <a:ext cx="5815506"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Delay in a circuit-switched network</a:t>
            </a:r>
          </a:p>
        </p:txBody>
      </p:sp>
      <p:pic>
        <p:nvPicPr>
          <p:cNvPr id="21" name="Image 21"/>
          <p:cNvPicPr>
            <a:picLocks noChangeAspect="1"/>
          </p:cNvPicPr>
          <p:nvPr/>
        </p:nvPicPr>
        <p:blipFill>
          <a:blip r:embed="rId2"/>
          <a:stretch>
            <a:fillRect/>
          </a:stretch>
        </p:blipFill>
        <p:spPr>
          <a:xfrm>
            <a:off x="5118189" y="2793060"/>
            <a:ext cx="6762884" cy="3577800"/>
          </a:xfrm>
          <a:prstGeom prst="rect">
            <a:avLst/>
          </a:prstGeom>
        </p:spPr>
      </p:pic>
      <p:pic>
        <p:nvPicPr>
          <p:cNvPr id="22" name="Image 22"/>
          <p:cNvPicPr>
            <a:picLocks noChangeAspect="1"/>
          </p:cNvPicPr>
          <p:nvPr/>
        </p:nvPicPr>
        <p:blipFill>
          <a:blip r:embed="rId3"/>
          <a:stretch>
            <a:fillRect/>
          </a:stretch>
        </p:blipFill>
        <p:spPr>
          <a:xfrm>
            <a:off x="6017103" y="3466288"/>
            <a:ext cx="5435553" cy="374866"/>
          </a:xfrm>
          <a:prstGeom prst="rect">
            <a:avLst/>
          </a:prstGeom>
        </p:spPr>
      </p:pic>
      <p:pic>
        <p:nvPicPr>
          <p:cNvPr id="23" name="Image 23"/>
          <p:cNvPicPr>
            <a:picLocks noChangeAspect="1"/>
          </p:cNvPicPr>
          <p:nvPr/>
        </p:nvPicPr>
        <p:blipFill>
          <a:blip r:embed="rId4"/>
          <a:stretch>
            <a:fillRect/>
          </a:stretch>
        </p:blipFill>
        <p:spPr>
          <a:xfrm>
            <a:off x="6017103" y="3833504"/>
            <a:ext cx="5435553" cy="379966"/>
          </a:xfrm>
          <a:prstGeom prst="rect">
            <a:avLst/>
          </a:prstGeom>
        </p:spPr>
      </p:pic>
      <p:pic>
        <p:nvPicPr>
          <p:cNvPr id="24" name="Image 24"/>
          <p:cNvPicPr>
            <a:picLocks noChangeAspect="1"/>
          </p:cNvPicPr>
          <p:nvPr/>
        </p:nvPicPr>
        <p:blipFill>
          <a:blip r:embed="rId5"/>
          <a:stretch>
            <a:fillRect/>
          </a:stretch>
        </p:blipFill>
        <p:spPr>
          <a:xfrm>
            <a:off x="6078305" y="4200719"/>
            <a:ext cx="5435553" cy="1278879"/>
          </a:xfrm>
          <a:prstGeom prst="rect">
            <a:avLst/>
          </a:prstGeom>
        </p:spPr>
      </p:pic>
      <p:pic>
        <p:nvPicPr>
          <p:cNvPr id="25" name="Image 25"/>
          <p:cNvPicPr>
            <a:picLocks noChangeAspect="1"/>
          </p:cNvPicPr>
          <p:nvPr/>
        </p:nvPicPr>
        <p:blipFill>
          <a:blip r:embed="rId6"/>
          <a:stretch>
            <a:fillRect/>
          </a:stretch>
        </p:blipFill>
        <p:spPr>
          <a:xfrm>
            <a:off x="6066829" y="5534425"/>
            <a:ext cx="5435554" cy="37996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913241" cy="1970100"/>
          </a:xfrm>
          <a:prstGeom prst="roundRect">
            <a:avLst>
              <a:gd name="adj" fmla="val 1160"/>
            </a:avLst>
          </a:prstGeom>
          <a:solidFill>
            <a:srgbClr val="FFFFFF"/>
          </a:solidFill>
          <a:ln w="12700">
            <a:solidFill>
              <a:srgbClr val="CFDCE0"/>
            </a:solidFill>
          </a:ln>
        </p:spPr>
      </p:sp>
      <p:sp>
        <p:nvSpPr>
          <p:cNvPr id="3" name="Shape 3"/>
          <p:cNvSpPr/>
          <p:nvPr/>
        </p:nvSpPr>
        <p:spPr>
          <a:xfrm>
            <a:off x="310896" y="310896"/>
            <a:ext cx="421309"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421309"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a:t>
            </a:r>
          </a:p>
        </p:txBody>
      </p:sp>
      <p:sp>
        <p:nvSpPr>
          <p:cNvPr id="5" name="Text 5"/>
          <p:cNvSpPr txBox="1"/>
          <p:nvPr/>
        </p:nvSpPr>
        <p:spPr>
          <a:xfrm>
            <a:off x="841933" y="310896"/>
            <a:ext cx="412617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Packet switching</a:t>
            </a:r>
          </a:p>
        </p:txBody>
      </p:sp>
      <p:sp>
        <p:nvSpPr>
          <p:cNvPr id="6" name="Text 6"/>
          <p:cNvSpPr txBox="1"/>
          <p:nvPr/>
        </p:nvSpPr>
        <p:spPr>
          <a:xfrm>
            <a:off x="310896" y="694944"/>
            <a:ext cx="4657209" cy="10640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Message split into packets, fixed or variable size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 reserved resources, no setup in the datagram case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Resources allocated on demand, first come first served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Queues at switches: delay varies, loss possible</a:t>
            </a:r>
          </a:p>
        </p:txBody>
      </p:sp>
      <p:sp>
        <p:nvSpPr>
          <p:cNvPr id="7" name="Shape 7"/>
          <p:cNvSpPr/>
          <p:nvPr/>
        </p:nvSpPr>
        <p:spPr>
          <a:xfrm>
            <a:off x="5224137" y="182880"/>
            <a:ext cx="6784952" cy="1970100"/>
          </a:xfrm>
          <a:prstGeom prst="roundRect">
            <a:avLst>
              <a:gd name="adj" fmla="val 1160"/>
            </a:avLst>
          </a:prstGeom>
          <a:solidFill>
            <a:srgbClr val="FFFFFF"/>
          </a:solidFill>
          <a:ln w="12700">
            <a:solidFill>
              <a:srgbClr val="CFDCE0"/>
            </a:solidFill>
          </a:ln>
        </p:spPr>
      </p:sp>
      <p:sp>
        <p:nvSpPr>
          <p:cNvPr id="8" name="Shape 8"/>
          <p:cNvSpPr/>
          <p:nvPr/>
        </p:nvSpPr>
        <p:spPr>
          <a:xfrm>
            <a:off x="5352153" y="310896"/>
            <a:ext cx="520210" cy="256032"/>
          </a:xfrm>
          <a:prstGeom prst="roundRect">
            <a:avLst>
              <a:gd name="adj" fmla="val 25000"/>
            </a:avLst>
          </a:prstGeom>
          <a:solidFill>
            <a:srgbClr val="0F7A85"/>
          </a:solidFill>
          <a:ln w="12700">
            <a:solidFill>
              <a:srgbClr val="0F7A85"/>
            </a:solidFill>
          </a:ln>
        </p:spPr>
      </p:sp>
      <p:sp>
        <p:nvSpPr>
          <p:cNvPr id="9" name="Text 9"/>
          <p:cNvSpPr txBox="1"/>
          <p:nvPr/>
        </p:nvSpPr>
        <p:spPr>
          <a:xfrm>
            <a:off x="5352153"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8.3.1</a:t>
            </a:r>
          </a:p>
        </p:txBody>
      </p:sp>
      <p:sp>
        <p:nvSpPr>
          <p:cNvPr id="10" name="Text 10"/>
          <p:cNvSpPr txBox="1"/>
          <p:nvPr/>
        </p:nvSpPr>
        <p:spPr>
          <a:xfrm>
            <a:off x="5982091" y="310896"/>
            <a:ext cx="589898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Datagram networks</a:t>
            </a:r>
          </a:p>
        </p:txBody>
      </p:sp>
      <p:sp>
        <p:nvSpPr>
          <p:cNvPr id="11" name="Text 11"/>
          <p:cNvSpPr txBox="1"/>
          <p:nvPr/>
        </p:nvSpPr>
        <p:spPr>
          <a:xfrm>
            <a:off x="5352153" y="694944"/>
            <a:ext cx="6528920" cy="13300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packet treated independently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Header carries the destination address, end to end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Packets of one message may take different paths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May arrive out of order, or not at all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Connectionless: no state in the switch for a flow</a:t>
            </a:r>
          </a:p>
        </p:txBody>
      </p:sp>
      <p:sp>
        <p:nvSpPr>
          <p:cNvPr id="12" name="Shape 12"/>
          <p:cNvSpPr/>
          <p:nvPr/>
        </p:nvSpPr>
        <p:spPr>
          <a:xfrm>
            <a:off x="182880" y="2280996"/>
            <a:ext cx="7018916" cy="3195096"/>
          </a:xfrm>
          <a:prstGeom prst="roundRect">
            <a:avLst>
              <a:gd name="adj" fmla="val 715"/>
            </a:avLst>
          </a:prstGeom>
          <a:solidFill>
            <a:srgbClr val="FFFFFF"/>
          </a:solidFill>
          <a:ln w="12700">
            <a:solidFill>
              <a:srgbClr val="CFDCE0"/>
            </a:solidFill>
          </a:ln>
        </p:spPr>
      </p:sp>
      <p:sp>
        <p:nvSpPr>
          <p:cNvPr id="13" name="Shape 13"/>
          <p:cNvSpPr/>
          <p:nvPr/>
        </p:nvSpPr>
        <p:spPr>
          <a:xfrm>
            <a:off x="310896" y="2409012"/>
            <a:ext cx="837650" cy="256032"/>
          </a:xfrm>
          <a:prstGeom prst="roundRect">
            <a:avLst>
              <a:gd name="adj" fmla="val 25000"/>
            </a:avLst>
          </a:prstGeom>
          <a:solidFill>
            <a:srgbClr val="0F7A85"/>
          </a:solidFill>
          <a:ln w="12700">
            <a:solidFill>
              <a:srgbClr val="0F7A85"/>
            </a:solidFill>
          </a:ln>
        </p:spPr>
      </p:sp>
      <p:sp>
        <p:nvSpPr>
          <p:cNvPr id="14" name="Text 14"/>
          <p:cNvSpPr txBox="1"/>
          <p:nvPr/>
        </p:nvSpPr>
        <p:spPr>
          <a:xfrm>
            <a:off x="310896" y="2409012"/>
            <a:ext cx="83765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8.7</a:t>
            </a:r>
          </a:p>
        </p:txBody>
      </p:sp>
      <p:sp>
        <p:nvSpPr>
          <p:cNvPr id="15" name="Text 15"/>
          <p:cNvSpPr txBox="1"/>
          <p:nvPr/>
        </p:nvSpPr>
        <p:spPr>
          <a:xfrm>
            <a:off x="1258274" y="2409012"/>
            <a:ext cx="5815506"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Datagram network with four switches</a:t>
            </a:r>
          </a:p>
        </p:txBody>
      </p:sp>
      <p:pic>
        <p:nvPicPr>
          <p:cNvPr id="16" name="Image 16"/>
          <p:cNvPicPr>
            <a:picLocks noChangeAspect="1"/>
          </p:cNvPicPr>
          <p:nvPr/>
        </p:nvPicPr>
        <p:blipFill>
          <a:blip r:embed="rId2"/>
          <a:stretch>
            <a:fillRect/>
          </a:stretch>
        </p:blipFill>
        <p:spPr>
          <a:xfrm>
            <a:off x="310896" y="2793060"/>
            <a:ext cx="6762884" cy="2555016"/>
          </a:xfrm>
          <a:prstGeom prst="rect">
            <a:avLst/>
          </a:prstGeom>
        </p:spPr>
      </p:pic>
      <p:pic>
        <p:nvPicPr>
          <p:cNvPr id="17" name="Image 17"/>
          <p:cNvPicPr>
            <a:picLocks noChangeAspect="1"/>
          </p:cNvPicPr>
          <p:nvPr/>
        </p:nvPicPr>
        <p:blipFill>
          <a:blip r:embed="rId3"/>
          <a:stretch>
            <a:fillRect/>
          </a:stretch>
        </p:blipFill>
        <p:spPr>
          <a:xfrm>
            <a:off x="651386" y="3000840"/>
            <a:ext cx="1268124" cy="223865"/>
          </a:xfrm>
          <a:prstGeom prst="rect">
            <a:avLst/>
          </a:prstGeom>
        </p:spPr>
      </p:pic>
      <p:pic>
        <p:nvPicPr>
          <p:cNvPr id="18" name="Image 18"/>
          <p:cNvPicPr>
            <a:picLocks noChangeAspect="1"/>
          </p:cNvPicPr>
          <p:nvPr/>
        </p:nvPicPr>
        <p:blipFill>
          <a:blip r:embed="rId4"/>
          <a:stretch>
            <a:fillRect/>
          </a:stretch>
        </p:blipFill>
        <p:spPr>
          <a:xfrm>
            <a:off x="5394118" y="4408378"/>
            <a:ext cx="1268124" cy="210460"/>
          </a:xfrm>
          <a:prstGeom prst="rect">
            <a:avLst/>
          </a:prstGeom>
        </p:spPr>
      </p:pic>
      <p:sp>
        <p:nvSpPr>
          <p:cNvPr id="19" name="Shape 19"/>
          <p:cNvSpPr/>
          <p:nvPr/>
        </p:nvSpPr>
        <p:spPr>
          <a:xfrm>
            <a:off x="7329812" y="2280996"/>
            <a:ext cx="4679277" cy="3195096"/>
          </a:xfrm>
          <a:prstGeom prst="roundRect">
            <a:avLst>
              <a:gd name="adj" fmla="val 715"/>
            </a:avLst>
          </a:prstGeom>
          <a:solidFill>
            <a:srgbClr val="FFFFFF"/>
          </a:solidFill>
          <a:ln w="12700">
            <a:solidFill>
              <a:srgbClr val="CFDCE0"/>
            </a:solidFill>
          </a:ln>
        </p:spPr>
      </p:sp>
      <p:sp>
        <p:nvSpPr>
          <p:cNvPr id="20" name="Shape 20"/>
          <p:cNvSpPr/>
          <p:nvPr/>
        </p:nvSpPr>
        <p:spPr>
          <a:xfrm>
            <a:off x="7457828" y="2409012"/>
            <a:ext cx="520210" cy="256032"/>
          </a:xfrm>
          <a:prstGeom prst="roundRect">
            <a:avLst>
              <a:gd name="adj" fmla="val 25000"/>
            </a:avLst>
          </a:prstGeom>
          <a:solidFill>
            <a:srgbClr val="0F7A85"/>
          </a:solidFill>
          <a:ln w="12700">
            <a:solidFill>
              <a:srgbClr val="0F7A85"/>
            </a:solidFill>
          </a:ln>
        </p:spPr>
      </p:sp>
      <p:sp>
        <p:nvSpPr>
          <p:cNvPr id="21" name="Text 21"/>
          <p:cNvSpPr txBox="1"/>
          <p:nvPr/>
        </p:nvSpPr>
        <p:spPr>
          <a:xfrm>
            <a:off x="7457828" y="2409012"/>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8.3.1</a:t>
            </a:r>
          </a:p>
        </p:txBody>
      </p:sp>
      <p:sp>
        <p:nvSpPr>
          <p:cNvPr id="22" name="Text 22"/>
          <p:cNvSpPr txBox="1"/>
          <p:nvPr/>
        </p:nvSpPr>
        <p:spPr>
          <a:xfrm>
            <a:off x="8087766" y="2409012"/>
            <a:ext cx="379330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Routing table</a:t>
            </a:r>
          </a:p>
        </p:txBody>
      </p:sp>
      <p:sp>
        <p:nvSpPr>
          <p:cNvPr id="23" name="Text 23"/>
          <p:cNvSpPr txBox="1"/>
          <p:nvPr/>
        </p:nvSpPr>
        <p:spPr>
          <a:xfrm>
            <a:off x="7457828" y="2793060"/>
            <a:ext cx="4423245" cy="10640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Indexed by destination address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Entry gives the output port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Table built by routing protocols, changes over time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Lookup on every packet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396667" cy="5489893"/>
          </a:xfrm>
          <a:prstGeom prst="roundRect">
            <a:avLst>
              <a:gd name="adj" fmla="val 416"/>
            </a:avLst>
          </a:prstGeom>
          <a:solidFill>
            <a:srgbClr val="FFFFFF"/>
          </a:solidFill>
          <a:ln w="12700">
            <a:solidFill>
              <a:srgbClr val="CFDCE0"/>
            </a:solidFill>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83765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8.8</a:t>
            </a:r>
          </a:p>
        </p:txBody>
      </p:sp>
      <p:sp>
        <p:nvSpPr>
          <p:cNvPr id="5" name="Text 5"/>
          <p:cNvSpPr txBox="1"/>
          <p:nvPr/>
        </p:nvSpPr>
        <p:spPr>
          <a:xfrm>
            <a:off x="1258274" y="310896"/>
            <a:ext cx="319325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Routing table in a datagram network</a:t>
            </a:r>
          </a:p>
        </p:txBody>
      </p:sp>
      <p:pic>
        <p:nvPicPr>
          <p:cNvPr id="6" name="Image 6"/>
          <p:cNvPicPr>
            <a:picLocks noChangeAspect="1"/>
          </p:cNvPicPr>
          <p:nvPr/>
        </p:nvPicPr>
        <p:blipFill>
          <a:blip r:embed="rId2"/>
          <a:stretch>
            <a:fillRect/>
          </a:stretch>
        </p:blipFill>
        <p:spPr>
          <a:xfrm>
            <a:off x="873089" y="694944"/>
            <a:ext cx="3016250" cy="4849813"/>
          </a:xfrm>
          <a:prstGeom prst="rect">
            <a:avLst/>
          </a:prstGeom>
        </p:spPr>
      </p:pic>
      <p:sp>
        <p:nvSpPr>
          <p:cNvPr id="7" name="Shape 7"/>
          <p:cNvSpPr/>
          <p:nvPr/>
        </p:nvSpPr>
        <p:spPr>
          <a:xfrm>
            <a:off x="4707563" y="182880"/>
            <a:ext cx="3239650" cy="1399992"/>
          </a:xfrm>
          <a:prstGeom prst="roundRect">
            <a:avLst>
              <a:gd name="adj" fmla="val 1633"/>
            </a:avLst>
          </a:prstGeom>
          <a:solidFill>
            <a:srgbClr val="FFFFFF"/>
          </a:solidFill>
          <a:ln w="12700">
            <a:solidFill>
              <a:srgbClr val="CFDCE0"/>
            </a:solidFill>
          </a:ln>
        </p:spPr>
      </p:sp>
      <p:sp>
        <p:nvSpPr>
          <p:cNvPr id="8" name="Shape 8"/>
          <p:cNvSpPr/>
          <p:nvPr/>
        </p:nvSpPr>
        <p:spPr>
          <a:xfrm>
            <a:off x="4835579" y="310896"/>
            <a:ext cx="520210" cy="256032"/>
          </a:xfrm>
          <a:prstGeom prst="roundRect">
            <a:avLst>
              <a:gd name="adj" fmla="val 25000"/>
            </a:avLst>
          </a:prstGeom>
          <a:solidFill>
            <a:srgbClr val="0F7A85"/>
          </a:solidFill>
          <a:ln w="12700">
            <a:solidFill>
              <a:srgbClr val="0F7A85"/>
            </a:solidFill>
          </a:ln>
        </p:spPr>
      </p:sp>
      <p:sp>
        <p:nvSpPr>
          <p:cNvPr id="9" name="Text 9"/>
          <p:cNvSpPr txBox="1"/>
          <p:nvPr/>
        </p:nvSpPr>
        <p:spPr>
          <a:xfrm>
            <a:off x="4835579"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8.3.1</a:t>
            </a:r>
          </a:p>
        </p:txBody>
      </p:sp>
      <p:sp>
        <p:nvSpPr>
          <p:cNvPr id="10" name="Text 10"/>
          <p:cNvSpPr txBox="1"/>
          <p:nvPr/>
        </p:nvSpPr>
        <p:spPr>
          <a:xfrm>
            <a:off x="5465517" y="310896"/>
            <a:ext cx="2353680"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Efficiency</a:t>
            </a:r>
          </a:p>
        </p:txBody>
      </p:sp>
      <p:sp>
        <p:nvSpPr>
          <p:cNvPr id="11" name="Text 11"/>
          <p:cNvSpPr txBox="1"/>
          <p:nvPr/>
        </p:nvSpPr>
        <p:spPr>
          <a:xfrm>
            <a:off x="4835579" y="694944"/>
            <a:ext cx="2983618" cy="75991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Better than circuit switching: nothing reserved in advance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Idle source consumes nothing</a:t>
            </a:r>
          </a:p>
        </p:txBody>
      </p:sp>
      <p:sp>
        <p:nvSpPr>
          <p:cNvPr id="12" name="Shape 12"/>
          <p:cNvSpPr/>
          <p:nvPr/>
        </p:nvSpPr>
        <p:spPr>
          <a:xfrm>
            <a:off x="4707563" y="1710888"/>
            <a:ext cx="3239650" cy="3961885"/>
          </a:xfrm>
          <a:prstGeom prst="roundRect">
            <a:avLst>
              <a:gd name="adj" fmla="val 577"/>
            </a:avLst>
          </a:prstGeom>
          <a:solidFill>
            <a:srgbClr val="FFFFFF"/>
          </a:solidFill>
          <a:ln w="12700">
            <a:solidFill>
              <a:srgbClr val="CFDCE0"/>
            </a:solidFill>
          </a:ln>
        </p:spPr>
      </p:sp>
      <p:sp>
        <p:nvSpPr>
          <p:cNvPr id="13" name="Shape 13"/>
          <p:cNvSpPr/>
          <p:nvPr/>
        </p:nvSpPr>
        <p:spPr>
          <a:xfrm>
            <a:off x="4835579" y="1838904"/>
            <a:ext cx="520210" cy="256032"/>
          </a:xfrm>
          <a:prstGeom prst="roundRect">
            <a:avLst>
              <a:gd name="adj" fmla="val 25000"/>
            </a:avLst>
          </a:prstGeom>
          <a:solidFill>
            <a:srgbClr val="0F7A85"/>
          </a:solidFill>
          <a:ln w="12700">
            <a:solidFill>
              <a:srgbClr val="0F7A85"/>
            </a:solidFill>
          </a:ln>
        </p:spPr>
      </p:sp>
      <p:sp>
        <p:nvSpPr>
          <p:cNvPr id="14" name="Text 14"/>
          <p:cNvSpPr txBox="1"/>
          <p:nvPr/>
        </p:nvSpPr>
        <p:spPr>
          <a:xfrm>
            <a:off x="4835579" y="1838904"/>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8.3.1</a:t>
            </a:r>
          </a:p>
        </p:txBody>
      </p:sp>
      <p:sp>
        <p:nvSpPr>
          <p:cNvPr id="15" name="Text 15"/>
          <p:cNvSpPr txBox="1"/>
          <p:nvPr/>
        </p:nvSpPr>
        <p:spPr>
          <a:xfrm>
            <a:off x="5465517" y="1838904"/>
            <a:ext cx="2353680"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Delay</a:t>
            </a:r>
          </a:p>
        </p:txBody>
      </p:sp>
      <p:sp>
        <p:nvSpPr>
          <p:cNvPr id="16" name="Text 16"/>
          <p:cNvSpPr txBox="1"/>
          <p:nvPr/>
        </p:nvSpPr>
        <p:spPr>
          <a:xfrm>
            <a:off x="4835579" y="2222952"/>
            <a:ext cx="2983618" cy="12538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Higher and variable: queue at every switch</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Per-packet: wait + transmission + propagation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 setup delay</a:t>
            </a:r>
          </a:p>
        </p:txBody>
      </p:sp>
      <p:sp>
        <p:nvSpPr>
          <p:cNvPr id="17" name="Shape 17"/>
          <p:cNvSpPr/>
          <p:nvPr/>
        </p:nvSpPr>
        <p:spPr>
          <a:xfrm>
            <a:off x="8075229" y="182880"/>
            <a:ext cx="3933860" cy="5489893"/>
          </a:xfrm>
          <a:prstGeom prst="roundRect">
            <a:avLst>
              <a:gd name="adj" fmla="val 416"/>
            </a:avLst>
          </a:prstGeom>
          <a:solidFill>
            <a:srgbClr val="FFFFFF"/>
          </a:solidFill>
          <a:ln w="12700">
            <a:solidFill>
              <a:srgbClr val="CFDCE0"/>
            </a:solidFill>
          </a:ln>
        </p:spPr>
      </p:sp>
      <p:sp>
        <p:nvSpPr>
          <p:cNvPr id="18" name="Shape 18"/>
          <p:cNvSpPr/>
          <p:nvPr/>
        </p:nvSpPr>
        <p:spPr>
          <a:xfrm>
            <a:off x="8203245" y="310896"/>
            <a:ext cx="837650" cy="256032"/>
          </a:xfrm>
          <a:prstGeom prst="roundRect">
            <a:avLst>
              <a:gd name="adj" fmla="val 25000"/>
            </a:avLst>
          </a:prstGeom>
          <a:solidFill>
            <a:srgbClr val="0F7A85"/>
          </a:solidFill>
          <a:ln w="12700">
            <a:solidFill>
              <a:srgbClr val="0F7A85"/>
            </a:solidFill>
          </a:ln>
        </p:spPr>
      </p:sp>
      <p:sp>
        <p:nvSpPr>
          <p:cNvPr id="19" name="Text 19"/>
          <p:cNvSpPr txBox="1"/>
          <p:nvPr/>
        </p:nvSpPr>
        <p:spPr>
          <a:xfrm>
            <a:off x="8203245" y="310896"/>
            <a:ext cx="83765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8.9</a:t>
            </a:r>
          </a:p>
        </p:txBody>
      </p:sp>
      <p:sp>
        <p:nvSpPr>
          <p:cNvPr id="20" name="Text 20"/>
          <p:cNvSpPr txBox="1"/>
          <p:nvPr/>
        </p:nvSpPr>
        <p:spPr>
          <a:xfrm>
            <a:off x="9150623" y="310896"/>
            <a:ext cx="2730450"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Delays in a datagram network</a:t>
            </a:r>
          </a:p>
        </p:txBody>
      </p:sp>
      <p:pic>
        <p:nvPicPr>
          <p:cNvPr id="21" name="Image 21"/>
          <p:cNvPicPr>
            <a:picLocks noChangeAspect="1"/>
          </p:cNvPicPr>
          <p:nvPr/>
        </p:nvPicPr>
        <p:blipFill>
          <a:blip r:embed="rId3"/>
          <a:stretch>
            <a:fillRect/>
          </a:stretch>
        </p:blipFill>
        <p:spPr>
          <a:xfrm>
            <a:off x="8736755" y="694944"/>
            <a:ext cx="3074314" cy="2016137"/>
          </a:xfrm>
          <a:prstGeom prst="rect">
            <a:avLst/>
          </a:prstGeom>
        </p:spPr>
      </p:pic>
      <p:pic>
        <p:nvPicPr>
          <p:cNvPr id="22" name="Image 22"/>
          <p:cNvPicPr>
            <a:picLocks noChangeAspect="1"/>
          </p:cNvPicPr>
          <p:nvPr/>
        </p:nvPicPr>
        <p:blipFill>
          <a:blip r:embed="rId4"/>
          <a:stretch>
            <a:fillRect/>
          </a:stretch>
        </p:blipFill>
        <p:spPr>
          <a:xfrm>
            <a:off x="10148640" y="1791439"/>
            <a:ext cx="534246" cy="265281"/>
          </a:xfrm>
          <a:prstGeom prst="rect">
            <a:avLst/>
          </a:prstGeom>
        </p:spPr>
      </p:pic>
      <p:pic>
        <p:nvPicPr>
          <p:cNvPr id="23" name="Image 23"/>
          <p:cNvPicPr>
            <a:picLocks noChangeAspect="1"/>
          </p:cNvPicPr>
          <p:nvPr/>
        </p:nvPicPr>
        <p:blipFill>
          <a:blip r:embed="rId5"/>
          <a:stretch>
            <a:fillRect/>
          </a:stretch>
        </p:blipFill>
        <p:spPr>
          <a:xfrm>
            <a:off x="9264370" y="1366990"/>
            <a:ext cx="534247" cy="265281"/>
          </a:xfrm>
          <a:prstGeom prst="rect">
            <a:avLst/>
          </a:prstGeom>
        </p:spPr>
      </p:pic>
      <p:pic>
        <p:nvPicPr>
          <p:cNvPr id="24" name="Image 24"/>
          <p:cNvPicPr>
            <a:picLocks noChangeAspect="1"/>
          </p:cNvPicPr>
          <p:nvPr/>
        </p:nvPicPr>
        <p:blipFill>
          <a:blip r:embed="rId6"/>
          <a:stretch>
            <a:fillRect/>
          </a:stretch>
        </p:blipFill>
        <p:spPr>
          <a:xfrm>
            <a:off x="8946032" y="1175398"/>
            <a:ext cx="884270" cy="245385"/>
          </a:xfrm>
          <a:prstGeom prst="rect">
            <a:avLst/>
          </a:prstGeom>
        </p:spPr>
      </p:pic>
      <p:pic>
        <p:nvPicPr>
          <p:cNvPr id="25" name="Image 25"/>
          <p:cNvPicPr>
            <a:picLocks noChangeAspect="1"/>
          </p:cNvPicPr>
          <p:nvPr/>
        </p:nvPicPr>
        <p:blipFill>
          <a:blip r:embed="rId7"/>
          <a:stretch>
            <a:fillRect/>
          </a:stretch>
        </p:blipFill>
        <p:spPr>
          <a:xfrm>
            <a:off x="8203245" y="1140764"/>
            <a:ext cx="727312" cy="238016"/>
          </a:xfrm>
          <a:prstGeom prst="rect">
            <a:avLst/>
          </a:prstGeom>
        </p:spPr>
      </p:pic>
      <p:pic>
        <p:nvPicPr>
          <p:cNvPr id="26" name="Image 26"/>
          <p:cNvPicPr>
            <a:picLocks noChangeAspect="1"/>
          </p:cNvPicPr>
          <p:nvPr/>
        </p:nvPicPr>
        <p:blipFill>
          <a:blip r:embed="rId8"/>
          <a:stretch>
            <a:fillRect/>
          </a:stretch>
        </p:blipFill>
        <p:spPr>
          <a:xfrm>
            <a:off x="9830303" y="1579214"/>
            <a:ext cx="884270" cy="245385"/>
          </a:xfrm>
          <a:prstGeom prst="rect">
            <a:avLst/>
          </a:prstGeom>
        </p:spPr>
      </p:pic>
      <p:pic>
        <p:nvPicPr>
          <p:cNvPr id="27" name="Image 27"/>
          <p:cNvPicPr>
            <a:picLocks noChangeAspect="1"/>
          </p:cNvPicPr>
          <p:nvPr/>
        </p:nvPicPr>
        <p:blipFill>
          <a:blip r:embed="rId9"/>
          <a:stretch>
            <a:fillRect/>
          </a:stretch>
        </p:blipFill>
        <p:spPr>
          <a:xfrm>
            <a:off x="10713099" y="2039035"/>
            <a:ext cx="884270" cy="246122"/>
          </a:xfrm>
          <a:prstGeom prst="rect">
            <a:avLst/>
          </a:prstGeom>
        </p:spPr>
      </p:pic>
      <p:pic>
        <p:nvPicPr>
          <p:cNvPr id="28" name="Image 28"/>
          <p:cNvPicPr>
            <a:picLocks noChangeAspect="1"/>
          </p:cNvPicPr>
          <p:nvPr/>
        </p:nvPicPr>
        <p:blipFill>
          <a:blip r:embed="rId10"/>
          <a:stretch>
            <a:fillRect/>
          </a:stretch>
        </p:blipFill>
        <p:spPr>
          <a:xfrm>
            <a:off x="11694640" y="1154765"/>
            <a:ext cx="186434" cy="113039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913241" cy="3779585"/>
          </a:xfrm>
          <a:prstGeom prst="roundRect">
            <a:avLst>
              <a:gd name="adj" fmla="val 605"/>
            </a:avLst>
          </a:prstGeom>
          <a:solidFill>
            <a:srgbClr val="FFFFFF"/>
          </a:solidFill>
          <a:ln w="12700">
            <a:solidFill>
              <a:srgbClr val="CFDCE0"/>
            </a:solidFill>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8.3.2</a:t>
            </a:r>
          </a:p>
        </p:txBody>
      </p:sp>
      <p:sp>
        <p:nvSpPr>
          <p:cNvPr id="5" name="Text 5"/>
          <p:cNvSpPr txBox="1"/>
          <p:nvPr/>
        </p:nvSpPr>
        <p:spPr>
          <a:xfrm>
            <a:off x="940834" y="310896"/>
            <a:ext cx="4027271"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Virtual-circuit networks</a:t>
            </a:r>
          </a:p>
        </p:txBody>
      </p:sp>
      <p:sp>
        <p:nvSpPr>
          <p:cNvPr id="6" name="Text 6"/>
          <p:cNvSpPr txBox="1"/>
          <p:nvPr/>
        </p:nvSpPr>
        <p:spPr>
          <a:xfrm>
            <a:off x="310896" y="694944"/>
            <a:ext cx="4657209" cy="1596024"/>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cross between the two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Setup and teardown phases, as in circuit switching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packetized with a header, as in datagram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Address in the header is local, not end to end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All packets of a connection follow one path</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Resources reserved at setup, or on demand</a:t>
            </a:r>
          </a:p>
        </p:txBody>
      </p:sp>
      <p:sp>
        <p:nvSpPr>
          <p:cNvPr id="7" name="Shape 7"/>
          <p:cNvSpPr/>
          <p:nvPr/>
        </p:nvSpPr>
        <p:spPr>
          <a:xfrm>
            <a:off x="5224137" y="182880"/>
            <a:ext cx="6784952" cy="3779585"/>
          </a:xfrm>
          <a:prstGeom prst="roundRect">
            <a:avLst>
              <a:gd name="adj" fmla="val 605"/>
            </a:avLst>
          </a:prstGeom>
          <a:solidFill>
            <a:srgbClr val="FFFFFF"/>
          </a:solidFill>
          <a:ln w="12700">
            <a:solidFill>
              <a:srgbClr val="CFDCE0"/>
            </a:solidFill>
          </a:ln>
        </p:spPr>
      </p:sp>
      <p:sp>
        <p:nvSpPr>
          <p:cNvPr id="8" name="Shape 8"/>
          <p:cNvSpPr/>
          <p:nvPr/>
        </p:nvSpPr>
        <p:spPr>
          <a:xfrm>
            <a:off x="5352153" y="310896"/>
            <a:ext cx="908284" cy="256032"/>
          </a:xfrm>
          <a:prstGeom prst="roundRect">
            <a:avLst>
              <a:gd name="adj" fmla="val 25000"/>
            </a:avLst>
          </a:prstGeom>
          <a:solidFill>
            <a:srgbClr val="0F7A85"/>
          </a:solidFill>
          <a:ln w="12700">
            <a:solidFill>
              <a:srgbClr val="0F7A85"/>
            </a:solidFill>
          </a:ln>
        </p:spPr>
      </p:sp>
      <p:sp>
        <p:nvSpPr>
          <p:cNvPr id="9" name="Text 9"/>
          <p:cNvSpPr txBox="1"/>
          <p:nvPr/>
        </p:nvSpPr>
        <p:spPr>
          <a:xfrm>
            <a:off x="5352153"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8.10</a:t>
            </a:r>
          </a:p>
        </p:txBody>
      </p:sp>
      <p:sp>
        <p:nvSpPr>
          <p:cNvPr id="10" name="Text 10"/>
          <p:cNvSpPr txBox="1"/>
          <p:nvPr/>
        </p:nvSpPr>
        <p:spPr>
          <a:xfrm>
            <a:off x="6370165" y="310896"/>
            <a:ext cx="551090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Virtual-circuit network</a:t>
            </a:r>
          </a:p>
        </p:txBody>
      </p:sp>
      <p:pic>
        <p:nvPicPr>
          <p:cNvPr id="11" name="Image 11"/>
          <p:cNvPicPr>
            <a:picLocks noChangeAspect="1"/>
          </p:cNvPicPr>
          <p:nvPr/>
        </p:nvPicPr>
        <p:blipFill>
          <a:blip r:embed="rId2"/>
          <a:stretch>
            <a:fillRect/>
          </a:stretch>
        </p:blipFill>
        <p:spPr>
          <a:xfrm>
            <a:off x="5352153" y="694944"/>
            <a:ext cx="6528920" cy="3139505"/>
          </a:xfrm>
          <a:prstGeom prst="rect">
            <a:avLst/>
          </a:prstGeom>
        </p:spPr>
      </p:pic>
      <p:sp>
        <p:nvSpPr>
          <p:cNvPr id="12" name="Shape 12"/>
          <p:cNvSpPr/>
          <p:nvPr/>
        </p:nvSpPr>
        <p:spPr>
          <a:xfrm>
            <a:off x="182880" y="4090481"/>
            <a:ext cx="6784952" cy="2378759"/>
          </a:xfrm>
          <a:prstGeom prst="roundRect">
            <a:avLst>
              <a:gd name="adj" fmla="val 961"/>
            </a:avLst>
          </a:prstGeom>
          <a:solidFill>
            <a:srgbClr val="FFFFFF"/>
          </a:solidFill>
          <a:ln w="12700">
            <a:solidFill>
              <a:srgbClr val="CFDCE0"/>
            </a:solidFill>
          </a:ln>
        </p:spPr>
      </p:sp>
      <p:sp>
        <p:nvSpPr>
          <p:cNvPr id="13" name="Shape 13"/>
          <p:cNvSpPr/>
          <p:nvPr/>
        </p:nvSpPr>
        <p:spPr>
          <a:xfrm>
            <a:off x="310896" y="4218497"/>
            <a:ext cx="901279" cy="256032"/>
          </a:xfrm>
          <a:prstGeom prst="roundRect">
            <a:avLst>
              <a:gd name="adj" fmla="val 25000"/>
            </a:avLst>
          </a:prstGeom>
          <a:solidFill>
            <a:srgbClr val="0F7A85"/>
          </a:solidFill>
          <a:ln w="12700">
            <a:solidFill>
              <a:srgbClr val="0F7A85"/>
            </a:solidFill>
          </a:ln>
        </p:spPr>
      </p:sp>
      <p:sp>
        <p:nvSpPr>
          <p:cNvPr id="14" name="Text 14"/>
          <p:cNvSpPr txBox="1"/>
          <p:nvPr/>
        </p:nvSpPr>
        <p:spPr>
          <a:xfrm>
            <a:off x="310896" y="4218497"/>
            <a:ext cx="901279"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8.11</a:t>
            </a:r>
          </a:p>
        </p:txBody>
      </p:sp>
      <p:sp>
        <p:nvSpPr>
          <p:cNvPr id="15" name="Text 15"/>
          <p:cNvSpPr txBox="1"/>
          <p:nvPr/>
        </p:nvSpPr>
        <p:spPr>
          <a:xfrm>
            <a:off x="1321903" y="4218497"/>
            <a:ext cx="551791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Virtual-circuit identifier</a:t>
            </a:r>
          </a:p>
        </p:txBody>
      </p:sp>
      <p:pic>
        <p:nvPicPr>
          <p:cNvPr id="16" name="Image 16"/>
          <p:cNvPicPr>
            <a:picLocks noChangeAspect="1"/>
          </p:cNvPicPr>
          <p:nvPr/>
        </p:nvPicPr>
        <p:blipFill>
          <a:blip r:embed="rId3"/>
          <a:stretch>
            <a:fillRect/>
          </a:stretch>
        </p:blipFill>
        <p:spPr>
          <a:xfrm>
            <a:off x="310896" y="4602545"/>
            <a:ext cx="6528920" cy="1738679"/>
          </a:xfrm>
          <a:prstGeom prst="rect">
            <a:avLst/>
          </a:prstGeom>
        </p:spPr>
      </p:pic>
      <p:sp>
        <p:nvSpPr>
          <p:cNvPr id="17" name="Shape 17"/>
          <p:cNvSpPr/>
          <p:nvPr/>
        </p:nvSpPr>
        <p:spPr>
          <a:xfrm>
            <a:off x="7095848" y="4090481"/>
            <a:ext cx="4913241" cy="2378759"/>
          </a:xfrm>
          <a:prstGeom prst="roundRect">
            <a:avLst>
              <a:gd name="adj" fmla="val 961"/>
            </a:avLst>
          </a:prstGeom>
          <a:solidFill>
            <a:srgbClr val="FFFFFF"/>
          </a:solidFill>
          <a:ln w="12700">
            <a:solidFill>
              <a:srgbClr val="CFDCE0"/>
            </a:solidFill>
          </a:ln>
        </p:spPr>
      </p:sp>
      <p:sp>
        <p:nvSpPr>
          <p:cNvPr id="18" name="Shape 18"/>
          <p:cNvSpPr/>
          <p:nvPr/>
        </p:nvSpPr>
        <p:spPr>
          <a:xfrm>
            <a:off x="7223864" y="4218497"/>
            <a:ext cx="520210" cy="256032"/>
          </a:xfrm>
          <a:prstGeom prst="roundRect">
            <a:avLst>
              <a:gd name="adj" fmla="val 25000"/>
            </a:avLst>
          </a:prstGeom>
          <a:solidFill>
            <a:srgbClr val="0F7A85"/>
          </a:solidFill>
          <a:ln w="12700">
            <a:solidFill>
              <a:srgbClr val="0F7A85"/>
            </a:solidFill>
          </a:ln>
        </p:spPr>
      </p:sp>
      <p:sp>
        <p:nvSpPr>
          <p:cNvPr id="19" name="Text 19"/>
          <p:cNvSpPr txBox="1"/>
          <p:nvPr/>
        </p:nvSpPr>
        <p:spPr>
          <a:xfrm>
            <a:off x="7223864" y="4218497"/>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8.3.2</a:t>
            </a:r>
          </a:p>
        </p:txBody>
      </p:sp>
      <p:sp>
        <p:nvSpPr>
          <p:cNvPr id="20" name="Text 20"/>
          <p:cNvSpPr txBox="1"/>
          <p:nvPr/>
        </p:nvSpPr>
        <p:spPr>
          <a:xfrm>
            <a:off x="7853802" y="4218497"/>
            <a:ext cx="4027271"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VCI is not an address</a:t>
            </a:r>
          </a:p>
        </p:txBody>
      </p:sp>
      <p:sp>
        <p:nvSpPr>
          <p:cNvPr id="21" name="Text 21"/>
          <p:cNvSpPr txBox="1"/>
          <p:nvPr/>
        </p:nvSpPr>
        <p:spPr>
          <a:xfrm>
            <a:off x="7223864" y="4602545"/>
            <a:ext cx="4657209" cy="79801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Small number, local to one link</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Changes at every switch</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Destination address used once, at setup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4426240"/>
          </a:xfrm>
          <a:prstGeom prst="roundRect">
            <a:avLst>
              <a:gd name="adj" fmla="val 516"/>
            </a:avLst>
          </a:prstGeom>
          <a:solidFill>
            <a:srgbClr val="FFFFFF"/>
          </a:solidFill>
          <a:ln w="12700">
            <a:solidFill>
              <a:srgbClr val="CFDCE0"/>
            </a:solidFill>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8.12</a:t>
            </a:r>
          </a:p>
        </p:txBody>
      </p:sp>
      <p:sp>
        <p:nvSpPr>
          <p:cNvPr id="5" name="Text 5"/>
          <p:cNvSpPr txBox="1"/>
          <p:nvPr/>
        </p:nvSpPr>
        <p:spPr>
          <a:xfrm>
            <a:off x="1328908" y="310896"/>
            <a:ext cx="457505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Switch and table for a virtual-circuit network</a:t>
            </a:r>
          </a:p>
        </p:txBody>
      </p:sp>
      <p:pic>
        <p:nvPicPr>
          <p:cNvPr id="6" name="Image 6"/>
          <p:cNvPicPr>
            <a:picLocks noChangeAspect="1"/>
          </p:cNvPicPr>
          <p:nvPr/>
        </p:nvPicPr>
        <p:blipFill>
          <a:blip r:embed="rId2"/>
          <a:stretch>
            <a:fillRect/>
          </a:stretch>
        </p:blipFill>
        <p:spPr>
          <a:xfrm>
            <a:off x="310896" y="694944"/>
            <a:ext cx="5593065" cy="3786160"/>
          </a:xfrm>
          <a:prstGeom prst="rect">
            <a:avLst/>
          </a:prstGeom>
        </p:spPr>
      </p:pic>
      <p:pic>
        <p:nvPicPr>
          <p:cNvPr id="7" name="Image 7"/>
          <p:cNvPicPr>
            <a:picLocks noChangeAspect="1"/>
          </p:cNvPicPr>
          <p:nvPr/>
        </p:nvPicPr>
        <p:blipFill>
          <a:blip r:embed="rId3"/>
          <a:stretch>
            <a:fillRect/>
          </a:stretch>
        </p:blipFill>
        <p:spPr>
          <a:xfrm>
            <a:off x="578874" y="2017042"/>
            <a:ext cx="2389562" cy="244627"/>
          </a:xfrm>
          <a:prstGeom prst="rect">
            <a:avLst/>
          </a:prstGeom>
        </p:spPr>
      </p:pic>
      <p:pic>
        <p:nvPicPr>
          <p:cNvPr id="8" name="Image 8"/>
          <p:cNvPicPr>
            <a:picLocks noChangeAspect="1"/>
          </p:cNvPicPr>
          <p:nvPr/>
        </p:nvPicPr>
        <p:blipFill>
          <a:blip r:embed="rId4"/>
          <a:stretch>
            <a:fillRect/>
          </a:stretch>
        </p:blipFill>
        <p:spPr>
          <a:xfrm>
            <a:off x="4432863" y="2017042"/>
            <a:ext cx="1361016" cy="244627"/>
          </a:xfrm>
          <a:prstGeom prst="rect">
            <a:avLst/>
          </a:prstGeom>
        </p:spPr>
      </p:pic>
      <p:pic>
        <p:nvPicPr>
          <p:cNvPr id="9" name="Image 9"/>
          <p:cNvPicPr>
            <a:picLocks noChangeAspect="1"/>
          </p:cNvPicPr>
          <p:nvPr/>
        </p:nvPicPr>
        <p:blipFill>
          <a:blip r:embed="rId5"/>
          <a:stretch>
            <a:fillRect/>
          </a:stretch>
        </p:blipFill>
        <p:spPr>
          <a:xfrm>
            <a:off x="3822407" y="2986655"/>
            <a:ext cx="245739" cy="1357681"/>
          </a:xfrm>
          <a:prstGeom prst="rect">
            <a:avLst/>
          </a:prstGeom>
        </p:spPr>
      </p:pic>
      <p:sp>
        <p:nvSpPr>
          <p:cNvPr id="10" name="Shape 10"/>
          <p:cNvSpPr/>
          <p:nvPr/>
        </p:nvSpPr>
        <p:spPr>
          <a:xfrm>
            <a:off x="6159993" y="182880"/>
            <a:ext cx="5849097" cy="4426240"/>
          </a:xfrm>
          <a:prstGeom prst="roundRect">
            <a:avLst>
              <a:gd name="adj" fmla="val 516"/>
            </a:avLst>
          </a:prstGeom>
          <a:solidFill>
            <a:srgbClr val="FFFFFF"/>
          </a:solidFill>
          <a:ln w="12700">
            <a:solidFill>
              <a:srgbClr val="CFDCE0"/>
            </a:solidFill>
          </a:ln>
        </p:spPr>
      </p:sp>
      <p:sp>
        <p:nvSpPr>
          <p:cNvPr id="11" name="Shape 11"/>
          <p:cNvSpPr/>
          <p:nvPr/>
        </p:nvSpPr>
        <p:spPr>
          <a:xfrm>
            <a:off x="6288009" y="310896"/>
            <a:ext cx="520210" cy="256032"/>
          </a:xfrm>
          <a:prstGeom prst="roundRect">
            <a:avLst>
              <a:gd name="adj" fmla="val 25000"/>
            </a:avLst>
          </a:prstGeom>
          <a:solidFill>
            <a:srgbClr val="0F7A85"/>
          </a:solidFill>
          <a:ln w="12700">
            <a:solidFill>
              <a:srgbClr val="0F7A85"/>
            </a:solidFill>
          </a:ln>
        </p:spPr>
      </p:sp>
      <p:sp>
        <p:nvSpPr>
          <p:cNvPr id="12" name="Text 12"/>
          <p:cNvSpPr txBox="1"/>
          <p:nvPr/>
        </p:nvSpPr>
        <p:spPr>
          <a:xfrm>
            <a:off x="6288009"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8.3.2</a:t>
            </a:r>
          </a:p>
        </p:txBody>
      </p:sp>
      <p:sp>
        <p:nvSpPr>
          <p:cNvPr id="13" name="Text 13"/>
          <p:cNvSpPr txBox="1"/>
          <p:nvPr/>
        </p:nvSpPr>
        <p:spPr>
          <a:xfrm>
            <a:off x="6917947" y="310896"/>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Switching table</a:t>
            </a:r>
          </a:p>
        </p:txBody>
      </p:sp>
      <p:sp>
        <p:nvSpPr>
          <p:cNvPr id="14" name="Text 14"/>
          <p:cNvSpPr txBox="1"/>
          <p:nvPr/>
        </p:nvSpPr>
        <p:spPr>
          <a:xfrm>
            <a:off x="6288009" y="694944"/>
            <a:ext cx="5593065" cy="13300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Four fields: incoming port, incoming VCI, outgoing port, outgoing VCI</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Frame arrives on port 1 with VCI 14</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table says out on port 3 with VCI 22</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Entry created at setup, removed at teardown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 address lookup, no routing decision per packet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7018916" cy="5228621"/>
          </a:xfrm>
          <a:prstGeom prst="roundRect">
            <a:avLst>
              <a:gd name="adj" fmla="val 437"/>
            </a:avLst>
          </a:prstGeom>
          <a:solidFill>
            <a:srgbClr val="FFFFFF"/>
          </a:solidFill>
          <a:ln w="12700">
            <a:solidFill>
              <a:srgbClr val="CFDCE0"/>
            </a:solidFill>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8.13</a:t>
            </a:r>
          </a:p>
        </p:txBody>
      </p:sp>
      <p:sp>
        <p:nvSpPr>
          <p:cNvPr id="5" name="Text 5"/>
          <p:cNvSpPr txBox="1"/>
          <p:nvPr/>
        </p:nvSpPr>
        <p:spPr>
          <a:xfrm>
            <a:off x="1328908" y="310896"/>
            <a:ext cx="574487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Source-to-destination transfer in a virtual-circuit network</a:t>
            </a:r>
          </a:p>
        </p:txBody>
      </p:sp>
      <p:pic>
        <p:nvPicPr>
          <p:cNvPr id="6" name="Image 6"/>
          <p:cNvPicPr>
            <a:picLocks noChangeAspect="1"/>
          </p:cNvPicPr>
          <p:nvPr/>
        </p:nvPicPr>
        <p:blipFill>
          <a:blip r:embed="rId2"/>
          <a:stretch>
            <a:fillRect/>
          </a:stretch>
        </p:blipFill>
        <p:spPr>
          <a:xfrm>
            <a:off x="310896" y="694944"/>
            <a:ext cx="6762884" cy="4588541"/>
          </a:xfrm>
          <a:prstGeom prst="rect">
            <a:avLst/>
          </a:prstGeom>
        </p:spPr>
      </p:pic>
      <p:sp>
        <p:nvSpPr>
          <p:cNvPr id="7" name="Shape 7"/>
          <p:cNvSpPr/>
          <p:nvPr/>
        </p:nvSpPr>
        <p:spPr>
          <a:xfrm>
            <a:off x="7329812" y="182880"/>
            <a:ext cx="4679277" cy="5228621"/>
          </a:xfrm>
          <a:prstGeom prst="roundRect">
            <a:avLst>
              <a:gd name="adj" fmla="val 437"/>
            </a:avLst>
          </a:prstGeom>
          <a:solidFill>
            <a:srgbClr val="FFFFFF"/>
          </a:solidFill>
          <a:ln w="12700">
            <a:solidFill>
              <a:srgbClr val="CFDCE0"/>
            </a:solidFill>
          </a:ln>
        </p:spPr>
      </p:sp>
      <p:sp>
        <p:nvSpPr>
          <p:cNvPr id="8" name="Shape 8"/>
          <p:cNvSpPr/>
          <p:nvPr/>
        </p:nvSpPr>
        <p:spPr>
          <a:xfrm>
            <a:off x="7457828" y="310896"/>
            <a:ext cx="879888" cy="256032"/>
          </a:xfrm>
          <a:prstGeom prst="roundRect">
            <a:avLst>
              <a:gd name="adj" fmla="val 25000"/>
            </a:avLst>
          </a:prstGeom>
          <a:solidFill>
            <a:srgbClr val="E2A03F"/>
          </a:solidFill>
          <a:ln w="12700">
            <a:solidFill>
              <a:srgbClr val="E2A03F"/>
            </a:solidFill>
          </a:ln>
        </p:spPr>
      </p:sp>
      <p:sp>
        <p:nvSpPr>
          <p:cNvPr id="9" name="Text 9"/>
          <p:cNvSpPr txBox="1"/>
          <p:nvPr/>
        </p:nvSpPr>
        <p:spPr>
          <a:xfrm>
            <a:off x="7457828" y="310896"/>
            <a:ext cx="879888"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13252E"/>
                </a:solidFill>
                <a:latin typeface="Arial" pitchFamily="34" charset="0"/>
                <a:ea typeface="Arial" pitchFamily="34" charset="-122"/>
                <a:cs typeface="Arial" pitchFamily="34" charset="-120"/>
              </a:rPr>
              <a:t>Correction</a:t>
            </a:r>
          </a:p>
        </p:txBody>
      </p:sp>
      <p:sp>
        <p:nvSpPr>
          <p:cNvPr id="10" name="Text 10"/>
          <p:cNvSpPr txBox="1"/>
          <p:nvPr/>
        </p:nvSpPr>
        <p:spPr>
          <a:xfrm>
            <a:off x="8447444" y="310896"/>
            <a:ext cx="3433630"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Deck caption</a:t>
            </a:r>
          </a:p>
        </p:txBody>
      </p:sp>
      <p:sp>
        <p:nvSpPr>
          <p:cNvPr id="11" name="Text 11"/>
          <p:cNvSpPr txBox="1"/>
          <p:nvPr/>
        </p:nvSpPr>
        <p:spPr>
          <a:xfrm>
            <a:off x="7457828" y="694944"/>
            <a:ext cx="4423245" cy="75991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Deck reads circuit-switched network</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Figure 8.13 is the virtual-circuit case: VCI changes hop by hop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498827"/>
          </a:xfrm>
          <a:prstGeom prst="roundRect">
            <a:avLst>
              <a:gd name="adj" fmla="val 653"/>
            </a:avLst>
          </a:prstGeom>
          <a:solidFill>
            <a:srgbClr val="FFFFFF"/>
          </a:solidFill>
          <a:ln w="12700">
            <a:solidFill>
              <a:srgbClr val="CFDCE0"/>
            </a:solidFill>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8.14</a:t>
            </a:r>
          </a:p>
        </p:txBody>
      </p:sp>
      <p:sp>
        <p:nvSpPr>
          <p:cNvPr id="5" name="Text 5"/>
          <p:cNvSpPr txBox="1"/>
          <p:nvPr/>
        </p:nvSpPr>
        <p:spPr>
          <a:xfrm>
            <a:off x="1328908" y="310896"/>
            <a:ext cx="457505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Setup request</a:t>
            </a:r>
          </a:p>
        </p:txBody>
      </p:sp>
      <p:pic>
        <p:nvPicPr>
          <p:cNvPr id="6" name="Image 6"/>
          <p:cNvPicPr>
            <a:picLocks noChangeAspect="1"/>
          </p:cNvPicPr>
          <p:nvPr/>
        </p:nvPicPr>
        <p:blipFill>
          <a:blip r:embed="rId2"/>
          <a:stretch>
            <a:fillRect/>
          </a:stretch>
        </p:blipFill>
        <p:spPr>
          <a:xfrm>
            <a:off x="310896" y="694944"/>
            <a:ext cx="5593065" cy="2858747"/>
          </a:xfrm>
          <a:prstGeom prst="rect">
            <a:avLst/>
          </a:prstGeom>
        </p:spPr>
      </p:pic>
      <p:sp>
        <p:nvSpPr>
          <p:cNvPr id="7" name="Shape 7"/>
          <p:cNvSpPr/>
          <p:nvPr/>
        </p:nvSpPr>
        <p:spPr>
          <a:xfrm>
            <a:off x="6159993" y="182880"/>
            <a:ext cx="5849097" cy="3498827"/>
          </a:xfrm>
          <a:prstGeom prst="roundRect">
            <a:avLst>
              <a:gd name="adj" fmla="val 653"/>
            </a:avLst>
          </a:prstGeom>
          <a:solidFill>
            <a:srgbClr val="FFFFFF"/>
          </a:solidFill>
          <a:ln w="12700">
            <a:solidFill>
              <a:srgbClr val="CFDCE0"/>
            </a:solidFill>
          </a:ln>
        </p:spPr>
      </p:sp>
      <p:sp>
        <p:nvSpPr>
          <p:cNvPr id="8" name="Shape 8"/>
          <p:cNvSpPr/>
          <p:nvPr/>
        </p:nvSpPr>
        <p:spPr>
          <a:xfrm>
            <a:off x="6288009" y="310896"/>
            <a:ext cx="908284" cy="256032"/>
          </a:xfrm>
          <a:prstGeom prst="roundRect">
            <a:avLst>
              <a:gd name="adj" fmla="val 25000"/>
            </a:avLst>
          </a:prstGeom>
          <a:solidFill>
            <a:srgbClr val="0F7A85"/>
          </a:solidFill>
          <a:ln w="12700">
            <a:solidFill>
              <a:srgbClr val="0F7A85"/>
            </a:solidFill>
          </a:ln>
        </p:spPr>
      </p:sp>
      <p:sp>
        <p:nvSpPr>
          <p:cNvPr id="9" name="Text 9"/>
          <p:cNvSpPr txBox="1"/>
          <p:nvPr/>
        </p:nvSpPr>
        <p:spPr>
          <a:xfrm>
            <a:off x="6288009"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8.15</a:t>
            </a:r>
          </a:p>
        </p:txBody>
      </p:sp>
      <p:sp>
        <p:nvSpPr>
          <p:cNvPr id="10" name="Text 10"/>
          <p:cNvSpPr txBox="1"/>
          <p:nvPr/>
        </p:nvSpPr>
        <p:spPr>
          <a:xfrm>
            <a:off x="7306021" y="310896"/>
            <a:ext cx="457505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Setup acknowledgment</a:t>
            </a:r>
          </a:p>
        </p:txBody>
      </p:sp>
      <p:pic>
        <p:nvPicPr>
          <p:cNvPr id="11" name="Image 11"/>
          <p:cNvPicPr>
            <a:picLocks noChangeAspect="1"/>
          </p:cNvPicPr>
          <p:nvPr/>
        </p:nvPicPr>
        <p:blipFill>
          <a:blip r:embed="rId3"/>
          <a:stretch>
            <a:fillRect/>
          </a:stretch>
        </p:blipFill>
        <p:spPr>
          <a:xfrm>
            <a:off x="6288009" y="694944"/>
            <a:ext cx="5593065" cy="2679593"/>
          </a:xfrm>
          <a:prstGeom prst="rect">
            <a:avLst/>
          </a:prstGeom>
        </p:spPr>
      </p:pic>
      <p:sp>
        <p:nvSpPr>
          <p:cNvPr id="12" name="Shape 12"/>
          <p:cNvSpPr/>
          <p:nvPr/>
        </p:nvSpPr>
        <p:spPr>
          <a:xfrm>
            <a:off x="182880" y="3809723"/>
            <a:ext cx="5849097" cy="1704096"/>
          </a:xfrm>
          <a:prstGeom prst="roundRect">
            <a:avLst>
              <a:gd name="adj" fmla="val 1341"/>
            </a:avLst>
          </a:prstGeom>
          <a:solidFill>
            <a:srgbClr val="FFFFFF"/>
          </a:solidFill>
          <a:ln w="12700">
            <a:solidFill>
              <a:srgbClr val="CFDCE0"/>
            </a:solidFill>
          </a:ln>
        </p:spPr>
      </p:sp>
      <p:sp>
        <p:nvSpPr>
          <p:cNvPr id="13" name="Shape 13"/>
          <p:cNvSpPr/>
          <p:nvPr/>
        </p:nvSpPr>
        <p:spPr>
          <a:xfrm>
            <a:off x="310896" y="3937739"/>
            <a:ext cx="520210" cy="256032"/>
          </a:xfrm>
          <a:prstGeom prst="roundRect">
            <a:avLst>
              <a:gd name="adj" fmla="val 25000"/>
            </a:avLst>
          </a:prstGeom>
          <a:solidFill>
            <a:srgbClr val="0F7A85"/>
          </a:solidFill>
          <a:ln w="12700">
            <a:solidFill>
              <a:srgbClr val="0F7A85"/>
            </a:solidFill>
          </a:ln>
        </p:spPr>
      </p:sp>
      <p:sp>
        <p:nvSpPr>
          <p:cNvPr id="14" name="Text 14"/>
          <p:cNvSpPr txBox="1"/>
          <p:nvPr/>
        </p:nvSpPr>
        <p:spPr>
          <a:xfrm>
            <a:off x="310896" y="3937739"/>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8.3.2</a:t>
            </a:r>
          </a:p>
        </p:txBody>
      </p:sp>
      <p:sp>
        <p:nvSpPr>
          <p:cNvPr id="15" name="Text 15"/>
          <p:cNvSpPr txBox="1"/>
          <p:nvPr/>
        </p:nvSpPr>
        <p:spPr>
          <a:xfrm>
            <a:off x="940834" y="3937739"/>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Setup in two passes</a:t>
            </a:r>
          </a:p>
        </p:txBody>
      </p:sp>
      <p:sp>
        <p:nvSpPr>
          <p:cNvPr id="16" name="Text 16"/>
          <p:cNvSpPr txBox="1"/>
          <p:nvPr/>
        </p:nvSpPr>
        <p:spPr>
          <a:xfrm>
            <a:off x="310896" y="4321787"/>
            <a:ext cx="5593065" cy="10259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Request carries the destination address toward B, each switch makes a table entry with the incoming VCI</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Acknowledgment travels back, filling in the outgoing VCIs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After that the address is never used again</a:t>
            </a:r>
          </a:p>
        </p:txBody>
      </p:sp>
      <p:sp>
        <p:nvSpPr>
          <p:cNvPr id="17" name="Shape 17"/>
          <p:cNvSpPr/>
          <p:nvPr/>
        </p:nvSpPr>
        <p:spPr>
          <a:xfrm>
            <a:off x="6159993" y="3809723"/>
            <a:ext cx="5849097" cy="1704096"/>
          </a:xfrm>
          <a:prstGeom prst="roundRect">
            <a:avLst>
              <a:gd name="adj" fmla="val 1341"/>
            </a:avLst>
          </a:prstGeom>
          <a:solidFill>
            <a:srgbClr val="FFFFFF"/>
          </a:solidFill>
          <a:ln w="12700">
            <a:solidFill>
              <a:srgbClr val="CFDCE0"/>
            </a:solidFill>
          </a:ln>
        </p:spPr>
      </p:sp>
      <p:sp>
        <p:nvSpPr>
          <p:cNvPr id="18" name="Shape 18"/>
          <p:cNvSpPr/>
          <p:nvPr/>
        </p:nvSpPr>
        <p:spPr>
          <a:xfrm>
            <a:off x="6288009" y="3937739"/>
            <a:ext cx="520210" cy="256032"/>
          </a:xfrm>
          <a:prstGeom prst="roundRect">
            <a:avLst>
              <a:gd name="adj" fmla="val 25000"/>
            </a:avLst>
          </a:prstGeom>
          <a:solidFill>
            <a:srgbClr val="0F7A85"/>
          </a:solidFill>
          <a:ln w="12700">
            <a:solidFill>
              <a:srgbClr val="0F7A85"/>
            </a:solidFill>
          </a:ln>
        </p:spPr>
      </p:sp>
      <p:sp>
        <p:nvSpPr>
          <p:cNvPr id="19" name="Text 19"/>
          <p:cNvSpPr txBox="1"/>
          <p:nvPr/>
        </p:nvSpPr>
        <p:spPr>
          <a:xfrm>
            <a:off x="6288009" y="3937739"/>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8.3.2</a:t>
            </a:r>
          </a:p>
        </p:txBody>
      </p:sp>
      <p:sp>
        <p:nvSpPr>
          <p:cNvPr id="20" name="Text 20"/>
          <p:cNvSpPr txBox="1"/>
          <p:nvPr/>
        </p:nvSpPr>
        <p:spPr>
          <a:xfrm>
            <a:off x="6917947" y="3937739"/>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Efficiency and delay</a:t>
            </a:r>
          </a:p>
        </p:txBody>
      </p:sp>
      <p:sp>
        <p:nvSpPr>
          <p:cNvPr id="21" name="Text 21"/>
          <p:cNvSpPr txBox="1"/>
          <p:nvPr/>
        </p:nvSpPr>
        <p:spPr>
          <a:xfrm>
            <a:off x="6288009" y="4321787"/>
            <a:ext cx="5593065" cy="10640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One-time setup and teardown delay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Reserved at setup: no wait, constant delay per packet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 demand: delay varies, but the source can check availability first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Per-packet work is a table index, not a longest-prefix search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7018916" cy="4674875"/>
          </a:xfrm>
          <a:prstGeom prst="roundRect">
            <a:avLst>
              <a:gd name="adj" fmla="val 489"/>
            </a:avLst>
          </a:prstGeom>
          <a:solidFill>
            <a:srgbClr val="FFFFFF"/>
          </a:solidFill>
          <a:ln w="12700">
            <a:solidFill>
              <a:srgbClr val="CFDCE0"/>
            </a:solidFill>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8.16</a:t>
            </a:r>
          </a:p>
        </p:txBody>
      </p:sp>
      <p:sp>
        <p:nvSpPr>
          <p:cNvPr id="5" name="Text 5"/>
          <p:cNvSpPr txBox="1"/>
          <p:nvPr/>
        </p:nvSpPr>
        <p:spPr>
          <a:xfrm>
            <a:off x="1328908" y="310896"/>
            <a:ext cx="574487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Delay in a virtual-circuit network</a:t>
            </a:r>
          </a:p>
        </p:txBody>
      </p:sp>
      <p:pic>
        <p:nvPicPr>
          <p:cNvPr id="6" name="Image 6"/>
          <p:cNvPicPr>
            <a:picLocks noChangeAspect="1"/>
          </p:cNvPicPr>
          <p:nvPr/>
        </p:nvPicPr>
        <p:blipFill>
          <a:blip r:embed="rId2"/>
          <a:stretch>
            <a:fillRect/>
          </a:stretch>
        </p:blipFill>
        <p:spPr>
          <a:xfrm>
            <a:off x="1098541" y="694944"/>
            <a:ext cx="5975239" cy="4034795"/>
          </a:xfrm>
          <a:prstGeom prst="rect">
            <a:avLst/>
          </a:prstGeom>
        </p:spPr>
      </p:pic>
      <p:pic>
        <p:nvPicPr>
          <p:cNvPr id="7" name="Image 7"/>
          <p:cNvPicPr>
            <a:picLocks noChangeAspect="1"/>
          </p:cNvPicPr>
          <p:nvPr/>
        </p:nvPicPr>
        <p:blipFill>
          <a:blip r:embed="rId3"/>
          <a:stretch>
            <a:fillRect/>
          </a:stretch>
        </p:blipFill>
        <p:spPr>
          <a:xfrm>
            <a:off x="1314314" y="2247601"/>
            <a:ext cx="1810678" cy="502463"/>
          </a:xfrm>
          <a:prstGeom prst="rect">
            <a:avLst/>
          </a:prstGeom>
        </p:spPr>
      </p:pic>
      <p:pic>
        <p:nvPicPr>
          <p:cNvPr id="8" name="Image 8"/>
          <p:cNvPicPr>
            <a:picLocks noChangeAspect="1"/>
          </p:cNvPicPr>
          <p:nvPr/>
        </p:nvPicPr>
        <p:blipFill>
          <a:blip r:embed="rId4"/>
          <a:stretch>
            <a:fillRect/>
          </a:stretch>
        </p:blipFill>
        <p:spPr>
          <a:xfrm>
            <a:off x="3124993" y="2774206"/>
            <a:ext cx="1810678" cy="502464"/>
          </a:xfrm>
          <a:prstGeom prst="rect">
            <a:avLst/>
          </a:prstGeom>
        </p:spPr>
      </p:pic>
      <p:pic>
        <p:nvPicPr>
          <p:cNvPr id="9" name="Image 9"/>
          <p:cNvPicPr>
            <a:picLocks noChangeAspect="1"/>
          </p:cNvPicPr>
          <p:nvPr/>
        </p:nvPicPr>
        <p:blipFill>
          <a:blip r:embed="rId5"/>
          <a:stretch>
            <a:fillRect/>
          </a:stretch>
        </p:blipFill>
        <p:spPr>
          <a:xfrm>
            <a:off x="4943215" y="3281196"/>
            <a:ext cx="1810678" cy="502464"/>
          </a:xfrm>
          <a:prstGeom prst="rect">
            <a:avLst/>
          </a:prstGeom>
        </p:spPr>
      </p:pic>
      <p:pic>
        <p:nvPicPr>
          <p:cNvPr id="10" name="Image 10"/>
          <p:cNvPicPr>
            <a:picLocks noChangeAspect="1"/>
          </p:cNvPicPr>
          <p:nvPr/>
        </p:nvPicPr>
        <p:blipFill>
          <a:blip r:embed="rId6"/>
          <a:stretch>
            <a:fillRect/>
          </a:stretch>
        </p:blipFill>
        <p:spPr>
          <a:xfrm>
            <a:off x="1312805" y="1478063"/>
            <a:ext cx="5441089" cy="354591"/>
          </a:xfrm>
          <a:prstGeom prst="rect">
            <a:avLst/>
          </a:prstGeom>
        </p:spPr>
      </p:pic>
      <p:pic>
        <p:nvPicPr>
          <p:cNvPr id="11" name="Image 11"/>
          <p:cNvPicPr>
            <a:picLocks noChangeAspect="1"/>
          </p:cNvPicPr>
          <p:nvPr/>
        </p:nvPicPr>
        <p:blipFill>
          <a:blip r:embed="rId7"/>
          <a:stretch>
            <a:fillRect/>
          </a:stretch>
        </p:blipFill>
        <p:spPr>
          <a:xfrm>
            <a:off x="1312805" y="1840199"/>
            <a:ext cx="5445616" cy="354591"/>
          </a:xfrm>
          <a:prstGeom prst="rect">
            <a:avLst/>
          </a:prstGeom>
        </p:spPr>
      </p:pic>
      <p:pic>
        <p:nvPicPr>
          <p:cNvPr id="12" name="Image 12"/>
          <p:cNvPicPr>
            <a:picLocks noChangeAspect="1"/>
          </p:cNvPicPr>
          <p:nvPr/>
        </p:nvPicPr>
        <p:blipFill>
          <a:blip r:embed="rId8"/>
          <a:stretch>
            <a:fillRect/>
          </a:stretch>
        </p:blipFill>
        <p:spPr>
          <a:xfrm>
            <a:off x="1312805" y="3806293"/>
            <a:ext cx="5445616" cy="354592"/>
          </a:xfrm>
          <a:prstGeom prst="rect">
            <a:avLst/>
          </a:prstGeom>
        </p:spPr>
      </p:pic>
      <p:pic>
        <p:nvPicPr>
          <p:cNvPr id="13" name="Image 13"/>
          <p:cNvPicPr>
            <a:picLocks noChangeAspect="1"/>
          </p:cNvPicPr>
          <p:nvPr/>
        </p:nvPicPr>
        <p:blipFill>
          <a:blip r:embed="rId9"/>
          <a:stretch>
            <a:fillRect/>
          </a:stretch>
        </p:blipFill>
        <p:spPr>
          <a:xfrm>
            <a:off x="780164" y="1470518"/>
            <a:ext cx="390804" cy="724271"/>
          </a:xfrm>
          <a:prstGeom prst="rect">
            <a:avLst/>
          </a:prstGeom>
        </p:spPr>
      </p:pic>
      <p:pic>
        <p:nvPicPr>
          <p:cNvPr id="14" name="Image 14"/>
          <p:cNvPicPr>
            <a:picLocks noChangeAspect="1"/>
          </p:cNvPicPr>
          <p:nvPr/>
        </p:nvPicPr>
        <p:blipFill>
          <a:blip r:embed="rId10"/>
          <a:stretch>
            <a:fillRect/>
          </a:stretch>
        </p:blipFill>
        <p:spPr>
          <a:xfrm>
            <a:off x="869189" y="3570905"/>
            <a:ext cx="390805" cy="834421"/>
          </a:xfrm>
          <a:prstGeom prst="rect">
            <a:avLst/>
          </a:prstGeom>
        </p:spPr>
      </p:pic>
      <p:pic>
        <p:nvPicPr>
          <p:cNvPr id="15" name="Image 15"/>
          <p:cNvPicPr>
            <a:picLocks noChangeAspect="1"/>
          </p:cNvPicPr>
          <p:nvPr/>
        </p:nvPicPr>
        <p:blipFill>
          <a:blip r:embed="rId11"/>
          <a:stretch>
            <a:fillRect/>
          </a:stretch>
        </p:blipFill>
        <p:spPr>
          <a:xfrm>
            <a:off x="310896" y="1455429"/>
            <a:ext cx="392314" cy="2705456"/>
          </a:xfrm>
          <a:prstGeom prst="rect">
            <a:avLst/>
          </a:prstGeom>
        </p:spPr>
      </p:pic>
      <p:sp>
        <p:nvSpPr>
          <p:cNvPr id="16" name="Shape 16"/>
          <p:cNvSpPr/>
          <p:nvPr/>
        </p:nvSpPr>
        <p:spPr>
          <a:xfrm>
            <a:off x="7329812" y="182880"/>
            <a:ext cx="4679277" cy="4674875"/>
          </a:xfrm>
          <a:prstGeom prst="roundRect">
            <a:avLst>
              <a:gd name="adj" fmla="val 489"/>
            </a:avLst>
          </a:prstGeom>
          <a:solidFill>
            <a:srgbClr val="FFFFFF"/>
          </a:solidFill>
          <a:ln w="12700">
            <a:solidFill>
              <a:srgbClr val="CFDCE0"/>
            </a:solidFill>
          </a:ln>
        </p:spPr>
      </p:sp>
      <p:sp>
        <p:nvSpPr>
          <p:cNvPr id="17" name="Shape 17"/>
          <p:cNvSpPr/>
          <p:nvPr/>
        </p:nvSpPr>
        <p:spPr>
          <a:xfrm>
            <a:off x="7457828" y="310896"/>
            <a:ext cx="602323" cy="256032"/>
          </a:xfrm>
          <a:prstGeom prst="roundRect">
            <a:avLst>
              <a:gd name="adj" fmla="val 25000"/>
            </a:avLst>
          </a:prstGeom>
          <a:solidFill>
            <a:srgbClr val="0F7A85"/>
          </a:solidFill>
          <a:ln w="12700">
            <a:solidFill>
              <a:srgbClr val="0F7A85"/>
            </a:solidFill>
          </a:ln>
        </p:spPr>
      </p:sp>
      <p:sp>
        <p:nvSpPr>
          <p:cNvPr id="18" name="Text 18"/>
          <p:cNvSpPr txBox="1"/>
          <p:nvPr/>
        </p:nvSpPr>
        <p:spPr>
          <a:xfrm>
            <a:off x="7457828" y="310896"/>
            <a:ext cx="602323"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Today</a:t>
            </a:r>
          </a:p>
        </p:txBody>
      </p:sp>
      <p:sp>
        <p:nvSpPr>
          <p:cNvPr id="19" name="Text 19"/>
          <p:cNvSpPr txBox="1"/>
          <p:nvPr/>
        </p:nvSpPr>
        <p:spPr>
          <a:xfrm>
            <a:off x="8169879" y="310896"/>
            <a:ext cx="3711194"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Virtual circuits now</a:t>
            </a:r>
          </a:p>
        </p:txBody>
      </p:sp>
      <p:sp>
        <p:nvSpPr>
          <p:cNvPr id="20" name="Text 20"/>
          <p:cNvSpPr txBox="1"/>
          <p:nvPr/>
        </p:nvSpPr>
        <p:spPr>
          <a:xfrm>
            <a:off x="7457828" y="694944"/>
            <a:ext cx="4423245" cy="1557924"/>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ATM and Frame Relay: gone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MPLS: the same idea, label swapped at each hop</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carrier cores, traffic engineering, VPNs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Segment routing: path carried in the header, no per-flow state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VLAN tags and tunnels: local labels under another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3008246" cy="2236104"/>
          </a:xfrm>
          <a:prstGeom prst="roundRect">
            <a:avLst>
              <a:gd name="adj" fmla="val 1022"/>
            </a:avLst>
          </a:prstGeom>
          <a:solidFill>
            <a:srgbClr val="FFFFFF"/>
          </a:solidFill>
          <a:ln w="12700">
            <a:solidFill>
              <a:srgbClr val="CFDCE0"/>
            </a:solidFill>
          </a:ln>
        </p:spPr>
      </p:sp>
      <p:sp>
        <p:nvSpPr>
          <p:cNvPr id="3" name="Shape 3"/>
          <p:cNvSpPr/>
          <p:nvPr/>
        </p:nvSpPr>
        <p:spPr>
          <a:xfrm>
            <a:off x="310896" y="310896"/>
            <a:ext cx="421309"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421309"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a:t>
            </a:r>
          </a:p>
        </p:txBody>
      </p:sp>
      <p:sp>
        <p:nvSpPr>
          <p:cNvPr id="5" name="Text 5"/>
          <p:cNvSpPr txBox="1"/>
          <p:nvPr/>
        </p:nvSpPr>
        <p:spPr>
          <a:xfrm>
            <a:off x="841933" y="310896"/>
            <a:ext cx="222117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Structure of a switch</a:t>
            </a:r>
          </a:p>
        </p:txBody>
      </p:sp>
      <p:sp>
        <p:nvSpPr>
          <p:cNvPr id="6" name="Text 6"/>
          <p:cNvSpPr txBox="1"/>
          <p:nvPr/>
        </p:nvSpPr>
        <p:spPr>
          <a:xfrm>
            <a:off x="310896" y="694944"/>
            <a:ext cx="2752214" cy="9878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Circuit switches: space or time division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Packet switches: ports, processor, fabric</a:t>
            </a:r>
          </a:p>
        </p:txBody>
      </p:sp>
      <p:sp>
        <p:nvSpPr>
          <p:cNvPr id="7" name="Shape 7"/>
          <p:cNvSpPr/>
          <p:nvPr/>
        </p:nvSpPr>
        <p:spPr>
          <a:xfrm>
            <a:off x="3319142" y="182880"/>
            <a:ext cx="3471053" cy="2236104"/>
          </a:xfrm>
          <a:prstGeom prst="roundRect">
            <a:avLst>
              <a:gd name="adj" fmla="val 1022"/>
            </a:avLst>
          </a:prstGeom>
          <a:solidFill>
            <a:srgbClr val="FFFFFF"/>
          </a:solidFill>
          <a:ln w="12700">
            <a:solidFill>
              <a:srgbClr val="CFDCE0"/>
            </a:solidFill>
          </a:ln>
        </p:spPr>
      </p:sp>
      <p:sp>
        <p:nvSpPr>
          <p:cNvPr id="8" name="Shape 8"/>
          <p:cNvSpPr/>
          <p:nvPr/>
        </p:nvSpPr>
        <p:spPr>
          <a:xfrm>
            <a:off x="3447158" y="310896"/>
            <a:ext cx="421309" cy="256032"/>
          </a:xfrm>
          <a:prstGeom prst="roundRect">
            <a:avLst>
              <a:gd name="adj" fmla="val 25000"/>
            </a:avLst>
          </a:prstGeom>
          <a:solidFill>
            <a:srgbClr val="0F7A85"/>
          </a:solidFill>
          <a:ln w="12700">
            <a:solidFill>
              <a:srgbClr val="0F7A85"/>
            </a:solidFill>
          </a:ln>
        </p:spPr>
      </p:sp>
      <p:sp>
        <p:nvSpPr>
          <p:cNvPr id="9" name="Text 9"/>
          <p:cNvSpPr txBox="1"/>
          <p:nvPr/>
        </p:nvSpPr>
        <p:spPr>
          <a:xfrm>
            <a:off x="3447158" y="310896"/>
            <a:ext cx="421309"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a:t>
            </a:r>
          </a:p>
        </p:txBody>
      </p:sp>
      <p:sp>
        <p:nvSpPr>
          <p:cNvPr id="10" name="Text 10"/>
          <p:cNvSpPr txBox="1"/>
          <p:nvPr/>
        </p:nvSpPr>
        <p:spPr>
          <a:xfrm>
            <a:off x="3978195" y="310896"/>
            <a:ext cx="2683985"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Two kinds of switch, two kinds of state</a:t>
            </a:r>
          </a:p>
        </p:txBody>
      </p:sp>
      <p:pic>
        <p:nvPicPr>
          <p:cNvPr id="11" name="Image 11"/>
          <p:cNvPicPr>
            <a:picLocks noChangeAspect="1"/>
          </p:cNvPicPr>
          <p:nvPr/>
        </p:nvPicPr>
        <p:blipFill>
          <a:blip r:embed="rId2"/>
          <a:stretch>
            <a:fillRect/>
          </a:stretch>
        </p:blipFill>
        <p:spPr>
          <a:xfrm>
            <a:off x="3447158" y="733208"/>
            <a:ext cx="1255589" cy="1022112"/>
          </a:xfrm>
          <a:prstGeom prst="rect">
            <a:avLst/>
          </a:prstGeom>
        </p:spPr>
      </p:pic>
      <p:pic>
        <p:nvPicPr>
          <p:cNvPr id="12" name="Image 12"/>
          <p:cNvPicPr>
            <a:picLocks noChangeAspect="1"/>
          </p:cNvPicPr>
          <p:nvPr/>
        </p:nvPicPr>
        <p:blipFill>
          <a:blip r:embed="rId3"/>
          <a:stretch>
            <a:fillRect/>
          </a:stretch>
        </p:blipFill>
        <p:spPr>
          <a:xfrm>
            <a:off x="5200079" y="694944"/>
            <a:ext cx="1462101" cy="1098641"/>
          </a:xfrm>
          <a:prstGeom prst="rect">
            <a:avLst/>
          </a:prstGeom>
        </p:spPr>
      </p:pic>
      <p:sp>
        <p:nvSpPr>
          <p:cNvPr id="13" name="Shape 13"/>
          <p:cNvSpPr/>
          <p:nvPr/>
        </p:nvSpPr>
        <p:spPr>
          <a:xfrm>
            <a:off x="6918211" y="182880"/>
            <a:ext cx="5090878" cy="2236104"/>
          </a:xfrm>
          <a:prstGeom prst="roundRect">
            <a:avLst>
              <a:gd name="adj" fmla="val 1022"/>
            </a:avLst>
          </a:prstGeom>
          <a:solidFill>
            <a:srgbClr val="FFFFFF"/>
          </a:solidFill>
          <a:ln w="12700">
            <a:solidFill>
              <a:srgbClr val="CFDCE0"/>
            </a:solidFill>
          </a:ln>
        </p:spPr>
      </p:sp>
      <p:sp>
        <p:nvSpPr>
          <p:cNvPr id="14" name="Shape 14"/>
          <p:cNvSpPr/>
          <p:nvPr/>
        </p:nvSpPr>
        <p:spPr>
          <a:xfrm>
            <a:off x="7046227" y="310896"/>
            <a:ext cx="520210" cy="256032"/>
          </a:xfrm>
          <a:prstGeom prst="roundRect">
            <a:avLst>
              <a:gd name="adj" fmla="val 25000"/>
            </a:avLst>
          </a:prstGeom>
          <a:solidFill>
            <a:srgbClr val="0F7A85"/>
          </a:solidFill>
          <a:ln w="12700">
            <a:solidFill>
              <a:srgbClr val="0F7A85"/>
            </a:solidFill>
          </a:ln>
        </p:spPr>
      </p:sp>
      <p:sp>
        <p:nvSpPr>
          <p:cNvPr id="15" name="Text 15"/>
          <p:cNvSpPr txBox="1"/>
          <p:nvPr/>
        </p:nvSpPr>
        <p:spPr>
          <a:xfrm>
            <a:off x="7046227"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8.4.1</a:t>
            </a:r>
          </a:p>
        </p:txBody>
      </p:sp>
      <p:sp>
        <p:nvSpPr>
          <p:cNvPr id="16" name="Text 16"/>
          <p:cNvSpPr txBox="1"/>
          <p:nvPr/>
        </p:nvSpPr>
        <p:spPr>
          <a:xfrm>
            <a:off x="7676165" y="310896"/>
            <a:ext cx="420490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Space-division switch</a:t>
            </a:r>
          </a:p>
        </p:txBody>
      </p:sp>
      <p:sp>
        <p:nvSpPr>
          <p:cNvPr id="17" name="Text 17"/>
          <p:cNvSpPr txBox="1"/>
          <p:nvPr/>
        </p:nvSpPr>
        <p:spPr>
          <a:xfrm>
            <a:off x="7046227" y="694944"/>
            <a:ext cx="4834846" cy="1596024"/>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Paths separated in space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Crossbar: n × m grid, microswitch at each crosspoint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Any input to any free output, never internally blocked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Limit: n × m crosspoints</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1000 × 1000 needs a million</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fewer than 25 percent ever in use</a:t>
            </a:r>
          </a:p>
        </p:txBody>
      </p:sp>
      <p:sp>
        <p:nvSpPr>
          <p:cNvPr id="18" name="Shape 18"/>
          <p:cNvSpPr/>
          <p:nvPr/>
        </p:nvSpPr>
        <p:spPr>
          <a:xfrm>
            <a:off x="182880" y="2547000"/>
            <a:ext cx="6434006" cy="3614851"/>
          </a:xfrm>
          <a:prstGeom prst="roundRect">
            <a:avLst>
              <a:gd name="adj" fmla="val 632"/>
            </a:avLst>
          </a:prstGeom>
          <a:solidFill>
            <a:srgbClr val="FFFFFF"/>
          </a:solidFill>
          <a:ln w="12700">
            <a:solidFill>
              <a:srgbClr val="CFDCE0"/>
            </a:solidFill>
          </a:ln>
        </p:spPr>
      </p:sp>
      <p:sp>
        <p:nvSpPr>
          <p:cNvPr id="19" name="Shape 19"/>
          <p:cNvSpPr/>
          <p:nvPr/>
        </p:nvSpPr>
        <p:spPr>
          <a:xfrm>
            <a:off x="310896" y="2675016"/>
            <a:ext cx="908284" cy="256032"/>
          </a:xfrm>
          <a:prstGeom prst="roundRect">
            <a:avLst>
              <a:gd name="adj" fmla="val 25000"/>
            </a:avLst>
          </a:prstGeom>
          <a:solidFill>
            <a:srgbClr val="0F7A85"/>
          </a:solidFill>
          <a:ln w="12700">
            <a:solidFill>
              <a:srgbClr val="0F7A85"/>
            </a:solidFill>
          </a:ln>
        </p:spPr>
      </p:sp>
      <p:sp>
        <p:nvSpPr>
          <p:cNvPr id="20" name="Text 20"/>
          <p:cNvSpPr txBox="1"/>
          <p:nvPr/>
        </p:nvSpPr>
        <p:spPr>
          <a:xfrm>
            <a:off x="310896" y="267501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8.17</a:t>
            </a:r>
          </a:p>
        </p:txBody>
      </p:sp>
      <p:sp>
        <p:nvSpPr>
          <p:cNvPr id="21" name="Text 21"/>
          <p:cNvSpPr txBox="1"/>
          <p:nvPr/>
        </p:nvSpPr>
        <p:spPr>
          <a:xfrm>
            <a:off x="1328908" y="2675016"/>
            <a:ext cx="515996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Crossbar switch, three inputs and four outputs</a:t>
            </a:r>
          </a:p>
        </p:txBody>
      </p:sp>
      <p:pic>
        <p:nvPicPr>
          <p:cNvPr id="22" name="Image 22"/>
          <p:cNvPicPr>
            <a:picLocks noChangeAspect="1"/>
          </p:cNvPicPr>
          <p:nvPr/>
        </p:nvPicPr>
        <p:blipFill>
          <a:blip r:embed="rId4"/>
          <a:stretch>
            <a:fillRect/>
          </a:stretch>
        </p:blipFill>
        <p:spPr>
          <a:xfrm>
            <a:off x="310896" y="3059064"/>
            <a:ext cx="6177974" cy="2974771"/>
          </a:xfrm>
          <a:prstGeom prst="rect">
            <a:avLst/>
          </a:prstGeom>
        </p:spPr>
      </p:pic>
      <p:sp>
        <p:nvSpPr>
          <p:cNvPr id="23" name="Shape 23"/>
          <p:cNvSpPr/>
          <p:nvPr/>
        </p:nvSpPr>
        <p:spPr>
          <a:xfrm>
            <a:off x="6744902" y="2547000"/>
            <a:ext cx="5264187" cy="3614851"/>
          </a:xfrm>
          <a:prstGeom prst="roundRect">
            <a:avLst>
              <a:gd name="adj" fmla="val 632"/>
            </a:avLst>
          </a:prstGeom>
          <a:solidFill>
            <a:srgbClr val="FFFFFF"/>
          </a:solidFill>
          <a:ln w="12700">
            <a:solidFill>
              <a:srgbClr val="CFDCE0"/>
            </a:solidFill>
          </a:ln>
        </p:spPr>
      </p:sp>
      <p:sp>
        <p:nvSpPr>
          <p:cNvPr id="24" name="Shape 24"/>
          <p:cNvSpPr/>
          <p:nvPr/>
        </p:nvSpPr>
        <p:spPr>
          <a:xfrm>
            <a:off x="6872918" y="2675016"/>
            <a:ext cx="520210" cy="256032"/>
          </a:xfrm>
          <a:prstGeom prst="roundRect">
            <a:avLst>
              <a:gd name="adj" fmla="val 25000"/>
            </a:avLst>
          </a:prstGeom>
          <a:solidFill>
            <a:srgbClr val="0F7A85"/>
          </a:solidFill>
          <a:ln w="12700">
            <a:solidFill>
              <a:srgbClr val="0F7A85"/>
            </a:solidFill>
          </a:ln>
        </p:spPr>
      </p:sp>
      <p:sp>
        <p:nvSpPr>
          <p:cNvPr id="25" name="Text 25"/>
          <p:cNvSpPr txBox="1"/>
          <p:nvPr/>
        </p:nvSpPr>
        <p:spPr>
          <a:xfrm>
            <a:off x="6872918" y="267501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8.4.1</a:t>
            </a:r>
          </a:p>
        </p:txBody>
      </p:sp>
      <p:sp>
        <p:nvSpPr>
          <p:cNvPr id="26" name="Text 26"/>
          <p:cNvSpPr txBox="1"/>
          <p:nvPr/>
        </p:nvSpPr>
        <p:spPr>
          <a:xfrm>
            <a:off x="7502856" y="2675016"/>
            <a:ext cx="437821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Why crossbars do not scale</a:t>
            </a:r>
          </a:p>
        </p:txBody>
      </p:sp>
      <p:sp>
        <p:nvSpPr>
          <p:cNvPr id="27" name="Text 27"/>
          <p:cNvSpPr txBox="1"/>
          <p:nvPr/>
        </p:nvSpPr>
        <p:spPr>
          <a:xfrm>
            <a:off x="6872918" y="3059064"/>
            <a:ext cx="5008155" cy="79801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Crosspoints grow as n²</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Most sit idle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Answer: split into stages and share the middle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7018916" cy="3267457"/>
          </a:xfrm>
          <a:prstGeom prst="roundRect">
            <a:avLst>
              <a:gd name="adj" fmla="val 700"/>
            </a:avLst>
          </a:prstGeom>
          <a:solidFill>
            <a:srgbClr val="FFFFFF"/>
          </a:solidFill>
          <a:ln w="12700">
            <a:solidFill>
              <a:srgbClr val="CFDCE0"/>
            </a:solidFill>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8.18</a:t>
            </a:r>
          </a:p>
        </p:txBody>
      </p:sp>
      <p:sp>
        <p:nvSpPr>
          <p:cNvPr id="5" name="Text 5"/>
          <p:cNvSpPr txBox="1"/>
          <p:nvPr/>
        </p:nvSpPr>
        <p:spPr>
          <a:xfrm>
            <a:off x="1328908" y="310896"/>
            <a:ext cx="574487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Multistage switch</a:t>
            </a:r>
          </a:p>
        </p:txBody>
      </p:sp>
      <p:pic>
        <p:nvPicPr>
          <p:cNvPr id="6" name="Image 6"/>
          <p:cNvPicPr>
            <a:picLocks noChangeAspect="1"/>
          </p:cNvPicPr>
          <p:nvPr/>
        </p:nvPicPr>
        <p:blipFill>
          <a:blip r:embed="rId2"/>
          <a:stretch>
            <a:fillRect/>
          </a:stretch>
        </p:blipFill>
        <p:spPr>
          <a:xfrm>
            <a:off x="310896" y="694944"/>
            <a:ext cx="6762884" cy="2627377"/>
          </a:xfrm>
          <a:prstGeom prst="rect">
            <a:avLst/>
          </a:prstGeom>
        </p:spPr>
      </p:pic>
      <p:sp>
        <p:nvSpPr>
          <p:cNvPr id="7" name="Shape 7"/>
          <p:cNvSpPr/>
          <p:nvPr/>
        </p:nvSpPr>
        <p:spPr>
          <a:xfrm>
            <a:off x="7329812" y="182880"/>
            <a:ext cx="4679277" cy="3267457"/>
          </a:xfrm>
          <a:prstGeom prst="roundRect">
            <a:avLst>
              <a:gd name="adj" fmla="val 700"/>
            </a:avLst>
          </a:prstGeom>
          <a:solidFill>
            <a:srgbClr val="FFFFFF"/>
          </a:solidFill>
          <a:ln w="12700">
            <a:solidFill>
              <a:srgbClr val="CFDCE0"/>
            </a:solidFill>
          </a:ln>
        </p:spPr>
      </p:sp>
      <p:sp>
        <p:nvSpPr>
          <p:cNvPr id="8" name="Shape 8"/>
          <p:cNvSpPr/>
          <p:nvPr/>
        </p:nvSpPr>
        <p:spPr>
          <a:xfrm>
            <a:off x="7457828" y="310896"/>
            <a:ext cx="520210" cy="256032"/>
          </a:xfrm>
          <a:prstGeom prst="roundRect">
            <a:avLst>
              <a:gd name="adj" fmla="val 25000"/>
            </a:avLst>
          </a:prstGeom>
          <a:solidFill>
            <a:srgbClr val="0F7A85"/>
          </a:solidFill>
          <a:ln w="12700">
            <a:solidFill>
              <a:srgbClr val="0F7A85"/>
            </a:solidFill>
          </a:ln>
        </p:spPr>
      </p:sp>
      <p:sp>
        <p:nvSpPr>
          <p:cNvPr id="9" name="Text 9"/>
          <p:cNvSpPr txBox="1"/>
          <p:nvPr/>
        </p:nvSpPr>
        <p:spPr>
          <a:xfrm>
            <a:off x="7457828"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8.4.1</a:t>
            </a:r>
          </a:p>
        </p:txBody>
      </p:sp>
      <p:sp>
        <p:nvSpPr>
          <p:cNvPr id="10" name="Text 10"/>
          <p:cNvSpPr txBox="1"/>
          <p:nvPr/>
        </p:nvSpPr>
        <p:spPr>
          <a:xfrm>
            <a:off x="8087766" y="310896"/>
            <a:ext cx="379330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Multistage design</a:t>
            </a:r>
          </a:p>
        </p:txBody>
      </p:sp>
      <p:sp>
        <p:nvSpPr>
          <p:cNvPr id="11" name="Text 11"/>
          <p:cNvSpPr txBox="1"/>
          <p:nvPr/>
        </p:nvSpPr>
        <p:spPr>
          <a:xfrm>
            <a:off x="7457828" y="694944"/>
            <a:ext cx="4423245" cy="13300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Split N inputs into groups of 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Stage 1: N/n crossbars of n × k</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Stage 2: k crossbars of (N/n) × (N/n)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Stage 3: N/n crossbars of k × 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Crosspoints = 2kN + k(N/n)²</a:t>
            </a:r>
          </a:p>
        </p:txBody>
      </p:sp>
      <p:sp>
        <p:nvSpPr>
          <p:cNvPr id="12" name="Shape 12"/>
          <p:cNvSpPr/>
          <p:nvPr/>
        </p:nvSpPr>
        <p:spPr>
          <a:xfrm>
            <a:off x="182880" y="3578353"/>
            <a:ext cx="5849097" cy="1970100"/>
          </a:xfrm>
          <a:prstGeom prst="roundRect">
            <a:avLst>
              <a:gd name="adj" fmla="val 1160"/>
            </a:avLst>
          </a:prstGeom>
          <a:solidFill>
            <a:srgbClr val="FFFFFF"/>
          </a:solidFill>
          <a:ln w="12700">
            <a:solidFill>
              <a:srgbClr val="CFDCE0"/>
            </a:solidFill>
          </a:ln>
        </p:spPr>
      </p:sp>
      <p:sp>
        <p:nvSpPr>
          <p:cNvPr id="13" name="Shape 13"/>
          <p:cNvSpPr/>
          <p:nvPr/>
        </p:nvSpPr>
        <p:spPr>
          <a:xfrm>
            <a:off x="310896" y="3706369"/>
            <a:ext cx="971973" cy="256032"/>
          </a:xfrm>
          <a:prstGeom prst="roundRect">
            <a:avLst>
              <a:gd name="adj" fmla="val 25000"/>
            </a:avLst>
          </a:prstGeom>
          <a:solidFill>
            <a:srgbClr val="E2A03F"/>
          </a:solidFill>
          <a:ln w="12700">
            <a:solidFill>
              <a:srgbClr val="E2A03F"/>
            </a:solidFill>
          </a:ln>
        </p:spPr>
      </p:sp>
      <p:sp>
        <p:nvSpPr>
          <p:cNvPr id="14" name="Text 14"/>
          <p:cNvSpPr txBox="1"/>
          <p:nvPr/>
        </p:nvSpPr>
        <p:spPr>
          <a:xfrm>
            <a:off x="310896" y="3706369"/>
            <a:ext cx="971973"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13252E"/>
                </a:solidFill>
                <a:latin typeface="Arial" pitchFamily="34" charset="0"/>
                <a:ea typeface="Arial" pitchFamily="34" charset="-122"/>
                <a:cs typeface="Arial" pitchFamily="34" charset="-120"/>
              </a:rPr>
              <a:t>Example 8.3</a:t>
            </a:r>
          </a:p>
        </p:txBody>
      </p:sp>
      <p:sp>
        <p:nvSpPr>
          <p:cNvPr id="15" name="Text 15"/>
          <p:cNvSpPr txBox="1"/>
          <p:nvPr/>
        </p:nvSpPr>
        <p:spPr>
          <a:xfrm>
            <a:off x="1392597" y="3706369"/>
            <a:ext cx="4511364"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200 × 200, k = 4, n = 20</a:t>
            </a:r>
          </a:p>
        </p:txBody>
      </p:sp>
      <p:sp>
        <p:nvSpPr>
          <p:cNvPr id="16" name="Text 16"/>
          <p:cNvSpPr txBox="1"/>
          <p:nvPr/>
        </p:nvSpPr>
        <p:spPr>
          <a:xfrm>
            <a:off x="310896" y="4090417"/>
            <a:ext cx="5593065" cy="10640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Stage 1: 10 crossbars of 20 × 4</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Stage 2: 4 crossbars of 10 × 10</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Stage 3: 10 crossbars of 4 × 20</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Total 2000 crosspoints, 5 percent of 40,000</a:t>
            </a:r>
          </a:p>
        </p:txBody>
      </p:sp>
      <p:sp>
        <p:nvSpPr>
          <p:cNvPr id="17" name="Shape 17"/>
          <p:cNvSpPr/>
          <p:nvPr/>
        </p:nvSpPr>
        <p:spPr>
          <a:xfrm>
            <a:off x="6159993" y="3578353"/>
            <a:ext cx="5849097" cy="1970100"/>
          </a:xfrm>
          <a:prstGeom prst="roundRect">
            <a:avLst>
              <a:gd name="adj" fmla="val 1160"/>
            </a:avLst>
          </a:prstGeom>
          <a:solidFill>
            <a:srgbClr val="FFFFFF"/>
          </a:solidFill>
          <a:ln w="12700">
            <a:solidFill>
              <a:srgbClr val="CFDCE0"/>
            </a:solidFill>
          </a:ln>
        </p:spPr>
      </p:sp>
      <p:sp>
        <p:nvSpPr>
          <p:cNvPr id="18" name="Shape 18"/>
          <p:cNvSpPr/>
          <p:nvPr/>
        </p:nvSpPr>
        <p:spPr>
          <a:xfrm>
            <a:off x="6288009" y="3706369"/>
            <a:ext cx="520210" cy="256032"/>
          </a:xfrm>
          <a:prstGeom prst="roundRect">
            <a:avLst>
              <a:gd name="adj" fmla="val 25000"/>
            </a:avLst>
          </a:prstGeom>
          <a:solidFill>
            <a:srgbClr val="0F7A85"/>
          </a:solidFill>
          <a:ln w="12700">
            <a:solidFill>
              <a:srgbClr val="0F7A85"/>
            </a:solidFill>
          </a:ln>
        </p:spPr>
      </p:sp>
      <p:sp>
        <p:nvSpPr>
          <p:cNvPr id="19" name="Text 19"/>
          <p:cNvSpPr txBox="1"/>
          <p:nvPr/>
        </p:nvSpPr>
        <p:spPr>
          <a:xfrm>
            <a:off x="6288009" y="3706369"/>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8.4.1</a:t>
            </a:r>
          </a:p>
        </p:txBody>
      </p:sp>
      <p:sp>
        <p:nvSpPr>
          <p:cNvPr id="20" name="Text 20"/>
          <p:cNvSpPr txBox="1"/>
          <p:nvPr/>
        </p:nvSpPr>
        <p:spPr>
          <a:xfrm>
            <a:off x="6917947" y="3706369"/>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Blocking</a:t>
            </a:r>
          </a:p>
        </p:txBody>
      </p:sp>
      <p:sp>
        <p:nvSpPr>
          <p:cNvPr id="21" name="Text 21"/>
          <p:cNvSpPr txBox="1"/>
          <p:nvPr/>
        </p:nvSpPr>
        <p:spPr>
          <a:xfrm>
            <a:off x="6288009" y="4090417"/>
            <a:ext cx="5593065" cy="13300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Middle-stage crossbars are shared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Blocked: free input and free output, but no free path between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Here only 4 of each 20 inputs can be served at once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Single-stage crossbar never blocks internally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More stages: fewer crosspoints, more blocking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271539"/>
          </a:xfrm>
          <a:prstGeom prst="roundRect">
            <a:avLst>
              <a:gd name="adj" fmla="val 699"/>
            </a:avLst>
          </a:prstGeom>
          <a:solidFill>
            <a:srgbClr val="FFFFFF"/>
          </a:solidFill>
          <a:ln w="12700">
            <a:solidFill>
              <a:srgbClr val="CFDCE0"/>
            </a:solidFill>
          </a:ln>
        </p:spPr>
      </p:sp>
      <p:sp>
        <p:nvSpPr>
          <p:cNvPr id="3" name="Shape 3"/>
          <p:cNvSpPr/>
          <p:nvPr/>
        </p:nvSpPr>
        <p:spPr>
          <a:xfrm>
            <a:off x="310896" y="310896"/>
            <a:ext cx="512957"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512957"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Clos</a:t>
            </a:r>
          </a:p>
        </p:txBody>
      </p:sp>
      <p:sp>
        <p:nvSpPr>
          <p:cNvPr id="5" name="Text 5"/>
          <p:cNvSpPr txBox="1"/>
          <p:nvPr/>
        </p:nvSpPr>
        <p:spPr>
          <a:xfrm>
            <a:off x="933581" y="310896"/>
            <a:ext cx="4970380"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Nonblocking condition</a:t>
            </a:r>
          </a:p>
        </p:txBody>
      </p:sp>
      <p:pic>
        <p:nvPicPr>
          <p:cNvPr id="6" name="Image 6"/>
          <p:cNvPicPr>
            <a:picLocks noChangeAspect="1"/>
          </p:cNvPicPr>
          <p:nvPr/>
        </p:nvPicPr>
        <p:blipFill>
          <a:blip r:embed="rId2"/>
          <a:stretch>
            <a:fillRect/>
          </a:stretch>
        </p:blipFill>
        <p:spPr>
          <a:xfrm>
            <a:off x="310896" y="694944"/>
            <a:ext cx="5593065" cy="1524176"/>
          </a:xfrm>
          <a:prstGeom prst="rect">
            <a:avLst/>
          </a:prstGeom>
        </p:spPr>
      </p:pic>
      <p:sp>
        <p:nvSpPr>
          <p:cNvPr id="7" name="Shape 7"/>
          <p:cNvSpPr/>
          <p:nvPr/>
        </p:nvSpPr>
        <p:spPr>
          <a:xfrm>
            <a:off x="6159993" y="182880"/>
            <a:ext cx="5849097" cy="3271539"/>
          </a:xfrm>
          <a:prstGeom prst="roundRect">
            <a:avLst>
              <a:gd name="adj" fmla="val 699"/>
            </a:avLst>
          </a:prstGeom>
          <a:solidFill>
            <a:srgbClr val="FFFFFF"/>
          </a:solidFill>
          <a:ln w="12700">
            <a:solidFill>
              <a:srgbClr val="CFDCE0"/>
            </a:solidFill>
          </a:ln>
        </p:spPr>
      </p:sp>
      <p:sp>
        <p:nvSpPr>
          <p:cNvPr id="8" name="Shape 8"/>
          <p:cNvSpPr/>
          <p:nvPr/>
        </p:nvSpPr>
        <p:spPr>
          <a:xfrm>
            <a:off x="6288009" y="310896"/>
            <a:ext cx="512957" cy="256032"/>
          </a:xfrm>
          <a:prstGeom prst="roundRect">
            <a:avLst>
              <a:gd name="adj" fmla="val 25000"/>
            </a:avLst>
          </a:prstGeom>
          <a:solidFill>
            <a:srgbClr val="0F7A85"/>
          </a:solidFill>
          <a:ln w="12700">
            <a:solidFill>
              <a:srgbClr val="0F7A85"/>
            </a:solidFill>
          </a:ln>
        </p:spPr>
      </p:sp>
      <p:sp>
        <p:nvSpPr>
          <p:cNvPr id="9" name="Text 9"/>
          <p:cNvSpPr txBox="1"/>
          <p:nvPr/>
        </p:nvSpPr>
        <p:spPr>
          <a:xfrm>
            <a:off x="6288009" y="310896"/>
            <a:ext cx="512957"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Clos</a:t>
            </a:r>
          </a:p>
        </p:txBody>
      </p:sp>
      <p:sp>
        <p:nvSpPr>
          <p:cNvPr id="10" name="Text 10"/>
          <p:cNvSpPr txBox="1"/>
          <p:nvPr/>
        </p:nvSpPr>
        <p:spPr>
          <a:xfrm>
            <a:off x="6910694" y="310896"/>
            <a:ext cx="4970380"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Crosspoints under the Clos criteria</a:t>
            </a:r>
          </a:p>
        </p:txBody>
      </p:sp>
      <p:pic>
        <p:nvPicPr>
          <p:cNvPr id="11" name="Image 11"/>
          <p:cNvPicPr>
            <a:picLocks noChangeAspect="1"/>
          </p:cNvPicPr>
          <p:nvPr/>
        </p:nvPicPr>
        <p:blipFill>
          <a:blip r:embed="rId3"/>
          <a:stretch>
            <a:fillRect/>
          </a:stretch>
        </p:blipFill>
        <p:spPr>
          <a:xfrm>
            <a:off x="6288009" y="694944"/>
            <a:ext cx="5593065" cy="2631459"/>
          </a:xfrm>
          <a:prstGeom prst="rect">
            <a:avLst/>
          </a:prstGeom>
        </p:spPr>
      </p:pic>
      <p:sp>
        <p:nvSpPr>
          <p:cNvPr id="12" name="Shape 12"/>
          <p:cNvSpPr/>
          <p:nvPr/>
        </p:nvSpPr>
        <p:spPr>
          <a:xfrm>
            <a:off x="182880" y="3582435"/>
            <a:ext cx="5849097" cy="2502108"/>
          </a:xfrm>
          <a:prstGeom prst="roundRect">
            <a:avLst>
              <a:gd name="adj" fmla="val 914"/>
            </a:avLst>
          </a:prstGeom>
          <a:solidFill>
            <a:srgbClr val="FFFFFF"/>
          </a:solidFill>
          <a:ln w="12700">
            <a:solidFill>
              <a:srgbClr val="CFDCE0"/>
            </a:solidFill>
          </a:ln>
        </p:spPr>
      </p:sp>
      <p:sp>
        <p:nvSpPr>
          <p:cNvPr id="13" name="Shape 13"/>
          <p:cNvSpPr/>
          <p:nvPr/>
        </p:nvSpPr>
        <p:spPr>
          <a:xfrm>
            <a:off x="310896" y="3710451"/>
            <a:ext cx="520210" cy="256032"/>
          </a:xfrm>
          <a:prstGeom prst="roundRect">
            <a:avLst>
              <a:gd name="adj" fmla="val 25000"/>
            </a:avLst>
          </a:prstGeom>
          <a:solidFill>
            <a:srgbClr val="0F7A85"/>
          </a:solidFill>
          <a:ln w="12700">
            <a:solidFill>
              <a:srgbClr val="0F7A85"/>
            </a:solidFill>
          </a:ln>
        </p:spPr>
      </p:sp>
      <p:sp>
        <p:nvSpPr>
          <p:cNvPr id="14" name="Text 14"/>
          <p:cNvSpPr txBox="1"/>
          <p:nvPr/>
        </p:nvSpPr>
        <p:spPr>
          <a:xfrm>
            <a:off x="310896" y="3710451"/>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8.4.1</a:t>
            </a:r>
          </a:p>
        </p:txBody>
      </p:sp>
      <p:sp>
        <p:nvSpPr>
          <p:cNvPr id="15" name="Text 15"/>
          <p:cNvSpPr txBox="1"/>
          <p:nvPr/>
        </p:nvSpPr>
        <p:spPr>
          <a:xfrm>
            <a:off x="940834" y="3710451"/>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Clos criteria</a:t>
            </a:r>
          </a:p>
        </p:txBody>
      </p:sp>
      <p:sp>
        <p:nvSpPr>
          <p:cNvPr id="16" name="Text 16"/>
          <p:cNvSpPr txBox="1"/>
          <p:nvPr/>
        </p:nvSpPr>
        <p:spPr>
          <a:xfrm>
            <a:off x="310896" y="4094499"/>
            <a:ext cx="5593065" cy="12919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Nonblocking needs k ≥ 2n - 1</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Minimum crosspoints at n = (N/2)^(1/2)</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Then total ≈ 4N[(2N)^(1/2) - 1]</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100,000 ports: about 200 million crosspoints, against 10 billion for one crossbar</a:t>
            </a:r>
          </a:p>
        </p:txBody>
      </p:sp>
      <p:sp>
        <p:nvSpPr>
          <p:cNvPr id="17" name="Shape 17"/>
          <p:cNvSpPr/>
          <p:nvPr/>
        </p:nvSpPr>
        <p:spPr>
          <a:xfrm>
            <a:off x="6159993" y="3582435"/>
            <a:ext cx="5849097" cy="2502108"/>
          </a:xfrm>
          <a:prstGeom prst="roundRect">
            <a:avLst>
              <a:gd name="adj" fmla="val 914"/>
            </a:avLst>
          </a:prstGeom>
          <a:solidFill>
            <a:srgbClr val="FFFFFF"/>
          </a:solidFill>
          <a:ln w="12700">
            <a:solidFill>
              <a:srgbClr val="CFDCE0"/>
            </a:solidFill>
          </a:ln>
        </p:spPr>
      </p:sp>
      <p:sp>
        <p:nvSpPr>
          <p:cNvPr id="18" name="Shape 18"/>
          <p:cNvSpPr/>
          <p:nvPr/>
        </p:nvSpPr>
        <p:spPr>
          <a:xfrm>
            <a:off x="6288009" y="3710451"/>
            <a:ext cx="971973" cy="256032"/>
          </a:xfrm>
          <a:prstGeom prst="roundRect">
            <a:avLst>
              <a:gd name="adj" fmla="val 25000"/>
            </a:avLst>
          </a:prstGeom>
          <a:solidFill>
            <a:srgbClr val="E2A03F"/>
          </a:solidFill>
          <a:ln w="12700">
            <a:solidFill>
              <a:srgbClr val="E2A03F"/>
            </a:solidFill>
          </a:ln>
        </p:spPr>
      </p:sp>
      <p:sp>
        <p:nvSpPr>
          <p:cNvPr id="19" name="Text 19"/>
          <p:cNvSpPr txBox="1"/>
          <p:nvPr/>
        </p:nvSpPr>
        <p:spPr>
          <a:xfrm>
            <a:off x="6288009" y="3710451"/>
            <a:ext cx="971973"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13252E"/>
                </a:solidFill>
                <a:latin typeface="Arial" pitchFamily="34" charset="0"/>
                <a:ea typeface="Arial" pitchFamily="34" charset="-122"/>
                <a:cs typeface="Arial" pitchFamily="34" charset="-120"/>
              </a:rPr>
              <a:t>Example 8.4</a:t>
            </a:r>
          </a:p>
        </p:txBody>
      </p:sp>
      <p:sp>
        <p:nvSpPr>
          <p:cNvPr id="20" name="Text 20"/>
          <p:cNvSpPr txBox="1"/>
          <p:nvPr/>
        </p:nvSpPr>
        <p:spPr>
          <a:xfrm>
            <a:off x="7369709" y="3710451"/>
            <a:ext cx="4511364"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200 × 200 nonblocking, corrected</a:t>
            </a:r>
          </a:p>
        </p:txBody>
      </p:sp>
      <p:sp>
        <p:nvSpPr>
          <p:cNvPr id="21" name="Text 21"/>
          <p:cNvSpPr txBox="1"/>
          <p:nvPr/>
        </p:nvSpPr>
        <p:spPr>
          <a:xfrm>
            <a:off x="6288009" y="4094499"/>
            <a:ext cx="5593065" cy="1862028"/>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 = (200/2)^(1/2) = 10, k = 2n - 1 = 19</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Stage 1: 20 crossbars of 10 × 19</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Stage 2: 19 crossbars of 20 × 20</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book prints 10 × 10: wrong, N/n = 20</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Stage 3: 20 crossbars of 19 × 10</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Total 15,200, that is 38 percent of 40,000</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book totals 9500 and says 24 percent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2761966"/>
          </a:xfrm>
          <a:prstGeom prst="roundRect">
            <a:avLst>
              <a:gd name="adj" fmla="val 828"/>
            </a:avLst>
          </a:prstGeom>
          <a:solidFill>
            <a:srgbClr val="FFFFFF"/>
          </a:solidFill>
          <a:ln w="12700">
            <a:solidFill>
              <a:srgbClr val="CFDCE0"/>
            </a:solidFill>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8.4.1</a:t>
            </a:r>
          </a:p>
        </p:txBody>
      </p:sp>
      <p:sp>
        <p:nvSpPr>
          <p:cNvPr id="5" name="Text 5"/>
          <p:cNvSpPr txBox="1"/>
          <p:nvPr/>
        </p:nvSpPr>
        <p:spPr>
          <a:xfrm>
            <a:off x="940834" y="310896"/>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Time-division switch</a:t>
            </a:r>
          </a:p>
        </p:txBody>
      </p:sp>
      <p:sp>
        <p:nvSpPr>
          <p:cNvPr id="6" name="Text 6"/>
          <p:cNvSpPr txBox="1"/>
          <p:nvPr/>
        </p:nvSpPr>
        <p:spPr>
          <a:xfrm>
            <a:off x="310896" y="694944"/>
            <a:ext cx="5593065" cy="79801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Digital, no crosspoints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Time-slot interchange: write slots to memory, read in another order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Cost moves to memory access time, and it adds delay</a:t>
            </a:r>
          </a:p>
        </p:txBody>
      </p:sp>
      <p:sp>
        <p:nvSpPr>
          <p:cNvPr id="7" name="Shape 7"/>
          <p:cNvSpPr/>
          <p:nvPr/>
        </p:nvSpPr>
        <p:spPr>
          <a:xfrm>
            <a:off x="6159993" y="182880"/>
            <a:ext cx="5849097" cy="2761966"/>
          </a:xfrm>
          <a:prstGeom prst="roundRect">
            <a:avLst>
              <a:gd name="adj" fmla="val 828"/>
            </a:avLst>
          </a:prstGeom>
          <a:solidFill>
            <a:srgbClr val="FFFFFF"/>
          </a:solidFill>
          <a:ln w="12700">
            <a:solidFill>
              <a:srgbClr val="CFDCE0"/>
            </a:solidFill>
          </a:ln>
        </p:spPr>
      </p:sp>
      <p:sp>
        <p:nvSpPr>
          <p:cNvPr id="8" name="Shape 8"/>
          <p:cNvSpPr/>
          <p:nvPr/>
        </p:nvSpPr>
        <p:spPr>
          <a:xfrm>
            <a:off x="6288009" y="310896"/>
            <a:ext cx="908284" cy="256032"/>
          </a:xfrm>
          <a:prstGeom prst="roundRect">
            <a:avLst>
              <a:gd name="adj" fmla="val 25000"/>
            </a:avLst>
          </a:prstGeom>
          <a:solidFill>
            <a:srgbClr val="0F7A85"/>
          </a:solidFill>
          <a:ln w="12700">
            <a:solidFill>
              <a:srgbClr val="0F7A85"/>
            </a:solidFill>
          </a:ln>
        </p:spPr>
      </p:sp>
      <p:sp>
        <p:nvSpPr>
          <p:cNvPr id="9" name="Text 9"/>
          <p:cNvSpPr txBox="1"/>
          <p:nvPr/>
        </p:nvSpPr>
        <p:spPr>
          <a:xfrm>
            <a:off x="6288009"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8.19</a:t>
            </a:r>
          </a:p>
        </p:txBody>
      </p:sp>
      <p:sp>
        <p:nvSpPr>
          <p:cNvPr id="10" name="Text 10"/>
          <p:cNvSpPr txBox="1"/>
          <p:nvPr/>
        </p:nvSpPr>
        <p:spPr>
          <a:xfrm>
            <a:off x="7306021" y="310896"/>
            <a:ext cx="457505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Time-slot interchange</a:t>
            </a:r>
          </a:p>
        </p:txBody>
      </p:sp>
      <p:pic>
        <p:nvPicPr>
          <p:cNvPr id="11" name="Image 11"/>
          <p:cNvPicPr>
            <a:picLocks noChangeAspect="1"/>
          </p:cNvPicPr>
          <p:nvPr/>
        </p:nvPicPr>
        <p:blipFill>
          <a:blip r:embed="rId2"/>
          <a:stretch>
            <a:fillRect/>
          </a:stretch>
        </p:blipFill>
        <p:spPr>
          <a:xfrm>
            <a:off x="6453284" y="694944"/>
            <a:ext cx="5262515" cy="2121886"/>
          </a:xfrm>
          <a:prstGeom prst="rect">
            <a:avLst/>
          </a:prstGeom>
        </p:spPr>
      </p:pic>
      <p:sp>
        <p:nvSpPr>
          <p:cNvPr id="12" name="Shape 12"/>
          <p:cNvSpPr/>
          <p:nvPr/>
        </p:nvSpPr>
        <p:spPr>
          <a:xfrm>
            <a:off x="182880" y="3072862"/>
            <a:ext cx="5849097" cy="3585555"/>
          </a:xfrm>
          <a:prstGeom prst="roundRect">
            <a:avLst>
              <a:gd name="adj" fmla="val 638"/>
            </a:avLst>
          </a:prstGeom>
          <a:solidFill>
            <a:srgbClr val="FFFFFF"/>
          </a:solidFill>
          <a:ln w="12700">
            <a:solidFill>
              <a:srgbClr val="CFDCE0"/>
            </a:solidFill>
          </a:ln>
        </p:spPr>
      </p:sp>
      <p:sp>
        <p:nvSpPr>
          <p:cNvPr id="13" name="Shape 13"/>
          <p:cNvSpPr/>
          <p:nvPr/>
        </p:nvSpPr>
        <p:spPr>
          <a:xfrm>
            <a:off x="310896" y="3200878"/>
            <a:ext cx="908284" cy="256032"/>
          </a:xfrm>
          <a:prstGeom prst="roundRect">
            <a:avLst>
              <a:gd name="adj" fmla="val 25000"/>
            </a:avLst>
          </a:prstGeom>
          <a:solidFill>
            <a:srgbClr val="0F7A85"/>
          </a:solidFill>
          <a:ln w="12700">
            <a:solidFill>
              <a:srgbClr val="0F7A85"/>
            </a:solidFill>
          </a:ln>
        </p:spPr>
      </p:sp>
      <p:sp>
        <p:nvSpPr>
          <p:cNvPr id="14" name="Text 14"/>
          <p:cNvSpPr txBox="1"/>
          <p:nvPr/>
        </p:nvSpPr>
        <p:spPr>
          <a:xfrm>
            <a:off x="310896" y="3200878"/>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8.20</a:t>
            </a:r>
          </a:p>
        </p:txBody>
      </p:sp>
      <p:sp>
        <p:nvSpPr>
          <p:cNvPr id="15" name="Text 15"/>
          <p:cNvSpPr txBox="1"/>
          <p:nvPr/>
        </p:nvSpPr>
        <p:spPr>
          <a:xfrm>
            <a:off x="1328908" y="3200878"/>
            <a:ext cx="457505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Time-space-time switch</a:t>
            </a:r>
          </a:p>
        </p:txBody>
      </p:sp>
      <p:pic>
        <p:nvPicPr>
          <p:cNvPr id="16" name="Image 16"/>
          <p:cNvPicPr>
            <a:picLocks noChangeAspect="1"/>
          </p:cNvPicPr>
          <p:nvPr/>
        </p:nvPicPr>
        <p:blipFill>
          <a:blip r:embed="rId3"/>
          <a:stretch>
            <a:fillRect/>
          </a:stretch>
        </p:blipFill>
        <p:spPr>
          <a:xfrm>
            <a:off x="476171" y="3584926"/>
            <a:ext cx="5262515" cy="2945475"/>
          </a:xfrm>
          <a:prstGeom prst="rect">
            <a:avLst/>
          </a:prstGeom>
        </p:spPr>
      </p:pic>
      <p:sp>
        <p:nvSpPr>
          <p:cNvPr id="17" name="Shape 17"/>
          <p:cNvSpPr/>
          <p:nvPr/>
        </p:nvSpPr>
        <p:spPr>
          <a:xfrm>
            <a:off x="6159993" y="3072862"/>
            <a:ext cx="5849097" cy="3585555"/>
          </a:xfrm>
          <a:prstGeom prst="roundRect">
            <a:avLst>
              <a:gd name="adj" fmla="val 638"/>
            </a:avLst>
          </a:prstGeom>
          <a:solidFill>
            <a:srgbClr val="FFFFFF"/>
          </a:solidFill>
          <a:ln w="12700">
            <a:solidFill>
              <a:srgbClr val="CFDCE0"/>
            </a:solidFill>
          </a:ln>
        </p:spPr>
      </p:sp>
      <p:sp>
        <p:nvSpPr>
          <p:cNvPr id="18" name="Shape 18"/>
          <p:cNvSpPr/>
          <p:nvPr/>
        </p:nvSpPr>
        <p:spPr>
          <a:xfrm>
            <a:off x="6288009" y="3200878"/>
            <a:ext cx="520210" cy="256032"/>
          </a:xfrm>
          <a:prstGeom prst="roundRect">
            <a:avLst>
              <a:gd name="adj" fmla="val 25000"/>
            </a:avLst>
          </a:prstGeom>
          <a:solidFill>
            <a:srgbClr val="0F7A85"/>
          </a:solidFill>
          <a:ln w="12700">
            <a:solidFill>
              <a:srgbClr val="0F7A85"/>
            </a:solidFill>
          </a:ln>
        </p:spPr>
      </p:sp>
      <p:sp>
        <p:nvSpPr>
          <p:cNvPr id="19" name="Text 19"/>
          <p:cNvSpPr txBox="1"/>
          <p:nvPr/>
        </p:nvSpPr>
        <p:spPr>
          <a:xfrm>
            <a:off x="6288009" y="3200878"/>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8.4.1</a:t>
            </a:r>
          </a:p>
        </p:txBody>
      </p:sp>
      <p:sp>
        <p:nvSpPr>
          <p:cNvPr id="20" name="Text 20"/>
          <p:cNvSpPr txBox="1"/>
          <p:nvPr/>
        </p:nvSpPr>
        <p:spPr>
          <a:xfrm>
            <a:off x="6917947" y="3200878"/>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TST</a:t>
            </a:r>
          </a:p>
        </p:txBody>
      </p:sp>
      <p:sp>
        <p:nvSpPr>
          <p:cNvPr id="21" name="Text 21"/>
          <p:cNvSpPr txBox="1"/>
          <p:nvPr/>
        </p:nvSpPr>
        <p:spPr>
          <a:xfrm>
            <a:off x="6288009" y="3584926"/>
            <a:ext cx="5593065" cy="79801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Two time stages around one space stage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Fewer crosspoints than space alone, less memory than time alone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 digital telephone exchanges were built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7018916" cy="3197226"/>
          </a:xfrm>
          <a:prstGeom prst="roundRect">
            <a:avLst>
              <a:gd name="adj" fmla="val 715"/>
            </a:avLst>
          </a:prstGeom>
          <a:solidFill>
            <a:srgbClr val="FFFFFF"/>
          </a:solidFill>
          <a:ln w="12700">
            <a:solidFill>
              <a:srgbClr val="CFDCE0"/>
            </a:solidFill>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8.21</a:t>
            </a:r>
          </a:p>
        </p:txBody>
      </p:sp>
      <p:sp>
        <p:nvSpPr>
          <p:cNvPr id="5" name="Text 5"/>
          <p:cNvSpPr txBox="1"/>
          <p:nvPr/>
        </p:nvSpPr>
        <p:spPr>
          <a:xfrm>
            <a:off x="1328908" y="310896"/>
            <a:ext cx="574487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Packet switch components</a:t>
            </a:r>
          </a:p>
        </p:txBody>
      </p:sp>
      <p:pic>
        <p:nvPicPr>
          <p:cNvPr id="6" name="Image 6"/>
          <p:cNvPicPr>
            <a:picLocks noChangeAspect="1"/>
          </p:cNvPicPr>
          <p:nvPr/>
        </p:nvPicPr>
        <p:blipFill>
          <a:blip r:embed="rId2"/>
          <a:stretch>
            <a:fillRect/>
          </a:stretch>
        </p:blipFill>
        <p:spPr>
          <a:xfrm>
            <a:off x="1394669" y="694944"/>
            <a:ext cx="4254089" cy="1874367"/>
          </a:xfrm>
          <a:prstGeom prst="rect">
            <a:avLst/>
          </a:prstGeom>
        </p:spPr>
      </p:pic>
      <p:pic>
        <p:nvPicPr>
          <p:cNvPr id="7" name="Image 7"/>
          <p:cNvPicPr>
            <a:picLocks noChangeAspect="1"/>
          </p:cNvPicPr>
          <p:nvPr/>
        </p:nvPicPr>
        <p:blipFill>
          <a:blip r:embed="rId3"/>
          <a:stretch>
            <a:fillRect/>
          </a:stretch>
        </p:blipFill>
        <p:spPr>
          <a:xfrm>
            <a:off x="698772" y="2741677"/>
            <a:ext cx="2233242" cy="510413"/>
          </a:xfrm>
          <a:prstGeom prst="rect">
            <a:avLst/>
          </a:prstGeom>
        </p:spPr>
      </p:pic>
      <p:pic>
        <p:nvPicPr>
          <p:cNvPr id="8" name="Image 8"/>
          <p:cNvPicPr>
            <a:picLocks noChangeAspect="1"/>
          </p:cNvPicPr>
          <p:nvPr/>
        </p:nvPicPr>
        <p:blipFill>
          <a:blip r:embed="rId4"/>
          <a:stretch>
            <a:fillRect/>
          </a:stretch>
        </p:blipFill>
        <p:spPr>
          <a:xfrm>
            <a:off x="4281268" y="2715984"/>
            <a:ext cx="2404636" cy="536105"/>
          </a:xfrm>
          <a:prstGeom prst="rect">
            <a:avLst/>
          </a:prstGeom>
        </p:spPr>
      </p:pic>
      <p:sp>
        <p:nvSpPr>
          <p:cNvPr id="9" name="Shape 9"/>
          <p:cNvSpPr/>
          <p:nvPr/>
        </p:nvSpPr>
        <p:spPr>
          <a:xfrm>
            <a:off x="7329812" y="182880"/>
            <a:ext cx="4679277" cy="3197226"/>
          </a:xfrm>
          <a:prstGeom prst="roundRect">
            <a:avLst>
              <a:gd name="adj" fmla="val 715"/>
            </a:avLst>
          </a:prstGeom>
          <a:solidFill>
            <a:srgbClr val="FFFFFF"/>
          </a:solidFill>
          <a:ln w="12700">
            <a:solidFill>
              <a:srgbClr val="CFDCE0"/>
            </a:solidFill>
          </a:ln>
        </p:spPr>
      </p:sp>
      <p:sp>
        <p:nvSpPr>
          <p:cNvPr id="10" name="Shape 10"/>
          <p:cNvSpPr/>
          <p:nvPr/>
        </p:nvSpPr>
        <p:spPr>
          <a:xfrm>
            <a:off x="7457828" y="310896"/>
            <a:ext cx="520210" cy="256032"/>
          </a:xfrm>
          <a:prstGeom prst="roundRect">
            <a:avLst>
              <a:gd name="adj" fmla="val 25000"/>
            </a:avLst>
          </a:prstGeom>
          <a:solidFill>
            <a:srgbClr val="0F7A85"/>
          </a:solidFill>
          <a:ln w="12700">
            <a:solidFill>
              <a:srgbClr val="0F7A85"/>
            </a:solidFill>
          </a:ln>
        </p:spPr>
      </p:sp>
      <p:sp>
        <p:nvSpPr>
          <p:cNvPr id="11" name="Text 11"/>
          <p:cNvSpPr txBox="1"/>
          <p:nvPr/>
        </p:nvSpPr>
        <p:spPr>
          <a:xfrm>
            <a:off x="7457828"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8.4.2</a:t>
            </a:r>
          </a:p>
        </p:txBody>
      </p:sp>
      <p:sp>
        <p:nvSpPr>
          <p:cNvPr id="12" name="Text 12"/>
          <p:cNvSpPr txBox="1"/>
          <p:nvPr/>
        </p:nvSpPr>
        <p:spPr>
          <a:xfrm>
            <a:off x="8087766" y="310896"/>
            <a:ext cx="379330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Four components</a:t>
            </a:r>
          </a:p>
        </p:txBody>
      </p:sp>
      <p:sp>
        <p:nvSpPr>
          <p:cNvPr id="13" name="Text 13"/>
          <p:cNvSpPr txBox="1"/>
          <p:nvPr/>
        </p:nvSpPr>
        <p:spPr>
          <a:xfrm>
            <a:off x="7457828" y="694944"/>
            <a:ext cx="4423245" cy="1025916"/>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Input ports, output ports, routing processor, switching fabric</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Store and forward in the classical design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Deck text cites 8.28 by mistake: the figure is Figure 8.21</a:t>
            </a:r>
          </a:p>
        </p:txBody>
      </p:sp>
      <p:sp>
        <p:nvSpPr>
          <p:cNvPr id="14" name="Shape 14"/>
          <p:cNvSpPr/>
          <p:nvPr/>
        </p:nvSpPr>
        <p:spPr>
          <a:xfrm>
            <a:off x="182880" y="3508122"/>
            <a:ext cx="3933860" cy="3109620"/>
          </a:xfrm>
          <a:prstGeom prst="roundRect">
            <a:avLst>
              <a:gd name="adj" fmla="val 735"/>
            </a:avLst>
          </a:prstGeom>
          <a:solidFill>
            <a:srgbClr val="FFFFFF"/>
          </a:solidFill>
          <a:ln w="12700">
            <a:solidFill>
              <a:srgbClr val="CFDCE0"/>
            </a:solidFill>
          </a:ln>
        </p:spPr>
      </p:sp>
      <p:sp>
        <p:nvSpPr>
          <p:cNvPr id="15" name="Shape 15"/>
          <p:cNvSpPr/>
          <p:nvPr/>
        </p:nvSpPr>
        <p:spPr>
          <a:xfrm>
            <a:off x="310896" y="3636138"/>
            <a:ext cx="908284" cy="256032"/>
          </a:xfrm>
          <a:prstGeom prst="roundRect">
            <a:avLst>
              <a:gd name="adj" fmla="val 25000"/>
            </a:avLst>
          </a:prstGeom>
          <a:solidFill>
            <a:srgbClr val="0F7A85"/>
          </a:solidFill>
          <a:ln w="12700">
            <a:solidFill>
              <a:srgbClr val="0F7A85"/>
            </a:solidFill>
          </a:ln>
        </p:spPr>
      </p:sp>
      <p:sp>
        <p:nvSpPr>
          <p:cNvPr id="16" name="Text 16"/>
          <p:cNvSpPr txBox="1"/>
          <p:nvPr/>
        </p:nvSpPr>
        <p:spPr>
          <a:xfrm>
            <a:off x="310896" y="3636138"/>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8.22</a:t>
            </a:r>
          </a:p>
        </p:txBody>
      </p:sp>
      <p:sp>
        <p:nvSpPr>
          <p:cNvPr id="17" name="Text 17"/>
          <p:cNvSpPr txBox="1"/>
          <p:nvPr/>
        </p:nvSpPr>
        <p:spPr>
          <a:xfrm>
            <a:off x="1328908" y="3636138"/>
            <a:ext cx="2659816"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Input port, missing from the original deck</a:t>
            </a:r>
          </a:p>
        </p:txBody>
      </p:sp>
      <p:pic>
        <p:nvPicPr>
          <p:cNvPr id="18" name="Image 18"/>
          <p:cNvPicPr>
            <a:picLocks noChangeAspect="1"/>
          </p:cNvPicPr>
          <p:nvPr/>
        </p:nvPicPr>
        <p:blipFill>
          <a:blip r:embed="rId5"/>
          <a:stretch>
            <a:fillRect/>
          </a:stretch>
        </p:blipFill>
        <p:spPr>
          <a:xfrm>
            <a:off x="521833" y="4020186"/>
            <a:ext cx="3255955" cy="782479"/>
          </a:xfrm>
          <a:prstGeom prst="rect">
            <a:avLst/>
          </a:prstGeom>
        </p:spPr>
      </p:pic>
      <p:sp>
        <p:nvSpPr>
          <p:cNvPr id="19" name="Shape 19"/>
          <p:cNvSpPr/>
          <p:nvPr/>
        </p:nvSpPr>
        <p:spPr>
          <a:xfrm>
            <a:off x="4244756" y="3508122"/>
            <a:ext cx="3933860" cy="3109620"/>
          </a:xfrm>
          <a:prstGeom prst="roundRect">
            <a:avLst>
              <a:gd name="adj" fmla="val 735"/>
            </a:avLst>
          </a:prstGeom>
          <a:solidFill>
            <a:srgbClr val="FFFFFF"/>
          </a:solidFill>
          <a:ln w="12700">
            <a:solidFill>
              <a:srgbClr val="CFDCE0"/>
            </a:solidFill>
          </a:ln>
        </p:spPr>
      </p:sp>
      <p:sp>
        <p:nvSpPr>
          <p:cNvPr id="20" name="Shape 20"/>
          <p:cNvSpPr/>
          <p:nvPr/>
        </p:nvSpPr>
        <p:spPr>
          <a:xfrm>
            <a:off x="4372772" y="3636138"/>
            <a:ext cx="908284" cy="256032"/>
          </a:xfrm>
          <a:prstGeom prst="roundRect">
            <a:avLst>
              <a:gd name="adj" fmla="val 25000"/>
            </a:avLst>
          </a:prstGeom>
          <a:solidFill>
            <a:srgbClr val="0F7A85"/>
          </a:solidFill>
          <a:ln w="12700">
            <a:solidFill>
              <a:srgbClr val="0F7A85"/>
            </a:solidFill>
          </a:ln>
        </p:spPr>
      </p:sp>
      <p:sp>
        <p:nvSpPr>
          <p:cNvPr id="21" name="Text 21"/>
          <p:cNvSpPr txBox="1"/>
          <p:nvPr/>
        </p:nvSpPr>
        <p:spPr>
          <a:xfrm>
            <a:off x="4372772" y="3636138"/>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8.23</a:t>
            </a:r>
          </a:p>
        </p:txBody>
      </p:sp>
      <p:sp>
        <p:nvSpPr>
          <p:cNvPr id="22" name="Text 22"/>
          <p:cNvSpPr txBox="1"/>
          <p:nvPr/>
        </p:nvSpPr>
        <p:spPr>
          <a:xfrm>
            <a:off x="5390785" y="3636138"/>
            <a:ext cx="2659816"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Output port, missing from the original deck</a:t>
            </a:r>
          </a:p>
        </p:txBody>
      </p:sp>
      <p:pic>
        <p:nvPicPr>
          <p:cNvPr id="23" name="Image 23"/>
          <p:cNvPicPr>
            <a:picLocks noChangeAspect="1"/>
          </p:cNvPicPr>
          <p:nvPr/>
        </p:nvPicPr>
        <p:blipFill>
          <a:blip r:embed="rId6"/>
          <a:stretch>
            <a:fillRect/>
          </a:stretch>
        </p:blipFill>
        <p:spPr>
          <a:xfrm>
            <a:off x="4583709" y="4020186"/>
            <a:ext cx="3255955" cy="821995"/>
          </a:xfrm>
          <a:prstGeom prst="rect">
            <a:avLst/>
          </a:prstGeom>
        </p:spPr>
      </p:pic>
      <p:sp>
        <p:nvSpPr>
          <p:cNvPr id="24" name="Shape 24"/>
          <p:cNvSpPr/>
          <p:nvPr/>
        </p:nvSpPr>
        <p:spPr>
          <a:xfrm>
            <a:off x="8306633" y="3508122"/>
            <a:ext cx="3702457" cy="3109620"/>
          </a:xfrm>
          <a:prstGeom prst="roundRect">
            <a:avLst>
              <a:gd name="adj" fmla="val 735"/>
            </a:avLst>
          </a:prstGeom>
          <a:solidFill>
            <a:srgbClr val="FFFFFF"/>
          </a:solidFill>
          <a:ln w="12700">
            <a:solidFill>
              <a:srgbClr val="CFDCE0"/>
            </a:solidFill>
          </a:ln>
        </p:spPr>
      </p:sp>
      <p:sp>
        <p:nvSpPr>
          <p:cNvPr id="25" name="Shape 25"/>
          <p:cNvSpPr/>
          <p:nvPr/>
        </p:nvSpPr>
        <p:spPr>
          <a:xfrm>
            <a:off x="8434649" y="3636138"/>
            <a:ext cx="520210" cy="256032"/>
          </a:xfrm>
          <a:prstGeom prst="roundRect">
            <a:avLst>
              <a:gd name="adj" fmla="val 25000"/>
            </a:avLst>
          </a:prstGeom>
          <a:solidFill>
            <a:srgbClr val="0F7A85"/>
          </a:solidFill>
          <a:ln w="12700">
            <a:solidFill>
              <a:srgbClr val="0F7A85"/>
            </a:solidFill>
          </a:ln>
        </p:spPr>
      </p:sp>
      <p:sp>
        <p:nvSpPr>
          <p:cNvPr id="26" name="Text 26"/>
          <p:cNvSpPr txBox="1"/>
          <p:nvPr/>
        </p:nvSpPr>
        <p:spPr>
          <a:xfrm>
            <a:off x="8434649" y="3636138"/>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8.4.2</a:t>
            </a:r>
          </a:p>
        </p:txBody>
      </p:sp>
      <p:sp>
        <p:nvSpPr>
          <p:cNvPr id="27" name="Text 27"/>
          <p:cNvSpPr txBox="1"/>
          <p:nvPr/>
        </p:nvSpPr>
        <p:spPr>
          <a:xfrm>
            <a:off x="9064587" y="3636138"/>
            <a:ext cx="281648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Ports and processor</a:t>
            </a:r>
          </a:p>
        </p:txBody>
      </p:sp>
      <p:sp>
        <p:nvSpPr>
          <p:cNvPr id="28" name="Text 28"/>
          <p:cNvSpPr txBox="1"/>
          <p:nvPr/>
        </p:nvSpPr>
        <p:spPr>
          <a:xfrm>
            <a:off x="8434649" y="4020186"/>
            <a:ext cx="3446425" cy="246954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Input port: physical layer, data-link layer, queue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Output port: queue, data-link layer, physical layer, reverse order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Routing processor: table lookup, next hop and output port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Book notes the lookup moving into the input ports</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today it is an ASIC with TCAM on each line card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679277" cy="4607243"/>
          </a:xfrm>
          <a:prstGeom prst="roundRect">
            <a:avLst>
              <a:gd name="adj" fmla="val 496"/>
            </a:avLst>
          </a:prstGeom>
          <a:solidFill>
            <a:srgbClr val="FFFFFF"/>
          </a:solidFill>
          <a:ln w="12700">
            <a:solidFill>
              <a:srgbClr val="CFDCE0"/>
            </a:solidFill>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8.4.2</a:t>
            </a:r>
          </a:p>
        </p:txBody>
      </p:sp>
      <p:sp>
        <p:nvSpPr>
          <p:cNvPr id="5" name="Text 5"/>
          <p:cNvSpPr txBox="1"/>
          <p:nvPr/>
        </p:nvSpPr>
        <p:spPr>
          <a:xfrm>
            <a:off x="940834" y="310896"/>
            <a:ext cx="379330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Switching fabrics</a:t>
            </a:r>
          </a:p>
        </p:txBody>
      </p:sp>
      <p:sp>
        <p:nvSpPr>
          <p:cNvPr id="6" name="Text 6"/>
          <p:cNvSpPr txBox="1"/>
          <p:nvPr/>
        </p:nvSpPr>
        <p:spPr>
          <a:xfrm>
            <a:off x="310896" y="694944"/>
            <a:ext cx="4423245" cy="12919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Hardest job: move packets from input queue to output queue fast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Early switches: a computer memory or a bus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Crossbar: simplest fabric, as in circuit switching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Banyan: multistage, self-routing on the output address</a:t>
            </a:r>
          </a:p>
        </p:txBody>
      </p:sp>
      <p:sp>
        <p:nvSpPr>
          <p:cNvPr id="7" name="Shape 7"/>
          <p:cNvSpPr/>
          <p:nvPr/>
        </p:nvSpPr>
        <p:spPr>
          <a:xfrm>
            <a:off x="4990173" y="182880"/>
            <a:ext cx="7018916" cy="4607243"/>
          </a:xfrm>
          <a:prstGeom prst="roundRect">
            <a:avLst>
              <a:gd name="adj" fmla="val 496"/>
            </a:avLst>
          </a:prstGeom>
          <a:solidFill>
            <a:srgbClr val="FFFFFF"/>
          </a:solidFill>
          <a:ln w="12700">
            <a:solidFill>
              <a:srgbClr val="CFDCE0"/>
            </a:solidFill>
          </a:ln>
        </p:spPr>
      </p:sp>
      <p:sp>
        <p:nvSpPr>
          <p:cNvPr id="8" name="Shape 8"/>
          <p:cNvSpPr/>
          <p:nvPr/>
        </p:nvSpPr>
        <p:spPr>
          <a:xfrm>
            <a:off x="5118189" y="310896"/>
            <a:ext cx="908284" cy="256032"/>
          </a:xfrm>
          <a:prstGeom prst="roundRect">
            <a:avLst>
              <a:gd name="adj" fmla="val 25000"/>
            </a:avLst>
          </a:prstGeom>
          <a:solidFill>
            <a:srgbClr val="0F7A85"/>
          </a:solidFill>
          <a:ln w="12700">
            <a:solidFill>
              <a:srgbClr val="0F7A85"/>
            </a:solidFill>
          </a:ln>
        </p:spPr>
      </p:sp>
      <p:sp>
        <p:nvSpPr>
          <p:cNvPr id="9" name="Text 9"/>
          <p:cNvSpPr txBox="1"/>
          <p:nvPr/>
        </p:nvSpPr>
        <p:spPr>
          <a:xfrm>
            <a:off x="5118189"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8.24</a:t>
            </a:r>
          </a:p>
        </p:txBody>
      </p:sp>
      <p:sp>
        <p:nvSpPr>
          <p:cNvPr id="10" name="Text 10"/>
          <p:cNvSpPr txBox="1"/>
          <p:nvPr/>
        </p:nvSpPr>
        <p:spPr>
          <a:xfrm>
            <a:off x="6136202" y="310896"/>
            <a:ext cx="574487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 banyan switch, 8 × 8</a:t>
            </a:r>
          </a:p>
        </p:txBody>
      </p:sp>
      <p:pic>
        <p:nvPicPr>
          <p:cNvPr id="11" name="Image 11"/>
          <p:cNvPicPr>
            <a:picLocks noChangeAspect="1"/>
          </p:cNvPicPr>
          <p:nvPr/>
        </p:nvPicPr>
        <p:blipFill>
          <a:blip r:embed="rId2"/>
          <a:stretch>
            <a:fillRect/>
          </a:stretch>
        </p:blipFill>
        <p:spPr>
          <a:xfrm>
            <a:off x="5422262" y="694944"/>
            <a:ext cx="6154738" cy="396716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4679277" cy="4842193"/>
          </a:xfrm>
          <a:prstGeom prst="roundRect">
            <a:avLst>
              <a:gd name="adj" fmla="val 472"/>
            </a:avLst>
          </a:prstGeom>
          <a:solidFill>
            <a:srgbClr val="FFFFFF"/>
          </a:solidFill>
          <a:ln w="12700">
            <a:solidFill>
              <a:srgbClr val="CFDCE0"/>
            </a:solidFill>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8.4.2</a:t>
            </a:r>
          </a:p>
        </p:txBody>
      </p:sp>
      <p:sp>
        <p:nvSpPr>
          <p:cNvPr id="5" name="Text 5"/>
          <p:cNvSpPr txBox="1"/>
          <p:nvPr/>
        </p:nvSpPr>
        <p:spPr>
          <a:xfrm>
            <a:off x="940834" y="310896"/>
            <a:ext cx="379330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Banyan routing</a:t>
            </a:r>
          </a:p>
        </p:txBody>
      </p:sp>
      <p:sp>
        <p:nvSpPr>
          <p:cNvPr id="6" name="Text 6"/>
          <p:cNvSpPr txBox="1"/>
          <p:nvPr/>
        </p:nvSpPr>
        <p:spPr>
          <a:xfrm>
            <a:off x="310896" y="694944"/>
            <a:ext cx="4423245" cy="133002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log2 n stages, n/2 microswitches per stage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Stage i routes on bit i of the output address</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bit 0 up, bit 1 down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Self-routing: no table, the header is the route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8 inputs, 8 outputs, 3 stages</a:t>
            </a:r>
          </a:p>
        </p:txBody>
      </p:sp>
      <p:sp>
        <p:nvSpPr>
          <p:cNvPr id="7" name="Shape 7"/>
          <p:cNvSpPr/>
          <p:nvPr/>
        </p:nvSpPr>
        <p:spPr>
          <a:xfrm>
            <a:off x="4990173" y="182880"/>
            <a:ext cx="7018916" cy="4842193"/>
          </a:xfrm>
          <a:prstGeom prst="roundRect">
            <a:avLst>
              <a:gd name="adj" fmla="val 472"/>
            </a:avLst>
          </a:prstGeom>
          <a:solidFill>
            <a:srgbClr val="FFFFFF"/>
          </a:solidFill>
          <a:ln w="12700">
            <a:solidFill>
              <a:srgbClr val="CFDCE0"/>
            </a:solidFill>
          </a:ln>
        </p:spPr>
      </p:sp>
      <p:sp>
        <p:nvSpPr>
          <p:cNvPr id="8" name="Shape 8"/>
          <p:cNvSpPr/>
          <p:nvPr/>
        </p:nvSpPr>
        <p:spPr>
          <a:xfrm>
            <a:off x="5118189" y="310896"/>
            <a:ext cx="978918" cy="256032"/>
          </a:xfrm>
          <a:prstGeom prst="roundRect">
            <a:avLst>
              <a:gd name="adj" fmla="val 25000"/>
            </a:avLst>
          </a:prstGeom>
          <a:solidFill>
            <a:srgbClr val="0F7A85"/>
          </a:solidFill>
          <a:ln w="12700">
            <a:solidFill>
              <a:srgbClr val="0F7A85"/>
            </a:solidFill>
          </a:ln>
        </p:spPr>
      </p:sp>
      <p:sp>
        <p:nvSpPr>
          <p:cNvPr id="9" name="Text 9"/>
          <p:cNvSpPr txBox="1"/>
          <p:nvPr/>
        </p:nvSpPr>
        <p:spPr>
          <a:xfrm>
            <a:off x="5118189" y="310896"/>
            <a:ext cx="978918"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8.25a</a:t>
            </a:r>
          </a:p>
        </p:txBody>
      </p:sp>
      <p:sp>
        <p:nvSpPr>
          <p:cNvPr id="10" name="Text 10"/>
          <p:cNvSpPr txBox="1"/>
          <p:nvPr/>
        </p:nvSpPr>
        <p:spPr>
          <a:xfrm>
            <a:off x="6206835" y="310896"/>
            <a:ext cx="5674238"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Input 1 to output 6 (110)</a:t>
            </a:r>
          </a:p>
        </p:txBody>
      </p:sp>
      <p:pic>
        <p:nvPicPr>
          <p:cNvPr id="11" name="Image 11"/>
          <p:cNvPicPr>
            <a:picLocks noChangeAspect="1"/>
          </p:cNvPicPr>
          <p:nvPr/>
        </p:nvPicPr>
        <p:blipFill>
          <a:blip r:embed="rId2"/>
          <a:stretch>
            <a:fillRect/>
          </a:stretch>
        </p:blipFill>
        <p:spPr>
          <a:xfrm>
            <a:off x="5936612" y="694944"/>
            <a:ext cx="5126038" cy="4202113"/>
          </a:xfrm>
          <a:prstGeom prst="rect">
            <a:avLst/>
          </a:prstGeom>
        </p:spPr>
      </p:pic>
      <p:pic>
        <p:nvPicPr>
          <p:cNvPr id="12" name="Image 12"/>
          <p:cNvPicPr>
            <a:picLocks noChangeAspect="1"/>
          </p:cNvPicPr>
          <p:nvPr/>
        </p:nvPicPr>
        <p:blipFill>
          <a:blip r:embed="rId3"/>
          <a:stretch>
            <a:fillRect/>
          </a:stretch>
        </p:blipFill>
        <p:spPr>
          <a:xfrm>
            <a:off x="6012812" y="1304544"/>
            <a:ext cx="4967288" cy="262731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4842192"/>
          </a:xfrm>
          <a:prstGeom prst="roundRect">
            <a:avLst>
              <a:gd name="adj" fmla="val 472"/>
            </a:avLst>
          </a:prstGeom>
          <a:solidFill>
            <a:srgbClr val="FFFFFF"/>
          </a:solidFill>
          <a:ln w="12700">
            <a:solidFill>
              <a:srgbClr val="CFDCE0"/>
            </a:solidFill>
          </a:ln>
        </p:spPr>
      </p:sp>
      <p:sp>
        <p:nvSpPr>
          <p:cNvPr id="3" name="Shape 3"/>
          <p:cNvSpPr/>
          <p:nvPr/>
        </p:nvSpPr>
        <p:spPr>
          <a:xfrm>
            <a:off x="310896" y="310896"/>
            <a:ext cx="985863"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985863"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8.25b</a:t>
            </a:r>
          </a:p>
        </p:txBody>
      </p:sp>
      <p:sp>
        <p:nvSpPr>
          <p:cNvPr id="5" name="Text 5"/>
          <p:cNvSpPr txBox="1"/>
          <p:nvPr/>
        </p:nvSpPr>
        <p:spPr>
          <a:xfrm>
            <a:off x="1406487" y="310896"/>
            <a:ext cx="4497473"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Input 5 to output 2 (010)</a:t>
            </a:r>
          </a:p>
        </p:txBody>
      </p:sp>
      <p:pic>
        <p:nvPicPr>
          <p:cNvPr id="6" name="Image 6"/>
          <p:cNvPicPr>
            <a:picLocks noChangeAspect="1"/>
          </p:cNvPicPr>
          <p:nvPr/>
        </p:nvPicPr>
        <p:blipFill>
          <a:blip r:embed="rId2"/>
          <a:stretch>
            <a:fillRect/>
          </a:stretch>
        </p:blipFill>
        <p:spPr>
          <a:xfrm>
            <a:off x="544410" y="694944"/>
            <a:ext cx="5126037" cy="4202112"/>
          </a:xfrm>
          <a:prstGeom prst="rect">
            <a:avLst/>
          </a:prstGeom>
        </p:spPr>
      </p:pic>
      <p:pic>
        <p:nvPicPr>
          <p:cNvPr id="7" name="Image 7"/>
          <p:cNvPicPr>
            <a:picLocks noChangeAspect="1"/>
          </p:cNvPicPr>
          <p:nvPr/>
        </p:nvPicPr>
        <p:blipFill>
          <a:blip r:embed="rId3"/>
          <a:stretch>
            <a:fillRect/>
          </a:stretch>
        </p:blipFill>
        <p:spPr>
          <a:xfrm>
            <a:off x="717447" y="1849056"/>
            <a:ext cx="4778375" cy="1241425"/>
          </a:xfrm>
          <a:prstGeom prst="rect">
            <a:avLst/>
          </a:prstGeom>
        </p:spPr>
      </p:pic>
      <p:sp>
        <p:nvSpPr>
          <p:cNvPr id="8" name="Shape 8"/>
          <p:cNvSpPr/>
          <p:nvPr/>
        </p:nvSpPr>
        <p:spPr>
          <a:xfrm>
            <a:off x="6159993" y="182880"/>
            <a:ext cx="5849097" cy="1438092"/>
          </a:xfrm>
          <a:prstGeom prst="roundRect">
            <a:avLst>
              <a:gd name="adj" fmla="val 1590"/>
            </a:avLst>
          </a:prstGeom>
          <a:solidFill>
            <a:srgbClr val="FFFFFF"/>
          </a:solidFill>
          <a:ln w="12700">
            <a:solidFill>
              <a:srgbClr val="CFDCE0"/>
            </a:solidFill>
          </a:ln>
        </p:spPr>
      </p:sp>
      <p:sp>
        <p:nvSpPr>
          <p:cNvPr id="9" name="Shape 9"/>
          <p:cNvSpPr/>
          <p:nvPr/>
        </p:nvSpPr>
        <p:spPr>
          <a:xfrm>
            <a:off x="6288009" y="310896"/>
            <a:ext cx="520210" cy="256032"/>
          </a:xfrm>
          <a:prstGeom prst="roundRect">
            <a:avLst>
              <a:gd name="adj" fmla="val 25000"/>
            </a:avLst>
          </a:prstGeom>
          <a:solidFill>
            <a:srgbClr val="0F7A85"/>
          </a:solidFill>
          <a:ln w="12700">
            <a:solidFill>
              <a:srgbClr val="0F7A85"/>
            </a:solidFill>
          </a:ln>
        </p:spPr>
      </p:sp>
      <p:sp>
        <p:nvSpPr>
          <p:cNvPr id="10" name="Text 10"/>
          <p:cNvSpPr txBox="1"/>
          <p:nvPr/>
        </p:nvSpPr>
        <p:spPr>
          <a:xfrm>
            <a:off x="6288009"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8.4.2</a:t>
            </a:r>
          </a:p>
        </p:txBody>
      </p:sp>
      <p:sp>
        <p:nvSpPr>
          <p:cNvPr id="11" name="Text 11"/>
          <p:cNvSpPr txBox="1"/>
          <p:nvPr/>
        </p:nvSpPr>
        <p:spPr>
          <a:xfrm>
            <a:off x="6917947" y="310896"/>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Internal blocking</a:t>
            </a:r>
          </a:p>
        </p:txBody>
      </p:sp>
      <p:sp>
        <p:nvSpPr>
          <p:cNvPr id="12" name="Text 12"/>
          <p:cNvSpPr txBox="1"/>
          <p:nvPr/>
        </p:nvSpPr>
        <p:spPr>
          <a:xfrm>
            <a:off x="6288009" y="694944"/>
            <a:ext cx="5593065" cy="79801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Two packets to different outputs can still need the same internal link</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Banyan alone is internally blocking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Not the same as output contention, where two packets want one output</a:t>
            </a:r>
          </a:p>
        </p:txBody>
      </p:sp>
      <p:sp>
        <p:nvSpPr>
          <p:cNvPr id="13" name="Shape 13"/>
          <p:cNvSpPr/>
          <p:nvPr/>
        </p:nvSpPr>
        <p:spPr>
          <a:xfrm>
            <a:off x="6159993" y="1748988"/>
            <a:ext cx="5849097" cy="3276084"/>
          </a:xfrm>
          <a:prstGeom prst="roundRect">
            <a:avLst>
              <a:gd name="adj" fmla="val 698"/>
            </a:avLst>
          </a:prstGeom>
          <a:solidFill>
            <a:srgbClr val="FFFFFF"/>
          </a:solidFill>
          <a:ln w="12700">
            <a:solidFill>
              <a:srgbClr val="CFDCE0"/>
            </a:solidFill>
          </a:ln>
        </p:spPr>
      </p:sp>
      <p:sp>
        <p:nvSpPr>
          <p:cNvPr id="14" name="Shape 14"/>
          <p:cNvSpPr/>
          <p:nvPr/>
        </p:nvSpPr>
        <p:spPr>
          <a:xfrm>
            <a:off x="6288009" y="1877004"/>
            <a:ext cx="520210" cy="256032"/>
          </a:xfrm>
          <a:prstGeom prst="roundRect">
            <a:avLst>
              <a:gd name="adj" fmla="val 25000"/>
            </a:avLst>
          </a:prstGeom>
          <a:solidFill>
            <a:srgbClr val="0F7A85"/>
          </a:solidFill>
          <a:ln w="12700">
            <a:solidFill>
              <a:srgbClr val="0F7A85"/>
            </a:solidFill>
          </a:ln>
        </p:spPr>
      </p:sp>
      <p:sp>
        <p:nvSpPr>
          <p:cNvPr id="15" name="Text 15"/>
          <p:cNvSpPr txBox="1"/>
          <p:nvPr/>
        </p:nvSpPr>
        <p:spPr>
          <a:xfrm>
            <a:off x="6288009" y="1877004"/>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8.4.2</a:t>
            </a:r>
          </a:p>
        </p:txBody>
      </p:sp>
      <p:sp>
        <p:nvSpPr>
          <p:cNvPr id="16" name="Text 16"/>
          <p:cNvSpPr txBox="1"/>
          <p:nvPr/>
        </p:nvSpPr>
        <p:spPr>
          <a:xfrm>
            <a:off x="6917947" y="1877004"/>
            <a:ext cx="496312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When a banyan does not block</a:t>
            </a:r>
          </a:p>
        </p:txBody>
      </p:sp>
      <p:sp>
        <p:nvSpPr>
          <p:cNvPr id="17" name="Text 17"/>
          <p:cNvSpPr txBox="1"/>
          <p:nvPr/>
        </p:nvSpPr>
        <p:spPr>
          <a:xfrm>
            <a:off x="6288009" y="2261052"/>
            <a:ext cx="5593065" cy="1596024"/>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Destinations all distinct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Arranged in ascending order at the inputs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Concentrated: no idle input between active ones</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0 1 3 4 6 7 at inputs 0 to 5 is fine</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0, idle, 1 3 4 6 7 is not: the gap breaks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Hence a sorter, and a concentrator, in front of the banyan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6434006" cy="5207737"/>
          </a:xfrm>
          <a:prstGeom prst="roundRect">
            <a:avLst>
              <a:gd name="adj" fmla="val 439"/>
            </a:avLst>
          </a:prstGeom>
          <a:solidFill>
            <a:srgbClr val="FFFFFF"/>
          </a:solidFill>
          <a:ln w="12700">
            <a:solidFill>
              <a:srgbClr val="CFDCE0"/>
            </a:solidFill>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908284"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Figure 8.26</a:t>
            </a:r>
          </a:p>
        </p:txBody>
      </p:sp>
      <p:sp>
        <p:nvSpPr>
          <p:cNvPr id="5" name="Text 5"/>
          <p:cNvSpPr txBox="1"/>
          <p:nvPr/>
        </p:nvSpPr>
        <p:spPr>
          <a:xfrm>
            <a:off x="1328908" y="310896"/>
            <a:ext cx="515996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Batcher-banyan switch</a:t>
            </a:r>
          </a:p>
        </p:txBody>
      </p:sp>
      <p:pic>
        <p:nvPicPr>
          <p:cNvPr id="6" name="Image 6"/>
          <p:cNvPicPr>
            <a:picLocks noChangeAspect="1"/>
          </p:cNvPicPr>
          <p:nvPr/>
        </p:nvPicPr>
        <p:blipFill>
          <a:blip r:embed="rId2"/>
          <a:stretch>
            <a:fillRect/>
          </a:stretch>
        </p:blipFill>
        <p:spPr>
          <a:xfrm>
            <a:off x="310896" y="694944"/>
            <a:ext cx="6177974" cy="2362239"/>
          </a:xfrm>
          <a:prstGeom prst="rect">
            <a:avLst/>
          </a:prstGeom>
        </p:spPr>
      </p:pic>
      <p:sp>
        <p:nvSpPr>
          <p:cNvPr id="7" name="Shape 7"/>
          <p:cNvSpPr/>
          <p:nvPr/>
        </p:nvSpPr>
        <p:spPr>
          <a:xfrm>
            <a:off x="6744902" y="182880"/>
            <a:ext cx="5264187" cy="2691912"/>
          </a:xfrm>
          <a:prstGeom prst="roundRect">
            <a:avLst>
              <a:gd name="adj" fmla="val 849"/>
            </a:avLst>
          </a:prstGeom>
          <a:solidFill>
            <a:srgbClr val="FFFFFF"/>
          </a:solidFill>
          <a:ln w="12700">
            <a:solidFill>
              <a:srgbClr val="CFDCE0"/>
            </a:solidFill>
          </a:ln>
        </p:spPr>
      </p:sp>
      <p:sp>
        <p:nvSpPr>
          <p:cNvPr id="8" name="Shape 8"/>
          <p:cNvSpPr/>
          <p:nvPr/>
        </p:nvSpPr>
        <p:spPr>
          <a:xfrm>
            <a:off x="6872918" y="310896"/>
            <a:ext cx="520210" cy="256032"/>
          </a:xfrm>
          <a:prstGeom prst="roundRect">
            <a:avLst>
              <a:gd name="adj" fmla="val 25000"/>
            </a:avLst>
          </a:prstGeom>
          <a:solidFill>
            <a:srgbClr val="0F7A85"/>
          </a:solidFill>
          <a:ln w="12700">
            <a:solidFill>
              <a:srgbClr val="0F7A85"/>
            </a:solidFill>
          </a:ln>
        </p:spPr>
      </p:sp>
      <p:sp>
        <p:nvSpPr>
          <p:cNvPr id="9" name="Text 9"/>
          <p:cNvSpPr txBox="1"/>
          <p:nvPr/>
        </p:nvSpPr>
        <p:spPr>
          <a:xfrm>
            <a:off x="6872918" y="310896"/>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8.4.2</a:t>
            </a:r>
          </a:p>
        </p:txBody>
      </p:sp>
      <p:sp>
        <p:nvSpPr>
          <p:cNvPr id="10" name="Text 10"/>
          <p:cNvSpPr txBox="1"/>
          <p:nvPr/>
        </p:nvSpPr>
        <p:spPr>
          <a:xfrm>
            <a:off x="7502856" y="310896"/>
            <a:ext cx="437821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Batcher-banyan</a:t>
            </a:r>
          </a:p>
        </p:txBody>
      </p:sp>
      <p:sp>
        <p:nvSpPr>
          <p:cNvPr id="11" name="Text 11"/>
          <p:cNvSpPr txBox="1"/>
          <p:nvPr/>
        </p:nvSpPr>
        <p:spPr>
          <a:xfrm>
            <a:off x="6872918" y="694944"/>
            <a:ext cx="5008155" cy="205183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Batcher network sorts packets by destination address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Sorted and concentrated input makes the banyan internally nonblocking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concentrator removes the gaps between active inputs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Output contention remains: two packets for one output in one cycle</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 is held or recirculated, that is a trap in the design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ATM-era design, 1980s and 1990s</a:t>
            </a:r>
          </a:p>
        </p:txBody>
      </p:sp>
      <p:sp>
        <p:nvSpPr>
          <p:cNvPr id="12" name="Shape 12"/>
          <p:cNvSpPr/>
          <p:nvPr/>
        </p:nvSpPr>
        <p:spPr>
          <a:xfrm>
            <a:off x="6744902" y="3002808"/>
            <a:ext cx="5264187" cy="2387808"/>
          </a:xfrm>
          <a:prstGeom prst="roundRect">
            <a:avLst>
              <a:gd name="adj" fmla="val 957"/>
            </a:avLst>
          </a:prstGeom>
          <a:solidFill>
            <a:srgbClr val="FFFFFF"/>
          </a:solidFill>
          <a:ln w="12700">
            <a:solidFill>
              <a:srgbClr val="CFDCE0"/>
            </a:solidFill>
          </a:ln>
        </p:spPr>
      </p:sp>
      <p:sp>
        <p:nvSpPr>
          <p:cNvPr id="13" name="Shape 13"/>
          <p:cNvSpPr/>
          <p:nvPr/>
        </p:nvSpPr>
        <p:spPr>
          <a:xfrm>
            <a:off x="6872918" y="3130824"/>
            <a:ext cx="520210" cy="256032"/>
          </a:xfrm>
          <a:prstGeom prst="roundRect">
            <a:avLst>
              <a:gd name="adj" fmla="val 25000"/>
            </a:avLst>
          </a:prstGeom>
          <a:solidFill>
            <a:srgbClr val="0F7A85"/>
          </a:solidFill>
          <a:ln w="12700">
            <a:solidFill>
              <a:srgbClr val="0F7A85"/>
            </a:solidFill>
          </a:ln>
        </p:spPr>
      </p:sp>
      <p:sp>
        <p:nvSpPr>
          <p:cNvPr id="14" name="Text 14"/>
          <p:cNvSpPr txBox="1"/>
          <p:nvPr/>
        </p:nvSpPr>
        <p:spPr>
          <a:xfrm>
            <a:off x="6872918" y="3130824"/>
            <a:ext cx="520210"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8.4.2</a:t>
            </a:r>
          </a:p>
        </p:txBody>
      </p:sp>
      <p:sp>
        <p:nvSpPr>
          <p:cNvPr id="15" name="Text 15"/>
          <p:cNvSpPr txBox="1"/>
          <p:nvPr/>
        </p:nvSpPr>
        <p:spPr>
          <a:xfrm>
            <a:off x="7502856" y="3130824"/>
            <a:ext cx="4378217"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Which fabric today</a:t>
            </a:r>
          </a:p>
        </p:txBody>
      </p:sp>
      <p:sp>
        <p:nvSpPr>
          <p:cNvPr id="16" name="Text 16"/>
          <p:cNvSpPr txBox="1"/>
          <p:nvPr/>
        </p:nvSpPr>
        <p:spPr>
          <a:xfrm>
            <a:off x="6872918" y="3514872"/>
            <a:ext cx="5008155" cy="1747728"/>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Small switches: shared memory, every port reads and writes one buffer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Large switches: crossbar with virtual output queues and a scheduler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Very large: multistage Clos, the same arithmetic as Section 8.4.1</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Self-routing multistage fabrics like banyan did not survive the ATM era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11826210" cy="5168825"/>
          </a:xfrm>
          <a:prstGeom prst="roundRect">
            <a:avLst>
              <a:gd name="adj" fmla="val 442"/>
            </a:avLst>
          </a:prstGeom>
          <a:solidFill>
            <a:srgbClr val="FFFFFF"/>
          </a:solidFill>
          <a:ln w="12700">
            <a:solidFill>
              <a:srgbClr val="CFDCE0"/>
            </a:solidFill>
          </a:ln>
        </p:spPr>
      </p:sp>
      <p:sp>
        <p:nvSpPr>
          <p:cNvPr id="3" name="Shape 3"/>
          <p:cNvSpPr/>
          <p:nvPr/>
        </p:nvSpPr>
        <p:spPr>
          <a:xfrm>
            <a:off x="310896" y="310896"/>
            <a:ext cx="633141"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633141"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8.1-8.4</a:t>
            </a:r>
          </a:p>
        </p:txBody>
      </p:sp>
      <p:sp>
        <p:nvSpPr>
          <p:cNvPr id="5" name="Text 5"/>
          <p:cNvSpPr txBox="1"/>
          <p:nvPr/>
        </p:nvSpPr>
        <p:spPr>
          <a:xfrm>
            <a:off x="1053765" y="310896"/>
            <a:ext cx="10827309"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What replaced what</a:t>
            </a:r>
          </a:p>
        </p:txBody>
      </p:sp>
      <p:sp>
        <p:nvSpPr>
          <p:cNvPr id="6" name="Shape 6"/>
          <p:cNvSpPr/>
          <p:nvPr/>
        </p:nvSpPr>
        <p:spPr>
          <a:xfrm>
            <a:off x="310896" y="694944"/>
            <a:ext cx="2545439" cy="334308"/>
          </a:xfrm>
          <a:prstGeom prst="rect">
            <a:avLst/>
          </a:prstGeom>
          <a:solidFill>
            <a:srgbClr val="0F7A85"/>
          </a:solidFill>
          <a:ln w="6350">
            <a:solidFill>
              <a:srgbClr val="CFDCE0"/>
            </a:solidFill>
          </a:ln>
        </p:spPr>
      </p:sp>
      <p:sp>
        <p:nvSpPr>
          <p:cNvPr id="7" name="Text 7"/>
          <p:cNvSpPr txBox="1"/>
          <p:nvPr/>
        </p:nvSpPr>
        <p:spPr>
          <a:xfrm>
            <a:off x="374904" y="758952"/>
            <a:ext cx="2417423" cy="206292"/>
          </a:xfrm>
          <a:prstGeom prst="rect">
            <a:avLst/>
          </a:prstGeom>
          <a:noFill/>
        </p:spPr>
        <p:txBody>
          <a:bodyPr wrap="square" lIns="0" tIns="0" rIns="0" bIns="0" rtlCol="0" anchor="t">
            <a:noAutofit/>
          </a:bodyPr>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Idea in the chapter</a:t>
            </a:r>
          </a:p>
        </p:txBody>
      </p:sp>
      <p:sp>
        <p:nvSpPr>
          <p:cNvPr id="8" name="Shape 8"/>
          <p:cNvSpPr/>
          <p:nvPr/>
        </p:nvSpPr>
        <p:spPr>
          <a:xfrm>
            <a:off x="2856335" y="694944"/>
            <a:ext cx="2314036" cy="334308"/>
          </a:xfrm>
          <a:prstGeom prst="rect">
            <a:avLst/>
          </a:prstGeom>
          <a:solidFill>
            <a:srgbClr val="0F7A85"/>
          </a:solidFill>
          <a:ln w="6350">
            <a:solidFill>
              <a:srgbClr val="CFDCE0"/>
            </a:solidFill>
          </a:ln>
        </p:spPr>
      </p:sp>
      <p:sp>
        <p:nvSpPr>
          <p:cNvPr id="9" name="Text 9"/>
          <p:cNvSpPr txBox="1"/>
          <p:nvPr/>
        </p:nvSpPr>
        <p:spPr>
          <a:xfrm>
            <a:off x="2920343" y="758952"/>
            <a:ext cx="2186020" cy="206292"/>
          </a:xfrm>
          <a:prstGeom prst="rect">
            <a:avLst/>
          </a:prstGeom>
          <a:noFill/>
        </p:spPr>
        <p:txBody>
          <a:bodyPr wrap="square" lIns="0" tIns="0" rIns="0" bIns="0" rtlCol="0" anchor="t">
            <a:noAutofit/>
          </a:bodyPr>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Status today</a:t>
            </a:r>
          </a:p>
        </p:txBody>
      </p:sp>
      <p:sp>
        <p:nvSpPr>
          <p:cNvPr id="10" name="Shape 10"/>
          <p:cNvSpPr/>
          <p:nvPr/>
        </p:nvSpPr>
        <p:spPr>
          <a:xfrm>
            <a:off x="5170371" y="694944"/>
            <a:ext cx="6710703" cy="334308"/>
          </a:xfrm>
          <a:prstGeom prst="rect">
            <a:avLst/>
          </a:prstGeom>
          <a:solidFill>
            <a:srgbClr val="0F7A85"/>
          </a:solidFill>
          <a:ln w="6350">
            <a:solidFill>
              <a:srgbClr val="CFDCE0"/>
            </a:solidFill>
          </a:ln>
        </p:spPr>
      </p:sp>
      <p:sp>
        <p:nvSpPr>
          <p:cNvPr id="11" name="Text 11"/>
          <p:cNvSpPr txBox="1"/>
          <p:nvPr/>
        </p:nvSpPr>
        <p:spPr>
          <a:xfrm>
            <a:off x="5234379" y="758952"/>
            <a:ext cx="6582687" cy="206292"/>
          </a:xfrm>
          <a:prstGeom prst="rect">
            <a:avLst/>
          </a:prstGeom>
          <a:noFill/>
        </p:spPr>
        <p:txBody>
          <a:bodyPr wrap="square" lIns="0" tIns="0" rIns="0" bIns="0" rtlCol="0" anchor="t">
            <a:noAutofit/>
          </a:bodyPr>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What is used now</a:t>
            </a:r>
          </a:p>
        </p:txBody>
      </p:sp>
      <p:sp>
        <p:nvSpPr>
          <p:cNvPr id="12" name="Shape 12"/>
          <p:cNvSpPr/>
          <p:nvPr/>
        </p:nvSpPr>
        <p:spPr>
          <a:xfrm>
            <a:off x="310896" y="1029252"/>
            <a:ext cx="2545439" cy="334308"/>
          </a:xfrm>
          <a:prstGeom prst="rect">
            <a:avLst/>
          </a:prstGeom>
          <a:solidFill>
            <a:srgbClr val="FFFFFF"/>
          </a:solidFill>
          <a:ln w="6350">
            <a:solidFill>
              <a:srgbClr val="CFDCE0"/>
            </a:solidFill>
          </a:ln>
        </p:spPr>
      </p:sp>
      <p:sp>
        <p:nvSpPr>
          <p:cNvPr id="13" name="Text 13"/>
          <p:cNvSpPr txBox="1"/>
          <p:nvPr/>
        </p:nvSpPr>
        <p:spPr>
          <a:xfrm>
            <a:off x="374904" y="1093260"/>
            <a:ext cx="2417423"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Circuit switching</a:t>
            </a:r>
          </a:p>
        </p:txBody>
      </p:sp>
      <p:sp>
        <p:nvSpPr>
          <p:cNvPr id="14" name="Shape 14"/>
          <p:cNvSpPr/>
          <p:nvPr/>
        </p:nvSpPr>
        <p:spPr>
          <a:xfrm>
            <a:off x="2856335" y="1029252"/>
            <a:ext cx="2314036" cy="334308"/>
          </a:xfrm>
          <a:prstGeom prst="rect">
            <a:avLst/>
          </a:prstGeom>
          <a:solidFill>
            <a:srgbClr val="FFFFFF"/>
          </a:solidFill>
          <a:ln w="6350">
            <a:solidFill>
              <a:srgbClr val="CFDCE0"/>
            </a:solidFill>
          </a:ln>
        </p:spPr>
      </p:sp>
      <p:sp>
        <p:nvSpPr>
          <p:cNvPr id="15" name="Text 15"/>
          <p:cNvSpPr txBox="1"/>
          <p:nvPr/>
        </p:nvSpPr>
        <p:spPr>
          <a:xfrm>
            <a:off x="2920343" y="1093260"/>
            <a:ext cx="218602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legacy in telephony</a:t>
            </a:r>
          </a:p>
        </p:txBody>
      </p:sp>
      <p:sp>
        <p:nvSpPr>
          <p:cNvPr id="16" name="Shape 16"/>
          <p:cNvSpPr/>
          <p:nvPr/>
        </p:nvSpPr>
        <p:spPr>
          <a:xfrm>
            <a:off x="5170371" y="1029252"/>
            <a:ext cx="6710703" cy="334308"/>
          </a:xfrm>
          <a:prstGeom prst="rect">
            <a:avLst/>
          </a:prstGeom>
          <a:solidFill>
            <a:srgbClr val="FFFFFF"/>
          </a:solidFill>
          <a:ln w="6350">
            <a:solidFill>
              <a:srgbClr val="CFDCE0"/>
            </a:solidFill>
          </a:ln>
        </p:spPr>
      </p:sp>
      <p:sp>
        <p:nvSpPr>
          <p:cNvPr id="17" name="Text 17"/>
          <p:cNvSpPr txBox="1"/>
          <p:nvPr/>
        </p:nvSpPr>
        <p:spPr>
          <a:xfrm>
            <a:off x="5234379" y="1093260"/>
            <a:ext cx="6582687"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optical circuits: wavelengths and ROADM, Chapter 6</a:t>
            </a:r>
          </a:p>
        </p:txBody>
      </p:sp>
      <p:sp>
        <p:nvSpPr>
          <p:cNvPr id="18" name="Shape 18"/>
          <p:cNvSpPr/>
          <p:nvPr/>
        </p:nvSpPr>
        <p:spPr>
          <a:xfrm>
            <a:off x="310896" y="1363561"/>
            <a:ext cx="2545439" cy="334308"/>
          </a:xfrm>
          <a:prstGeom prst="rect">
            <a:avLst/>
          </a:prstGeom>
          <a:solidFill>
            <a:srgbClr val="EEF4F5"/>
          </a:solidFill>
          <a:ln w="6350">
            <a:solidFill>
              <a:srgbClr val="CFDCE0"/>
            </a:solidFill>
          </a:ln>
        </p:spPr>
      </p:sp>
      <p:sp>
        <p:nvSpPr>
          <p:cNvPr id="19" name="Text 19"/>
          <p:cNvSpPr txBox="1"/>
          <p:nvPr/>
        </p:nvSpPr>
        <p:spPr>
          <a:xfrm>
            <a:off x="374904" y="1427569"/>
            <a:ext cx="2417423"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Message switching</a:t>
            </a:r>
          </a:p>
        </p:txBody>
      </p:sp>
      <p:sp>
        <p:nvSpPr>
          <p:cNvPr id="20" name="Shape 20"/>
          <p:cNvSpPr/>
          <p:nvPr/>
        </p:nvSpPr>
        <p:spPr>
          <a:xfrm>
            <a:off x="2856335" y="1363561"/>
            <a:ext cx="2314036" cy="334308"/>
          </a:xfrm>
          <a:prstGeom prst="rect">
            <a:avLst/>
          </a:prstGeom>
          <a:solidFill>
            <a:srgbClr val="EEF4F5"/>
          </a:solidFill>
          <a:ln w="6350">
            <a:solidFill>
              <a:srgbClr val="CFDCE0"/>
            </a:solidFill>
          </a:ln>
        </p:spPr>
      </p:sp>
      <p:sp>
        <p:nvSpPr>
          <p:cNvPr id="21" name="Text 21"/>
          <p:cNvSpPr txBox="1"/>
          <p:nvPr/>
        </p:nvSpPr>
        <p:spPr>
          <a:xfrm>
            <a:off x="2920343" y="1427569"/>
            <a:ext cx="218602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gone as a network</a:t>
            </a:r>
          </a:p>
        </p:txBody>
      </p:sp>
      <p:sp>
        <p:nvSpPr>
          <p:cNvPr id="22" name="Shape 22"/>
          <p:cNvSpPr/>
          <p:nvPr/>
        </p:nvSpPr>
        <p:spPr>
          <a:xfrm>
            <a:off x="5170371" y="1363561"/>
            <a:ext cx="6710703" cy="334308"/>
          </a:xfrm>
          <a:prstGeom prst="rect">
            <a:avLst/>
          </a:prstGeom>
          <a:solidFill>
            <a:srgbClr val="EEF4F5"/>
          </a:solidFill>
          <a:ln w="6350">
            <a:solidFill>
              <a:srgbClr val="CFDCE0"/>
            </a:solidFill>
          </a:ln>
        </p:spPr>
      </p:sp>
      <p:sp>
        <p:nvSpPr>
          <p:cNvPr id="23" name="Text 23"/>
          <p:cNvSpPr txBox="1"/>
          <p:nvPr/>
        </p:nvSpPr>
        <p:spPr>
          <a:xfrm>
            <a:off x="5234379" y="1427569"/>
            <a:ext cx="6582687"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store and forward survives in email and messaging</a:t>
            </a:r>
          </a:p>
        </p:txBody>
      </p:sp>
      <p:sp>
        <p:nvSpPr>
          <p:cNvPr id="24" name="Shape 24"/>
          <p:cNvSpPr/>
          <p:nvPr/>
        </p:nvSpPr>
        <p:spPr>
          <a:xfrm>
            <a:off x="310896" y="1697869"/>
            <a:ext cx="2545439" cy="334308"/>
          </a:xfrm>
          <a:prstGeom prst="rect">
            <a:avLst/>
          </a:prstGeom>
          <a:solidFill>
            <a:srgbClr val="FFFFFF"/>
          </a:solidFill>
          <a:ln w="6350">
            <a:solidFill>
              <a:srgbClr val="CFDCE0"/>
            </a:solidFill>
          </a:ln>
        </p:spPr>
      </p:sp>
      <p:sp>
        <p:nvSpPr>
          <p:cNvPr id="25" name="Text 25"/>
          <p:cNvSpPr txBox="1"/>
          <p:nvPr/>
        </p:nvSpPr>
        <p:spPr>
          <a:xfrm>
            <a:off x="374904" y="1761877"/>
            <a:ext cx="2417423"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Datagram switching</a:t>
            </a:r>
          </a:p>
        </p:txBody>
      </p:sp>
      <p:sp>
        <p:nvSpPr>
          <p:cNvPr id="26" name="Shape 26"/>
          <p:cNvSpPr/>
          <p:nvPr/>
        </p:nvSpPr>
        <p:spPr>
          <a:xfrm>
            <a:off x="2856335" y="1697869"/>
            <a:ext cx="2314036" cy="334308"/>
          </a:xfrm>
          <a:prstGeom prst="rect">
            <a:avLst/>
          </a:prstGeom>
          <a:solidFill>
            <a:srgbClr val="FFFFFF"/>
          </a:solidFill>
          <a:ln w="6350">
            <a:solidFill>
              <a:srgbClr val="CFDCE0"/>
            </a:solidFill>
          </a:ln>
        </p:spPr>
      </p:sp>
      <p:sp>
        <p:nvSpPr>
          <p:cNvPr id="27" name="Text 27"/>
          <p:cNvSpPr txBox="1"/>
          <p:nvPr/>
        </p:nvSpPr>
        <p:spPr>
          <a:xfrm>
            <a:off x="2920343" y="1761877"/>
            <a:ext cx="218602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dominant</a:t>
            </a:r>
          </a:p>
        </p:txBody>
      </p:sp>
      <p:sp>
        <p:nvSpPr>
          <p:cNvPr id="28" name="Shape 28"/>
          <p:cNvSpPr/>
          <p:nvPr/>
        </p:nvSpPr>
        <p:spPr>
          <a:xfrm>
            <a:off x="5170371" y="1697869"/>
            <a:ext cx="6710703" cy="334308"/>
          </a:xfrm>
          <a:prstGeom prst="rect">
            <a:avLst/>
          </a:prstGeom>
          <a:solidFill>
            <a:srgbClr val="FFFFFF"/>
          </a:solidFill>
          <a:ln w="6350">
            <a:solidFill>
              <a:srgbClr val="CFDCE0"/>
            </a:solidFill>
          </a:ln>
        </p:spPr>
      </p:sp>
      <p:sp>
        <p:nvSpPr>
          <p:cNvPr id="29" name="Text 29"/>
          <p:cNvSpPr txBox="1"/>
          <p:nvPr/>
        </p:nvSpPr>
        <p:spPr>
          <a:xfrm>
            <a:off x="5234379" y="1761877"/>
            <a:ext cx="6582687"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IP, with longest-prefix lookup in ASIC and TCAM</a:t>
            </a:r>
          </a:p>
        </p:txBody>
      </p:sp>
      <p:sp>
        <p:nvSpPr>
          <p:cNvPr id="30" name="Shape 30"/>
          <p:cNvSpPr/>
          <p:nvPr/>
        </p:nvSpPr>
        <p:spPr>
          <a:xfrm>
            <a:off x="310896" y="2032178"/>
            <a:ext cx="2545439" cy="334308"/>
          </a:xfrm>
          <a:prstGeom prst="rect">
            <a:avLst/>
          </a:prstGeom>
          <a:solidFill>
            <a:srgbClr val="EEF4F5"/>
          </a:solidFill>
          <a:ln w="6350">
            <a:solidFill>
              <a:srgbClr val="CFDCE0"/>
            </a:solidFill>
          </a:ln>
        </p:spPr>
      </p:sp>
      <p:sp>
        <p:nvSpPr>
          <p:cNvPr id="31" name="Text 31"/>
          <p:cNvSpPr txBox="1"/>
          <p:nvPr/>
        </p:nvSpPr>
        <p:spPr>
          <a:xfrm>
            <a:off x="374904" y="2096186"/>
            <a:ext cx="2417423"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Virtual circuit</a:t>
            </a:r>
          </a:p>
        </p:txBody>
      </p:sp>
      <p:sp>
        <p:nvSpPr>
          <p:cNvPr id="32" name="Shape 32"/>
          <p:cNvSpPr/>
          <p:nvPr/>
        </p:nvSpPr>
        <p:spPr>
          <a:xfrm>
            <a:off x="2856335" y="2032178"/>
            <a:ext cx="2314036" cy="334308"/>
          </a:xfrm>
          <a:prstGeom prst="rect">
            <a:avLst/>
          </a:prstGeom>
          <a:solidFill>
            <a:srgbClr val="EEF4F5"/>
          </a:solidFill>
          <a:ln w="6350">
            <a:solidFill>
              <a:srgbClr val="CFDCE0"/>
            </a:solidFill>
          </a:ln>
        </p:spPr>
      </p:sp>
      <p:sp>
        <p:nvSpPr>
          <p:cNvPr id="33" name="Text 33"/>
          <p:cNvSpPr txBox="1"/>
          <p:nvPr/>
        </p:nvSpPr>
        <p:spPr>
          <a:xfrm>
            <a:off x="2920343" y="2096186"/>
            <a:ext cx="218602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alive under new names</a:t>
            </a:r>
          </a:p>
        </p:txBody>
      </p:sp>
      <p:sp>
        <p:nvSpPr>
          <p:cNvPr id="34" name="Shape 34"/>
          <p:cNvSpPr/>
          <p:nvPr/>
        </p:nvSpPr>
        <p:spPr>
          <a:xfrm>
            <a:off x="5170371" y="2032178"/>
            <a:ext cx="6710703" cy="334308"/>
          </a:xfrm>
          <a:prstGeom prst="rect">
            <a:avLst/>
          </a:prstGeom>
          <a:solidFill>
            <a:srgbClr val="EEF4F5"/>
          </a:solidFill>
          <a:ln w="6350">
            <a:solidFill>
              <a:srgbClr val="CFDCE0"/>
            </a:solidFill>
          </a:ln>
        </p:spPr>
      </p:sp>
      <p:sp>
        <p:nvSpPr>
          <p:cNvPr id="35" name="Text 35"/>
          <p:cNvSpPr txBox="1"/>
          <p:nvPr/>
        </p:nvSpPr>
        <p:spPr>
          <a:xfrm>
            <a:off x="5234379" y="2096186"/>
            <a:ext cx="6582687"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MPLS labels, VLAN tags, tunnels, segment routing</a:t>
            </a:r>
          </a:p>
        </p:txBody>
      </p:sp>
      <p:sp>
        <p:nvSpPr>
          <p:cNvPr id="36" name="Shape 36"/>
          <p:cNvSpPr/>
          <p:nvPr/>
        </p:nvSpPr>
        <p:spPr>
          <a:xfrm>
            <a:off x="310896" y="2366486"/>
            <a:ext cx="2545439" cy="334308"/>
          </a:xfrm>
          <a:prstGeom prst="rect">
            <a:avLst/>
          </a:prstGeom>
          <a:solidFill>
            <a:srgbClr val="FFFFFF"/>
          </a:solidFill>
          <a:ln w="6350">
            <a:solidFill>
              <a:srgbClr val="CFDCE0"/>
            </a:solidFill>
          </a:ln>
        </p:spPr>
      </p:sp>
      <p:sp>
        <p:nvSpPr>
          <p:cNvPr id="37" name="Text 37"/>
          <p:cNvSpPr txBox="1"/>
          <p:nvPr/>
        </p:nvSpPr>
        <p:spPr>
          <a:xfrm>
            <a:off x="374904" y="2430494"/>
            <a:ext cx="2417423"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Crossbar</a:t>
            </a:r>
          </a:p>
        </p:txBody>
      </p:sp>
      <p:sp>
        <p:nvSpPr>
          <p:cNvPr id="38" name="Shape 38"/>
          <p:cNvSpPr/>
          <p:nvPr/>
        </p:nvSpPr>
        <p:spPr>
          <a:xfrm>
            <a:off x="2856335" y="2366486"/>
            <a:ext cx="2314036" cy="334308"/>
          </a:xfrm>
          <a:prstGeom prst="rect">
            <a:avLst/>
          </a:prstGeom>
          <a:solidFill>
            <a:srgbClr val="FFFFFF"/>
          </a:solidFill>
          <a:ln w="6350">
            <a:solidFill>
              <a:srgbClr val="CFDCE0"/>
            </a:solidFill>
          </a:ln>
        </p:spPr>
      </p:sp>
      <p:sp>
        <p:nvSpPr>
          <p:cNvPr id="39" name="Text 39"/>
          <p:cNvSpPr txBox="1"/>
          <p:nvPr/>
        </p:nvSpPr>
        <p:spPr>
          <a:xfrm>
            <a:off x="2920343" y="2430494"/>
            <a:ext cx="218602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alive</a:t>
            </a:r>
          </a:p>
        </p:txBody>
      </p:sp>
      <p:sp>
        <p:nvSpPr>
          <p:cNvPr id="40" name="Shape 40"/>
          <p:cNvSpPr/>
          <p:nvPr/>
        </p:nvSpPr>
        <p:spPr>
          <a:xfrm>
            <a:off x="5170371" y="2366486"/>
            <a:ext cx="6710703" cy="334308"/>
          </a:xfrm>
          <a:prstGeom prst="rect">
            <a:avLst/>
          </a:prstGeom>
          <a:solidFill>
            <a:srgbClr val="FFFFFF"/>
          </a:solidFill>
          <a:ln w="6350">
            <a:solidFill>
              <a:srgbClr val="CFDCE0"/>
            </a:solidFill>
          </a:ln>
        </p:spPr>
      </p:sp>
      <p:sp>
        <p:nvSpPr>
          <p:cNvPr id="41" name="Text 41"/>
          <p:cNvSpPr txBox="1"/>
          <p:nvPr/>
        </p:nvSpPr>
        <p:spPr>
          <a:xfrm>
            <a:off x="5234379" y="2430494"/>
            <a:ext cx="6582687"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crossbar plus virtual output queues and a scheduler</a:t>
            </a:r>
          </a:p>
        </p:txBody>
      </p:sp>
      <p:sp>
        <p:nvSpPr>
          <p:cNvPr id="42" name="Shape 42"/>
          <p:cNvSpPr/>
          <p:nvPr/>
        </p:nvSpPr>
        <p:spPr>
          <a:xfrm>
            <a:off x="310896" y="2700795"/>
            <a:ext cx="2545439" cy="334308"/>
          </a:xfrm>
          <a:prstGeom prst="rect">
            <a:avLst/>
          </a:prstGeom>
          <a:solidFill>
            <a:srgbClr val="EEF4F5"/>
          </a:solidFill>
          <a:ln w="6350">
            <a:solidFill>
              <a:srgbClr val="CFDCE0"/>
            </a:solidFill>
          </a:ln>
        </p:spPr>
      </p:sp>
      <p:sp>
        <p:nvSpPr>
          <p:cNvPr id="43" name="Text 43"/>
          <p:cNvSpPr txBox="1"/>
          <p:nvPr/>
        </p:nvSpPr>
        <p:spPr>
          <a:xfrm>
            <a:off x="374904" y="2764803"/>
            <a:ext cx="2417423"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Multistage and Clos</a:t>
            </a:r>
          </a:p>
        </p:txBody>
      </p:sp>
      <p:sp>
        <p:nvSpPr>
          <p:cNvPr id="44" name="Shape 44"/>
          <p:cNvSpPr/>
          <p:nvPr/>
        </p:nvSpPr>
        <p:spPr>
          <a:xfrm>
            <a:off x="2856335" y="2700795"/>
            <a:ext cx="2314036" cy="334308"/>
          </a:xfrm>
          <a:prstGeom prst="rect">
            <a:avLst/>
          </a:prstGeom>
          <a:solidFill>
            <a:srgbClr val="EEF4F5"/>
          </a:solidFill>
          <a:ln w="6350">
            <a:solidFill>
              <a:srgbClr val="CFDCE0"/>
            </a:solidFill>
          </a:ln>
        </p:spPr>
      </p:sp>
      <p:sp>
        <p:nvSpPr>
          <p:cNvPr id="45" name="Text 45"/>
          <p:cNvSpPr txBox="1"/>
          <p:nvPr/>
        </p:nvSpPr>
        <p:spPr>
          <a:xfrm>
            <a:off x="2920343" y="2764803"/>
            <a:ext cx="218602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alive, and central</a:t>
            </a:r>
          </a:p>
        </p:txBody>
      </p:sp>
      <p:sp>
        <p:nvSpPr>
          <p:cNvPr id="46" name="Shape 46"/>
          <p:cNvSpPr/>
          <p:nvPr/>
        </p:nvSpPr>
        <p:spPr>
          <a:xfrm>
            <a:off x="5170371" y="2700795"/>
            <a:ext cx="6710703" cy="334308"/>
          </a:xfrm>
          <a:prstGeom prst="rect">
            <a:avLst/>
          </a:prstGeom>
          <a:solidFill>
            <a:srgbClr val="EEF4F5"/>
          </a:solidFill>
          <a:ln w="6350">
            <a:solidFill>
              <a:srgbClr val="CFDCE0"/>
            </a:solidFill>
          </a:ln>
        </p:spPr>
      </p:sp>
      <p:sp>
        <p:nvSpPr>
          <p:cNvPr id="47" name="Text 47"/>
          <p:cNvSpPr txBox="1"/>
          <p:nvPr/>
        </p:nvSpPr>
        <p:spPr>
          <a:xfrm>
            <a:off x="5234379" y="2764803"/>
            <a:ext cx="6582687"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leaf-spine data center fabrics are folded Clos networks</a:t>
            </a:r>
          </a:p>
        </p:txBody>
      </p:sp>
      <p:sp>
        <p:nvSpPr>
          <p:cNvPr id="48" name="Shape 48"/>
          <p:cNvSpPr/>
          <p:nvPr/>
        </p:nvSpPr>
        <p:spPr>
          <a:xfrm>
            <a:off x="310896" y="3035103"/>
            <a:ext cx="2545439" cy="334308"/>
          </a:xfrm>
          <a:prstGeom prst="rect">
            <a:avLst/>
          </a:prstGeom>
          <a:solidFill>
            <a:srgbClr val="FFFFFF"/>
          </a:solidFill>
          <a:ln w="6350">
            <a:solidFill>
              <a:srgbClr val="CFDCE0"/>
            </a:solidFill>
          </a:ln>
        </p:spPr>
      </p:sp>
      <p:sp>
        <p:nvSpPr>
          <p:cNvPr id="49" name="Text 49"/>
          <p:cNvSpPr txBox="1"/>
          <p:nvPr/>
        </p:nvSpPr>
        <p:spPr>
          <a:xfrm>
            <a:off x="374904" y="3099111"/>
            <a:ext cx="2417423"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Time-slot interchange</a:t>
            </a:r>
          </a:p>
        </p:txBody>
      </p:sp>
      <p:sp>
        <p:nvSpPr>
          <p:cNvPr id="50" name="Shape 50"/>
          <p:cNvSpPr/>
          <p:nvPr/>
        </p:nvSpPr>
        <p:spPr>
          <a:xfrm>
            <a:off x="2856335" y="3035103"/>
            <a:ext cx="2314036" cy="334308"/>
          </a:xfrm>
          <a:prstGeom prst="rect">
            <a:avLst/>
          </a:prstGeom>
          <a:solidFill>
            <a:srgbClr val="FFFFFF"/>
          </a:solidFill>
          <a:ln w="6350">
            <a:solidFill>
              <a:srgbClr val="CFDCE0"/>
            </a:solidFill>
          </a:ln>
        </p:spPr>
      </p:sp>
      <p:sp>
        <p:nvSpPr>
          <p:cNvPr id="51" name="Text 51"/>
          <p:cNvSpPr txBox="1"/>
          <p:nvPr/>
        </p:nvSpPr>
        <p:spPr>
          <a:xfrm>
            <a:off x="2920343" y="3099111"/>
            <a:ext cx="218602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legacy</a:t>
            </a:r>
          </a:p>
        </p:txBody>
      </p:sp>
      <p:sp>
        <p:nvSpPr>
          <p:cNvPr id="52" name="Shape 52"/>
          <p:cNvSpPr/>
          <p:nvPr/>
        </p:nvSpPr>
        <p:spPr>
          <a:xfrm>
            <a:off x="5170371" y="3035103"/>
            <a:ext cx="6710703" cy="334308"/>
          </a:xfrm>
          <a:prstGeom prst="rect">
            <a:avLst/>
          </a:prstGeom>
          <a:solidFill>
            <a:srgbClr val="FFFFFF"/>
          </a:solidFill>
          <a:ln w="6350">
            <a:solidFill>
              <a:srgbClr val="CFDCE0"/>
            </a:solidFill>
          </a:ln>
        </p:spPr>
      </p:sp>
      <p:sp>
        <p:nvSpPr>
          <p:cNvPr id="53" name="Text 53"/>
          <p:cNvSpPr txBox="1"/>
          <p:nvPr/>
        </p:nvSpPr>
        <p:spPr>
          <a:xfrm>
            <a:off x="5234379" y="3099111"/>
            <a:ext cx="6582687"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replaced by packet fabrics, TDM only in carrier legacy</a:t>
            </a:r>
          </a:p>
        </p:txBody>
      </p:sp>
      <p:sp>
        <p:nvSpPr>
          <p:cNvPr id="54" name="Shape 54"/>
          <p:cNvSpPr/>
          <p:nvPr/>
        </p:nvSpPr>
        <p:spPr>
          <a:xfrm>
            <a:off x="310896" y="3369412"/>
            <a:ext cx="2545439" cy="334308"/>
          </a:xfrm>
          <a:prstGeom prst="rect">
            <a:avLst/>
          </a:prstGeom>
          <a:solidFill>
            <a:srgbClr val="EEF4F5"/>
          </a:solidFill>
          <a:ln w="6350">
            <a:solidFill>
              <a:srgbClr val="CFDCE0"/>
            </a:solidFill>
          </a:ln>
        </p:spPr>
      </p:sp>
      <p:sp>
        <p:nvSpPr>
          <p:cNvPr id="55" name="Text 55"/>
          <p:cNvSpPr txBox="1"/>
          <p:nvPr/>
        </p:nvSpPr>
        <p:spPr>
          <a:xfrm>
            <a:off x="374904" y="3433420"/>
            <a:ext cx="2417423"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Banyan, Batcher-banyan</a:t>
            </a:r>
          </a:p>
        </p:txBody>
      </p:sp>
      <p:sp>
        <p:nvSpPr>
          <p:cNvPr id="56" name="Shape 56"/>
          <p:cNvSpPr/>
          <p:nvPr/>
        </p:nvSpPr>
        <p:spPr>
          <a:xfrm>
            <a:off x="2856335" y="3369412"/>
            <a:ext cx="2314036" cy="334308"/>
          </a:xfrm>
          <a:prstGeom prst="rect">
            <a:avLst/>
          </a:prstGeom>
          <a:solidFill>
            <a:srgbClr val="EEF4F5"/>
          </a:solidFill>
          <a:ln w="6350">
            <a:solidFill>
              <a:srgbClr val="CFDCE0"/>
            </a:solidFill>
          </a:ln>
        </p:spPr>
      </p:sp>
      <p:sp>
        <p:nvSpPr>
          <p:cNvPr id="57" name="Text 57"/>
          <p:cNvSpPr txBox="1"/>
          <p:nvPr/>
        </p:nvSpPr>
        <p:spPr>
          <a:xfrm>
            <a:off x="2920343" y="3433420"/>
            <a:ext cx="218602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historical</a:t>
            </a:r>
          </a:p>
        </p:txBody>
      </p:sp>
      <p:sp>
        <p:nvSpPr>
          <p:cNvPr id="58" name="Shape 58"/>
          <p:cNvSpPr/>
          <p:nvPr/>
        </p:nvSpPr>
        <p:spPr>
          <a:xfrm>
            <a:off x="5170371" y="3369412"/>
            <a:ext cx="6710703" cy="334308"/>
          </a:xfrm>
          <a:prstGeom prst="rect">
            <a:avLst/>
          </a:prstGeom>
          <a:solidFill>
            <a:srgbClr val="EEF4F5"/>
          </a:solidFill>
          <a:ln w="6350">
            <a:solidFill>
              <a:srgbClr val="CFDCE0"/>
            </a:solidFill>
          </a:ln>
        </p:spPr>
      </p:sp>
      <p:sp>
        <p:nvSpPr>
          <p:cNvPr id="59" name="Text 59"/>
          <p:cNvSpPr txBox="1"/>
          <p:nvPr/>
        </p:nvSpPr>
        <p:spPr>
          <a:xfrm>
            <a:off x="5234379" y="3433420"/>
            <a:ext cx="6582687"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shared memory for small switches, crossbar or Clos for large</a:t>
            </a:r>
          </a:p>
        </p:txBody>
      </p:sp>
      <p:sp>
        <p:nvSpPr>
          <p:cNvPr id="60" name="Shape 60"/>
          <p:cNvSpPr/>
          <p:nvPr/>
        </p:nvSpPr>
        <p:spPr>
          <a:xfrm>
            <a:off x="310896" y="3703720"/>
            <a:ext cx="2545439" cy="334308"/>
          </a:xfrm>
          <a:prstGeom prst="rect">
            <a:avLst/>
          </a:prstGeom>
          <a:solidFill>
            <a:srgbClr val="FFFFFF"/>
          </a:solidFill>
          <a:ln w="6350">
            <a:solidFill>
              <a:srgbClr val="CFDCE0"/>
            </a:solidFill>
          </a:ln>
        </p:spPr>
      </p:sp>
      <p:sp>
        <p:nvSpPr>
          <p:cNvPr id="61" name="Text 61"/>
          <p:cNvSpPr txBox="1"/>
          <p:nvPr/>
        </p:nvSpPr>
        <p:spPr>
          <a:xfrm>
            <a:off x="374904" y="3767728"/>
            <a:ext cx="2417423"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Store and forward</a:t>
            </a:r>
          </a:p>
        </p:txBody>
      </p:sp>
      <p:sp>
        <p:nvSpPr>
          <p:cNvPr id="62" name="Shape 62"/>
          <p:cNvSpPr/>
          <p:nvPr/>
        </p:nvSpPr>
        <p:spPr>
          <a:xfrm>
            <a:off x="2856335" y="3703720"/>
            <a:ext cx="2314036" cy="334308"/>
          </a:xfrm>
          <a:prstGeom prst="rect">
            <a:avLst/>
          </a:prstGeom>
          <a:solidFill>
            <a:srgbClr val="FFFFFF"/>
          </a:solidFill>
          <a:ln w="6350">
            <a:solidFill>
              <a:srgbClr val="CFDCE0"/>
            </a:solidFill>
          </a:ln>
        </p:spPr>
      </p:sp>
      <p:sp>
        <p:nvSpPr>
          <p:cNvPr id="63" name="Text 63"/>
          <p:cNvSpPr txBox="1"/>
          <p:nvPr/>
        </p:nvSpPr>
        <p:spPr>
          <a:xfrm>
            <a:off x="2920343" y="3767728"/>
            <a:ext cx="218602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partly replaced</a:t>
            </a:r>
          </a:p>
        </p:txBody>
      </p:sp>
      <p:sp>
        <p:nvSpPr>
          <p:cNvPr id="64" name="Shape 64"/>
          <p:cNvSpPr/>
          <p:nvPr/>
        </p:nvSpPr>
        <p:spPr>
          <a:xfrm>
            <a:off x="5170371" y="3703720"/>
            <a:ext cx="6710703" cy="334308"/>
          </a:xfrm>
          <a:prstGeom prst="rect">
            <a:avLst/>
          </a:prstGeom>
          <a:solidFill>
            <a:srgbClr val="FFFFFF"/>
          </a:solidFill>
          <a:ln w="6350">
            <a:solidFill>
              <a:srgbClr val="CFDCE0"/>
            </a:solidFill>
          </a:ln>
        </p:spPr>
      </p:sp>
      <p:sp>
        <p:nvSpPr>
          <p:cNvPr id="65" name="Text 65"/>
          <p:cNvSpPr txBox="1"/>
          <p:nvPr/>
        </p:nvSpPr>
        <p:spPr>
          <a:xfrm>
            <a:off x="5234379" y="3767728"/>
            <a:ext cx="6582687"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cut-through forwarding where latency matters</a:t>
            </a:r>
          </a:p>
        </p:txBody>
      </p:sp>
      <p:sp>
        <p:nvSpPr>
          <p:cNvPr id="66" name="Shape 66"/>
          <p:cNvSpPr/>
          <p:nvPr/>
        </p:nvSpPr>
        <p:spPr>
          <a:xfrm>
            <a:off x="310896" y="4038028"/>
            <a:ext cx="2545439" cy="334308"/>
          </a:xfrm>
          <a:prstGeom prst="rect">
            <a:avLst/>
          </a:prstGeom>
          <a:solidFill>
            <a:srgbClr val="EEF4F5"/>
          </a:solidFill>
          <a:ln w="6350">
            <a:solidFill>
              <a:srgbClr val="CFDCE0"/>
            </a:solidFill>
          </a:ln>
        </p:spPr>
      </p:sp>
      <p:sp>
        <p:nvSpPr>
          <p:cNvPr id="67" name="Text 67"/>
          <p:cNvSpPr txBox="1"/>
          <p:nvPr/>
        </p:nvSpPr>
        <p:spPr>
          <a:xfrm>
            <a:off x="374904" y="4102036"/>
            <a:ext cx="2417423"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Routing processor in the box</a:t>
            </a:r>
          </a:p>
        </p:txBody>
      </p:sp>
      <p:sp>
        <p:nvSpPr>
          <p:cNvPr id="68" name="Shape 68"/>
          <p:cNvSpPr/>
          <p:nvPr/>
        </p:nvSpPr>
        <p:spPr>
          <a:xfrm>
            <a:off x="2856335" y="4038028"/>
            <a:ext cx="2314036" cy="334308"/>
          </a:xfrm>
          <a:prstGeom prst="rect">
            <a:avLst/>
          </a:prstGeom>
          <a:solidFill>
            <a:srgbClr val="EEF4F5"/>
          </a:solidFill>
          <a:ln w="6350">
            <a:solidFill>
              <a:srgbClr val="CFDCE0"/>
            </a:solidFill>
          </a:ln>
        </p:spPr>
      </p:sp>
      <p:sp>
        <p:nvSpPr>
          <p:cNvPr id="69" name="Text 69"/>
          <p:cNvSpPr txBox="1"/>
          <p:nvPr/>
        </p:nvSpPr>
        <p:spPr>
          <a:xfrm>
            <a:off x="2920343" y="4102036"/>
            <a:ext cx="218602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split apart</a:t>
            </a:r>
          </a:p>
        </p:txBody>
      </p:sp>
      <p:sp>
        <p:nvSpPr>
          <p:cNvPr id="70" name="Shape 70"/>
          <p:cNvSpPr/>
          <p:nvPr/>
        </p:nvSpPr>
        <p:spPr>
          <a:xfrm>
            <a:off x="5170371" y="4038028"/>
            <a:ext cx="6710703" cy="334308"/>
          </a:xfrm>
          <a:prstGeom prst="rect">
            <a:avLst/>
          </a:prstGeom>
          <a:solidFill>
            <a:srgbClr val="EEF4F5"/>
          </a:solidFill>
          <a:ln w="6350">
            <a:solidFill>
              <a:srgbClr val="CFDCE0"/>
            </a:solidFill>
          </a:ln>
        </p:spPr>
      </p:sp>
      <p:sp>
        <p:nvSpPr>
          <p:cNvPr id="71" name="Text 71"/>
          <p:cNvSpPr txBox="1"/>
          <p:nvPr/>
        </p:nvSpPr>
        <p:spPr>
          <a:xfrm>
            <a:off x="5234379" y="4102036"/>
            <a:ext cx="6582687"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control plane may be centralized: SDN, OpenFlow, P4</a:t>
            </a:r>
          </a:p>
        </p:txBody>
      </p:sp>
      <p:sp>
        <p:nvSpPr>
          <p:cNvPr id="72" name="Text 72"/>
          <p:cNvSpPr txBox="1"/>
          <p:nvPr/>
        </p:nvSpPr>
        <p:spPr>
          <a:xfrm>
            <a:off x="310896" y="4463777"/>
            <a:ext cx="11570178" cy="759912"/>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Head-of-line blocking: </a:t>
            </a:r>
            <a:r>
              <a:rPr lang="en-US" sz="1300" dirty="0">
                <a:solidFill>
                  <a:srgbClr val="1E2E36"/>
                </a:solidFill>
                <a:latin typeface="Arial" pitchFamily="34" charset="0"/>
                <a:ea typeface="Arial" pitchFamily="34" charset="-122"/>
                <a:cs typeface="Arial" pitchFamily="34" charset="-120"/>
              </a:rPr>
              <a:t>a FIFO input queue caps throughput near 58 percent, because the packet at the head holds up those behind it. Virtual output queues, one queue per output at each input, remove that cap. The book does not mention it.</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Clos lives on: </a:t>
            </a:r>
            <a:r>
              <a:rPr lang="en-US" sz="1300" dirty="0">
                <a:solidFill>
                  <a:srgbClr val="1E2E36"/>
                </a:solidFill>
                <a:latin typeface="Arial" pitchFamily="34" charset="0"/>
                <a:ea typeface="Arial" pitchFamily="34" charset="-122"/>
                <a:cs typeface="Arial" pitchFamily="34" charset="-120"/>
              </a:rPr>
              <a:t>n inputs per leaf, k spines, the same k ≥ 2n - 1 argument decides oversubscription in a data center fabric.</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11826210" cy="3648856"/>
          </a:xfrm>
          <a:prstGeom prst="roundRect">
            <a:avLst>
              <a:gd name="adj" fmla="val 626"/>
            </a:avLst>
          </a:prstGeom>
          <a:solidFill>
            <a:srgbClr val="FFFFFF"/>
          </a:solidFill>
          <a:ln w="12700">
            <a:solidFill>
              <a:srgbClr val="CFDCE0"/>
            </a:solidFill>
          </a:ln>
        </p:spPr>
      </p:sp>
      <p:sp>
        <p:nvSpPr>
          <p:cNvPr id="3" name="Shape 3"/>
          <p:cNvSpPr/>
          <p:nvPr/>
        </p:nvSpPr>
        <p:spPr>
          <a:xfrm>
            <a:off x="310896" y="310896"/>
            <a:ext cx="604863" cy="256032"/>
          </a:xfrm>
          <a:prstGeom prst="roundRect">
            <a:avLst>
              <a:gd name="adj" fmla="val 25000"/>
            </a:avLst>
          </a:prstGeom>
          <a:solidFill>
            <a:srgbClr val="0F7A85"/>
          </a:solidFill>
          <a:ln w="12700">
            <a:solidFill>
              <a:srgbClr val="0F7A85"/>
            </a:solidFill>
          </a:ln>
        </p:spPr>
      </p:sp>
      <p:sp>
        <p:nvSpPr>
          <p:cNvPr id="4" name="Text 4"/>
          <p:cNvSpPr txBox="1"/>
          <p:nvPr/>
        </p:nvSpPr>
        <p:spPr>
          <a:xfrm>
            <a:off x="310896" y="310896"/>
            <a:ext cx="604863"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FFFFFF"/>
                </a:solidFill>
                <a:latin typeface="Arial" pitchFamily="34" charset="0"/>
                <a:ea typeface="Arial" pitchFamily="34" charset="-122"/>
                <a:cs typeface="Arial" pitchFamily="34" charset="-120"/>
              </a:rPr>
              <a:t>Errata</a:t>
            </a:r>
          </a:p>
        </p:txBody>
      </p:sp>
      <p:sp>
        <p:nvSpPr>
          <p:cNvPr id="5" name="Text 5"/>
          <p:cNvSpPr txBox="1"/>
          <p:nvPr/>
        </p:nvSpPr>
        <p:spPr>
          <a:xfrm>
            <a:off x="1025487" y="310896"/>
            <a:ext cx="10855586"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Corrections to the printed slides and textbook</a:t>
            </a:r>
          </a:p>
        </p:txBody>
      </p:sp>
      <p:sp>
        <p:nvSpPr>
          <p:cNvPr id="6" name="Shape 6"/>
          <p:cNvSpPr/>
          <p:nvPr/>
        </p:nvSpPr>
        <p:spPr>
          <a:xfrm>
            <a:off x="310896" y="694944"/>
            <a:ext cx="3008246" cy="334308"/>
          </a:xfrm>
          <a:prstGeom prst="rect">
            <a:avLst/>
          </a:prstGeom>
          <a:solidFill>
            <a:srgbClr val="0F7A85"/>
          </a:solidFill>
          <a:ln w="6350">
            <a:solidFill>
              <a:srgbClr val="CFDCE0"/>
            </a:solidFill>
          </a:ln>
        </p:spPr>
      </p:sp>
      <p:sp>
        <p:nvSpPr>
          <p:cNvPr id="7" name="Text 7"/>
          <p:cNvSpPr txBox="1"/>
          <p:nvPr/>
        </p:nvSpPr>
        <p:spPr>
          <a:xfrm>
            <a:off x="374904" y="758952"/>
            <a:ext cx="2880230" cy="206292"/>
          </a:xfrm>
          <a:prstGeom prst="rect">
            <a:avLst/>
          </a:prstGeom>
          <a:noFill/>
        </p:spPr>
        <p:txBody>
          <a:bodyPr wrap="square" lIns="0" tIns="0" rIns="0" bIns="0" rtlCol="0" anchor="t">
            <a:noAutofit/>
          </a:bodyPr>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Where</a:t>
            </a:r>
          </a:p>
        </p:txBody>
      </p:sp>
      <p:sp>
        <p:nvSpPr>
          <p:cNvPr id="8" name="Shape 8"/>
          <p:cNvSpPr/>
          <p:nvPr/>
        </p:nvSpPr>
        <p:spPr>
          <a:xfrm>
            <a:off x="3319142" y="694944"/>
            <a:ext cx="3933860" cy="334308"/>
          </a:xfrm>
          <a:prstGeom prst="rect">
            <a:avLst/>
          </a:prstGeom>
          <a:solidFill>
            <a:srgbClr val="0F7A85"/>
          </a:solidFill>
          <a:ln w="6350">
            <a:solidFill>
              <a:srgbClr val="CFDCE0"/>
            </a:solidFill>
          </a:ln>
        </p:spPr>
      </p:sp>
      <p:sp>
        <p:nvSpPr>
          <p:cNvPr id="9" name="Text 9"/>
          <p:cNvSpPr txBox="1"/>
          <p:nvPr/>
        </p:nvSpPr>
        <p:spPr>
          <a:xfrm>
            <a:off x="3383150" y="758952"/>
            <a:ext cx="3805844" cy="206292"/>
          </a:xfrm>
          <a:prstGeom prst="rect">
            <a:avLst/>
          </a:prstGeom>
          <a:noFill/>
        </p:spPr>
        <p:txBody>
          <a:bodyPr wrap="square" lIns="0" tIns="0" rIns="0" bIns="0" rtlCol="0" anchor="t">
            <a:noAutofit/>
          </a:bodyPr>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Printed</a:t>
            </a:r>
          </a:p>
        </p:txBody>
      </p:sp>
      <p:sp>
        <p:nvSpPr>
          <p:cNvPr id="10" name="Shape 10"/>
          <p:cNvSpPr/>
          <p:nvPr/>
        </p:nvSpPr>
        <p:spPr>
          <a:xfrm>
            <a:off x="7253003" y="694944"/>
            <a:ext cx="4628071" cy="334308"/>
          </a:xfrm>
          <a:prstGeom prst="rect">
            <a:avLst/>
          </a:prstGeom>
          <a:solidFill>
            <a:srgbClr val="0F7A85"/>
          </a:solidFill>
          <a:ln w="6350">
            <a:solidFill>
              <a:srgbClr val="CFDCE0"/>
            </a:solidFill>
          </a:ln>
        </p:spPr>
      </p:sp>
      <p:sp>
        <p:nvSpPr>
          <p:cNvPr id="11" name="Text 11"/>
          <p:cNvSpPr txBox="1"/>
          <p:nvPr/>
        </p:nvSpPr>
        <p:spPr>
          <a:xfrm>
            <a:off x="7317011" y="758952"/>
            <a:ext cx="4500055" cy="206292"/>
          </a:xfrm>
          <a:prstGeom prst="rect">
            <a:avLst/>
          </a:prstGeom>
          <a:noFill/>
        </p:spPr>
        <p:txBody>
          <a:bodyPr wrap="square" lIns="0" tIns="0" rIns="0" bIns="0" rtlCol="0" anchor="t">
            <a:noAutofit/>
          </a:bodyPr>
          <a:lstStyle/>
          <a:p>
            <a:pPr marL="0" indent="0">
              <a:lnSpc>
                <a:spcPct val="105000"/>
              </a:lnSpc>
              <a:buNone/>
            </a:pPr>
            <a:r>
              <a:rPr lang="en-US" sz="1300" b="1" dirty="0">
                <a:solidFill>
                  <a:srgbClr val="FFFFFF"/>
                </a:solidFill>
                <a:latin typeface="Arial" pitchFamily="34" charset="0"/>
                <a:ea typeface="Arial" pitchFamily="34" charset="-122"/>
                <a:cs typeface="Arial" pitchFamily="34" charset="-120"/>
              </a:rPr>
              <a:t>Corrected</a:t>
            </a:r>
          </a:p>
        </p:txBody>
      </p:sp>
      <p:sp>
        <p:nvSpPr>
          <p:cNvPr id="12" name="Shape 12"/>
          <p:cNvSpPr/>
          <p:nvPr/>
        </p:nvSpPr>
        <p:spPr>
          <a:xfrm>
            <a:off x="310896" y="1029252"/>
            <a:ext cx="3008246" cy="334308"/>
          </a:xfrm>
          <a:prstGeom prst="rect">
            <a:avLst/>
          </a:prstGeom>
          <a:solidFill>
            <a:srgbClr val="FFFFFF"/>
          </a:solidFill>
          <a:ln w="6350">
            <a:solidFill>
              <a:srgbClr val="CFDCE0"/>
            </a:solidFill>
          </a:ln>
        </p:spPr>
      </p:sp>
      <p:sp>
        <p:nvSpPr>
          <p:cNvPr id="13" name="Text 13"/>
          <p:cNvSpPr txBox="1"/>
          <p:nvPr/>
        </p:nvSpPr>
        <p:spPr>
          <a:xfrm>
            <a:off x="374904" y="1093260"/>
            <a:ext cx="288023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Section headings</a:t>
            </a:r>
          </a:p>
        </p:txBody>
      </p:sp>
      <p:sp>
        <p:nvSpPr>
          <p:cNvPr id="14" name="Shape 14"/>
          <p:cNvSpPr/>
          <p:nvPr/>
        </p:nvSpPr>
        <p:spPr>
          <a:xfrm>
            <a:off x="3319142" y="1029252"/>
            <a:ext cx="3933860" cy="334308"/>
          </a:xfrm>
          <a:prstGeom prst="rect">
            <a:avLst/>
          </a:prstGeom>
          <a:solidFill>
            <a:srgbClr val="FFFFFF"/>
          </a:solidFill>
          <a:ln w="6350">
            <a:solidFill>
              <a:srgbClr val="CFDCE0"/>
            </a:solidFill>
          </a:ln>
        </p:spPr>
      </p:sp>
      <p:sp>
        <p:nvSpPr>
          <p:cNvPr id="15" name="Text 15"/>
          <p:cNvSpPr txBox="1"/>
          <p:nvPr/>
        </p:nvSpPr>
        <p:spPr>
          <a:xfrm>
            <a:off x="3383150" y="1093260"/>
            <a:ext cx="3805844"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8.8.1, 8.8.2</a:t>
            </a:r>
          </a:p>
        </p:txBody>
      </p:sp>
      <p:sp>
        <p:nvSpPr>
          <p:cNvPr id="16" name="Shape 16"/>
          <p:cNvSpPr/>
          <p:nvPr/>
        </p:nvSpPr>
        <p:spPr>
          <a:xfrm>
            <a:off x="7253003" y="1029252"/>
            <a:ext cx="4628071" cy="334308"/>
          </a:xfrm>
          <a:prstGeom prst="rect">
            <a:avLst/>
          </a:prstGeom>
          <a:solidFill>
            <a:srgbClr val="FFFFFF"/>
          </a:solidFill>
          <a:ln w="6350">
            <a:solidFill>
              <a:srgbClr val="CFDCE0"/>
            </a:solidFill>
          </a:ln>
        </p:spPr>
      </p:sp>
      <p:sp>
        <p:nvSpPr>
          <p:cNvPr id="17" name="Text 17"/>
          <p:cNvSpPr txBox="1"/>
          <p:nvPr/>
        </p:nvSpPr>
        <p:spPr>
          <a:xfrm>
            <a:off x="7317011" y="1093260"/>
            <a:ext cx="4500055"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8.1.1, 8.1.2</a:t>
            </a:r>
          </a:p>
        </p:txBody>
      </p:sp>
      <p:sp>
        <p:nvSpPr>
          <p:cNvPr id="18" name="Shape 18"/>
          <p:cNvSpPr/>
          <p:nvPr/>
        </p:nvSpPr>
        <p:spPr>
          <a:xfrm>
            <a:off x="310896" y="1363561"/>
            <a:ext cx="3008246" cy="334308"/>
          </a:xfrm>
          <a:prstGeom prst="rect">
            <a:avLst/>
          </a:prstGeom>
          <a:solidFill>
            <a:srgbClr val="EEF4F5"/>
          </a:solidFill>
          <a:ln w="6350">
            <a:solidFill>
              <a:srgbClr val="CFDCE0"/>
            </a:solidFill>
          </a:ln>
        </p:spPr>
      </p:sp>
      <p:sp>
        <p:nvSpPr>
          <p:cNvPr id="19" name="Text 19"/>
          <p:cNvSpPr txBox="1"/>
          <p:nvPr/>
        </p:nvSpPr>
        <p:spPr>
          <a:xfrm>
            <a:off x="374904" y="1427569"/>
            <a:ext cx="288023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Deck slide 1</a:t>
            </a:r>
          </a:p>
        </p:txBody>
      </p:sp>
      <p:sp>
        <p:nvSpPr>
          <p:cNvPr id="20" name="Shape 20"/>
          <p:cNvSpPr/>
          <p:nvPr/>
        </p:nvSpPr>
        <p:spPr>
          <a:xfrm>
            <a:off x="3319142" y="1363561"/>
            <a:ext cx="3933860" cy="334308"/>
          </a:xfrm>
          <a:prstGeom prst="rect">
            <a:avLst/>
          </a:prstGeom>
          <a:solidFill>
            <a:srgbClr val="EEF4F5"/>
          </a:solidFill>
          <a:ln w="6350">
            <a:solidFill>
              <a:srgbClr val="CFDCE0"/>
            </a:solidFill>
          </a:ln>
        </p:spPr>
      </p:sp>
      <p:sp>
        <p:nvSpPr>
          <p:cNvPr id="21" name="Text 21"/>
          <p:cNvSpPr txBox="1"/>
          <p:nvPr/>
        </p:nvSpPr>
        <p:spPr>
          <a:xfrm>
            <a:off x="3383150" y="1427569"/>
            <a:ext cx="3805844"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a leftover Chapter 6 slide, DSSS example</a:t>
            </a:r>
          </a:p>
        </p:txBody>
      </p:sp>
      <p:sp>
        <p:nvSpPr>
          <p:cNvPr id="22" name="Shape 22"/>
          <p:cNvSpPr/>
          <p:nvPr/>
        </p:nvSpPr>
        <p:spPr>
          <a:xfrm>
            <a:off x="7253003" y="1363561"/>
            <a:ext cx="4628071" cy="334308"/>
          </a:xfrm>
          <a:prstGeom prst="rect">
            <a:avLst/>
          </a:prstGeom>
          <a:solidFill>
            <a:srgbClr val="EEF4F5"/>
          </a:solidFill>
          <a:ln w="6350">
            <a:solidFill>
              <a:srgbClr val="CFDCE0"/>
            </a:solidFill>
          </a:ln>
        </p:spPr>
      </p:sp>
      <p:sp>
        <p:nvSpPr>
          <p:cNvPr id="23" name="Text 23"/>
          <p:cNvSpPr txBox="1"/>
          <p:nvPr/>
        </p:nvSpPr>
        <p:spPr>
          <a:xfrm>
            <a:off x="7317011" y="1427569"/>
            <a:ext cx="4500055"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removed</a:t>
            </a:r>
          </a:p>
        </p:txBody>
      </p:sp>
      <p:sp>
        <p:nvSpPr>
          <p:cNvPr id="24" name="Shape 24"/>
          <p:cNvSpPr/>
          <p:nvPr/>
        </p:nvSpPr>
        <p:spPr>
          <a:xfrm>
            <a:off x="310896" y="1697869"/>
            <a:ext cx="3008246" cy="334308"/>
          </a:xfrm>
          <a:prstGeom prst="rect">
            <a:avLst/>
          </a:prstGeom>
          <a:solidFill>
            <a:srgbClr val="FFFFFF"/>
          </a:solidFill>
          <a:ln w="6350">
            <a:solidFill>
              <a:srgbClr val="CFDCE0"/>
            </a:solidFill>
          </a:ln>
        </p:spPr>
      </p:sp>
      <p:sp>
        <p:nvSpPr>
          <p:cNvPr id="25" name="Text 25"/>
          <p:cNvSpPr txBox="1"/>
          <p:nvPr/>
        </p:nvSpPr>
        <p:spPr>
          <a:xfrm>
            <a:off x="374904" y="1761877"/>
            <a:ext cx="288023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Figure 8.13 caption</a:t>
            </a:r>
          </a:p>
        </p:txBody>
      </p:sp>
      <p:sp>
        <p:nvSpPr>
          <p:cNvPr id="26" name="Shape 26"/>
          <p:cNvSpPr/>
          <p:nvPr/>
        </p:nvSpPr>
        <p:spPr>
          <a:xfrm>
            <a:off x="3319142" y="1697869"/>
            <a:ext cx="3933860" cy="334308"/>
          </a:xfrm>
          <a:prstGeom prst="rect">
            <a:avLst/>
          </a:prstGeom>
          <a:solidFill>
            <a:srgbClr val="FFFFFF"/>
          </a:solidFill>
          <a:ln w="6350">
            <a:solidFill>
              <a:srgbClr val="CFDCE0"/>
            </a:solidFill>
          </a:ln>
        </p:spPr>
      </p:sp>
      <p:sp>
        <p:nvSpPr>
          <p:cNvPr id="27" name="Text 27"/>
          <p:cNvSpPr txBox="1"/>
          <p:nvPr/>
        </p:nvSpPr>
        <p:spPr>
          <a:xfrm>
            <a:off x="3383150" y="1761877"/>
            <a:ext cx="3805844"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circuit-switched network</a:t>
            </a:r>
          </a:p>
        </p:txBody>
      </p:sp>
      <p:sp>
        <p:nvSpPr>
          <p:cNvPr id="28" name="Shape 28"/>
          <p:cNvSpPr/>
          <p:nvPr/>
        </p:nvSpPr>
        <p:spPr>
          <a:xfrm>
            <a:off x="7253003" y="1697869"/>
            <a:ext cx="4628071" cy="334308"/>
          </a:xfrm>
          <a:prstGeom prst="rect">
            <a:avLst/>
          </a:prstGeom>
          <a:solidFill>
            <a:srgbClr val="FFFFFF"/>
          </a:solidFill>
          <a:ln w="6350">
            <a:solidFill>
              <a:srgbClr val="CFDCE0"/>
            </a:solidFill>
          </a:ln>
        </p:spPr>
      </p:sp>
      <p:sp>
        <p:nvSpPr>
          <p:cNvPr id="29" name="Text 29"/>
          <p:cNvSpPr txBox="1"/>
          <p:nvPr/>
        </p:nvSpPr>
        <p:spPr>
          <a:xfrm>
            <a:off x="7317011" y="1761877"/>
            <a:ext cx="4500055"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virtual-circuit network</a:t>
            </a:r>
          </a:p>
        </p:txBody>
      </p:sp>
      <p:sp>
        <p:nvSpPr>
          <p:cNvPr id="30" name="Shape 30"/>
          <p:cNvSpPr/>
          <p:nvPr/>
        </p:nvSpPr>
        <p:spPr>
          <a:xfrm>
            <a:off x="310896" y="2032178"/>
            <a:ext cx="3008246" cy="334308"/>
          </a:xfrm>
          <a:prstGeom prst="rect">
            <a:avLst/>
          </a:prstGeom>
          <a:solidFill>
            <a:srgbClr val="EEF4F5"/>
          </a:solidFill>
          <a:ln w="6350">
            <a:solidFill>
              <a:srgbClr val="CFDCE0"/>
            </a:solidFill>
          </a:ln>
        </p:spPr>
      </p:sp>
      <p:sp>
        <p:nvSpPr>
          <p:cNvPr id="31" name="Text 31"/>
          <p:cNvSpPr txBox="1"/>
          <p:nvPr/>
        </p:nvSpPr>
        <p:spPr>
          <a:xfrm>
            <a:off x="374904" y="2096186"/>
            <a:ext cx="288023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Section 8.4.2 text</a:t>
            </a:r>
          </a:p>
        </p:txBody>
      </p:sp>
      <p:sp>
        <p:nvSpPr>
          <p:cNvPr id="32" name="Shape 32"/>
          <p:cNvSpPr/>
          <p:nvPr/>
        </p:nvSpPr>
        <p:spPr>
          <a:xfrm>
            <a:off x="3319142" y="2032178"/>
            <a:ext cx="3933860" cy="334308"/>
          </a:xfrm>
          <a:prstGeom prst="rect">
            <a:avLst/>
          </a:prstGeom>
          <a:solidFill>
            <a:srgbClr val="EEF4F5"/>
          </a:solidFill>
          <a:ln w="6350">
            <a:solidFill>
              <a:srgbClr val="CFDCE0"/>
            </a:solidFill>
          </a:ln>
        </p:spPr>
      </p:sp>
      <p:sp>
        <p:nvSpPr>
          <p:cNvPr id="33" name="Text 33"/>
          <p:cNvSpPr txBox="1"/>
          <p:nvPr/>
        </p:nvSpPr>
        <p:spPr>
          <a:xfrm>
            <a:off x="3383150" y="2096186"/>
            <a:ext cx="3805844"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as shown in Figure 8.28</a:t>
            </a:r>
          </a:p>
        </p:txBody>
      </p:sp>
      <p:sp>
        <p:nvSpPr>
          <p:cNvPr id="34" name="Shape 34"/>
          <p:cNvSpPr/>
          <p:nvPr/>
        </p:nvSpPr>
        <p:spPr>
          <a:xfrm>
            <a:off x="7253003" y="2032178"/>
            <a:ext cx="4628071" cy="334308"/>
          </a:xfrm>
          <a:prstGeom prst="rect">
            <a:avLst/>
          </a:prstGeom>
          <a:solidFill>
            <a:srgbClr val="EEF4F5"/>
          </a:solidFill>
          <a:ln w="6350">
            <a:solidFill>
              <a:srgbClr val="CFDCE0"/>
            </a:solidFill>
          </a:ln>
        </p:spPr>
      </p:sp>
      <p:sp>
        <p:nvSpPr>
          <p:cNvPr id="35" name="Text 35"/>
          <p:cNvSpPr txBox="1"/>
          <p:nvPr/>
        </p:nvSpPr>
        <p:spPr>
          <a:xfrm>
            <a:off x="7317011" y="2096186"/>
            <a:ext cx="4500055"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Figure 8.21</a:t>
            </a:r>
          </a:p>
        </p:txBody>
      </p:sp>
      <p:sp>
        <p:nvSpPr>
          <p:cNvPr id="36" name="Shape 36"/>
          <p:cNvSpPr/>
          <p:nvPr/>
        </p:nvSpPr>
        <p:spPr>
          <a:xfrm>
            <a:off x="310896" y="2366486"/>
            <a:ext cx="3008246" cy="334308"/>
          </a:xfrm>
          <a:prstGeom prst="rect">
            <a:avLst/>
          </a:prstGeom>
          <a:solidFill>
            <a:srgbClr val="FFFFFF"/>
          </a:solidFill>
          <a:ln w="6350">
            <a:solidFill>
              <a:srgbClr val="CFDCE0"/>
            </a:solidFill>
          </a:ln>
        </p:spPr>
      </p:sp>
      <p:sp>
        <p:nvSpPr>
          <p:cNvPr id="37" name="Text 37"/>
          <p:cNvSpPr txBox="1"/>
          <p:nvPr/>
        </p:nvSpPr>
        <p:spPr>
          <a:xfrm>
            <a:off x="374904" y="2430494"/>
            <a:ext cx="288023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Example 8.4, stage 2</a:t>
            </a:r>
          </a:p>
        </p:txBody>
      </p:sp>
      <p:sp>
        <p:nvSpPr>
          <p:cNvPr id="38" name="Shape 38"/>
          <p:cNvSpPr/>
          <p:nvPr/>
        </p:nvSpPr>
        <p:spPr>
          <a:xfrm>
            <a:off x="3319142" y="2366486"/>
            <a:ext cx="3933860" cy="334308"/>
          </a:xfrm>
          <a:prstGeom prst="rect">
            <a:avLst/>
          </a:prstGeom>
          <a:solidFill>
            <a:srgbClr val="FFFFFF"/>
          </a:solidFill>
          <a:ln w="6350">
            <a:solidFill>
              <a:srgbClr val="CFDCE0"/>
            </a:solidFill>
          </a:ln>
        </p:spPr>
      </p:sp>
      <p:sp>
        <p:nvSpPr>
          <p:cNvPr id="39" name="Text 39"/>
          <p:cNvSpPr txBox="1"/>
          <p:nvPr/>
        </p:nvSpPr>
        <p:spPr>
          <a:xfrm>
            <a:off x="3383150" y="2430494"/>
            <a:ext cx="3805844"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19 crossbars of 10 × 10</a:t>
            </a:r>
          </a:p>
        </p:txBody>
      </p:sp>
      <p:sp>
        <p:nvSpPr>
          <p:cNvPr id="40" name="Shape 40"/>
          <p:cNvSpPr/>
          <p:nvPr/>
        </p:nvSpPr>
        <p:spPr>
          <a:xfrm>
            <a:off x="7253003" y="2366486"/>
            <a:ext cx="4628071" cy="334308"/>
          </a:xfrm>
          <a:prstGeom prst="rect">
            <a:avLst/>
          </a:prstGeom>
          <a:solidFill>
            <a:srgbClr val="FFFFFF"/>
          </a:solidFill>
          <a:ln w="6350">
            <a:solidFill>
              <a:srgbClr val="CFDCE0"/>
            </a:solidFill>
          </a:ln>
        </p:spPr>
      </p:sp>
      <p:sp>
        <p:nvSpPr>
          <p:cNvPr id="41" name="Text 41"/>
          <p:cNvSpPr txBox="1"/>
          <p:nvPr/>
        </p:nvSpPr>
        <p:spPr>
          <a:xfrm>
            <a:off x="7317011" y="2430494"/>
            <a:ext cx="4500055"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19 crossbars of 20 × 20, since N/n = 20</a:t>
            </a:r>
          </a:p>
        </p:txBody>
      </p:sp>
      <p:sp>
        <p:nvSpPr>
          <p:cNvPr id="42" name="Shape 42"/>
          <p:cNvSpPr/>
          <p:nvPr/>
        </p:nvSpPr>
        <p:spPr>
          <a:xfrm>
            <a:off x="310896" y="2700795"/>
            <a:ext cx="3008246" cy="334308"/>
          </a:xfrm>
          <a:prstGeom prst="rect">
            <a:avLst/>
          </a:prstGeom>
          <a:solidFill>
            <a:srgbClr val="EEF4F5"/>
          </a:solidFill>
          <a:ln w="6350">
            <a:solidFill>
              <a:srgbClr val="CFDCE0"/>
            </a:solidFill>
          </a:ln>
        </p:spPr>
      </p:sp>
      <p:sp>
        <p:nvSpPr>
          <p:cNvPr id="43" name="Text 43"/>
          <p:cNvSpPr txBox="1"/>
          <p:nvPr/>
        </p:nvSpPr>
        <p:spPr>
          <a:xfrm>
            <a:off x="374904" y="2764803"/>
            <a:ext cx="288023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Example 8.4, total</a:t>
            </a:r>
          </a:p>
        </p:txBody>
      </p:sp>
      <p:sp>
        <p:nvSpPr>
          <p:cNvPr id="44" name="Shape 44"/>
          <p:cNvSpPr/>
          <p:nvPr/>
        </p:nvSpPr>
        <p:spPr>
          <a:xfrm>
            <a:off x="3319142" y="2700795"/>
            <a:ext cx="3933860" cy="334308"/>
          </a:xfrm>
          <a:prstGeom prst="rect">
            <a:avLst/>
          </a:prstGeom>
          <a:solidFill>
            <a:srgbClr val="EEF4F5"/>
          </a:solidFill>
          <a:ln w="6350">
            <a:solidFill>
              <a:srgbClr val="CFDCE0"/>
            </a:solidFill>
          </a:ln>
        </p:spPr>
      </p:sp>
      <p:sp>
        <p:nvSpPr>
          <p:cNvPr id="45" name="Text 45"/>
          <p:cNvSpPr txBox="1"/>
          <p:nvPr/>
        </p:nvSpPr>
        <p:spPr>
          <a:xfrm>
            <a:off x="3383150" y="2764803"/>
            <a:ext cx="3805844"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9500 crosspoints, 24 percent</a:t>
            </a:r>
          </a:p>
        </p:txBody>
      </p:sp>
      <p:sp>
        <p:nvSpPr>
          <p:cNvPr id="46" name="Shape 46"/>
          <p:cNvSpPr/>
          <p:nvPr/>
        </p:nvSpPr>
        <p:spPr>
          <a:xfrm>
            <a:off x="7253003" y="2700795"/>
            <a:ext cx="4628071" cy="334308"/>
          </a:xfrm>
          <a:prstGeom prst="rect">
            <a:avLst/>
          </a:prstGeom>
          <a:solidFill>
            <a:srgbClr val="EEF4F5"/>
          </a:solidFill>
          <a:ln w="6350">
            <a:solidFill>
              <a:srgbClr val="CFDCE0"/>
            </a:solidFill>
          </a:ln>
        </p:spPr>
      </p:sp>
      <p:sp>
        <p:nvSpPr>
          <p:cNvPr id="47" name="Text 47"/>
          <p:cNvSpPr txBox="1"/>
          <p:nvPr/>
        </p:nvSpPr>
        <p:spPr>
          <a:xfrm>
            <a:off x="7317011" y="2764803"/>
            <a:ext cx="4500055"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15,200 crosspoints, 38 percent</a:t>
            </a:r>
          </a:p>
        </p:txBody>
      </p:sp>
      <p:sp>
        <p:nvSpPr>
          <p:cNvPr id="48" name="Shape 48"/>
          <p:cNvSpPr/>
          <p:nvPr/>
        </p:nvSpPr>
        <p:spPr>
          <a:xfrm>
            <a:off x="310896" y="3035103"/>
            <a:ext cx="3008246" cy="334308"/>
          </a:xfrm>
          <a:prstGeom prst="rect">
            <a:avLst/>
          </a:prstGeom>
          <a:solidFill>
            <a:srgbClr val="FFFFFF"/>
          </a:solidFill>
          <a:ln w="6350">
            <a:solidFill>
              <a:srgbClr val="CFDCE0"/>
            </a:solidFill>
          </a:ln>
        </p:spPr>
      </p:sp>
      <p:sp>
        <p:nvSpPr>
          <p:cNvPr id="49" name="Text 49"/>
          <p:cNvSpPr txBox="1"/>
          <p:nvPr/>
        </p:nvSpPr>
        <p:spPr>
          <a:xfrm>
            <a:off x="374904" y="3099111"/>
            <a:ext cx="288023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Figures 8.22, 8.23</a:t>
            </a:r>
          </a:p>
        </p:txBody>
      </p:sp>
      <p:sp>
        <p:nvSpPr>
          <p:cNvPr id="50" name="Shape 50"/>
          <p:cNvSpPr/>
          <p:nvPr/>
        </p:nvSpPr>
        <p:spPr>
          <a:xfrm>
            <a:off x="3319142" y="3035103"/>
            <a:ext cx="3933860" cy="334308"/>
          </a:xfrm>
          <a:prstGeom prst="rect">
            <a:avLst/>
          </a:prstGeom>
          <a:solidFill>
            <a:srgbClr val="FFFFFF"/>
          </a:solidFill>
          <a:ln w="6350">
            <a:solidFill>
              <a:srgbClr val="CFDCE0"/>
            </a:solidFill>
          </a:ln>
        </p:spPr>
      </p:sp>
      <p:sp>
        <p:nvSpPr>
          <p:cNvPr id="51" name="Text 51"/>
          <p:cNvSpPr txBox="1"/>
          <p:nvPr/>
        </p:nvSpPr>
        <p:spPr>
          <a:xfrm>
            <a:off x="3383150" y="3099111"/>
            <a:ext cx="3805844"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missing from the deck</a:t>
            </a:r>
          </a:p>
        </p:txBody>
      </p:sp>
      <p:sp>
        <p:nvSpPr>
          <p:cNvPr id="52" name="Shape 52"/>
          <p:cNvSpPr/>
          <p:nvPr/>
        </p:nvSpPr>
        <p:spPr>
          <a:xfrm>
            <a:off x="7253003" y="3035103"/>
            <a:ext cx="4628071" cy="334308"/>
          </a:xfrm>
          <a:prstGeom prst="rect">
            <a:avLst/>
          </a:prstGeom>
          <a:solidFill>
            <a:srgbClr val="FFFFFF"/>
          </a:solidFill>
          <a:ln w="6350">
            <a:solidFill>
              <a:srgbClr val="CFDCE0"/>
            </a:solidFill>
          </a:ln>
        </p:spPr>
      </p:sp>
      <p:sp>
        <p:nvSpPr>
          <p:cNvPr id="53" name="Text 53"/>
          <p:cNvSpPr txBox="1"/>
          <p:nvPr/>
        </p:nvSpPr>
        <p:spPr>
          <a:xfrm>
            <a:off x="7317011" y="3099111"/>
            <a:ext cx="4500055"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recovered from the textbook</a:t>
            </a:r>
          </a:p>
        </p:txBody>
      </p:sp>
      <p:sp>
        <p:nvSpPr>
          <p:cNvPr id="54" name="Shape 54"/>
          <p:cNvSpPr/>
          <p:nvPr/>
        </p:nvSpPr>
        <p:spPr>
          <a:xfrm>
            <a:off x="310896" y="3369412"/>
            <a:ext cx="3008246" cy="334308"/>
          </a:xfrm>
          <a:prstGeom prst="rect">
            <a:avLst/>
          </a:prstGeom>
          <a:solidFill>
            <a:srgbClr val="EEF4F5"/>
          </a:solidFill>
          <a:ln w="6350">
            <a:solidFill>
              <a:srgbClr val="CFDCE0"/>
            </a:solidFill>
          </a:ln>
        </p:spPr>
      </p:sp>
      <p:sp>
        <p:nvSpPr>
          <p:cNvPr id="55" name="Text 55"/>
          <p:cNvSpPr txBox="1"/>
          <p:nvPr/>
        </p:nvSpPr>
        <p:spPr>
          <a:xfrm>
            <a:off x="374904" y="3433420"/>
            <a:ext cx="2880230"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Banyan slides</a:t>
            </a:r>
          </a:p>
        </p:txBody>
      </p:sp>
      <p:sp>
        <p:nvSpPr>
          <p:cNvPr id="56" name="Shape 56"/>
          <p:cNvSpPr/>
          <p:nvPr/>
        </p:nvSpPr>
        <p:spPr>
          <a:xfrm>
            <a:off x="3319142" y="3369412"/>
            <a:ext cx="3933860" cy="334308"/>
          </a:xfrm>
          <a:prstGeom prst="rect">
            <a:avLst/>
          </a:prstGeom>
          <a:solidFill>
            <a:srgbClr val="EEF4F5"/>
          </a:solidFill>
          <a:ln w="6350">
            <a:solidFill>
              <a:srgbClr val="CFDCE0"/>
            </a:solidFill>
          </a:ln>
        </p:spPr>
      </p:sp>
      <p:sp>
        <p:nvSpPr>
          <p:cNvPr id="57" name="Text 57"/>
          <p:cNvSpPr txBox="1"/>
          <p:nvPr/>
        </p:nvSpPr>
        <p:spPr>
          <a:xfrm>
            <a:off x="3383150" y="3433420"/>
            <a:ext cx="3805844"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two figures with no text</a:t>
            </a:r>
          </a:p>
        </p:txBody>
      </p:sp>
      <p:sp>
        <p:nvSpPr>
          <p:cNvPr id="58" name="Shape 58"/>
          <p:cNvSpPr/>
          <p:nvPr/>
        </p:nvSpPr>
        <p:spPr>
          <a:xfrm>
            <a:off x="7253003" y="3369412"/>
            <a:ext cx="4628071" cy="334308"/>
          </a:xfrm>
          <a:prstGeom prst="rect">
            <a:avLst/>
          </a:prstGeom>
          <a:solidFill>
            <a:srgbClr val="EEF4F5"/>
          </a:solidFill>
          <a:ln w="6350">
            <a:solidFill>
              <a:srgbClr val="CFDCE0"/>
            </a:solidFill>
          </a:ln>
        </p:spPr>
      </p:sp>
      <p:sp>
        <p:nvSpPr>
          <p:cNvPr id="59" name="Text 59"/>
          <p:cNvSpPr txBox="1"/>
          <p:nvPr/>
        </p:nvSpPr>
        <p:spPr>
          <a:xfrm>
            <a:off x="7317011" y="3433420"/>
            <a:ext cx="4500055" cy="206292"/>
          </a:xfrm>
          <a:prstGeom prst="rect">
            <a:avLst/>
          </a:prstGeom>
          <a:noFill/>
        </p:spPr>
        <p:txBody>
          <a:bodyPr wrap="square" lIns="0" tIns="0" rIns="0" bIns="0" rtlCol="0" anchor="t">
            <a:noAutofit/>
          </a:bodyPr>
          <a:lstStyle/>
          <a:p>
            <a:pPr marL="0" indent="0">
              <a:lnSpc>
                <a:spcPct val="105000"/>
              </a:lnSpc>
              <a:buNone/>
            </a:pPr>
            <a:r>
              <a:rPr lang="en-US" sz="1300" dirty="0">
                <a:solidFill>
                  <a:srgbClr val="1E2E36"/>
                </a:solidFill>
                <a:latin typeface="Arial" pitchFamily="34" charset="0"/>
                <a:ea typeface="Arial" pitchFamily="34" charset="-122"/>
                <a:cs typeface="Arial" pitchFamily="34" charset="-120"/>
              </a:rPr>
              <a:t>nonblocking condition stated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3679728"/>
          </a:xfrm>
          <a:prstGeom prst="roundRect">
            <a:avLst>
              <a:gd name="adj" fmla="val 621"/>
            </a:avLst>
          </a:prstGeom>
          <a:solidFill>
            <a:srgbClr val="FFFFFF"/>
          </a:solidFill>
          <a:ln w="12700">
            <a:solidFill>
              <a:srgbClr val="CFDCE0"/>
            </a:solidFill>
          </a:ln>
        </p:spPr>
      </p:sp>
      <p:sp>
        <p:nvSpPr>
          <p:cNvPr id="3" name="Shape 3"/>
          <p:cNvSpPr/>
          <p:nvPr/>
        </p:nvSpPr>
        <p:spPr>
          <a:xfrm>
            <a:off x="310896" y="310896"/>
            <a:ext cx="844675" cy="256032"/>
          </a:xfrm>
          <a:prstGeom prst="roundRect">
            <a:avLst>
              <a:gd name="adj" fmla="val 25000"/>
            </a:avLst>
          </a:prstGeom>
          <a:solidFill>
            <a:srgbClr val="E2A03F"/>
          </a:solidFill>
          <a:ln w="12700">
            <a:solidFill>
              <a:srgbClr val="E2A03F"/>
            </a:solidFill>
          </a:ln>
        </p:spPr>
      </p:sp>
      <p:sp>
        <p:nvSpPr>
          <p:cNvPr id="4" name="Text 4"/>
          <p:cNvSpPr txBox="1"/>
          <p:nvPr/>
        </p:nvSpPr>
        <p:spPr>
          <a:xfrm>
            <a:off x="310896" y="310896"/>
            <a:ext cx="844675"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13252E"/>
                </a:solidFill>
                <a:latin typeface="Arial" pitchFamily="34" charset="0"/>
                <a:ea typeface="Arial" pitchFamily="34" charset="-122"/>
                <a:cs typeface="Arial" pitchFamily="34" charset="-120"/>
              </a:rPr>
              <a:t>EXPLORE</a:t>
            </a:r>
          </a:p>
        </p:txBody>
      </p:sp>
      <p:sp>
        <p:nvSpPr>
          <p:cNvPr id="5" name="Text 5"/>
          <p:cNvSpPr txBox="1"/>
          <p:nvPr/>
        </p:nvSpPr>
        <p:spPr>
          <a:xfrm>
            <a:off x="1265299" y="310896"/>
            <a:ext cx="463866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Switch fabrics</a:t>
            </a:r>
          </a:p>
        </p:txBody>
      </p:sp>
      <p:sp>
        <p:nvSpPr>
          <p:cNvPr id="6" name="Text 6"/>
          <p:cNvSpPr txBox="1"/>
          <p:nvPr/>
        </p:nvSpPr>
        <p:spPr>
          <a:xfrm>
            <a:off x="310896" y="694944"/>
            <a:ext cx="5593065" cy="3039648"/>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Stanford EE384X, handout 9: </a:t>
            </a:r>
            <a:r>
              <a:rPr lang="en-US" sz="1300" dirty="0">
                <a:solidFill>
                  <a:srgbClr val="1E2E36"/>
                </a:solidFill>
                <a:latin typeface="Arial" pitchFamily="34" charset="0"/>
                <a:ea typeface="Arial" pitchFamily="34" charset="-122"/>
                <a:cs typeface="Arial" pitchFamily="34" charset="-120"/>
              </a:rPr>
              <a:t>head-of-line blocking, the 58 percent result, and VOQ</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https://web.stanford.edu/class/ee384x/EE384X//handouts/handout9.pdf</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McKeown, iSLIP: </a:t>
            </a:r>
            <a:r>
              <a:rPr lang="en-US" sz="1300" dirty="0">
                <a:solidFill>
                  <a:srgbClr val="1E2E36"/>
                </a:solidFill>
                <a:latin typeface="Arial" pitchFamily="34" charset="0"/>
                <a:ea typeface="Arial" pitchFamily="34" charset="-122"/>
                <a:cs typeface="Arial" pitchFamily="34" charset="-120"/>
              </a:rPr>
              <a:t>how a crossbar scheduler actually matches inputs to outputs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http://nms.lcs.mit.edu/6829-papers/islip-ton.pdf</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ipSpace, leaf-and-spine myths: </a:t>
            </a:r>
            <a:r>
              <a:rPr lang="en-US" sz="1300" dirty="0">
                <a:solidFill>
                  <a:srgbClr val="1E2E36"/>
                </a:solidFill>
                <a:latin typeface="Arial" pitchFamily="34" charset="0"/>
                <a:ea typeface="Arial" pitchFamily="34" charset="-122"/>
                <a:cs typeface="Arial" pitchFamily="34" charset="-120"/>
              </a:rPr>
              <a:t>why a Clos fabric is not automatically nonblocking</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https://blog.ipspace.net/2018/10/leaf-and-spine-fabric-myths-part-1/</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Stanford, OpenFlow MPLS: </a:t>
            </a:r>
            <a:r>
              <a:rPr lang="en-US" sz="1300" dirty="0">
                <a:solidFill>
                  <a:srgbClr val="1E2E36"/>
                </a:solidFill>
                <a:latin typeface="Arial" pitchFamily="34" charset="0"/>
                <a:ea typeface="Arial" pitchFamily="34" charset="-122"/>
                <a:cs typeface="Arial" pitchFamily="34" charset="-120"/>
              </a:rPr>
              <a:t>a label switched router built on an SDN switch</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http://yuba.stanford.edu/~peyman/docs/ofmpls.pdf</a:t>
            </a:r>
          </a:p>
        </p:txBody>
      </p:sp>
      <p:sp>
        <p:nvSpPr>
          <p:cNvPr id="7" name="Shape 7"/>
          <p:cNvSpPr/>
          <p:nvPr/>
        </p:nvSpPr>
        <p:spPr>
          <a:xfrm>
            <a:off x="6159993" y="182880"/>
            <a:ext cx="5849097" cy="3679728"/>
          </a:xfrm>
          <a:prstGeom prst="roundRect">
            <a:avLst>
              <a:gd name="adj" fmla="val 621"/>
            </a:avLst>
          </a:prstGeom>
          <a:solidFill>
            <a:srgbClr val="FFFFFF"/>
          </a:solidFill>
          <a:ln w="12700">
            <a:solidFill>
              <a:srgbClr val="CFDCE0"/>
            </a:solidFill>
          </a:ln>
        </p:spPr>
      </p:sp>
      <p:sp>
        <p:nvSpPr>
          <p:cNvPr id="8" name="Shape 8"/>
          <p:cNvSpPr/>
          <p:nvPr/>
        </p:nvSpPr>
        <p:spPr>
          <a:xfrm>
            <a:off x="6288009" y="310896"/>
            <a:ext cx="844675" cy="256032"/>
          </a:xfrm>
          <a:prstGeom prst="roundRect">
            <a:avLst>
              <a:gd name="adj" fmla="val 25000"/>
            </a:avLst>
          </a:prstGeom>
          <a:solidFill>
            <a:srgbClr val="E2A03F"/>
          </a:solidFill>
          <a:ln w="12700">
            <a:solidFill>
              <a:srgbClr val="E2A03F"/>
            </a:solidFill>
          </a:ln>
        </p:spPr>
      </p:sp>
      <p:sp>
        <p:nvSpPr>
          <p:cNvPr id="9" name="Text 9"/>
          <p:cNvSpPr txBox="1"/>
          <p:nvPr/>
        </p:nvSpPr>
        <p:spPr>
          <a:xfrm>
            <a:off x="6288009" y="310896"/>
            <a:ext cx="844675" cy="256032"/>
          </a:xfrm>
          <a:prstGeom prst="rect">
            <a:avLst/>
          </a:prstGeom>
          <a:noFill/>
        </p:spPr>
        <p:txBody>
          <a:bodyPr wrap="square" lIns="0" tIns="0" rIns="0" bIns="0" rtlCol="0" anchor="ctr">
            <a:noAutofit/>
          </a:bodyPr>
          <a:lstStyle/>
          <a:p>
            <a:pPr algn="ctr" marL="0" indent="0">
              <a:lnSpc>
                <a:spcPct val="92000"/>
              </a:lnSpc>
              <a:buNone/>
            </a:pPr>
            <a:r>
              <a:rPr lang="en-US" sz="1000" b="1" spc="40" dirty="0">
                <a:solidFill>
                  <a:srgbClr val="13252E"/>
                </a:solidFill>
                <a:latin typeface="Arial" pitchFamily="34" charset="0"/>
                <a:ea typeface="Arial" pitchFamily="34" charset="-122"/>
                <a:cs typeface="Arial" pitchFamily="34" charset="-120"/>
              </a:rPr>
              <a:t>EXPLORE</a:t>
            </a:r>
          </a:p>
        </p:txBody>
      </p:sp>
      <p:sp>
        <p:nvSpPr>
          <p:cNvPr id="10" name="Text 10"/>
          <p:cNvSpPr txBox="1"/>
          <p:nvPr/>
        </p:nvSpPr>
        <p:spPr>
          <a:xfrm>
            <a:off x="7242412" y="310896"/>
            <a:ext cx="4638662" cy="256032"/>
          </a:xfrm>
          <a:prstGeom prst="rect">
            <a:avLst/>
          </a:prstGeom>
          <a:noFill/>
        </p:spPr>
        <p:txBody>
          <a:bodyPr wrap="square" lIns="0" tIns="0" rIns="0" bIns="0" rtlCol="0" anchor="ctr">
            <a:noAutofit/>
          </a:bodyP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Labels and control planes</a:t>
            </a:r>
          </a:p>
        </p:txBody>
      </p:sp>
      <p:sp>
        <p:nvSpPr>
          <p:cNvPr id="11" name="Text 11"/>
          <p:cNvSpPr txBox="1"/>
          <p:nvPr/>
        </p:nvSpPr>
        <p:spPr>
          <a:xfrm>
            <a:off x="6288009" y="694944"/>
            <a:ext cx="5593065" cy="2583840"/>
          </a:xfrm>
          <a:prstGeom prst="rect">
            <a:avLst/>
          </a:prstGeom>
          <a:noFill/>
        </p:spPr>
        <p:txBody>
          <a:bodyPr wrap="square" lIns="0" tIns="0" rIns="0" bIns="0" rtlCol="0" anchor="t">
            <a:noAutofit/>
          </a:bodyPr>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MPLS: </a:t>
            </a:r>
            <a:r>
              <a:rPr lang="en-US" sz="1300" dirty="0">
                <a:solidFill>
                  <a:srgbClr val="1E2E36"/>
                </a:solidFill>
                <a:latin typeface="Arial" pitchFamily="34" charset="0"/>
                <a:ea typeface="Arial" pitchFamily="34" charset="-122"/>
                <a:cs typeface="Arial" pitchFamily="34" charset="-120"/>
              </a:rPr>
              <a:t>the virtual circuit of this chapter, in today's carrier core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6"/>
              </a:rPr>
              <a:t>https://en.wikipedia.org/wiki/Multiprotocol_Label_Switching</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Grotto Networking, MPLS data plane: </a:t>
            </a:r>
            <a:r>
              <a:rPr lang="en-US" sz="1300" dirty="0">
                <a:solidFill>
                  <a:srgbClr val="1E2E36"/>
                </a:solidFill>
                <a:latin typeface="Arial" pitchFamily="34" charset="0"/>
                <a:ea typeface="Arial" pitchFamily="34" charset="-122"/>
                <a:cs typeface="Arial" pitchFamily="34" charset="-120"/>
              </a:rPr>
              <a:t>label push, swap and pop, worked through</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7"/>
              </a:rPr>
              <a:t>https://www.grotto-networking.com/BBMPLS.html</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MPLS and SDN flow tables: </a:t>
            </a:r>
            <a:r>
              <a:rPr lang="en-US" sz="1300" dirty="0">
                <a:solidFill>
                  <a:srgbClr val="1E2E36"/>
                </a:solidFill>
                <a:latin typeface="Arial" pitchFamily="34" charset="0"/>
                <a:ea typeface="Arial" pitchFamily="34" charset="-122"/>
                <a:cs typeface="Arial" pitchFamily="34" charset="-120"/>
              </a:rPr>
              <a:t>label switching inside an OpenFlow network</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8"/>
              </a:rPr>
              <a:t>https://arxiv.org/pdf/1805.07993</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Illinois thesis, MPLS on OpenFlow: </a:t>
            </a:r>
            <a:r>
              <a:rPr lang="en-US" sz="1300" dirty="0">
                <a:solidFill>
                  <a:srgbClr val="1E2E36"/>
                </a:solidFill>
                <a:latin typeface="Arial" pitchFamily="34" charset="0"/>
                <a:ea typeface="Arial" pitchFamily="34" charset="-122"/>
                <a:cs typeface="Arial" pitchFamily="34" charset="-120"/>
              </a:rPr>
              <a:t>where the control plane went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9"/>
              </a:rPr>
              <a:t>https://assured-cloud-computing.illinois.edu/files/2015/02/Bellessa_John.pdf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2026-08-31T03:06:25Z</dcterms:created>
  <dcterms:modified xsi:type="dcterms:W3CDTF">2026-08-31T03:06:25Z</dcterms:modified>
</cp:coreProperties>
</file>