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69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7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9" r:id="rId44"/>
    <p:sldId id="300" r:id="rId45"/>
    <p:sldId id="298" r:id="rId4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8" d="100"/>
          <a:sy n="128" d="100"/>
        </p:scale>
        <p:origin x="-144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915CC-ABAF-4F1C-9372-34854834907E}" type="datetimeFigureOut">
              <a:rPr lang="ko-KR" altLang="en-US" smtClean="0"/>
              <a:t>2013-03-25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E8465-FCC6-4820-A7F7-424844E39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95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E8465-FCC6-4820-A7F7-424844E399FC}" type="slidenum">
              <a:rPr lang="ko-KR" altLang="en-US" smtClean="0"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6039139-E6C6-4156-94FE-820E4CFE7A03}" type="datetimeFigureOut">
              <a:rPr lang="ko-KR" altLang="en-US" smtClean="0"/>
              <a:pPr/>
              <a:t>2013-03-25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1BC5A46-8CE4-42FC-8274-22405F2610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: Unobtrusively Wearable Sensor Suite for Inferring the Onset, Causality, and Consequences of Stress in the Field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923928" y="5105400"/>
            <a:ext cx="49530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err="1" smtClean="0"/>
              <a:t>Emre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Ertin</a:t>
            </a:r>
            <a:r>
              <a:rPr lang="en-US" altLang="ko-KR" dirty="0" smtClean="0"/>
              <a:t>, Nathan </a:t>
            </a:r>
            <a:r>
              <a:rPr lang="en-US" altLang="ko-KR" dirty="0" err="1" smtClean="0"/>
              <a:t>Stohs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Santosh</a:t>
            </a:r>
            <a:r>
              <a:rPr lang="en-US" altLang="ko-KR" dirty="0" smtClean="0"/>
              <a:t> Kumar, Andrew </a:t>
            </a:r>
            <a:r>
              <a:rPr lang="en-US" altLang="ko-KR" dirty="0" err="1" smtClean="0"/>
              <a:t>Raij</a:t>
            </a:r>
            <a:r>
              <a:rPr lang="en-US" altLang="ko-KR" dirty="0" smtClean="0"/>
              <a:t>, Mustafa </a:t>
            </a:r>
            <a:r>
              <a:rPr lang="en-US" altLang="ko-KR" dirty="0" err="1" smtClean="0"/>
              <a:t>al’Absi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Siddharth</a:t>
            </a:r>
            <a:r>
              <a:rPr lang="en-US" altLang="ko-KR" dirty="0" smtClean="0"/>
              <a:t> Shah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Sensys</a:t>
            </a:r>
            <a:r>
              <a:rPr lang="en-US" altLang="ko-KR" dirty="0" smtClean="0"/>
              <a:t>’ 11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Abstract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The paper presents a wireless sensor suite called </a:t>
            </a:r>
            <a:r>
              <a:rPr lang="en-US" altLang="ko-KR" b="1" dirty="0" err="1" smtClean="0">
                <a:solidFill>
                  <a:srgbClr val="FF0000"/>
                </a:solidFill>
              </a:rPr>
              <a:t>AutoSense</a:t>
            </a:r>
            <a:r>
              <a:rPr lang="en-US" altLang="ko-KR" dirty="0" smtClean="0"/>
              <a:t> that collects and processes cardiovascular, respiratory, and </a:t>
            </a:r>
            <a:r>
              <a:rPr lang="en-US" altLang="ko-KR" dirty="0" err="1" smtClean="0"/>
              <a:t>thermoregularity</a:t>
            </a:r>
            <a:r>
              <a:rPr lang="en-US" altLang="ko-KR" dirty="0" smtClean="0"/>
              <a:t> measures of stress in the field.</a:t>
            </a:r>
          </a:p>
          <a:p>
            <a:endParaRPr lang="en-US" altLang="ko-KR" dirty="0" smtClean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Overcomes several challenges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Unobtrusively wearable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Low power design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Sensor measurements are robust to several sources of errors and confounds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Integrates and ANT radio for low power and integrated quality of service, guaranteed even in crowded environments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4258816" cy="4325112"/>
          </a:xfrm>
        </p:spPr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Autosense combines six sensors into a conveniently wearable chest band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ECG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Respiratory Inductive </a:t>
            </a:r>
            <a:r>
              <a:rPr lang="en-US" altLang="ko-KR" dirty="0" err="1" smtClean="0"/>
              <a:t>Plethysmograph</a:t>
            </a:r>
            <a:endParaRPr lang="en-US" altLang="ko-KR" dirty="0" smtClean="0"/>
          </a:p>
          <a:p>
            <a:pPr marL="624078" indent="-514350">
              <a:buAutoNum type="alphaLcPeriod"/>
            </a:pPr>
            <a:r>
              <a:rPr lang="en-US" altLang="ko-KR" dirty="0" smtClean="0"/>
              <a:t>Galvanic Skin Response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skin temperature </a:t>
            </a:r>
            <a:r>
              <a:rPr lang="en-US" altLang="ko-KR" dirty="0" err="1" smtClean="0"/>
              <a:t>thermistor</a:t>
            </a:r>
            <a:endParaRPr lang="en-US" altLang="ko-KR" dirty="0" smtClean="0"/>
          </a:p>
          <a:p>
            <a:pPr marL="624078" indent="-514350">
              <a:buAutoNum type="alphaLcPeriod"/>
            </a:pPr>
            <a:r>
              <a:rPr lang="en-US" altLang="ko-KR" dirty="0" smtClean="0"/>
              <a:t>ambient temperature sensor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accelerometer</a:t>
            </a:r>
          </a:p>
          <a:p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8655" y="2564904"/>
            <a:ext cx="4205345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With built in USB charging and battery monitoring circuits.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Bluetooth to ANT(nRF24AP2) bridge to wirelessly communicate with a smart phone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All sensor boards include digital sensor/radio power switches for duty cycling</a:t>
            </a:r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For unobtrusive wearing the GSR is placed at the chest rather than its usual placement on fingers or earlobes.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High impedance circuitry is used to limit current flow for added protection in</a:t>
            </a:r>
            <a:r>
              <a:rPr lang="ko-KR" altLang="en-US" dirty="0" smtClean="0"/>
              <a:t> </a:t>
            </a:r>
            <a:r>
              <a:rPr lang="en-US" altLang="ko-KR" dirty="0" smtClean="0"/>
              <a:t>case of physical breaking of the sensor board or shorting of the battery leads</a:t>
            </a: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Autosense also incorporates several innovations..</a:t>
            </a:r>
          </a:p>
          <a:p>
            <a:pPr>
              <a:buNone/>
            </a:pPr>
            <a:r>
              <a:rPr lang="en-US" altLang="ko-KR" dirty="0" smtClean="0"/>
              <a:t>-Integrates ANT(nRF24AP2) radio for low power and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 guarantee with built-in TDMA</a:t>
            </a:r>
          </a:p>
          <a:p>
            <a:pPr>
              <a:buNone/>
            </a:pPr>
            <a:r>
              <a:rPr lang="en-US" altLang="ko-KR" dirty="0" smtClean="0"/>
              <a:t>-33% -&gt; 0.1% power loss(will be proved later on…)</a:t>
            </a:r>
          </a:p>
          <a:p>
            <a:pPr>
              <a:buNone/>
            </a:pPr>
            <a:r>
              <a:rPr lang="en-US" altLang="ko-KR" dirty="0" smtClean="0"/>
              <a:t>-using frequency range of ANT to avoid Wi-Fi interference</a:t>
            </a:r>
          </a:p>
          <a:p>
            <a:pPr>
              <a:buNone/>
            </a:pPr>
            <a:r>
              <a:rPr lang="en-US" altLang="ko-KR" dirty="0" smtClean="0"/>
              <a:t>-developed appropriate buffer management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Autosense is complemented with </a:t>
            </a:r>
            <a:r>
              <a:rPr lang="en-US" altLang="ko-KR" dirty="0" err="1" smtClean="0"/>
              <a:t>FieldStream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b="1" dirty="0" err="1" smtClean="0">
                <a:solidFill>
                  <a:srgbClr val="FF0000"/>
                </a:solidFill>
              </a:rPr>
              <a:t>FieldStream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altLang="ko-KR" dirty="0" smtClean="0"/>
              <a:t>-a software framework on the mobile phone</a:t>
            </a:r>
          </a:p>
          <a:p>
            <a:pPr>
              <a:buNone/>
            </a:pPr>
            <a:r>
              <a:rPr lang="en-US" altLang="ko-KR" dirty="0" smtClean="0"/>
              <a:t>-receives measurements from </a:t>
            </a:r>
            <a:r>
              <a:rPr lang="en-US" altLang="ko-KR" dirty="0" err="1" smtClean="0"/>
              <a:t>AutoSense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-computes a variety of features from the measurements, and makes behavioral inferences</a:t>
            </a:r>
          </a:p>
          <a:p>
            <a:pPr>
              <a:buNone/>
            </a:pPr>
            <a:r>
              <a:rPr lang="en-US" altLang="ko-KR" dirty="0" smtClean="0"/>
              <a:t>-behavioral inferences include stress levels</a:t>
            </a:r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Autosense and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 platforms have been used and is being used in real-life</a:t>
            </a:r>
          </a:p>
          <a:p>
            <a:pPr>
              <a:buNone/>
            </a:pPr>
            <a:r>
              <a:rPr lang="en-US" altLang="ko-KR" dirty="0" smtClean="0"/>
              <a:t>-21 human subjects, 2 days of experiment-&gt; enabled the development of new stress models that provide high accuracy</a:t>
            </a:r>
          </a:p>
          <a:p>
            <a:pPr>
              <a:buNone/>
            </a:pPr>
            <a:r>
              <a:rPr lang="en-US" altLang="ko-KR" dirty="0" smtClean="0"/>
              <a:t>-30 subjects -&gt; comfortable</a:t>
            </a:r>
          </a:p>
          <a:p>
            <a:pPr>
              <a:buNone/>
            </a:pPr>
            <a:r>
              <a:rPr lang="en-US" altLang="ko-KR" dirty="0" smtClean="0"/>
              <a:t>-50+ subjects now being experimented for 1~4 weeks</a:t>
            </a:r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 Selecting the Set of Sensors for </a:t>
            </a:r>
            <a:r>
              <a:rPr lang="en-US" altLang="ko-KR" dirty="0" err="1" smtClean="0"/>
              <a:t>AutoSense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3267808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The reason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chose the sensors introduced above…</a:t>
            </a:r>
          </a:p>
          <a:p>
            <a:pPr>
              <a:buNone/>
            </a:pPr>
            <a:r>
              <a:rPr lang="en-US" altLang="ko-KR" dirty="0" smtClean="0"/>
              <a:t>-ECG for HRV analysis(time intervals between heartbeats), but ECG sensor by itself is not enough</a:t>
            </a:r>
          </a:p>
          <a:p>
            <a:pPr>
              <a:buNone/>
            </a:pPr>
            <a:r>
              <a:rPr lang="en-US" altLang="ko-KR" dirty="0" smtClean="0"/>
              <a:t>-HRV is also affected by respiration rate and posture, so in order to control these effects, respiration band and accelerometer was included</a:t>
            </a:r>
          </a:p>
          <a:p>
            <a:pPr>
              <a:buNone/>
            </a:pPr>
            <a:r>
              <a:rPr lang="en-US" altLang="ko-KR" dirty="0" smtClean="0"/>
              <a:t>-Skin conductance, ambient temperature was chosen to monitor activation of thermoregulatory and nervous systems of the body.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563888" y="5373216"/>
            <a:ext cx="5580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3"/>
                </a:solidFill>
              </a:rPr>
              <a:t>In addition…</a:t>
            </a:r>
          </a:p>
          <a:p>
            <a:r>
              <a:rPr lang="en-US" altLang="ko-KR" dirty="0" smtClean="0"/>
              <a:t>Remember!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is a carefully designed sensor suite to be worn unobtrusively for a long time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021288"/>
            <a:ext cx="648072" cy="61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 System – Hardware Design(3.1 Respiratory Sensing)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09632"/>
          </a:xfrm>
        </p:spPr>
        <p:txBody>
          <a:bodyPr/>
          <a:lstStyle/>
          <a:p>
            <a:r>
              <a:rPr lang="en-US" altLang="ko-KR" dirty="0" smtClean="0"/>
              <a:t>Autosense uses an elastic band to measure relative lung volume(via chest expand). This is known as </a:t>
            </a:r>
            <a:r>
              <a:rPr lang="en-US" altLang="ko-KR" dirty="0" err="1" smtClean="0"/>
              <a:t>plethysmography</a:t>
            </a:r>
            <a:r>
              <a:rPr lang="en-US" altLang="ko-KR" dirty="0" smtClean="0"/>
              <a:t> -&gt; </a:t>
            </a:r>
            <a:r>
              <a:rPr lang="en-US" altLang="ko-KR" dirty="0" err="1" smtClean="0"/>
              <a:t>nonobtrusive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 alternative approaches for </a:t>
            </a:r>
            <a:r>
              <a:rPr lang="en-US" altLang="ko-KR" dirty="0" err="1" smtClean="0"/>
              <a:t>plethysmography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-Piezoelectric sensors</a:t>
            </a:r>
          </a:p>
          <a:p>
            <a:pPr>
              <a:buNone/>
            </a:pPr>
            <a:r>
              <a:rPr lang="en-US" altLang="ko-KR" dirty="0" smtClean="0"/>
              <a:t>-Inductance based sensors</a:t>
            </a:r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 System – Hardware Design(3.1 Respiratory Sensing)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09632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Piezoelectric Sensors</a:t>
            </a:r>
          </a:p>
          <a:p>
            <a:pPr>
              <a:buNone/>
            </a:pPr>
            <a:r>
              <a:rPr lang="en-US" altLang="ko-KR" dirty="0" smtClean="0"/>
              <a:t>-Rely on piezoelectric crystals placed where the two ends of the band connect. The crystal generates a voltage when compressed or stretched.</a:t>
            </a:r>
          </a:p>
          <a:p>
            <a:pPr>
              <a:buNone/>
            </a:pPr>
            <a:r>
              <a:rPr lang="en-US" altLang="ko-KR" dirty="0" smtClean="0"/>
              <a:t>-Inexpensive, simple</a:t>
            </a:r>
          </a:p>
          <a:p>
            <a:pPr>
              <a:buNone/>
            </a:pPr>
            <a:r>
              <a:rPr lang="en-US" altLang="ko-KR" dirty="0" smtClean="0">
                <a:solidFill>
                  <a:srgbClr val="0070C0"/>
                </a:solidFill>
              </a:rPr>
              <a:t>But…</a:t>
            </a:r>
          </a:p>
          <a:p>
            <a:pPr>
              <a:buNone/>
            </a:pPr>
            <a:r>
              <a:rPr lang="en-US" altLang="ko-KR" dirty="0" smtClean="0"/>
              <a:t>Prone to “Trapping” artifact : In daily life, for example, when laying down or leaning against furniture, often times a portion of the band’s tension is overestimated</a:t>
            </a:r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 System – Hardware Design(3.1 Respiratory Sensing)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0963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Respiratory Inductance </a:t>
            </a:r>
            <a:r>
              <a:rPr lang="en-US" altLang="ko-KR" dirty="0" err="1" smtClean="0"/>
              <a:t>Plethysmography</a:t>
            </a:r>
            <a:r>
              <a:rPr lang="en-US" altLang="ko-KR" dirty="0" smtClean="0"/>
              <a:t>(RIP)</a:t>
            </a:r>
          </a:p>
          <a:p>
            <a:pPr>
              <a:buNone/>
            </a:pPr>
            <a:r>
              <a:rPr lang="en-US" altLang="ko-KR" dirty="0" smtClean="0"/>
              <a:t>-Uses a conductive thread that is sewn in a zigzag fashion to the elastic band</a:t>
            </a:r>
          </a:p>
          <a:p>
            <a:pPr>
              <a:buNone/>
            </a:pPr>
            <a:r>
              <a:rPr lang="en-US" altLang="ko-KR" dirty="0" smtClean="0"/>
              <a:t>-Inductance measurement depends purely on the geometry of the band and is not related to the tension of the band</a:t>
            </a: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-&gt;</a:t>
            </a:r>
            <a:r>
              <a:rPr lang="en-US" altLang="ko-KR" dirty="0" err="1" smtClean="0"/>
              <a:t>AutoSense’s</a:t>
            </a:r>
            <a:r>
              <a:rPr lang="en-US" altLang="ko-KR" dirty="0" smtClean="0"/>
              <a:t> choice?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5007763"/>
            <a:ext cx="1666880" cy="185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 System – Hardware Design(3.1 Respiratory Sensing)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564904"/>
            <a:ext cx="5757874" cy="4293096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Not exactly…</a:t>
            </a:r>
          </a:p>
          <a:p>
            <a:pPr>
              <a:buNone/>
            </a:pPr>
            <a:r>
              <a:rPr lang="en-US" altLang="ko-KR" dirty="0" smtClean="0"/>
              <a:t>-Commercially available RIP bands are sold with expensive, big, power consuming electronic boards that measure the inductance.</a:t>
            </a:r>
          </a:p>
          <a:p>
            <a:pPr>
              <a:buNone/>
            </a:pPr>
            <a:r>
              <a:rPr lang="en-US" altLang="ko-KR" dirty="0" smtClean="0">
                <a:solidFill>
                  <a:srgbClr val="0070C0"/>
                </a:solidFill>
              </a:rPr>
              <a:t>Therefore…</a:t>
            </a:r>
          </a:p>
          <a:p>
            <a:pPr>
              <a:buNone/>
            </a:pPr>
            <a:r>
              <a:rPr lang="en-US" altLang="ko-KR" dirty="0" smtClean="0"/>
              <a:t>-Designed a new sensor board for RIP bands for low power sensing and direct integration with the mote hardware.</a:t>
            </a:r>
          </a:p>
          <a:p>
            <a:pPr>
              <a:buNone/>
            </a:pPr>
            <a:r>
              <a:rPr lang="en-US" altLang="ko-KR" dirty="0" smtClean="0"/>
              <a:t>-More than 87% accuracy when measuring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7530" y="5000636"/>
            <a:ext cx="3366470" cy="18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 System – Hardware Design(3.2 Integrated ECG and GSR Sensing)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09632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integrated ECG and GSR(Galvanic Skin Response) onto the same electrode</a:t>
            </a:r>
          </a:p>
          <a:p>
            <a:pPr>
              <a:buNone/>
            </a:pPr>
            <a:r>
              <a:rPr lang="en-US" altLang="ko-KR" dirty="0" smtClean="0"/>
              <a:t>-&gt;Maximize comfort, simplify the procedure for wearing the band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GSR readings provide valuable information that is used in ECG signal processing -&gt; Supports the weakness of two-lead ECG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 System – Hardware Design(3.3 Temperature and Accelerometer Sensors)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00963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Skin temperature gradient not only indicates stress levels but also environmental conditions for the subject</a:t>
            </a:r>
          </a:p>
          <a:p>
            <a:pPr>
              <a:buNone/>
            </a:pPr>
            <a:r>
              <a:rPr lang="en-US" altLang="ko-KR" dirty="0" smtClean="0"/>
              <a:t>-Body temperature</a:t>
            </a:r>
          </a:p>
          <a:p>
            <a:pPr>
              <a:buNone/>
            </a:pPr>
            <a:r>
              <a:rPr lang="en-US" altLang="ko-KR" dirty="0" smtClean="0"/>
              <a:t>-Ambient temperature</a:t>
            </a:r>
          </a:p>
          <a:p>
            <a:pPr>
              <a:buNone/>
            </a:pPr>
            <a:endParaRPr lang="en-US" altLang="ko-KR" dirty="0" smtClean="0"/>
          </a:p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also uses the ADXL335 three-axis accelerometer from Analog devices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 System – Hardware Design(3.4 Comparison of the ECG and RIP sensor measurements with Commercial Sensors)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1357322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To compare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with commercially available sensors, they collected sitting, walking, running data on a treadmill.</a:t>
            </a:r>
          </a:p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&amp; Garmin Forerunner 305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152900"/>
            <a:ext cx="4429124" cy="270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0550" y="4476750"/>
            <a:ext cx="47434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One of the main function of the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is to sample and transmit data to the user’s mobile phone.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Uses Time Division Multiple Access(TDMA) to power-cycle both the receiver and the transmitter.</a:t>
            </a:r>
            <a:endParaRPr lang="ko-KR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Radio Selection</a:t>
            </a:r>
          </a:p>
          <a:p>
            <a:pPr>
              <a:buNone/>
            </a:pPr>
            <a:r>
              <a:rPr lang="en-US" altLang="ko-KR" dirty="0" smtClean="0"/>
              <a:t>-Nordic Semiconductor nRF24AP8 : Bidirectional radio transceiver with built in firmware implementing the ANT protocol developed by </a:t>
            </a:r>
            <a:r>
              <a:rPr lang="en-US" altLang="ko-KR" dirty="0" err="1" smtClean="0"/>
              <a:t>Dynastream</a:t>
            </a:r>
            <a:r>
              <a:rPr lang="en-US" altLang="ko-KR" dirty="0" smtClean="0"/>
              <a:t> Innovations Inc.</a:t>
            </a: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-Packet payload size is optimized for slow data rate sensors at short packets of 8 bytes/packet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Bluetooth to ANT bridge</a:t>
            </a:r>
          </a:p>
          <a:p>
            <a:pPr>
              <a:buNone/>
            </a:pPr>
            <a:r>
              <a:rPr lang="en-US" altLang="ko-KR" dirty="0" smtClean="0"/>
              <a:t>-ANT radios are available on very few smart phones -&gt; hard to communicate between ANT sensors and smart phones</a:t>
            </a:r>
          </a:p>
          <a:p>
            <a:pPr>
              <a:buNone/>
            </a:pPr>
            <a:r>
              <a:rPr lang="en-US" altLang="ko-KR" dirty="0" smtClean="0"/>
              <a:t>-Alternatively, Bluetooth radio can be integrated onto a sensor node itself -&gt; however, power consuming…</a:t>
            </a:r>
          </a:p>
          <a:p>
            <a:pPr>
              <a:buNone/>
            </a:pPr>
            <a:r>
              <a:rPr lang="en-US" altLang="ko-KR" dirty="0" smtClean="0"/>
              <a:t>-To accommodate a wide variety of smart phones,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added a bridge node in between the wearable sensors and the mobile devices -&gt; Bridge node allows pairing up mobile phones with any ANT sensor without additional coupling requirements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Communication(4.1 Obtaining Precise Energy Measurements)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15364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Constructing precise current consumption profile for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is challenging</a:t>
            </a:r>
          </a:p>
          <a:p>
            <a:pPr>
              <a:buNone/>
            </a:pPr>
            <a:r>
              <a:rPr lang="en-US" altLang="ko-KR" dirty="0" smtClean="0"/>
              <a:t>-&gt; Due to numerous S/W, H/W components affecting current consumption across time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Follows an alternative option where measurements are made on multiple channels at various points of the board simultaneously</a:t>
            </a:r>
            <a:endParaRPr lang="ko-KR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Communication(4.2 Energy Profiling)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20888"/>
            <a:ext cx="7931224" cy="417646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Radio Transceiver</a:t>
            </a:r>
          </a:p>
          <a:p>
            <a:pPr>
              <a:buNone/>
            </a:pPr>
            <a:r>
              <a:rPr lang="en-US" altLang="ko-KR" dirty="0" smtClean="0"/>
              <a:t>-Transmission of an 8 Byte packet only takes 150 µs</a:t>
            </a:r>
          </a:p>
          <a:p>
            <a:pPr>
              <a:buNone/>
            </a:pPr>
            <a:r>
              <a:rPr lang="en-US" altLang="ko-KR" dirty="0" smtClean="0"/>
              <a:t>But</a:t>
            </a:r>
          </a:p>
          <a:p>
            <a:pPr>
              <a:buNone/>
            </a:pPr>
            <a:r>
              <a:rPr lang="en-US" altLang="ko-KR" dirty="0" smtClean="0"/>
              <a:t>-Setup time is significantly longer, and proper power consumption figures should include radio/MCU communication</a:t>
            </a:r>
            <a:endParaRPr lang="ko-KR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Communication(4.2 Energy Profiling)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797152"/>
            <a:ext cx="8219256" cy="180020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Overall energy efficiency of Autosense : </a:t>
            </a:r>
            <a:r>
              <a:rPr lang="en-US" altLang="ko-KR" dirty="0" smtClean="0">
                <a:solidFill>
                  <a:srgbClr val="0070C0"/>
                </a:solidFill>
              </a:rPr>
              <a:t>1106nJ/bit</a:t>
            </a:r>
          </a:p>
          <a:p>
            <a:r>
              <a:rPr lang="en-US" altLang="ko-KR" dirty="0" smtClean="0"/>
              <a:t>Commercially available 802.15.4 transceivers(</a:t>
            </a:r>
            <a:r>
              <a:rPr lang="en-US" altLang="ko-KR" dirty="0" err="1" smtClean="0"/>
              <a:t>TelosB</a:t>
            </a:r>
            <a:r>
              <a:rPr lang="en-US" altLang="ko-KR" dirty="0" smtClean="0"/>
              <a:t>) :</a:t>
            </a:r>
            <a:r>
              <a:rPr lang="en-US" altLang="ko-KR" dirty="0" smtClean="0">
                <a:solidFill>
                  <a:srgbClr val="0070C0"/>
                </a:solidFill>
              </a:rPr>
              <a:t> 816nJ/bit</a:t>
            </a:r>
            <a:endParaRPr lang="ko-KR" altLang="en-US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204864"/>
            <a:ext cx="379095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Communication(4.2 Energy Profiling)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20888"/>
            <a:ext cx="7931224" cy="2376264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Sensor Boards</a:t>
            </a:r>
          </a:p>
          <a:p>
            <a:pPr>
              <a:buNone/>
            </a:pPr>
            <a:r>
              <a:rPr lang="en-US" altLang="ko-KR" dirty="0" smtClean="0"/>
              <a:t>-To characterize power consumption of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sensors, they measured power consumption by enabling and disabling various components of the sensor system</a:t>
            </a:r>
          </a:p>
          <a:p>
            <a:pPr>
              <a:buNone/>
            </a:pPr>
            <a:r>
              <a:rPr lang="en-US" altLang="ko-KR" dirty="0" smtClean="0"/>
              <a:t>-Result : When operated in real-life deployments, which corresponds to 132 samples, expected lifetime was 10.75 days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4371975"/>
            <a:ext cx="37147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Communication(4.3 Antenna Optimization for Body Sensors)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7931224" cy="4104456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sensor motes use ceramic multilayer chip ANT from TDK with the reference tuning circuit from Nordic Semiconductor</a:t>
            </a:r>
          </a:p>
          <a:p>
            <a:r>
              <a:rPr lang="en-US" altLang="ko-KR" dirty="0" smtClean="0"/>
              <a:t>The human body </a:t>
            </a:r>
            <a:r>
              <a:rPr lang="en-US" altLang="ko-KR" dirty="0" err="1" smtClean="0"/>
              <a:t>affectes</a:t>
            </a:r>
            <a:r>
              <a:rPr lang="en-US" altLang="ko-KR" dirty="0" smtClean="0"/>
              <a:t> ANT performance in 2 ways</a:t>
            </a:r>
          </a:p>
          <a:p>
            <a:pPr>
              <a:buNone/>
            </a:pPr>
            <a:r>
              <a:rPr lang="en-US" altLang="ko-KR" dirty="0" smtClean="0"/>
              <a:t>-Body’s water causes power loss</a:t>
            </a:r>
          </a:p>
          <a:p>
            <a:pPr>
              <a:buNone/>
            </a:pPr>
            <a:r>
              <a:rPr lang="en-US" altLang="ko-KR" dirty="0" smtClean="0"/>
              <a:t>-Body acts as a ground plane, causing detuning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Communication(4.3 Antenna Optimization for Body Sensors)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7931224" cy="4104456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Mismatch Loss(ML) happens… when the input impedance of the radio is not matched to the output impedance of the transceiver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To perform return loss measurements…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69160"/>
            <a:ext cx="4612671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781550"/>
            <a:ext cx="36576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Communication(4.3 Antenna Optimization for Body Sensors)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7931224" cy="252028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Without a proper tuning circuit : return loss -4.8dB, leading to 33.1% loss of transmission power. Since the loss occurs both on the transmit and receive ends, it leads to -3.5dB power loss, resulting in 35% decrease in communication range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When customized, </a:t>
            </a:r>
            <a:r>
              <a:rPr lang="en-US" altLang="ko-KR" b="1" dirty="0" smtClean="0">
                <a:solidFill>
                  <a:srgbClr val="0070C0"/>
                </a:solidFill>
              </a:rPr>
              <a:t>power loss only -0.1dB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019675"/>
            <a:ext cx="36957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892646"/>
            <a:ext cx="2843808" cy="196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Communication(4.4 Using Empirical Study for Frequency Channel Selection)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8147248" cy="4032448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802.11, Bluetooth, 802.15.4 share the same 2.4GHz ISM band -&gt; channels should be carefully selected to avoid interference from higher power 802.11 radio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journey to find usable channels…</a:t>
            </a:r>
          </a:p>
          <a:p>
            <a:pPr>
              <a:buNone/>
            </a:pPr>
            <a:r>
              <a:rPr lang="en-US" altLang="ko-KR" dirty="0" smtClean="0"/>
              <a:t>-For each 802.11-nRF24AP2 channel pair, they recorded packet reception performance using 1000 packets under 2 scenarios : 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Background traffic to and from the access point encountered in a typical campus environment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Sustained data transfer to the laptop of a large file through FTP</a:t>
            </a:r>
            <a:endParaRPr lang="ko-KR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Communication(4.4 Using Empirical Study for Frequency Channel Selection)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5698976" cy="403244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Results : Under heavy traffic, as high as 80% packet loss rate. But for the channels outside the 802.11 band, average loss of 0.57%</a:t>
            </a:r>
          </a:p>
          <a:p>
            <a:pPr>
              <a:buNone/>
            </a:pPr>
            <a:r>
              <a:rPr lang="en-US" altLang="ko-KR" dirty="0" smtClean="0"/>
              <a:t>-&gt;Found 45 channels where the loss rate is quite low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631505"/>
            <a:ext cx="2987824" cy="422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Communication(4.5 Optimizing Sampling and Communication)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8147248" cy="4032448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support 2 modes of sampling and processing :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Streaming mode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Feature mode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Communication{4.5 Optimizing Sampling and Communication(4.5.1 Streaming Mode)}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708920"/>
            <a:ext cx="8147248" cy="2232248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has a sampling rate of 132 samples/s</a:t>
            </a:r>
          </a:p>
          <a:p>
            <a:r>
              <a:rPr lang="en-US" altLang="ko-KR" dirty="0" smtClean="0"/>
              <a:t>Uses customized TDMA(Time Division Multiple Access)</a:t>
            </a:r>
          </a:p>
          <a:p>
            <a:pPr>
              <a:buNone/>
            </a:pPr>
            <a:r>
              <a:rPr lang="en-US" altLang="ko-KR" dirty="0" smtClean="0"/>
              <a:t>-The buffer manager fills the output buffer from the regular sampled data buffer. Otherwise, fills the empty space from random sampled data buffer</a:t>
            </a:r>
            <a:endParaRPr lang="ko-KR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4962525"/>
            <a:ext cx="41910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내용 개체 틀 2"/>
          <p:cNvSpPr txBox="1">
            <a:spLocks/>
          </p:cNvSpPr>
          <p:nvPr/>
        </p:nvSpPr>
        <p:spPr>
          <a:xfrm>
            <a:off x="539552" y="4869160"/>
            <a:ext cx="4178424" cy="198884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-&gt;</a:t>
            </a:r>
            <a:r>
              <a:rPr kumimoji="0" lang="en-US" altLang="ko-KR" sz="28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simple </a:t>
            </a:r>
            <a:r>
              <a:rPr kumimoji="0" lang="en-US" altLang="ko-KR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schem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e that provides all the available time slots with valid data, also allows asynchronous independent operation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Communication{4.5 Optimizing Sampling and Communication(4.5.2 Feature Mode)}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708920"/>
            <a:ext cx="8147248" cy="2592288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Energy consumption can be further reduced if additional computation is performed locally on the mote</a:t>
            </a:r>
          </a:p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provides a distributed computation method for computing Heart Rate Variability(HRV) measures between the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Mote and a mobile computing platform</a:t>
            </a:r>
          </a:p>
          <a:p>
            <a:pPr>
              <a:buNone/>
            </a:pPr>
            <a:r>
              <a:rPr lang="en-US" altLang="ko-KR" dirty="0" smtClean="0"/>
              <a:t>-&gt; Increases resolution while reducing required communication drastically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8439" y="4869160"/>
            <a:ext cx="4005561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 Sampling and Wireless Communication(4.6 Identifying Samples Lost in ANT Wireless Transmission)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708920"/>
            <a:ext cx="8147248" cy="3816424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Payload of 8 Bytes -&gt; small, but does not include sequence numbers(used  to identify which samples were lost in the wireless transmission)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chooses a </a:t>
            </a:r>
            <a:r>
              <a:rPr lang="en-US" altLang="ko-KR" b="1" dirty="0" smtClean="0">
                <a:solidFill>
                  <a:srgbClr val="0070C0"/>
                </a:solidFill>
              </a:rPr>
              <a:t>fixed sampling and transmission schedule </a:t>
            </a:r>
            <a:r>
              <a:rPr lang="en-US" altLang="ko-KR" dirty="0" smtClean="0"/>
              <a:t>in order to acknowledge when the samples were lost and which sensors’ it corresponds to. </a:t>
            </a:r>
            <a:endParaRPr lang="ko-KR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 : A Software Framework on Smart Phones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err="1" smtClean="0">
                <a:solidFill>
                  <a:srgbClr val="FF0000"/>
                </a:solidFill>
              </a:rPr>
              <a:t>FieldStream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/>
              <a:t>: A S/W framework that collects sensor measurements, processes these measurements to produce inferences about the user, and then shares these measurements and inferences to external applications.</a:t>
            </a:r>
            <a:endParaRPr lang="ko-KR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 : A Software Framework on Smart Phones(5.1 Architecture)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420888"/>
            <a:ext cx="3747852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148064" y="602128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Transports raw</a:t>
            </a:r>
          </a:p>
          <a:p>
            <a:r>
              <a:rPr lang="en-US" altLang="ko-KR" sz="1200" b="1" dirty="0" smtClean="0"/>
              <a:t>Byte stream</a:t>
            </a:r>
            <a:endParaRPr lang="ko-KR" alt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300192" y="537321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Identify which sensor it corresponds to</a:t>
            </a:r>
            <a:endParaRPr lang="ko-KR" alt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300192" y="472514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Buffers sensor data into ‘windows’</a:t>
            </a:r>
            <a:endParaRPr lang="ko-KR" alt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300192" y="407707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Computes statistics</a:t>
            </a:r>
          </a:p>
          <a:p>
            <a:r>
              <a:rPr lang="en-US" altLang="ko-KR" sz="1200" b="1" dirty="0" smtClean="0"/>
              <a:t>Of the windows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300192" y="342900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Inferences are computed</a:t>
            </a:r>
            <a:endParaRPr lang="ko-KR" alt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00192" y="263691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Sends contexts into external apps</a:t>
            </a:r>
            <a:endParaRPr lang="ko-KR" altLang="en-US" sz="1200" b="1" dirty="0"/>
          </a:p>
        </p:txBody>
      </p:sp>
      <p:sp>
        <p:nvSpPr>
          <p:cNvPr id="11" name="직사각형 10"/>
          <p:cNvSpPr/>
          <p:nvPr/>
        </p:nvSpPr>
        <p:spPr>
          <a:xfrm>
            <a:off x="3707904" y="5949280"/>
            <a:ext cx="2664296" cy="792088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771800" y="5373216"/>
            <a:ext cx="5472608" cy="504056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771800" y="4725144"/>
            <a:ext cx="5472608" cy="504056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771800" y="4077072"/>
            <a:ext cx="5472608" cy="504056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771800" y="3429000"/>
            <a:ext cx="5472608" cy="504056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771800" y="2636912"/>
            <a:ext cx="5472608" cy="504056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 : A Software Framework on Smart Phones(5.2 Data Quality Monitoring)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/>
          <a:lstStyle/>
          <a:p>
            <a:r>
              <a:rPr lang="en-US" altLang="ko-KR" dirty="0" err="1" smtClean="0"/>
              <a:t>FieldStream</a:t>
            </a:r>
            <a:r>
              <a:rPr lang="en-US" altLang="ko-KR" dirty="0" smtClean="0"/>
              <a:t> includes a module that detects common situations that lead to lower quality data-&gt;When detected, the mobile phone informs the user to take action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E.g. Wearing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for a long time may cause it to loosen from the body. This loosening results in lower quality data, so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 informs the user.</a:t>
            </a:r>
            <a:endParaRPr lang="ko-KR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 : A Software Framework on Smart Phones(5.3 Handling Data Losses)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/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detects lost packets(as described in 4.6) and inserts null packets in the data stream to replace them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When valid data is &gt;=66% : Send data</a:t>
            </a:r>
          </a:p>
          <a:p>
            <a:pPr>
              <a:buNone/>
            </a:pPr>
            <a:r>
              <a:rPr lang="en-US" altLang="ko-KR" dirty="0" smtClean="0"/>
              <a:t>   When valid data is &lt;66% : Discard process to prevent further process consumption</a:t>
            </a:r>
            <a:endParaRPr lang="ko-KR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 Real-Life Deployment Experience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Goal of the study : Capture physiological response to stress in the lab and in the field so that reliable models for inferring stress from physiological measurements could be developed.</a:t>
            </a:r>
          </a:p>
          <a:p>
            <a:pPr>
              <a:buNone/>
            </a:pPr>
            <a:r>
              <a:rPr lang="en-US" altLang="ko-KR" dirty="0" smtClean="0"/>
              <a:t>-&gt; subjects have been experimented and are being experimented.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 Real-Life Deployment Experience(6.1 Accomplishing User Study Goals)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/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is a reliable tool for capturing sensor data(ECG, respiration..) in natural environments.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FieldStream</a:t>
            </a:r>
            <a:r>
              <a:rPr lang="en-US" altLang="ko-KR" dirty="0" smtClean="0"/>
              <a:t> provides a mechanism to capture self-reports in the natural environment and synchronize them with the signals captured by </a:t>
            </a:r>
            <a:r>
              <a:rPr lang="en-US" altLang="ko-KR" dirty="0" err="1" smtClean="0"/>
              <a:t>AutoSense</a:t>
            </a:r>
            <a:endParaRPr lang="ko-KR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 Real-Life Deployment Experience(6.2 Evaluation of Usability and Comfort)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Administered a survey at the end of the first and second field study days.</a:t>
            </a:r>
          </a:p>
          <a:p>
            <a:pPr>
              <a:buNone/>
            </a:pPr>
            <a:r>
              <a:rPr lang="en-US" altLang="ko-KR" dirty="0" smtClean="0"/>
              <a:t>-4 point scale(0=Strongly Disagree, 1=Disagree, 2=Agree, 3=Strongly Agree)</a:t>
            </a:r>
          </a:p>
          <a:p>
            <a:pPr>
              <a:buNone/>
            </a:pPr>
            <a:r>
              <a:rPr lang="en-US" altLang="ko-KR" dirty="0" smtClean="0"/>
              <a:t>-Participants felt that</a:t>
            </a:r>
          </a:p>
          <a:p>
            <a:pPr marL="624078" indent="-514350">
              <a:buAutoNum type="alphaLcPeriod"/>
            </a:pPr>
            <a:r>
              <a:rPr lang="en-US" altLang="ko-KR" dirty="0" err="1" smtClean="0"/>
              <a:t>Chestband</a:t>
            </a:r>
            <a:r>
              <a:rPr lang="en-US" altLang="ko-KR" dirty="0" smtClean="0"/>
              <a:t> was easy to use </a:t>
            </a:r>
            <a:r>
              <a:rPr lang="en-US" altLang="ko-KR" dirty="0" smtClean="0">
                <a:solidFill>
                  <a:srgbClr val="0070C0"/>
                </a:solidFill>
              </a:rPr>
              <a:t>(2.06±0.3)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It was not a nuisance </a:t>
            </a:r>
            <a:r>
              <a:rPr lang="en-US" altLang="ko-KR" dirty="0" smtClean="0">
                <a:solidFill>
                  <a:srgbClr val="0070C0"/>
                </a:solidFill>
              </a:rPr>
              <a:t>(1.8±0.6)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Did not interfere significantly with daily activities </a:t>
            </a:r>
            <a:r>
              <a:rPr lang="en-US" altLang="ko-KR" dirty="0" smtClean="0">
                <a:solidFill>
                  <a:srgbClr val="0070C0"/>
                </a:solidFill>
              </a:rPr>
              <a:t>(1.6±0.6) </a:t>
            </a:r>
            <a:r>
              <a:rPr lang="en-US" altLang="ko-KR" dirty="0" smtClean="0"/>
              <a:t>or social interactions </a:t>
            </a:r>
            <a:r>
              <a:rPr lang="en-US" altLang="ko-KR" dirty="0" smtClean="0">
                <a:solidFill>
                  <a:srgbClr val="0070C0"/>
                </a:solidFill>
              </a:rPr>
              <a:t>(2.0±0.6)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Not self-conscious in public </a:t>
            </a:r>
            <a:r>
              <a:rPr lang="en-US" altLang="ko-KR" dirty="0" smtClean="0">
                <a:solidFill>
                  <a:srgbClr val="0070C0"/>
                </a:solidFill>
              </a:rPr>
              <a:t>(1.8±0.7)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Did not cause physical discomfort </a:t>
            </a:r>
            <a:r>
              <a:rPr lang="en-US" altLang="ko-KR" dirty="0" smtClean="0">
                <a:solidFill>
                  <a:srgbClr val="0070C0"/>
                </a:solidFill>
              </a:rPr>
              <a:t>(1.7±0.7)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32048" y="6488668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*(</a:t>
            </a:r>
            <a:r>
              <a:rPr lang="en-US" altLang="ko-KR" dirty="0" err="1" smtClean="0"/>
              <a:t>Mean±SD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 Real-Life Deployment Experience(6.2 Evaluation of Usability and Comfort)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492896"/>
            <a:ext cx="4402832" cy="408164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Men </a:t>
            </a:r>
            <a:r>
              <a:rPr lang="en-US" altLang="ko-KR" dirty="0" err="1" smtClean="0"/>
              <a:t>vs</a:t>
            </a:r>
            <a:r>
              <a:rPr lang="en-US" altLang="ko-KR" dirty="0" smtClean="0"/>
              <a:t> Women</a:t>
            </a:r>
          </a:p>
          <a:p>
            <a:pPr>
              <a:buNone/>
            </a:pPr>
            <a:r>
              <a:rPr lang="en-US" altLang="ko-KR" dirty="0" smtClean="0"/>
              <a:t>Compared to women, men indicated the </a:t>
            </a:r>
            <a:r>
              <a:rPr lang="en-US" altLang="ko-KR" dirty="0" err="1" smtClean="0"/>
              <a:t>chestband</a:t>
            </a:r>
            <a:r>
              <a:rPr lang="en-US" altLang="ko-KR" dirty="0" smtClean="0"/>
              <a:t> was more of a nuisance, less socially acceptable and interfered more with daily life.</a:t>
            </a:r>
          </a:p>
          <a:p>
            <a:pPr>
              <a:buNone/>
            </a:pPr>
            <a:r>
              <a:rPr lang="en-US" altLang="ko-KR" dirty="0" smtClean="0"/>
              <a:t>-&gt;Probably because…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348880"/>
            <a:ext cx="4037087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 Real-Life Deployment Experience(6.3 Additional Ongoing Real-Life Usage of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and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721600"/>
          </a:xfrm>
        </p:spPr>
        <p:txBody>
          <a:bodyPr>
            <a:normAutofit fontScale="92500"/>
          </a:bodyPr>
          <a:lstStyle/>
          <a:p>
            <a:r>
              <a:rPr lang="en-US" altLang="ko-KR" dirty="0" smtClean="0"/>
              <a:t>Growing demand for use in additional studies of stress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Since April 2011, over 40 people have used.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In Fall, 2011, another 30 participants will be using…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So on and so forth</a:t>
            </a:r>
            <a:endParaRPr lang="ko-KR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 Related Works(7.1 Physiological Sensor Suite)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Compared to </a:t>
            </a:r>
            <a:r>
              <a:rPr lang="en-US" altLang="ko-KR" dirty="0" err="1" smtClean="0"/>
              <a:t>CodeBlue</a:t>
            </a:r>
            <a:r>
              <a:rPr lang="en-US" altLang="ko-KR" dirty="0" smtClean="0"/>
              <a:t>, BSN, Berkeley </a:t>
            </a:r>
            <a:r>
              <a:rPr lang="en-US" altLang="ko-KR" dirty="0" err="1" smtClean="0"/>
              <a:t>Tricorder</a:t>
            </a:r>
            <a:r>
              <a:rPr lang="en-US" altLang="ko-KR" dirty="0" smtClean="0"/>
              <a:t>, SHIMMER</a:t>
            </a:r>
          </a:p>
          <a:p>
            <a:pPr>
              <a:buNone/>
            </a:pPr>
            <a:r>
              <a:rPr lang="en-US" altLang="ko-KR" b="1" dirty="0" smtClean="0">
                <a:solidFill>
                  <a:srgbClr val="FF0000"/>
                </a:solidFill>
              </a:rPr>
              <a:t>-&gt;</a:t>
            </a:r>
            <a:r>
              <a:rPr lang="en-US" altLang="ko-KR" b="1" dirty="0" err="1" smtClean="0">
                <a:solidFill>
                  <a:srgbClr val="FF0000"/>
                </a:solidFill>
              </a:rPr>
              <a:t>AutoSense</a:t>
            </a:r>
            <a:r>
              <a:rPr lang="en-US" altLang="ko-KR" b="1" dirty="0" smtClean="0">
                <a:solidFill>
                  <a:srgbClr val="FF0000"/>
                </a:solidFill>
              </a:rPr>
              <a:t> is </a:t>
            </a:r>
            <a:r>
              <a:rPr lang="en-US" altLang="ko-KR" dirty="0" smtClean="0"/>
              <a:t>not cumbersome to wear, has 10 days of lifetime while continuously sampling and transmitting all six sensors, tolerant to proximity to human body and tolerant to crowding scenarios.</a:t>
            </a:r>
            <a:endParaRPr lang="ko-KR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 Related Works(7.2 Mobile Phone Platforms)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Compared to </a:t>
            </a:r>
            <a:r>
              <a:rPr lang="en-US" altLang="ko-KR" dirty="0" err="1" smtClean="0"/>
              <a:t>MyExperience</a:t>
            </a:r>
            <a:r>
              <a:rPr lang="en-US" altLang="ko-KR" dirty="0" smtClean="0"/>
              <a:t> or </a:t>
            </a:r>
            <a:r>
              <a:rPr lang="en-US" altLang="ko-KR" dirty="0" err="1" smtClean="0"/>
              <a:t>JigSaw</a:t>
            </a:r>
            <a:r>
              <a:rPr lang="en-US" altLang="ko-KR" dirty="0" smtClean="0"/>
              <a:t> framework…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FieldStream</a:t>
            </a:r>
            <a:r>
              <a:rPr lang="en-US" altLang="ko-KR" dirty="0" smtClean="0"/>
              <a:t> is…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Capable of more sophisticated </a:t>
            </a:r>
            <a:r>
              <a:rPr lang="en-US" altLang="ko-KR" dirty="0" err="1" smtClean="0"/>
              <a:t>inferencing</a:t>
            </a:r>
            <a:endParaRPr lang="en-US" altLang="ko-KR" dirty="0" smtClean="0"/>
          </a:p>
          <a:p>
            <a:pPr marL="624078" indent="-514350">
              <a:buAutoNum type="alphaLcPeriod"/>
            </a:pPr>
            <a:r>
              <a:rPr lang="en-US" altLang="ko-KR" dirty="0" smtClean="0"/>
              <a:t>Uses hierarchical buses to share data and computation among system entities(see 5.1)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Capable of collecting and processing data from external wireless sensors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Detects sensor detachments and provides information to the user</a:t>
            </a:r>
          </a:p>
          <a:p>
            <a:pPr marL="624078" indent="-514350">
              <a:buAutoNum type="alphaLcPeriod"/>
            </a:pPr>
            <a:r>
              <a:rPr lang="en-US" altLang="ko-KR" dirty="0" smtClean="0"/>
              <a:t>The one and only mobile sensing framework that has been evaluated in real-life scientific field studies</a:t>
            </a:r>
            <a:endParaRPr lang="ko-KR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 Related Works(7.3 Usage of </a:t>
            </a:r>
            <a:r>
              <a:rPr lang="en-US" altLang="ko-KR" dirty="0" err="1" smtClean="0"/>
              <a:t>AutoSense</a:t>
            </a:r>
            <a:r>
              <a:rPr lang="en-US" altLang="ko-KR" dirty="0" smtClean="0"/>
              <a:t> and </a:t>
            </a:r>
            <a:r>
              <a:rPr lang="en-US" altLang="ko-KR" dirty="0" err="1" smtClean="0"/>
              <a:t>FieldStream</a:t>
            </a:r>
            <a:r>
              <a:rPr lang="en-US" altLang="ko-KR" dirty="0" smtClean="0"/>
              <a:t> Platforms)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Used to collect reliable data from natural environment for various user studies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Envision to be used to monitor various physical, mental and behavioral health issues and to administer timely interventions in the natural environment of individuals</a:t>
            </a:r>
            <a:endParaRPr lang="ko-KR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 Conclusion and Future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err="1" smtClean="0"/>
              <a:t>AutoSense</a:t>
            </a:r>
            <a:r>
              <a:rPr lang="en-US" altLang="ko-KR" dirty="0" smtClean="0"/>
              <a:t> provides low-power sensors that can be worn unobtrusively in the natural environment of subjects to enable collection of physiological measurements associated with stress response.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AutoSens</a:t>
            </a:r>
            <a:r>
              <a:rPr lang="en-US" altLang="ko-KR" dirty="0" smtClean="0"/>
              <a:t> will provide measurement of stress and various behaviors that may be related to stress such as drinking, smoking, physical activity, movement patterns, conversations etc.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638</TotalTime>
  <Words>2451</Words>
  <Application>Microsoft Office PowerPoint</Application>
  <PresentationFormat>화면 슬라이드 쇼(4:3)</PresentationFormat>
  <Paragraphs>244</Paragraphs>
  <Slides>45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46" baseType="lpstr">
      <vt:lpstr>도시</vt:lpstr>
      <vt:lpstr>AutoSense: Unobtrusively Wearable Sensor Suite for Inferring the Onset, Causality, and Consequences of Stress in the Field</vt:lpstr>
      <vt:lpstr>Abstract</vt:lpstr>
      <vt:lpstr>1. Introduction</vt:lpstr>
      <vt:lpstr>1. Introduction</vt:lpstr>
      <vt:lpstr>1. Introduction</vt:lpstr>
      <vt:lpstr>1. Introduction</vt:lpstr>
      <vt:lpstr>1. Introduction</vt:lpstr>
      <vt:lpstr>1. Introduction</vt:lpstr>
      <vt:lpstr>2. Selecting the Set of Sensors for AutoSense</vt:lpstr>
      <vt:lpstr>3. AutoSense Sensor System – Hardware Design(3.1 Respiratory Sensing)</vt:lpstr>
      <vt:lpstr>3. AutoSense Sensor System – Hardware Design(3.1 Respiratory Sensing)</vt:lpstr>
      <vt:lpstr>3. AutoSense Sensor System – Hardware Design(3.1 Respiratory Sensing)</vt:lpstr>
      <vt:lpstr>3. AutoSense Sensor System – Hardware Design(3.1 Respiratory Sensing)</vt:lpstr>
      <vt:lpstr>3. AutoSense Sensor System – Hardware Design(3.2 Integrated ECG and GSR Sensing)</vt:lpstr>
      <vt:lpstr>3. AutoSense Sensor System – Hardware Design(3.3 Temperature and Accelerometer Sensors)</vt:lpstr>
      <vt:lpstr>3. AutoSense Sensor System – Hardware Design(3.4 Comparison of the ECG and RIP sensor measurements with Commercial Sensors)</vt:lpstr>
      <vt:lpstr>4. Sampling and Wireless Communication</vt:lpstr>
      <vt:lpstr>4. Sampling and Wireless Communication</vt:lpstr>
      <vt:lpstr>4. Sampling and Wireless Communication</vt:lpstr>
      <vt:lpstr>4. Sampling and Wireless Communication(4.1 Obtaining Precise Energy Measurements)</vt:lpstr>
      <vt:lpstr>4. Sampling and Wireless Communication(4.2 Energy Profiling)</vt:lpstr>
      <vt:lpstr>4. Sampling and Wireless Communication(4.2 Energy Profiling)</vt:lpstr>
      <vt:lpstr>4. Sampling and Wireless Communication(4.2 Energy Profiling)</vt:lpstr>
      <vt:lpstr>4. Sampling and Wireless Communication(4.3 Antenna Optimization for Body Sensors)</vt:lpstr>
      <vt:lpstr>4. Sampling and Wireless Communication(4.3 Antenna Optimization for Body Sensors)</vt:lpstr>
      <vt:lpstr>4. Sampling and Wireless Communication(4.3 Antenna Optimization for Body Sensors)</vt:lpstr>
      <vt:lpstr>4. Sampling and Wireless Communication(4.4 Using Empirical Study for Frequency Channel Selection)</vt:lpstr>
      <vt:lpstr>4. Sampling and Wireless Communication(4.4 Using Empirical Study for Frequency Channel Selection)</vt:lpstr>
      <vt:lpstr>4. Sampling and Wireless Communication(4.5 Optimizing Sampling and Communication)</vt:lpstr>
      <vt:lpstr>4. Sampling and Wireless Communication{4.5 Optimizing Sampling and Communication(4.5.1 Streaming Mode)}</vt:lpstr>
      <vt:lpstr>4. Sampling and Wireless Communication{4.5 Optimizing Sampling and Communication(4.5.2 Feature Mode)}</vt:lpstr>
      <vt:lpstr>4. Sampling and Wireless Communication(4.6 Identifying Samples Lost in ANT Wireless Transmission)</vt:lpstr>
      <vt:lpstr>5. FieldStream : A Software Framework on Smart Phones</vt:lpstr>
      <vt:lpstr>5. FieldStream : A Software Framework on Smart Phones(5.1 Architecture)</vt:lpstr>
      <vt:lpstr>5. FieldStream : A Software Framework on Smart Phones(5.2 Data Quality Monitoring)</vt:lpstr>
      <vt:lpstr>5. FieldStream : A Software Framework on Smart Phones(5.3 Handling Data Losses)</vt:lpstr>
      <vt:lpstr>6. Real-Life Deployment Experience</vt:lpstr>
      <vt:lpstr>6. Real-Life Deployment Experience(6.1 Accomplishing User Study Goals)</vt:lpstr>
      <vt:lpstr>6. Real-Life Deployment Experience(6.2 Evaluation of Usability and Comfort)</vt:lpstr>
      <vt:lpstr>6. Real-Life Deployment Experience(6.2 Evaluation of Usability and Comfort)</vt:lpstr>
      <vt:lpstr>6. Real-Life Deployment Experience(6.3 Additional Ongoing Real-Life Usage of AutoSense and Fieldstream)</vt:lpstr>
      <vt:lpstr>7. Related Works(7.1 Physiological Sensor Suite)</vt:lpstr>
      <vt:lpstr>7. Related Works(7.2 Mobile Phone Platforms)</vt:lpstr>
      <vt:lpstr>7. Related Works(7.3 Usage of AutoSense and FieldStream Platforms)</vt:lpstr>
      <vt:lpstr>8. Conclusion and Future Work</vt:lpstr>
    </vt:vector>
  </TitlesOfParts>
  <Company>Administrator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AutoSense: Unobtrusively Wearable Sensor Suite for Inferring the Onset, Causality, and Consequences of Stress in the Field</dc:title>
  <dc:creator>User</dc:creator>
  <cp:lastModifiedBy>Hyogon Kim</cp:lastModifiedBy>
  <cp:revision>92</cp:revision>
  <dcterms:created xsi:type="dcterms:W3CDTF">2013-03-21T01:48:53Z</dcterms:created>
  <dcterms:modified xsi:type="dcterms:W3CDTF">2013-03-25T04:30:31Z</dcterms:modified>
</cp:coreProperties>
</file>