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9"/>
  </p:notesMasterIdLst>
  <p:sldIdLst>
    <p:sldId id="256" r:id="rId2"/>
    <p:sldId id="383" r:id="rId3"/>
    <p:sldId id="384" r:id="rId4"/>
    <p:sldId id="385" r:id="rId5"/>
    <p:sldId id="386" r:id="rId6"/>
    <p:sldId id="387" r:id="rId7"/>
    <p:sldId id="388" r:id="rId8"/>
    <p:sldId id="395" r:id="rId9"/>
    <p:sldId id="389" r:id="rId10"/>
    <p:sldId id="393" r:id="rId11"/>
    <p:sldId id="392" r:id="rId12"/>
    <p:sldId id="398" r:id="rId13"/>
    <p:sldId id="409" r:id="rId14"/>
    <p:sldId id="399" r:id="rId15"/>
    <p:sldId id="400" r:id="rId16"/>
    <p:sldId id="397" r:id="rId17"/>
    <p:sldId id="396" r:id="rId18"/>
    <p:sldId id="402" r:id="rId19"/>
    <p:sldId id="401" r:id="rId20"/>
    <p:sldId id="404" r:id="rId21"/>
    <p:sldId id="406" r:id="rId22"/>
    <p:sldId id="408" r:id="rId23"/>
    <p:sldId id="405" r:id="rId24"/>
    <p:sldId id="407" r:id="rId25"/>
    <p:sldId id="390" r:id="rId26"/>
    <p:sldId id="403" r:id="rId27"/>
    <p:sldId id="394" r:id="rId2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851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5625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spcAft>
                <a:spcPts val="1200"/>
              </a:spcAft>
              <a:defRPr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Transport Layer Security (TLS)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13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-</a:t>
            </a:r>
            <a:r>
              <a:rPr lang="ko-KR" altLang="en-US" dirty="0" smtClean="0"/>
              <a:t>보충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도입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최근 웹 사이트 접속은 거의 </a:t>
            </a:r>
            <a:r>
              <a:rPr lang="en-US" altLang="ko-KR" dirty="0" err="1" smtClean="0"/>
              <a:t>http“s</a:t>
            </a:r>
            <a:r>
              <a:rPr lang="en-US" altLang="ko-KR" dirty="0" smtClean="0"/>
              <a:t>”</a:t>
            </a:r>
          </a:p>
          <a:p>
            <a:pPr lvl="1"/>
            <a:r>
              <a:rPr lang="en-US" altLang="ko-KR" dirty="0" smtClean="0"/>
              <a:t>Port 443</a:t>
            </a:r>
          </a:p>
          <a:p>
            <a:r>
              <a:rPr lang="en-US" altLang="ko-KR" dirty="0" smtClean="0"/>
              <a:t>“s” = Transport Layer Security</a:t>
            </a:r>
          </a:p>
          <a:p>
            <a:r>
              <a:rPr lang="ko-KR" altLang="en-US" dirty="0" err="1" smtClean="0"/>
              <a:t>이메일</a:t>
            </a:r>
            <a:r>
              <a:rPr lang="en-US" altLang="ko-KR" dirty="0" smtClean="0"/>
              <a:t>, VoIP </a:t>
            </a:r>
            <a:r>
              <a:rPr lang="ko-KR" altLang="en-US" dirty="0" smtClean="0"/>
              <a:t>등 다른 응용에서도 동일한 경향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사실상의 표준</a:t>
            </a:r>
            <a:endParaRPr lang="en-US" altLang="ko-KR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13</a:t>
            </a:r>
            <a:r>
              <a:rPr lang="ko-KR" altLang="en-US" smtClean="0"/>
              <a:t>강</a:t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393" y="975301"/>
            <a:ext cx="4447599" cy="529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7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역사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Netscape </a:t>
            </a:r>
            <a:r>
              <a:rPr lang="ko-KR" altLang="en-US" dirty="0" smtClean="0"/>
              <a:t>사 개발</a:t>
            </a:r>
            <a:r>
              <a:rPr lang="en-US" altLang="ko-KR" dirty="0" smtClean="0"/>
              <a:t>:</a:t>
            </a:r>
            <a:r>
              <a:rPr lang="ko-KR" altLang="en-US" dirty="0" smtClean="0"/>
              <a:t> </a:t>
            </a:r>
            <a:r>
              <a:rPr lang="en-US" altLang="ko-KR" dirty="0" smtClean="0"/>
              <a:t>“Secure Socket Layer (SSL)”</a:t>
            </a:r>
          </a:p>
          <a:p>
            <a:pPr lvl="1"/>
            <a:r>
              <a:rPr lang="ko-KR" altLang="en-US" dirty="0" smtClean="0"/>
              <a:t>암호화 </a:t>
            </a:r>
            <a:r>
              <a:rPr lang="en-US" altLang="ko-KR" dirty="0" smtClean="0"/>
              <a:t>(</a:t>
            </a:r>
            <a:r>
              <a:rPr lang="ko-KR" altLang="en-US" dirty="0" smtClean="0"/>
              <a:t>프라이버시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dirty="0" smtClean="0"/>
              <a:t>인증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메시지 </a:t>
            </a:r>
            <a:r>
              <a:rPr lang="ko-KR" altLang="en-US" dirty="0" err="1" smtClean="0"/>
              <a:t>무결성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en-US" dirty="0" smtClean="0"/>
              <a:t>표준화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TLS 1.0: RFC 2246 (1999)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smtClean="0"/>
              <a:t>TLS 1.1: RFC 4346 (2006)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smtClean="0"/>
              <a:t>TLS 1.2: RFC 5246 (2008)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smtClean="0"/>
              <a:t>TLS 1.3: RFC 8446 (2018)</a:t>
            </a:r>
          </a:p>
          <a:p>
            <a:pPr lvl="1"/>
            <a:r>
              <a:rPr lang="en-US" altLang="ko-KR" dirty="0" smtClean="0"/>
              <a:t>2021</a:t>
            </a:r>
            <a:r>
              <a:rPr lang="ko-KR" altLang="en-US" dirty="0" smtClean="0"/>
              <a:t>년 말 기준 주요 웹사이트의 </a:t>
            </a:r>
            <a:r>
              <a:rPr lang="en-US" altLang="ko-KR" dirty="0" smtClean="0"/>
              <a:t>65%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TLS 1.3 </a:t>
            </a:r>
            <a:r>
              <a:rPr lang="ko-KR" altLang="en-US" dirty="0" smtClean="0"/>
              <a:t>지원</a:t>
            </a:r>
            <a:r>
              <a:rPr lang="en-US" altLang="ko-KR" dirty="0" smtClean="0"/>
              <a:t> </a:t>
            </a:r>
          </a:p>
          <a:p>
            <a:pPr lvl="2"/>
            <a:r>
              <a:rPr lang="ko-KR" altLang="en-US" dirty="0" smtClean="0"/>
              <a:t>속도 개선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암호화 강화 </a:t>
            </a:r>
            <a:r>
              <a:rPr lang="en-US" altLang="ko-KR" dirty="0" smtClean="0">
                <a:sym typeface="Wingdings" panose="05000000000000000000" pitchFamily="2" charset="2"/>
              </a:rPr>
              <a:t> QUIC</a:t>
            </a:r>
            <a:r>
              <a:rPr lang="ko-KR" altLang="en-US" dirty="0" smtClean="0">
                <a:sym typeface="Wingdings" panose="05000000000000000000" pitchFamily="2" charset="2"/>
              </a:rPr>
              <a:t>에 사용</a:t>
            </a:r>
            <a:endParaRPr lang="en-US" altLang="ko-KR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13</a:t>
            </a:r>
            <a:r>
              <a:rPr lang="ko-KR" altLang="en-US" smtClean="0"/>
              <a:t>강</a:t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633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TLS</a:t>
            </a:r>
            <a:r>
              <a:rPr lang="ko-KR" altLang="en-US" dirty="0" smtClean="0"/>
              <a:t>가 하는 일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주로 </a:t>
            </a:r>
            <a:r>
              <a:rPr lang="en-US" altLang="ko-KR" dirty="0" smtClean="0"/>
              <a:t>TCP </a:t>
            </a:r>
            <a:r>
              <a:rPr lang="ko-KR" altLang="en-US" dirty="0" smtClean="0"/>
              <a:t>기반 응용에 사용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HTTPS, SMTPS, FTPS</a:t>
            </a:r>
          </a:p>
          <a:p>
            <a:pPr lvl="1"/>
            <a:r>
              <a:rPr lang="en-US" altLang="ko-KR" dirty="0"/>
              <a:t>Cf. UDP </a:t>
            </a:r>
            <a:r>
              <a:rPr lang="ko-KR" altLang="en-US" dirty="0"/>
              <a:t>기반</a:t>
            </a:r>
            <a:r>
              <a:rPr lang="en-US" altLang="ko-KR" dirty="0"/>
              <a:t>: DTLS</a:t>
            </a:r>
          </a:p>
          <a:p>
            <a:r>
              <a:rPr lang="ko-KR" altLang="en-US" dirty="0" smtClean="0"/>
              <a:t>단일 암호화 프로토콜이 아닌 프레임워크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다양한 암호화 </a:t>
            </a:r>
            <a:r>
              <a:rPr lang="ko-KR" altLang="en-US" dirty="0" err="1" smtClean="0"/>
              <a:t>알고리듬</a:t>
            </a:r>
            <a:r>
              <a:rPr lang="ko-KR" altLang="en-US" dirty="0" smtClean="0"/>
              <a:t> </a:t>
            </a:r>
            <a:r>
              <a:rPr lang="en-US" altLang="ko-KR" dirty="0" smtClean="0"/>
              <a:t>(“cipher”)</a:t>
            </a:r>
            <a:r>
              <a:rPr lang="ko-KR" altLang="en-US" dirty="0" smtClean="0"/>
              <a:t> 플러그인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E.g. </a:t>
            </a:r>
            <a:r>
              <a:rPr lang="en-US" altLang="ko-KR" dirty="0" err="1" smtClean="0"/>
              <a:t>Diffie</a:t>
            </a:r>
            <a:r>
              <a:rPr lang="en-US" altLang="ko-KR" dirty="0" smtClean="0"/>
              <a:t>-Hellman, RSA</a:t>
            </a:r>
          </a:p>
          <a:p>
            <a:r>
              <a:rPr lang="ko-KR" altLang="en-US" dirty="0" smtClean="0"/>
              <a:t>공개키 </a:t>
            </a:r>
            <a:r>
              <a:rPr lang="en-US" altLang="ko-KR" dirty="0" smtClean="0"/>
              <a:t>(public key) </a:t>
            </a:r>
            <a:r>
              <a:rPr lang="ko-KR" altLang="en-US" dirty="0"/>
              <a:t>암호화 </a:t>
            </a:r>
            <a:r>
              <a:rPr lang="en-US" altLang="ko-KR" dirty="0" smtClean="0"/>
              <a:t>+ </a:t>
            </a:r>
            <a:r>
              <a:rPr lang="ko-KR" altLang="en-US" dirty="0" err="1" smtClean="0"/>
              <a:t>대칭키</a:t>
            </a:r>
            <a:r>
              <a:rPr lang="ko-KR" altLang="en-US" dirty="0" smtClean="0"/>
              <a:t> </a:t>
            </a:r>
            <a:r>
              <a:rPr lang="en-US" altLang="ko-KR" dirty="0"/>
              <a:t>(symmetric key) </a:t>
            </a:r>
            <a:r>
              <a:rPr lang="ko-KR" altLang="en-US" dirty="0" smtClean="0"/>
              <a:t>암호화 활용</a:t>
            </a:r>
            <a:endParaRPr lang="en-US" altLang="ko-KR" dirty="0"/>
          </a:p>
          <a:p>
            <a:pPr lvl="1"/>
            <a:r>
              <a:rPr lang="ko-KR" altLang="en-US" dirty="0" smtClean="0"/>
              <a:t>장점 결합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663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TLS</a:t>
            </a:r>
            <a:r>
              <a:rPr lang="ko-KR" altLang="en-US" dirty="0" smtClean="0"/>
              <a:t>가 하는 일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공개키 </a:t>
            </a:r>
            <a:r>
              <a:rPr lang="en-US" altLang="ko-KR" dirty="0" smtClean="0"/>
              <a:t>(public key) </a:t>
            </a:r>
            <a:r>
              <a:rPr lang="ko-KR" altLang="en-US" dirty="0"/>
              <a:t>암호화 </a:t>
            </a:r>
            <a:r>
              <a:rPr lang="en-US" altLang="ko-KR" dirty="0" smtClean="0"/>
              <a:t>+ </a:t>
            </a:r>
            <a:r>
              <a:rPr lang="ko-KR" altLang="en-US" dirty="0" err="1" smtClean="0"/>
              <a:t>대칭키</a:t>
            </a:r>
            <a:r>
              <a:rPr lang="ko-KR" altLang="en-US" dirty="0" smtClean="0"/>
              <a:t> </a:t>
            </a:r>
            <a:r>
              <a:rPr lang="en-US" altLang="ko-KR" dirty="0"/>
              <a:t>(symmetric key) </a:t>
            </a:r>
            <a:r>
              <a:rPr lang="ko-KR" altLang="en-US" dirty="0" smtClean="0"/>
              <a:t>암호화 장점 결합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인증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무결성 체크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대칭키</a:t>
            </a:r>
            <a:r>
              <a:rPr lang="ko-KR" altLang="en-US" dirty="0" smtClean="0"/>
              <a:t> 교환을 위해 공개키 암호화 사용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5</a:t>
            </a:fld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892149"/>
              </p:ext>
            </p:extLst>
          </p:nvPr>
        </p:nvGraphicFramePr>
        <p:xfrm>
          <a:off x="1435099" y="2392460"/>
          <a:ext cx="9321801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373">
                  <a:extLst>
                    <a:ext uri="{9D8B030D-6E8A-4147-A177-3AD203B41FA5}">
                      <a16:colId xmlns:a16="http://schemas.microsoft.com/office/drawing/2014/main" xmlns="" val="682864578"/>
                    </a:ext>
                  </a:extLst>
                </a:gridCol>
                <a:gridCol w="3562066">
                  <a:extLst>
                    <a:ext uri="{9D8B030D-6E8A-4147-A177-3AD203B41FA5}">
                      <a16:colId xmlns:a16="http://schemas.microsoft.com/office/drawing/2014/main" xmlns="" val="3177036274"/>
                    </a:ext>
                  </a:extLst>
                </a:gridCol>
                <a:gridCol w="3970362">
                  <a:extLst>
                    <a:ext uri="{9D8B030D-6E8A-4147-A177-3AD203B41FA5}">
                      <a16:colId xmlns:a16="http://schemas.microsoft.com/office/drawing/2014/main" xmlns="" val="2823691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장점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단점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6264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공개키 암호화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 smtClean="0"/>
                        <a:t>암호화 키 교환 불필요 </a:t>
                      </a:r>
                      <a:endParaRPr lang="en-US" altLang="ko-KR" b="1" dirty="0" smtClean="0"/>
                    </a:p>
                    <a:p>
                      <a:pPr marL="285750" indent="-285750" algn="ctr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 smtClean="0"/>
                        <a:t>통신 상대 당 다른 키 불필요</a:t>
                      </a:r>
                      <a:endParaRPr lang="en-US" altLang="ko-KR" b="1" dirty="0" smtClean="0"/>
                    </a:p>
                    <a:p>
                      <a:pPr marL="285750" indent="-285750" algn="ctr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b="1" dirty="0" smtClean="0"/>
                        <a:t>인증</a:t>
                      </a:r>
                      <a:r>
                        <a:rPr lang="en-US" altLang="ko-KR" b="1" baseline="0" dirty="0" smtClean="0"/>
                        <a:t> </a:t>
                      </a:r>
                      <a:r>
                        <a:rPr lang="ko-KR" altLang="en-US" b="1" baseline="0" dirty="0" smtClean="0"/>
                        <a:t>및 무결성 체크 사용 가능</a:t>
                      </a:r>
                      <a:endParaRPr lang="ko-KR" altLang="en-US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느린 속도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대략 </a:t>
                      </a:r>
                      <a:r>
                        <a:rPr lang="en-US" altLang="ko-KR" dirty="0" smtClean="0"/>
                        <a:t>1000 </a:t>
                      </a:r>
                      <a:r>
                        <a:rPr lang="ko-KR" altLang="en-US" dirty="0" smtClean="0"/>
                        <a:t>배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3772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대칭키</a:t>
                      </a:r>
                      <a:r>
                        <a:rPr lang="ko-KR" altLang="en-US" dirty="0" smtClean="0"/>
                        <a:t> 암호화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빠른 속도 </a:t>
                      </a:r>
                      <a:endParaRPr lang="ko-KR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 smtClean="0"/>
                        <a:t>암호화 키 교환 필요 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노출 위험</a:t>
                      </a:r>
                      <a:r>
                        <a:rPr lang="en-US" altLang="ko-KR" dirty="0" smtClean="0"/>
                        <a:t>)</a:t>
                      </a:r>
                    </a:p>
                    <a:p>
                      <a:pPr marL="285750" indent="-285750" algn="ctr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 smtClean="0"/>
                        <a:t>통신 상대 당 다른 키 필요</a:t>
                      </a:r>
                      <a:endParaRPr lang="en-US" altLang="ko-KR" dirty="0" smtClean="0"/>
                    </a:p>
                    <a:p>
                      <a:pPr marL="285750" indent="-285750" algn="ctr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 smtClean="0"/>
                        <a:t>인증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및 무결성 체크 사용 불가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28843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191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TLS</a:t>
            </a:r>
            <a:r>
              <a:rPr lang="ko-KR" altLang="en-US" dirty="0"/>
              <a:t> </a:t>
            </a:r>
            <a:r>
              <a:rPr lang="ko-KR" altLang="en-US" dirty="0" smtClean="0"/>
              <a:t>레코드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하나의 </a:t>
            </a:r>
            <a:r>
              <a:rPr lang="en-US" altLang="ko-KR" dirty="0" smtClean="0"/>
              <a:t>TLS </a:t>
            </a:r>
            <a:r>
              <a:rPr lang="ko-KR" altLang="en-US" dirty="0" smtClean="0"/>
              <a:t>메시지 안에 여러 개의 </a:t>
            </a:r>
            <a:r>
              <a:rPr lang="en-US" altLang="ko-KR" dirty="0" smtClean="0"/>
              <a:t>TLS </a:t>
            </a:r>
            <a:r>
              <a:rPr lang="ko-KR" altLang="en-US" dirty="0" smtClean="0"/>
              <a:t>레코드 운반 가능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각각 암호로 보호되는 단위 </a:t>
            </a:r>
            <a:r>
              <a:rPr lang="en-US" altLang="ko-KR" dirty="0" smtClean="0"/>
              <a:t>(unit)</a:t>
            </a:r>
          </a:p>
          <a:p>
            <a:r>
              <a:rPr lang="en-US" altLang="ko-KR" dirty="0" smtClean="0"/>
              <a:t>TLS </a:t>
            </a:r>
            <a:r>
              <a:rPr lang="ko-KR" altLang="en-US" dirty="0" smtClean="0"/>
              <a:t>레코드 포맷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Content type</a:t>
            </a:r>
          </a:p>
          <a:p>
            <a:pPr lvl="1"/>
            <a:r>
              <a:rPr lang="en-US" altLang="ko-KR" dirty="0" smtClean="0"/>
              <a:t>TLS </a:t>
            </a:r>
            <a:r>
              <a:rPr lang="ko-KR" altLang="en-US" dirty="0" smtClean="0"/>
              <a:t>레코드의 </a:t>
            </a:r>
            <a:r>
              <a:rPr lang="en-US" altLang="ko-KR" dirty="0" smtClean="0"/>
              <a:t>4 </a:t>
            </a:r>
            <a:r>
              <a:rPr lang="ko-KR" altLang="en-US" dirty="0" smtClean="0"/>
              <a:t>종류</a:t>
            </a:r>
            <a:r>
              <a:rPr lang="en-US" altLang="ko-KR" dirty="0" smtClean="0"/>
              <a:t>: Handshake(22), Alert(21), </a:t>
            </a:r>
            <a:r>
              <a:rPr lang="en-US" altLang="ko-KR" dirty="0" err="1" smtClean="0"/>
              <a:t>ApplicationData</a:t>
            </a:r>
            <a:r>
              <a:rPr lang="en-US" altLang="ko-KR" dirty="0" smtClean="0"/>
              <a:t>(23), </a:t>
            </a:r>
            <a:r>
              <a:rPr lang="en-US" altLang="ko-KR" dirty="0" err="1" smtClean="0"/>
              <a:t>ChangeCipherSpec</a:t>
            </a:r>
            <a:r>
              <a:rPr lang="en-US" altLang="ko-KR" dirty="0" smtClean="0"/>
              <a:t>(20)</a:t>
            </a:r>
          </a:p>
          <a:p>
            <a:pPr lvl="1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1025" name="_x286040912" descr="EMB000005200cc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806799"/>
            <a:ext cx="7020698" cy="199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114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TLS</a:t>
            </a:r>
            <a:r>
              <a:rPr lang="ko-KR" altLang="en-US" dirty="0"/>
              <a:t> </a:t>
            </a:r>
            <a:r>
              <a:rPr lang="ko-KR" altLang="en-US" dirty="0" smtClean="0"/>
              <a:t>레코드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Handshake</a:t>
            </a:r>
          </a:p>
          <a:p>
            <a:pPr lvl="1"/>
            <a:r>
              <a:rPr lang="ko-KR" altLang="en-US" dirty="0" smtClean="0"/>
              <a:t>보안 </a:t>
            </a:r>
            <a:r>
              <a:rPr lang="ko-KR" altLang="en-US" dirty="0" err="1" smtClean="0"/>
              <a:t>파라미터</a:t>
            </a:r>
            <a:r>
              <a:rPr lang="ko-KR" altLang="en-US" dirty="0" smtClean="0"/>
              <a:t> 설정을 통해 </a:t>
            </a:r>
            <a:r>
              <a:rPr lang="en-US" altLang="ko-KR" dirty="0" smtClean="0"/>
              <a:t>TLS </a:t>
            </a:r>
            <a:r>
              <a:rPr lang="ko-KR" altLang="en-US" dirty="0" smtClean="0"/>
              <a:t>연결 설립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Client Hello, Server Hello, Certificate, Finished </a:t>
            </a:r>
            <a:r>
              <a:rPr lang="ko-KR" altLang="en-US" dirty="0" smtClean="0"/>
              <a:t>메시지 등</a:t>
            </a:r>
            <a:endParaRPr lang="en-US" altLang="ko-KR" dirty="0" smtClean="0"/>
          </a:p>
          <a:p>
            <a:r>
              <a:rPr lang="en-US" altLang="ko-KR" dirty="0" smtClean="0"/>
              <a:t>Alert</a:t>
            </a:r>
          </a:p>
          <a:p>
            <a:pPr lvl="1"/>
            <a:r>
              <a:rPr lang="ko-KR" altLang="en-US" dirty="0" smtClean="0"/>
              <a:t>통신 중 에러를 상대에게 알림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E.g. TLS </a:t>
            </a:r>
            <a:r>
              <a:rPr lang="ko-KR" altLang="en-US" dirty="0" smtClean="0"/>
              <a:t>버전 불일치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인증서 문제</a:t>
            </a:r>
            <a:r>
              <a:rPr lang="en-US" altLang="ko-KR" dirty="0" smtClean="0"/>
              <a:t>, TCP</a:t>
            </a:r>
            <a:r>
              <a:rPr lang="ko-KR" altLang="en-US" dirty="0" smtClean="0"/>
              <a:t> 연결 종료</a:t>
            </a:r>
            <a:r>
              <a:rPr lang="en-US" altLang="ko-KR" dirty="0" smtClean="0"/>
              <a:t> </a:t>
            </a:r>
            <a:r>
              <a:rPr lang="ko-KR" altLang="en-US" dirty="0" smtClean="0"/>
              <a:t>등</a:t>
            </a:r>
            <a:endParaRPr lang="en-US" altLang="ko-KR" dirty="0" smtClean="0"/>
          </a:p>
          <a:p>
            <a:r>
              <a:rPr lang="en-US" altLang="ko-KR" dirty="0" err="1" smtClean="0"/>
              <a:t>ChangeCipherSpec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(</a:t>
            </a:r>
            <a:r>
              <a:rPr lang="ko-KR" altLang="en-US" dirty="0" smtClean="0"/>
              <a:t>합의된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대칭키</a:t>
            </a:r>
            <a:r>
              <a:rPr lang="ko-KR" altLang="en-US" dirty="0" smtClean="0"/>
              <a:t> 사용을 시작하겠다는 선언</a:t>
            </a:r>
            <a:endParaRPr lang="en-US" altLang="ko-KR" dirty="0" smtClean="0"/>
          </a:p>
          <a:p>
            <a:r>
              <a:rPr lang="en-US" altLang="ko-KR" dirty="0" err="1" smtClean="0"/>
              <a:t>ApplicationData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데이터를 세그먼트 단위로 분할 </a:t>
            </a:r>
            <a:r>
              <a:rPr lang="en-US" altLang="ko-KR" dirty="0" smtClean="0">
                <a:sym typeface="Wingdings" panose="05000000000000000000" pitchFamily="2" charset="2"/>
              </a:rPr>
              <a:t> HMAC </a:t>
            </a:r>
            <a:r>
              <a:rPr lang="ko-KR" altLang="en-US" dirty="0" smtClean="0">
                <a:sym typeface="Wingdings" panose="05000000000000000000" pitchFamily="2" charset="2"/>
              </a:rPr>
              <a:t>헤더 부착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err="1" smtClean="0">
                <a:sym typeface="Wingdings" panose="05000000000000000000" pitchFamily="2" charset="2"/>
              </a:rPr>
              <a:t>대칭키</a:t>
            </a:r>
            <a:r>
              <a:rPr lang="ko-KR" altLang="en-US" dirty="0" smtClean="0">
                <a:sym typeface="Wingdings" panose="05000000000000000000" pitchFamily="2" charset="2"/>
              </a:rPr>
              <a:t> 암호화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err="1" smtClean="0">
                <a:sym typeface="Wingdings" panose="05000000000000000000" pitchFamily="2" charset="2"/>
              </a:rPr>
              <a:t>ApplicationData</a:t>
            </a:r>
            <a:r>
              <a:rPr lang="en-US" altLang="ko-KR" dirty="0" smtClean="0">
                <a:sym typeface="Wingdings" panose="05000000000000000000" pitchFamily="2" charset="2"/>
              </a:rPr>
              <a:t> </a:t>
            </a:r>
            <a:r>
              <a:rPr lang="ko-KR" altLang="en-US" dirty="0" smtClean="0">
                <a:sym typeface="Wingdings" panose="05000000000000000000" pitchFamily="2" charset="2"/>
              </a:rPr>
              <a:t>레코드로 전송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7</a:t>
            </a:fld>
            <a:endParaRPr lang="ko-KR" altLang="en-US"/>
          </a:p>
        </p:txBody>
      </p:sp>
      <p:pic>
        <p:nvPicPr>
          <p:cNvPr id="1025" name="_x286040912" descr="EMB000005200cc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977" y="197531"/>
            <a:ext cx="5340886" cy="152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748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TLS </a:t>
            </a:r>
            <a:r>
              <a:rPr lang="ko-KR" altLang="en-US" dirty="0" smtClean="0"/>
              <a:t>레코드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Alert</a:t>
            </a:r>
            <a:r>
              <a:rPr lang="ko-KR" altLang="en-US" dirty="0" smtClean="0"/>
              <a:t>의 예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50" y="2106295"/>
            <a:ext cx="8420100" cy="8572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6235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</a:t>
            </a:r>
            <a:r>
              <a:rPr lang="ko-KR" altLang="en-US" dirty="0"/>
              <a:t> 레코드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ApplicationData</a:t>
            </a:r>
            <a:r>
              <a:rPr lang="en-US" altLang="ko-KR" dirty="0" smtClean="0"/>
              <a:t> </a:t>
            </a:r>
            <a:r>
              <a:rPr lang="ko-KR" altLang="en-US" dirty="0" smtClean="0"/>
              <a:t>레코드의 예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TLS 1.3</a:t>
            </a:r>
            <a:r>
              <a:rPr lang="ko-KR" altLang="en-US" dirty="0" smtClean="0"/>
              <a:t>에서 헤더의</a:t>
            </a:r>
            <a:r>
              <a:rPr lang="en-US" altLang="ko-KR" dirty="0" smtClean="0"/>
              <a:t> </a:t>
            </a:r>
            <a:r>
              <a:rPr lang="ko-KR" altLang="en-US" dirty="0" smtClean="0"/>
              <a:t>버전 정보 필드 사용하지 않음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Supported_version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익스텐션</a:t>
            </a:r>
            <a:r>
              <a:rPr lang="ko-KR" altLang="en-US" dirty="0" smtClean="0"/>
              <a:t> 사용 </a:t>
            </a:r>
            <a:r>
              <a:rPr lang="en-US" altLang="ko-KR" dirty="0" smtClean="0"/>
              <a:t>(</a:t>
            </a:r>
            <a:r>
              <a:rPr lang="ko-KR" altLang="en-US" dirty="0" smtClean="0"/>
              <a:t>암호화된 부분 속에 있음</a:t>
            </a:r>
            <a:r>
              <a:rPr lang="en-US" altLang="ko-KR" dirty="0" smtClean="0"/>
              <a:t>)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2049" name="_x286039872" descr="EMB000005200c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955" y="3185319"/>
            <a:ext cx="8791832" cy="195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TLS 1.2 Handshake</a:t>
            </a:r>
            <a:r>
              <a:rPr lang="ko-KR" altLang="en-US" dirty="0" smtClean="0"/>
              <a:t> 과정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5124" name="Picture 4" descr="TLS 1.2 full handshake. |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135" y="607995"/>
            <a:ext cx="4126865" cy="556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838200" y="3484880"/>
            <a:ext cx="7533640" cy="2692082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Handshake </a:t>
            </a:r>
            <a:r>
              <a:rPr lang="ko-KR" altLang="en-US" dirty="0" smtClean="0"/>
              <a:t>레코드에 실리는 메시지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Client Hello</a:t>
            </a:r>
          </a:p>
          <a:p>
            <a:pPr lvl="1"/>
            <a:r>
              <a:rPr lang="en-US" altLang="ko-KR" dirty="0" smtClean="0"/>
              <a:t>Server Hello, Certificate, Certificate Status, Server Key Exchange, Server Hello Done</a:t>
            </a:r>
          </a:p>
          <a:p>
            <a:pPr lvl="1"/>
            <a:r>
              <a:rPr lang="en-US" altLang="ko-KR" dirty="0" smtClean="0"/>
              <a:t>Client Key Exchange</a:t>
            </a:r>
          </a:p>
          <a:p>
            <a:pPr lvl="1"/>
            <a:r>
              <a:rPr lang="en-US" altLang="ko-KR" dirty="0" smtClean="0"/>
              <a:t>Finished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" y="848677"/>
            <a:ext cx="8515350" cy="184387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406650" y="1428750"/>
            <a:ext cx="1676400" cy="14605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406650" y="2135450"/>
            <a:ext cx="6044406" cy="14340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406650" y="2414000"/>
            <a:ext cx="3865563" cy="27855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281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1.2 Handshake</a:t>
            </a:r>
            <a:r>
              <a:rPr lang="ko-KR" altLang="en-US" dirty="0" smtClean="0"/>
              <a:t> 과정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Client Hello</a:t>
            </a:r>
          </a:p>
          <a:p>
            <a:pPr lvl="1"/>
            <a:r>
              <a:rPr lang="ko-KR" altLang="en-US" dirty="0" smtClean="0"/>
              <a:t>아직 암호화 불가능</a:t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>평문</a:t>
            </a:r>
            <a:r>
              <a:rPr lang="ko-KR" altLang="en-US" dirty="0" smtClean="0"/>
              <a:t> </a:t>
            </a:r>
            <a:r>
              <a:rPr lang="en-US" altLang="ko-KR" dirty="0" smtClean="0"/>
              <a:t>(plaintext)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11</a:t>
            </a:fld>
            <a:endParaRPr lang="ko-KR" altLang="en-US"/>
          </a:p>
        </p:txBody>
      </p:sp>
      <p:grpSp>
        <p:nvGrpSpPr>
          <p:cNvPr id="13" name="그룹 12"/>
          <p:cNvGrpSpPr/>
          <p:nvPr/>
        </p:nvGrpSpPr>
        <p:grpSpPr>
          <a:xfrm>
            <a:off x="111760" y="1011900"/>
            <a:ext cx="11968162" cy="5200650"/>
            <a:chOff x="111760" y="1011900"/>
            <a:chExt cx="11968162" cy="5200650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50397" y="1011900"/>
              <a:ext cx="7629525" cy="520065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760" y="2809997"/>
              <a:ext cx="4543996" cy="318154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cxnSp>
          <p:nvCxnSpPr>
            <p:cNvPr id="10" name="직선 화살표 연결선 9"/>
            <p:cNvCxnSpPr/>
            <p:nvPr/>
          </p:nvCxnSpPr>
          <p:spPr>
            <a:xfrm flipH="1">
              <a:off x="4655756" y="3911600"/>
              <a:ext cx="454724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_x286040912" descr="EMB000005200cc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078" y="1767840"/>
            <a:ext cx="3121174" cy="8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37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1.2 Handshake</a:t>
            </a:r>
            <a:r>
              <a:rPr lang="ko-KR" altLang="en-US" dirty="0"/>
              <a:t> 과정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버전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0x0303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SSL 3.0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minor version 3</a:t>
            </a:r>
            <a:r>
              <a:rPr lang="ko-KR" altLang="en-US" dirty="0" smtClean="0"/>
              <a:t>이라는 뜻</a:t>
            </a:r>
            <a:r>
              <a:rPr lang="en-US" altLang="ko-KR" dirty="0" smtClean="0"/>
              <a:t> (1=TLS 1.0 </a:t>
            </a:r>
            <a:r>
              <a:rPr lang="en-US" altLang="ko-KR" dirty="0" smtClean="0">
                <a:sym typeface="Wingdings" panose="05000000000000000000" pitchFamily="2" charset="2"/>
              </a:rPr>
              <a:t> 2 = TLS 1.1  3 = TLS </a:t>
            </a:r>
            <a:r>
              <a:rPr lang="en-US" altLang="ko-KR" dirty="0" smtClean="0"/>
              <a:t>1.2)</a:t>
            </a:r>
          </a:p>
          <a:p>
            <a:pPr lvl="1"/>
            <a:r>
              <a:rPr lang="en-US" altLang="ko-KR" dirty="0" smtClean="0"/>
              <a:t>TLS 1.3</a:t>
            </a:r>
            <a:r>
              <a:rPr lang="ko-KR" altLang="en-US" dirty="0" smtClean="0"/>
              <a:t>에서는 </a:t>
            </a:r>
            <a:r>
              <a:rPr lang="en-US" altLang="ko-KR" dirty="0" err="1" smtClean="0"/>
              <a:t>supported_version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익스텐션에</a:t>
            </a:r>
            <a:r>
              <a:rPr lang="ko-KR" altLang="en-US" dirty="0" smtClean="0"/>
              <a:t> 표현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r>
              <a:rPr lang="ko-KR" altLang="en-US" dirty="0" err="1" smtClean="0"/>
              <a:t>익스텐션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서버 이름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상대 요구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지원 그룹</a:t>
            </a:r>
            <a:r>
              <a:rPr lang="en-US" altLang="ko-KR" dirty="0" smtClean="0"/>
              <a:t>, EC </a:t>
            </a:r>
            <a:r>
              <a:rPr lang="ko-KR" altLang="en-US" dirty="0" smtClean="0"/>
              <a:t>포인트 형식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서명 </a:t>
            </a:r>
            <a:r>
              <a:rPr lang="ko-KR" altLang="en-US" dirty="0" err="1" smtClean="0"/>
              <a:t>알고리듬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세션 티켓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확장된 </a:t>
            </a:r>
            <a:r>
              <a:rPr lang="ko-KR" altLang="en-US" dirty="0" err="1" smtClean="0"/>
              <a:t>매스터</a:t>
            </a:r>
            <a:r>
              <a:rPr lang="ko-KR" altLang="en-US" dirty="0" smtClean="0"/>
              <a:t> 비밀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재협상 정보 </a:t>
            </a:r>
            <a:r>
              <a:rPr lang="ko-KR" altLang="en-US" dirty="0"/>
              <a:t>등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11265" name="_x286050992" descr="EMB0000052010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959" y="2945171"/>
            <a:ext cx="4860361" cy="160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86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1.2 Handshake</a:t>
            </a:r>
            <a:r>
              <a:rPr lang="ko-KR" altLang="en-US" dirty="0"/>
              <a:t> 과정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Key Share</a:t>
            </a:r>
            <a:r>
              <a:rPr lang="ko-KR" altLang="en-US" dirty="0" smtClean="0"/>
              <a:t>가 </a:t>
            </a:r>
            <a:r>
              <a:rPr lang="en-US" altLang="ko-KR" dirty="0" err="1" smtClean="0"/>
              <a:t>Diffie</a:t>
            </a:r>
            <a:r>
              <a:rPr lang="en-US" altLang="ko-KR" dirty="0" smtClean="0"/>
              <a:t>-Hellman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public key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Client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Server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key share</a:t>
            </a:r>
            <a:r>
              <a:rPr lang="ko-KR" altLang="en-US" dirty="0" smtClean="0"/>
              <a:t>들 </a:t>
            </a:r>
            <a:r>
              <a:rPr lang="en-US" altLang="ko-KR" dirty="0" smtClean="0">
                <a:sym typeface="Wingdings" panose="05000000000000000000" pitchFamily="2" charset="2"/>
              </a:rPr>
              <a:t> Pre-Master Secret </a:t>
            </a:r>
            <a:r>
              <a:rPr lang="ko-KR" altLang="en-US" dirty="0" smtClean="0">
                <a:sym typeface="Wingdings" panose="05000000000000000000" pitchFamily="2" charset="2"/>
              </a:rPr>
              <a:t>생성 </a:t>
            </a:r>
            <a:r>
              <a:rPr lang="en-US" altLang="ko-KR" dirty="0" smtClean="0">
                <a:sym typeface="Wingdings" panose="05000000000000000000" pitchFamily="2" charset="2"/>
              </a:rPr>
              <a:t> Master Secret </a:t>
            </a:r>
            <a:r>
              <a:rPr lang="ko-KR" altLang="en-US" dirty="0" smtClean="0">
                <a:sym typeface="Wingdings" panose="05000000000000000000" pitchFamily="2" charset="2"/>
              </a:rPr>
              <a:t>생성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세션 키 생성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563" y="2318077"/>
            <a:ext cx="8044873" cy="226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0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1.2 Handshake</a:t>
            </a:r>
            <a:r>
              <a:rPr lang="ko-KR" altLang="en-US" dirty="0"/>
              <a:t> 과정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Client random</a:t>
            </a:r>
          </a:p>
          <a:p>
            <a:pPr lvl="1"/>
            <a:r>
              <a:rPr lang="ko-KR" altLang="en-US" dirty="0" smtClean="0"/>
              <a:t>세션 키 </a:t>
            </a:r>
            <a:r>
              <a:rPr lang="en-US" altLang="ko-KR" dirty="0" smtClean="0"/>
              <a:t>(</a:t>
            </a:r>
            <a:r>
              <a:rPr lang="ko-KR" altLang="en-US" dirty="0" smtClean="0"/>
              <a:t>대칭 키</a:t>
            </a:r>
            <a:r>
              <a:rPr lang="en-US" altLang="ko-KR" dirty="0" smtClean="0"/>
              <a:t>) </a:t>
            </a:r>
            <a:r>
              <a:rPr lang="ko-KR" altLang="en-US" dirty="0" smtClean="0"/>
              <a:t>생성에 사용할 입력 중 클라이언트 </a:t>
            </a:r>
            <a:r>
              <a:rPr lang="ko-KR" altLang="en-US" dirty="0" err="1" smtClean="0"/>
              <a:t>기여분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Nonce: </a:t>
            </a:r>
            <a:r>
              <a:rPr lang="ko-KR" altLang="en-US" dirty="0" smtClean="0"/>
              <a:t>매</a:t>
            </a:r>
            <a:r>
              <a:rPr lang="en-US" altLang="ko-KR" dirty="0" smtClean="0"/>
              <a:t> </a:t>
            </a:r>
            <a:r>
              <a:rPr lang="ko-KR" altLang="en-US" dirty="0" smtClean="0"/>
              <a:t>세션마다 다른 </a:t>
            </a:r>
            <a:r>
              <a:rPr lang="ko-KR" altLang="en-US" dirty="0" err="1" smtClean="0"/>
              <a:t>세션키가</a:t>
            </a:r>
            <a:r>
              <a:rPr lang="ko-KR" altLang="en-US" dirty="0" smtClean="0"/>
              <a:t> 생성되도록 보장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Replay </a:t>
            </a:r>
            <a:r>
              <a:rPr lang="ko-KR" altLang="en-US" dirty="0" smtClean="0"/>
              <a:t>공격 방어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TLS 1.2</a:t>
            </a:r>
            <a:r>
              <a:rPr lang="ko-KR" altLang="en-US" dirty="0" smtClean="0"/>
              <a:t>에서는 첫 </a:t>
            </a:r>
            <a:r>
              <a:rPr lang="en-US" altLang="ko-KR" dirty="0" smtClean="0"/>
              <a:t>4 </a:t>
            </a:r>
            <a:r>
              <a:rPr lang="ko-KR" altLang="en-US" dirty="0" smtClean="0"/>
              <a:t>바이트 </a:t>
            </a:r>
            <a:r>
              <a:rPr lang="en-US" altLang="ko-KR" dirty="0" smtClean="0"/>
              <a:t>= </a:t>
            </a:r>
            <a:r>
              <a:rPr lang="ko-KR" altLang="en-US" dirty="0" smtClean="0"/>
              <a:t>생성 시간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IETF</a:t>
            </a:r>
            <a:r>
              <a:rPr lang="ko-KR" altLang="en-US" dirty="0" smtClean="0"/>
              <a:t>에서 보안 우려로 그렇게 하지 말도록 권고</a:t>
            </a:r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14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18" y="5032851"/>
            <a:ext cx="6534150" cy="619125"/>
          </a:xfrm>
          <a:prstGeom prst="rect">
            <a:avLst/>
          </a:prstGeom>
        </p:spPr>
      </p:pic>
      <p:cxnSp>
        <p:nvCxnSpPr>
          <p:cNvPr id="10" name="직선 화살표 연결선 9"/>
          <p:cNvCxnSpPr/>
          <p:nvPr/>
        </p:nvCxnSpPr>
        <p:spPr>
          <a:xfrm flipH="1">
            <a:off x="5257800" y="3806179"/>
            <a:ext cx="320040" cy="14677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32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1.2 Handshake</a:t>
            </a:r>
            <a:r>
              <a:rPr lang="ko-KR" altLang="en-US" dirty="0"/>
              <a:t> 과정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/>
              <a:t>세션 </a:t>
            </a:r>
            <a:r>
              <a:rPr lang="en-US" altLang="ko-KR" dirty="0"/>
              <a:t>ID</a:t>
            </a:r>
          </a:p>
          <a:p>
            <a:pPr lvl="1"/>
            <a:r>
              <a:rPr lang="ko-KR" altLang="en-US" dirty="0"/>
              <a:t>이전 세션 </a:t>
            </a:r>
            <a:r>
              <a:rPr lang="ko-KR" altLang="en-US" dirty="0" smtClean="0"/>
              <a:t>재개가 아닌 새로운 세션인 경우</a:t>
            </a:r>
            <a:r>
              <a:rPr lang="en-US" altLang="ko-KR" dirty="0" smtClean="0"/>
              <a:t>: </a:t>
            </a:r>
            <a:r>
              <a:rPr lang="ko-KR" altLang="en-US" dirty="0" smtClean="0"/>
              <a:t>길이 </a:t>
            </a:r>
            <a:r>
              <a:rPr lang="en-US" altLang="ko-KR" dirty="0" smtClean="0"/>
              <a:t>= 0</a:t>
            </a:r>
          </a:p>
          <a:p>
            <a:pPr lvl="1"/>
            <a:r>
              <a:rPr lang="ko-KR" altLang="en-US" dirty="0"/>
              <a:t>서버에 세션의 상태</a:t>
            </a:r>
            <a:r>
              <a:rPr lang="en-US" altLang="ko-KR" dirty="0"/>
              <a:t>(state)</a:t>
            </a:r>
            <a:r>
              <a:rPr lang="ko-KR" altLang="en-US" dirty="0"/>
              <a:t> </a:t>
            </a:r>
            <a:r>
              <a:rPr lang="ko-KR" altLang="en-US" dirty="0" smtClean="0"/>
              <a:t>저장한 경우</a:t>
            </a:r>
            <a:r>
              <a:rPr lang="en-US" altLang="ko-KR" dirty="0" smtClean="0"/>
              <a:t>: </a:t>
            </a:r>
            <a:r>
              <a:rPr lang="ko-KR" altLang="en-US" dirty="0" smtClean="0"/>
              <a:t>길이 </a:t>
            </a:r>
            <a:r>
              <a:rPr lang="ko-KR" altLang="en-US" dirty="0" smtClean="0">
                <a:sym typeface="Symbol" panose="05050102010706020507" pitchFamily="18" charset="2"/>
              </a:rPr>
              <a:t> </a:t>
            </a:r>
            <a:r>
              <a:rPr lang="en-US" altLang="ko-KR" dirty="0" smtClean="0">
                <a:sym typeface="Symbol" panose="05050102010706020507" pitchFamily="18" charset="2"/>
              </a:rPr>
              <a:t>0</a:t>
            </a:r>
          </a:p>
          <a:p>
            <a:pPr lvl="2"/>
            <a:r>
              <a:rPr lang="ko-KR" altLang="en-US" dirty="0" smtClean="0"/>
              <a:t>서버가 세션 </a:t>
            </a:r>
            <a:r>
              <a:rPr lang="en-US" altLang="ko-KR" dirty="0" smtClean="0"/>
              <a:t>ID </a:t>
            </a:r>
            <a:r>
              <a:rPr lang="ko-KR" altLang="en-US" dirty="0" smtClean="0"/>
              <a:t>알려줌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다음 세션에서 클라이언트가 제시하여 세션 재개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서버의 </a:t>
            </a:r>
            <a:r>
              <a:rPr lang="ko-KR" altLang="en-US" dirty="0"/>
              <a:t>상태 저장 </a:t>
            </a:r>
            <a:r>
              <a:rPr lang="ko-KR" altLang="en-US" dirty="0" smtClean="0"/>
              <a:t>부담</a:t>
            </a:r>
            <a:endParaRPr lang="en-US" altLang="ko-KR" dirty="0"/>
          </a:p>
          <a:p>
            <a:r>
              <a:rPr lang="ko-KR" altLang="en-US" dirty="0" smtClean="0"/>
              <a:t>세션 티켓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세션 상태를 클라이언트에게 주어 서버 부담 제거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상태에 </a:t>
            </a:r>
            <a:r>
              <a:rPr lang="en-US" altLang="ko-KR" dirty="0" smtClean="0"/>
              <a:t>master secret </a:t>
            </a:r>
            <a:r>
              <a:rPr lang="ko-KR" altLang="en-US" dirty="0" smtClean="0"/>
              <a:t>포함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서버만 아는 키로 암호화 및 무결성</a:t>
            </a:r>
            <a:r>
              <a:rPr lang="en-US" altLang="ko-KR" dirty="0" smtClean="0"/>
              <a:t>(integrity) </a:t>
            </a:r>
            <a:r>
              <a:rPr lang="ko-KR" altLang="en-US" dirty="0" smtClean="0"/>
              <a:t>보호해서 전달</a:t>
            </a:r>
            <a:endParaRPr lang="en-US" altLang="ko-KR" dirty="0" smtClean="0"/>
          </a:p>
          <a:p>
            <a:r>
              <a:rPr lang="en-US" altLang="ko-KR" dirty="0" smtClean="0"/>
              <a:t>TLS 1.3</a:t>
            </a:r>
            <a:r>
              <a:rPr lang="ko-KR" altLang="en-US" dirty="0" smtClean="0"/>
              <a:t>에서는 </a:t>
            </a:r>
            <a:r>
              <a:rPr lang="en-US" altLang="ko-KR" dirty="0" smtClean="0"/>
              <a:t>Pre-Shared Key </a:t>
            </a:r>
            <a:r>
              <a:rPr lang="ko-KR" altLang="en-US" dirty="0" err="1" smtClean="0"/>
              <a:t>익스텐션</a:t>
            </a:r>
            <a:r>
              <a:rPr lang="ko-KR" altLang="en-US" dirty="0" smtClean="0"/>
              <a:t> 사용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세션에 종속되지 않음</a:t>
            </a:r>
            <a:r>
              <a:rPr lang="en-US" altLang="ko-KR" dirty="0" smtClean="0"/>
              <a:t>: </a:t>
            </a:r>
            <a:r>
              <a:rPr lang="ko-KR" altLang="en-US" dirty="0" smtClean="0"/>
              <a:t>어떤 미래 세션에도 사용가능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998" y="3117940"/>
            <a:ext cx="4942840" cy="32952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2289" name="_x286051472" descr="EMB0000052010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39" y="3728084"/>
            <a:ext cx="4000599" cy="161607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85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1.2 Handshake</a:t>
            </a:r>
            <a:r>
              <a:rPr lang="ko-KR" altLang="en-US" dirty="0"/>
              <a:t> 과정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암호화 패키지들</a:t>
            </a:r>
            <a:r>
              <a:rPr lang="en-US" altLang="ko-KR" dirty="0" smtClean="0"/>
              <a:t> (“cipher suites”)</a:t>
            </a:r>
          </a:p>
          <a:p>
            <a:pPr lvl="1"/>
            <a:r>
              <a:rPr lang="ko-KR" altLang="en-US" dirty="0" smtClean="0"/>
              <a:t>클라이언트가 선호하는 순서대로 나열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TLS</a:t>
            </a:r>
            <a:r>
              <a:rPr lang="ko-KR" altLang="en-US" dirty="0" smtClean="0"/>
              <a:t>는 키 교환 알고리듬으로 </a:t>
            </a:r>
            <a:r>
              <a:rPr lang="en-US" altLang="ko-KR" dirty="0" smtClean="0"/>
              <a:t>ECDHE (Ephemeral Elliptic-curve </a:t>
            </a:r>
            <a:r>
              <a:rPr lang="en-US" altLang="ko-KR" dirty="0" err="1" smtClean="0"/>
              <a:t>Diffie</a:t>
            </a:r>
            <a:r>
              <a:rPr lang="en-US" altLang="ko-KR" dirty="0" smtClean="0"/>
              <a:t>–Hellman) </a:t>
            </a:r>
            <a:r>
              <a:rPr lang="ko-KR" altLang="en-US" dirty="0" smtClean="0"/>
              <a:t>추천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E.g. TLS_ECDHE_RSA_WITH_AES_128_GCM_SHA256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16</a:t>
            </a:fld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376571" y="3174805"/>
            <a:ext cx="11438858" cy="3181545"/>
            <a:chOff x="317785" y="2838572"/>
            <a:chExt cx="11438858" cy="3181545"/>
          </a:xfrm>
        </p:grpSpPr>
        <p:pic>
          <p:nvPicPr>
            <p:cNvPr id="9218" name="Picture 2" descr="https://miro.medium.com/v2/resize:fit:700/1*mnT4pkfoZ1GgKtsqJ4bmC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785" y="3191816"/>
              <a:ext cx="6667500" cy="1295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12647" y="2838572"/>
              <a:ext cx="4543996" cy="318154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cxnSp>
          <p:nvCxnSpPr>
            <p:cNvPr id="10" name="직선 화살표 연결선 9"/>
            <p:cNvCxnSpPr/>
            <p:nvPr/>
          </p:nvCxnSpPr>
          <p:spPr>
            <a:xfrm flipH="1">
              <a:off x="6985285" y="3525838"/>
              <a:ext cx="454724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455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1.2 Handshake</a:t>
            </a:r>
            <a:r>
              <a:rPr lang="ko-KR" altLang="en-US" dirty="0"/>
              <a:t> 과정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5395"/>
                <a:ext cx="10515600" cy="5286080"/>
              </a:xfrm>
            </p:spPr>
            <p:txBody>
              <a:bodyPr>
                <a:normAutofit/>
              </a:bodyPr>
              <a:lstStyle/>
              <a:p>
                <a:r>
                  <a:rPr lang="en-US" altLang="ko-KR" dirty="0" smtClean="0"/>
                  <a:t>Diffie-Hellman </a:t>
                </a:r>
                <a:r>
                  <a:rPr lang="ko-KR" altLang="en-US" dirty="0" smtClean="0"/>
                  <a:t>방식 키 교환</a:t>
                </a:r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Alice</a:t>
                </a:r>
                <a:r>
                  <a:rPr lang="ko-KR" altLang="en-US" dirty="0" smtClean="0"/>
                  <a:t>는 </a:t>
                </a:r>
                <a:r>
                  <a:rPr lang="en-US" altLang="ko-KR" dirty="0" smtClean="0"/>
                  <a:t>Bob</a:t>
                </a:r>
                <a:r>
                  <a:rPr lang="ko-KR" altLang="en-US" dirty="0" smtClean="0"/>
                  <a:t>에게 </a:t>
                </a:r>
                <a:r>
                  <a:rPr lang="en-US" altLang="ko-KR" dirty="0" smtClean="0"/>
                  <a:t>&lt;</a:t>
                </a:r>
                <a:r>
                  <a:rPr lang="ko-KR" altLang="en-US" u="sng" dirty="0" smtClean="0"/>
                  <a:t>큰 소수 </a:t>
                </a:r>
                <a:r>
                  <a:rPr lang="en-US" altLang="ko-KR" u="sng" dirty="0" smtClean="0"/>
                  <a:t>p, </a:t>
                </a:r>
                <a:r>
                  <a:rPr lang="ko-KR" altLang="en-US" u="sng" dirty="0" err="1" smtClean="0"/>
                  <a:t>제너레이터</a:t>
                </a:r>
                <a:r>
                  <a:rPr lang="ko-KR" altLang="en-US" u="sng" dirty="0" smtClean="0"/>
                  <a:t> </a:t>
                </a:r>
                <a:r>
                  <a:rPr lang="en-US" altLang="ko-KR" u="sng" dirty="0" smtClean="0"/>
                  <a:t>g,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u="sng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 u="sng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ko-KR" i="1" u="sng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altLang="ko-KR" i="1" u="sng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i="1" u="sng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u="sng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ko-KR" dirty="0" smtClean="0"/>
                  <a:t>&gt;</a:t>
                </a:r>
                <a:r>
                  <a:rPr lang="ko-KR" altLang="en-US" dirty="0" smtClean="0"/>
                  <a:t>를 보내줌</a:t>
                </a:r>
                <a:endParaRPr lang="en-US" altLang="ko-KR" dirty="0" smtClean="0"/>
              </a:p>
              <a:p>
                <a:pPr lvl="2"/>
                <a:r>
                  <a:rPr lang="en-US" altLang="ko-KR" dirty="0" smtClean="0"/>
                  <a:t>{1,2,…,p-1} </a:t>
                </a:r>
                <a:r>
                  <a:rPr lang="ko-KR" altLang="en-US" dirty="0" smtClean="0"/>
                  <a:t>모두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ko-KR" dirty="0" smtClean="0"/>
                  <a:t> </a:t>
                </a:r>
                <a:r>
                  <a:rPr lang="ko-KR" altLang="en-US" dirty="0" smtClean="0"/>
                  <a:t>로 얻을 수 있어야 함</a:t>
                </a:r>
                <a:endParaRPr lang="en-US" altLang="ko-KR" dirty="0" smtClean="0"/>
              </a:p>
              <a:p>
                <a:pPr lvl="2"/>
                <a:r>
                  <a:rPr lang="en-US" altLang="ko-KR" dirty="0" smtClean="0"/>
                  <a:t>a = Alice</a:t>
                </a:r>
                <a:r>
                  <a:rPr lang="ko-KR" altLang="en-US" dirty="0" smtClean="0"/>
                  <a:t>의 </a:t>
                </a:r>
                <a:r>
                  <a:rPr lang="en-US" altLang="ko-KR" dirty="0" smtClean="0"/>
                  <a:t>private key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altLang="ko-KR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ko-KR" dirty="0"/>
                  <a:t> </a:t>
                </a:r>
                <a:r>
                  <a:rPr lang="en-US" altLang="ko-KR" dirty="0" smtClean="0"/>
                  <a:t> = Alice</a:t>
                </a:r>
                <a:r>
                  <a:rPr lang="ko-KR" altLang="en-US" dirty="0" smtClean="0"/>
                  <a:t>의 </a:t>
                </a:r>
                <a:r>
                  <a:rPr lang="en-US" altLang="ko-KR" dirty="0" smtClean="0"/>
                  <a:t>public key</a:t>
                </a:r>
              </a:p>
              <a:p>
                <a:pPr lvl="1"/>
                <a:r>
                  <a:rPr lang="en-US" altLang="ko-KR" dirty="0" smtClean="0"/>
                  <a:t>Bob</a:t>
                </a:r>
                <a:r>
                  <a:rPr lang="ko-KR" altLang="en-US" dirty="0" smtClean="0"/>
                  <a:t>은 </a:t>
                </a:r>
                <a:r>
                  <a:rPr lang="en-US" altLang="ko-KR" dirty="0" smtClean="0"/>
                  <a:t>Alice</a:t>
                </a:r>
                <a:r>
                  <a:rPr lang="ko-KR" altLang="en-US" dirty="0" smtClean="0"/>
                  <a:t>에게 </a:t>
                </a:r>
                <a:r>
                  <a:rPr lang="en-US" altLang="ko-KR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en-US" altLang="ko-KR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ko-KR" dirty="0"/>
                  <a:t> </a:t>
                </a:r>
                <a:r>
                  <a:rPr lang="ko-KR" altLang="en-US" dirty="0" smtClean="0"/>
                  <a:t>를 보내줌</a:t>
                </a:r>
                <a:endParaRPr lang="en-US" altLang="ko-KR" dirty="0" smtClean="0"/>
              </a:p>
              <a:p>
                <a:pPr lvl="2"/>
                <a:r>
                  <a:rPr lang="en-US" altLang="ko-KR" dirty="0"/>
                  <a:t>b</a:t>
                </a:r>
                <a:r>
                  <a:rPr lang="en-US" altLang="ko-KR" dirty="0" smtClean="0"/>
                  <a:t> = Bob</a:t>
                </a:r>
                <a:r>
                  <a:rPr lang="ko-KR" altLang="en-US" dirty="0" smtClean="0"/>
                  <a:t>의 </a:t>
                </a:r>
                <a:r>
                  <a:rPr lang="en-US" altLang="ko-KR" dirty="0" smtClean="0"/>
                  <a:t>private key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en-US" altLang="ko-KR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ko-KR" dirty="0"/>
                  <a:t> </a:t>
                </a:r>
                <a:r>
                  <a:rPr lang="en-US" altLang="ko-KR" dirty="0" smtClean="0"/>
                  <a:t>= Bob</a:t>
                </a:r>
                <a:r>
                  <a:rPr lang="ko-KR" altLang="en-US" dirty="0" smtClean="0"/>
                  <a:t>의 </a:t>
                </a:r>
                <a:r>
                  <a:rPr lang="en-US" altLang="ko-KR" dirty="0" smtClean="0"/>
                  <a:t>public key</a:t>
                </a:r>
              </a:p>
              <a:p>
                <a:pPr lvl="1"/>
                <a:r>
                  <a:rPr lang="en-US" altLang="ko-KR" dirty="0" smtClean="0"/>
                  <a:t>Alice</a:t>
                </a:r>
                <a:r>
                  <a:rPr lang="ko-KR" altLang="en-US" dirty="0" smtClean="0"/>
                  <a:t>와 </a:t>
                </a:r>
                <a:r>
                  <a:rPr lang="en-US" altLang="ko-KR" dirty="0" smtClean="0"/>
                  <a:t>Bob</a:t>
                </a:r>
                <a:r>
                  <a:rPr lang="ko-KR" altLang="en-US" dirty="0" smtClean="0"/>
                  <a:t>은 각각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𝑎𝑏</m:t>
                        </m:r>
                      </m:sup>
                    </m:sSup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ko-KR" altLang="en-US" dirty="0" smtClean="0"/>
                  <a:t>와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  <m:r>
                      <a:rPr lang="en-US" altLang="ko-KR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ko-KR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ko-KR" i="1" dirty="0">
                            <a:latin typeface="Cambria Math" panose="02040503050406030204" pitchFamily="18" charset="0"/>
                          </a:rPr>
                          <m:t>𝑎𝑏</m:t>
                        </m:r>
                      </m:sup>
                    </m:sSup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ko-KR" altLang="en-US" dirty="0" smtClean="0"/>
                  <a:t>를 계산</a:t>
                </a:r>
                <a:endParaRPr lang="en-US" altLang="ko-KR" dirty="0" smtClean="0"/>
              </a:p>
              <a:p>
                <a:pPr lvl="2"/>
                <a:r>
                  <a:rPr lang="ko-KR" altLang="en-US" dirty="0" smtClean="0"/>
                  <a:t>공유 비밀 </a:t>
                </a:r>
                <a:r>
                  <a:rPr lang="en-US" altLang="ko-KR" dirty="0" smtClean="0"/>
                  <a:t>(shared secret)</a:t>
                </a:r>
                <a:r>
                  <a:rPr lang="ko-KR" altLang="en-US" dirty="0" smtClean="0"/>
                  <a:t>혹은 </a:t>
                </a:r>
                <a:r>
                  <a:rPr lang="en-US" altLang="ko-KR" dirty="0" smtClean="0"/>
                  <a:t>Pre-Master Secret</a:t>
                </a:r>
              </a:p>
              <a:p>
                <a:pPr lvl="1"/>
                <a:r>
                  <a:rPr lang="en-US" altLang="ko-KR" dirty="0" smtClean="0"/>
                  <a:t>Alice</a:t>
                </a:r>
                <a:r>
                  <a:rPr lang="ko-KR" altLang="en-US" dirty="0" smtClean="0"/>
                  <a:t>와 </a:t>
                </a:r>
                <a:r>
                  <a:rPr lang="en-US" altLang="ko-KR" dirty="0" smtClean="0"/>
                  <a:t>Bob</a:t>
                </a:r>
                <a:r>
                  <a:rPr lang="ko-KR" altLang="en-US" dirty="0" smtClean="0"/>
                  <a:t>은 각각 </a:t>
                </a:r>
                <a:r>
                  <a:rPr lang="en-US" altLang="ko-KR" dirty="0" smtClean="0"/>
                  <a:t>Pre-Master Secret</a:t>
                </a:r>
                <a:r>
                  <a:rPr lang="ko-KR" altLang="en-US" dirty="0" smtClean="0"/>
                  <a:t>과 </a:t>
                </a:r>
                <a:r>
                  <a:rPr lang="en-US" altLang="ko-KR" dirty="0" err="1" smtClean="0"/>
                  <a:t>random</a:t>
                </a:r>
                <a:r>
                  <a:rPr lang="en-US" altLang="ko-KR" baseline="-25000" dirty="0" err="1" smtClean="0"/>
                  <a:t>Alice</a:t>
                </a:r>
                <a:r>
                  <a:rPr lang="en-US" altLang="ko-KR" dirty="0" smtClean="0"/>
                  <a:t>, </a:t>
                </a:r>
                <a:r>
                  <a:rPr lang="en-US" altLang="ko-KR" dirty="0" err="1" smtClean="0"/>
                  <a:t>random</a:t>
                </a:r>
                <a:r>
                  <a:rPr lang="en-US" altLang="ko-KR" baseline="-25000" dirty="0" err="1" smtClean="0"/>
                  <a:t>Bob</a:t>
                </a:r>
                <a:r>
                  <a:rPr lang="ko-KR" altLang="en-US" dirty="0" smtClean="0"/>
                  <a:t>을 사용하여 </a:t>
                </a:r>
                <a:r>
                  <a:rPr lang="en-US" altLang="ko-KR" dirty="0" smtClean="0"/>
                  <a:t>Master Secret</a:t>
                </a:r>
                <a:r>
                  <a:rPr lang="ko-KR" altLang="en-US" dirty="0" smtClean="0"/>
                  <a:t>을 계산</a:t>
                </a:r>
                <a:endParaRPr lang="en-US" altLang="ko-KR" dirty="0" smtClean="0"/>
              </a:p>
              <a:p>
                <a:pPr lvl="2"/>
                <a:r>
                  <a:rPr lang="ko-KR" altLang="en-US" dirty="0" smtClean="0"/>
                  <a:t>모든 세션 키</a:t>
                </a:r>
                <a:r>
                  <a:rPr lang="en-US" altLang="ko-KR" dirty="0" smtClean="0"/>
                  <a:t>(</a:t>
                </a:r>
                <a:r>
                  <a:rPr lang="ko-KR" altLang="en-US" dirty="0" smtClean="0"/>
                  <a:t>대칭 키</a:t>
                </a:r>
                <a:r>
                  <a:rPr lang="en-US" altLang="ko-KR" dirty="0" smtClean="0"/>
                  <a:t>)</a:t>
                </a:r>
                <a:r>
                  <a:rPr lang="ko-KR" altLang="en-US" dirty="0" smtClean="0"/>
                  <a:t>는 </a:t>
                </a:r>
                <a:r>
                  <a:rPr lang="en-US" altLang="ko-KR" dirty="0" smtClean="0"/>
                  <a:t>Master Secret</a:t>
                </a:r>
                <a:r>
                  <a:rPr lang="ko-KR" altLang="en-US" dirty="0" smtClean="0"/>
                  <a:t>으로부터 유도</a:t>
                </a:r>
                <a:endParaRPr lang="en-US" altLang="ko-KR" dirty="0" smtClean="0"/>
              </a:p>
              <a:p>
                <a:pPr lvl="2"/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5395"/>
                <a:ext cx="10515600" cy="5286080"/>
              </a:xfrm>
              <a:blipFill>
                <a:blip r:embed="rId2"/>
                <a:stretch>
                  <a:fillRect l="-812" t="-184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532" y="2659062"/>
            <a:ext cx="714375" cy="8286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9935" y="2659062"/>
            <a:ext cx="552450" cy="828675"/>
          </a:xfrm>
          <a:prstGeom prst="rect">
            <a:avLst/>
          </a:prstGeom>
        </p:spPr>
      </p:pic>
      <p:cxnSp>
        <p:nvCxnSpPr>
          <p:cNvPr id="12" name="직선 화살표 연결선 11"/>
          <p:cNvCxnSpPr>
            <a:stCxn id="7" idx="3"/>
            <a:endCxn id="8" idx="1"/>
          </p:cNvCxnSpPr>
          <p:nvPr/>
        </p:nvCxnSpPr>
        <p:spPr>
          <a:xfrm>
            <a:off x="8403907" y="3073400"/>
            <a:ext cx="2506028" cy="0"/>
          </a:xfrm>
          <a:prstGeom prst="straightConnector1">
            <a:avLst/>
          </a:prstGeom>
          <a:ln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8403907" y="3246120"/>
            <a:ext cx="2506028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5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1.2 Handshake</a:t>
            </a:r>
            <a:r>
              <a:rPr lang="ko-KR" altLang="en-US" dirty="0"/>
              <a:t> 과정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5395"/>
                <a:ext cx="10515600" cy="5286080"/>
              </a:xfrm>
            </p:spPr>
            <p:txBody>
              <a:bodyPr>
                <a:normAutofit/>
              </a:bodyPr>
              <a:lstStyle/>
              <a:p>
                <a:r>
                  <a:rPr lang="en-US" altLang="ko-KR" dirty="0" smtClean="0"/>
                  <a:t>Diffie-Hellman </a:t>
                </a:r>
                <a:r>
                  <a:rPr lang="ko-KR" altLang="en-US" dirty="0" smtClean="0"/>
                  <a:t>방식 키 교환</a:t>
                </a:r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“Alice</a:t>
                </a:r>
                <a:r>
                  <a:rPr lang="ko-KR" altLang="en-US" dirty="0" smtClean="0"/>
                  <a:t>는 </a:t>
                </a:r>
                <a:r>
                  <a:rPr lang="en-US" altLang="ko-KR" dirty="0" smtClean="0"/>
                  <a:t>Bob</a:t>
                </a:r>
                <a:r>
                  <a:rPr lang="ko-KR" altLang="en-US" dirty="0" smtClean="0"/>
                  <a:t>에게 </a:t>
                </a:r>
                <a:r>
                  <a:rPr lang="en-US" altLang="ko-KR" dirty="0" smtClean="0"/>
                  <a:t>&lt;</a:t>
                </a:r>
                <a:r>
                  <a:rPr lang="ko-KR" altLang="en-US" u="sng" dirty="0" smtClean="0"/>
                  <a:t>큰 소수 </a:t>
                </a:r>
                <a:r>
                  <a:rPr lang="en-US" altLang="ko-KR" u="sng" dirty="0" smtClean="0"/>
                  <a:t>p, </a:t>
                </a:r>
                <a:r>
                  <a:rPr lang="ko-KR" altLang="en-US" u="sng" dirty="0" err="1" smtClean="0"/>
                  <a:t>제너레이터</a:t>
                </a:r>
                <a:r>
                  <a:rPr lang="ko-KR" altLang="en-US" u="sng" dirty="0" smtClean="0"/>
                  <a:t> </a:t>
                </a:r>
                <a:r>
                  <a:rPr lang="en-US" altLang="ko-KR" u="sng" dirty="0" smtClean="0"/>
                  <a:t>g,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u="sng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 u="sng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ko-KR" i="1" u="sng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altLang="ko-KR" i="1" u="sng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i="1" u="sng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u="sng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ko-KR" dirty="0" smtClean="0"/>
                  <a:t>&gt;</a:t>
                </a:r>
                <a:r>
                  <a:rPr lang="ko-KR" altLang="en-US" dirty="0" smtClean="0"/>
                  <a:t>를 보내줌</a:t>
                </a:r>
                <a:r>
                  <a:rPr lang="en-US" altLang="ko-KR" dirty="0" smtClean="0"/>
                  <a:t>”</a:t>
                </a:r>
              </a:p>
              <a:p>
                <a:pPr lvl="1"/>
                <a:r>
                  <a:rPr lang="ko-KR" altLang="en-US" dirty="0" smtClean="0"/>
                  <a:t>실제로는 </a:t>
                </a:r>
                <a:r>
                  <a:rPr lang="en-US" altLang="ko-KR" dirty="0" smtClean="0"/>
                  <a:t>TLS 1.2</a:t>
                </a:r>
                <a:r>
                  <a:rPr lang="ko-KR" altLang="en-US" dirty="0" smtClean="0"/>
                  <a:t>에서는 </a:t>
                </a:r>
                <a:r>
                  <a:rPr lang="en-US" altLang="ko-KR" dirty="0" smtClean="0"/>
                  <a:t>Server Key Exchange </a:t>
                </a:r>
                <a:r>
                  <a:rPr lang="ko-KR" altLang="en-US" dirty="0" smtClean="0"/>
                  <a:t>메시지를 통해 전송</a:t>
                </a:r>
                <a:endParaRPr lang="en-US" altLang="ko-KR" dirty="0" smtClean="0"/>
              </a:p>
              <a:p>
                <a:pPr lvl="2"/>
                <a:r>
                  <a:rPr lang="en-US" altLang="ko-KR" dirty="0"/>
                  <a:t>p</a:t>
                </a:r>
                <a:r>
                  <a:rPr lang="en-US" altLang="ko-KR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384</m:t>
                        </m:r>
                      </m:sup>
                    </m:sSup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 − </m:t>
                    </m:r>
                    <m:sSup>
                      <m:sSup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− </m:t>
                    </m:r>
                    <m:sSup>
                      <m:sSup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96</m:t>
                        </m:r>
                      </m:sup>
                    </m:sSup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32</m:t>
                        </m:r>
                      </m:sup>
                    </m:sSup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– 1</m:t>
                    </m:r>
                  </m:oMath>
                </a14:m>
                <a:r>
                  <a:rPr lang="en-US" altLang="ko-KR" dirty="0" smtClean="0"/>
                  <a:t>, g = (</a:t>
                </a:r>
                <a:r>
                  <a:rPr lang="en-US" altLang="ko-KR" dirty="0" err="1" smtClean="0"/>
                  <a:t>gx,gy</a:t>
                </a:r>
                <a:r>
                  <a:rPr lang="en-US" altLang="ko-KR" dirty="0" smtClean="0"/>
                  <a:t>)=(</a:t>
                </a:r>
                <a:r>
                  <a:rPr lang="en-US" altLang="ko-KR" sz="1050" dirty="0" smtClean="0"/>
                  <a:t>0x3ae9e58c82f63c3029f7ebf20d5c4b5c1e72cb20d029779eb011613758b4ca45, 0x8aed2a6bbd2e9d8a3b1d885528af2b584e29d1815b7f4c8c41a5c4eea9d881f8</a:t>
                </a:r>
                <a:r>
                  <a:rPr lang="en-US" altLang="ko-KR" dirty="0" smtClean="0"/>
                  <a:t>)</a:t>
                </a:r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5395"/>
                <a:ext cx="10515600" cy="5286080"/>
              </a:xfrm>
              <a:blipFill>
                <a:blip r:embed="rId2"/>
                <a:stretch>
                  <a:fillRect l="-812" t="-184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18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5197" y="459368"/>
            <a:ext cx="714375" cy="8286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0" y="459368"/>
            <a:ext cx="552450" cy="828675"/>
          </a:xfrm>
          <a:prstGeom prst="rect">
            <a:avLst/>
          </a:prstGeom>
        </p:spPr>
      </p:pic>
      <p:cxnSp>
        <p:nvCxnSpPr>
          <p:cNvPr id="12" name="직선 화살표 연결선 11"/>
          <p:cNvCxnSpPr>
            <a:stCxn id="7" idx="3"/>
            <a:endCxn id="8" idx="1"/>
          </p:cNvCxnSpPr>
          <p:nvPr/>
        </p:nvCxnSpPr>
        <p:spPr>
          <a:xfrm>
            <a:off x="8009572" y="873706"/>
            <a:ext cx="2506028" cy="0"/>
          </a:xfrm>
          <a:prstGeom prst="straightConnector1">
            <a:avLst/>
          </a:prstGeom>
          <a:ln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8009572" y="1046426"/>
            <a:ext cx="2506028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7587" y="3861198"/>
            <a:ext cx="3921137" cy="111783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7277" y="3580294"/>
            <a:ext cx="5048250" cy="2238375"/>
          </a:xfrm>
          <a:prstGeom prst="rect">
            <a:avLst/>
          </a:prstGeom>
        </p:spPr>
      </p:pic>
      <p:pic>
        <p:nvPicPr>
          <p:cNvPr id="15" name="Picture 4" descr="TLS 1.2 full handshake. | Download Scientific Diagra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38" y="3580294"/>
            <a:ext cx="2303649" cy="310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37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1.2 Handshake</a:t>
            </a:r>
            <a:r>
              <a:rPr lang="ko-KR" altLang="en-US" dirty="0"/>
              <a:t> </a:t>
            </a:r>
            <a:r>
              <a:rPr lang="ko-KR" altLang="en-US" dirty="0" smtClean="0"/>
              <a:t>과정 </a:t>
            </a:r>
            <a:r>
              <a:rPr lang="en-US" altLang="ko-KR" dirty="0" smtClean="0"/>
              <a:t>(</a:t>
            </a:r>
            <a:r>
              <a:rPr lang="ko-KR" altLang="en-US" dirty="0" smtClean="0"/>
              <a:t>편의상 </a:t>
            </a:r>
            <a:r>
              <a:rPr lang="en-US" altLang="ko-KR" dirty="0" smtClean="0"/>
              <a:t>TLS 1.3 </a:t>
            </a:r>
            <a:r>
              <a:rPr lang="ko-KR" altLang="en-US" dirty="0" smtClean="0"/>
              <a:t>인증서를 보임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인증서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124" y="948719"/>
            <a:ext cx="9176222" cy="582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14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1.2 Handshake</a:t>
            </a:r>
            <a:r>
              <a:rPr lang="ko-KR" altLang="en-US" dirty="0"/>
              <a:t> 과정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20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397" y="1014369"/>
            <a:ext cx="10515600" cy="534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83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1.2 Handshake</a:t>
            </a:r>
            <a:r>
              <a:rPr lang="ko-KR" altLang="en-US" dirty="0"/>
              <a:t> 과정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6855691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Server Key Exchange</a:t>
            </a:r>
            <a:r>
              <a:rPr lang="ko-KR" altLang="en-US" dirty="0" smtClean="0"/>
              <a:t>는 서버에게 인증서가 없거나 있더라도 서명</a:t>
            </a:r>
            <a:r>
              <a:rPr lang="en-US" altLang="ko-KR" dirty="0" smtClean="0"/>
              <a:t>(signing)</a:t>
            </a:r>
            <a:r>
              <a:rPr lang="ko-KR" altLang="en-US" dirty="0" smtClean="0"/>
              <a:t> 용도로만 쓰이는 경우에 보내지는 선택적 메시지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예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Diffie</a:t>
            </a:r>
            <a:r>
              <a:rPr lang="en-US" altLang="ko-KR" dirty="0" smtClean="0"/>
              <a:t>-Hellman </a:t>
            </a:r>
            <a:r>
              <a:rPr lang="ko-KR" altLang="en-US" dirty="0" smtClean="0"/>
              <a:t>키 교환의 경우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인증서에 </a:t>
            </a:r>
            <a:r>
              <a:rPr lang="en-US" altLang="ko-KR" dirty="0" smtClean="0"/>
              <a:t>DH </a:t>
            </a:r>
            <a:r>
              <a:rPr lang="ko-KR" altLang="en-US" dirty="0" err="1" smtClean="0"/>
              <a:t>파라미터가</a:t>
            </a:r>
            <a:r>
              <a:rPr lang="ko-KR" altLang="en-US" dirty="0" smtClean="0"/>
              <a:t> 포함되어 있다면 안 쓰임 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21</a:t>
            </a:fld>
            <a:endParaRPr lang="ko-KR" altLang="en-US"/>
          </a:p>
        </p:txBody>
      </p:sp>
      <p:pic>
        <p:nvPicPr>
          <p:cNvPr id="7" name="Picture 4" descr="TLS 1.2 full handshake. |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135" y="607995"/>
            <a:ext cx="4126865" cy="556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325" y="3419865"/>
            <a:ext cx="5026602" cy="293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20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1.2 Handshake</a:t>
            </a:r>
            <a:r>
              <a:rPr lang="ko-KR" altLang="en-US" dirty="0"/>
              <a:t> 과정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6855691" cy="4741568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Server Hello Done</a:t>
            </a:r>
            <a:r>
              <a:rPr lang="ko-KR" altLang="en-US" dirty="0" smtClean="0"/>
              <a:t>은 서버가 할 일 다 했다는 선언</a:t>
            </a:r>
            <a:endParaRPr lang="en-US" altLang="ko-KR" dirty="0" smtClean="0"/>
          </a:p>
          <a:p>
            <a:r>
              <a:rPr lang="en-US" altLang="ko-KR" dirty="0" smtClean="0"/>
              <a:t>Client Key Exchange</a:t>
            </a:r>
            <a:r>
              <a:rPr lang="en-US" altLang="ko-KR" dirty="0"/>
              <a:t>:</a:t>
            </a:r>
            <a:r>
              <a:rPr lang="ko-KR" altLang="en-US" dirty="0" smtClean="0"/>
              <a:t> </a:t>
            </a:r>
            <a:r>
              <a:rPr lang="en-US" altLang="ko-KR" dirty="0" smtClean="0"/>
              <a:t>Client Hello/Server Hello</a:t>
            </a:r>
            <a:r>
              <a:rPr lang="ko-KR" altLang="en-US" dirty="0" smtClean="0"/>
              <a:t>에 의해 합의된 </a:t>
            </a:r>
            <a:r>
              <a:rPr lang="en-US" altLang="ko-KR" dirty="0" smtClean="0"/>
              <a:t>public key </a:t>
            </a:r>
            <a:r>
              <a:rPr lang="ko-KR" altLang="en-US" dirty="0" err="1" smtClean="0"/>
              <a:t>알고리듬에</a:t>
            </a:r>
            <a:r>
              <a:rPr lang="ko-KR" altLang="en-US" dirty="0" smtClean="0"/>
              <a:t> 따라 내용 다름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Finished</a:t>
            </a:r>
            <a:r>
              <a:rPr lang="ko-KR" altLang="en-US" dirty="0" smtClean="0"/>
              <a:t>는 키 교환 및 인증 단계 완료 선언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7" name="Picture 4" descr="TLS 1.2 full handshake. |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135" y="607995"/>
            <a:ext cx="4126865" cy="556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782" y="2927854"/>
            <a:ext cx="5964382" cy="246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8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TLS 1.3 Handshake </a:t>
            </a:r>
            <a:r>
              <a:rPr lang="ko-KR" altLang="en-US" dirty="0" smtClean="0"/>
              <a:t>과정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TLS 1.3</a:t>
            </a:r>
          </a:p>
          <a:p>
            <a:endParaRPr lang="en-US" altLang="ko-KR" dirty="0"/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TLS 1.2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23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/>
          <a:srcRect b="32429"/>
          <a:stretch/>
        </p:blipFill>
        <p:spPr>
          <a:xfrm>
            <a:off x="1246909" y="2098484"/>
            <a:ext cx="9901382" cy="88486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/>
          <a:srcRect t="32832"/>
          <a:stretch/>
        </p:blipFill>
        <p:spPr>
          <a:xfrm>
            <a:off x="74966" y="3777670"/>
            <a:ext cx="12065958" cy="175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1.3 Handshake </a:t>
            </a:r>
            <a:r>
              <a:rPr lang="ko-KR" altLang="en-US" dirty="0"/>
              <a:t>과정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TLS 1.3 vs. TLS 1.2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24</a:t>
            </a:fld>
            <a:endParaRPr lang="ko-KR" altLang="en-US"/>
          </a:p>
        </p:txBody>
      </p:sp>
      <p:pic>
        <p:nvPicPr>
          <p:cNvPr id="1028" name="Picture 4" descr="https://velog.velcdn.com/images/formin/post/aa2112a4-0ff5-4ba5-9b8e-1e996343e2d7/ima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019" y="361545"/>
            <a:ext cx="4996872" cy="570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velog.velcdn.com/images/formin/post/e0d7e4d3-e6a2-46ae-8417-ba07567528a4/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36" y="2641981"/>
            <a:ext cx="5901361" cy="220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93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_x286040112" descr="EMB000005200c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275" y="204947"/>
            <a:ext cx="5821959" cy="606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</a:t>
            </a:r>
            <a:r>
              <a:rPr lang="ko-KR" altLang="en-US" dirty="0"/>
              <a:t> </a:t>
            </a:r>
            <a:r>
              <a:rPr lang="en-US" altLang="ko-KR" dirty="0" smtClean="0"/>
              <a:t>1.3 </a:t>
            </a:r>
            <a:r>
              <a:rPr lang="en-US" altLang="ko-KR" dirty="0"/>
              <a:t>Handshake</a:t>
            </a:r>
            <a:r>
              <a:rPr lang="ko-KR" altLang="en-US" dirty="0"/>
              <a:t> 과정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5664200" cy="4741568"/>
          </a:xfrm>
        </p:spPr>
        <p:txBody>
          <a:bodyPr/>
          <a:lstStyle/>
          <a:p>
            <a:r>
              <a:rPr lang="en-US" altLang="ko-KR" dirty="0" smtClean="0"/>
              <a:t>Client </a:t>
            </a:r>
            <a:r>
              <a:rPr lang="en-US" altLang="ko-KR" dirty="0" smtClean="0"/>
              <a:t>Hello</a:t>
            </a:r>
          </a:p>
          <a:p>
            <a:pPr lvl="1"/>
            <a:r>
              <a:rPr lang="ko-KR" altLang="en-US" dirty="0" smtClean="0"/>
              <a:t>키 교환 프로토콜이 </a:t>
            </a:r>
            <a:r>
              <a:rPr lang="en-US" altLang="ko-KR" dirty="0" err="1" smtClean="0"/>
              <a:t>Diffie</a:t>
            </a:r>
            <a:r>
              <a:rPr lang="en-US" altLang="ko-KR" dirty="0" smtClean="0"/>
              <a:t>-Hellman</a:t>
            </a:r>
            <a:r>
              <a:rPr lang="ko-KR" altLang="en-US" dirty="0" smtClean="0"/>
              <a:t>으로 통일됨에 따라 </a:t>
            </a:r>
            <a:r>
              <a:rPr lang="en-US" altLang="ko-KR" dirty="0" smtClean="0"/>
              <a:t>cipher suite</a:t>
            </a:r>
            <a:r>
              <a:rPr lang="ko-KR" altLang="en-US" dirty="0" smtClean="0"/>
              <a:t>선택 단순화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서버의 선택을 </a:t>
            </a:r>
            <a:r>
              <a:rPr lang="en-US" altLang="ko-KR" dirty="0" smtClean="0"/>
              <a:t>guess</a:t>
            </a:r>
            <a:r>
              <a:rPr lang="ko-KR" altLang="en-US" dirty="0" smtClean="0"/>
              <a:t>할 수 있다</a:t>
            </a:r>
            <a:r>
              <a:rPr lang="en-US" altLang="ko-KR" dirty="0" smtClean="0"/>
              <a:t>!</a:t>
            </a:r>
          </a:p>
          <a:p>
            <a:pPr lvl="3"/>
            <a:r>
              <a:rPr lang="ko-KR" altLang="en-US" dirty="0" smtClean="0"/>
              <a:t>틀렸다면 다시 연결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lvl="2"/>
            <a:r>
              <a:rPr lang="en-US" altLang="ko-KR" dirty="0"/>
              <a:t>RSA</a:t>
            </a:r>
            <a:r>
              <a:rPr lang="ko-KR" altLang="en-US" dirty="0"/>
              <a:t>는 하위 호환성 때문에 </a:t>
            </a:r>
            <a:r>
              <a:rPr lang="ko-KR" altLang="en-US" dirty="0" smtClean="0"/>
              <a:t>포함</a:t>
            </a:r>
            <a:endParaRPr lang="en-US" altLang="ko-KR" dirty="0" smtClean="0"/>
          </a:p>
          <a:p>
            <a:pPr lvl="1">
              <a:spcBef>
                <a:spcPts val="600"/>
              </a:spcBef>
            </a:pPr>
            <a:r>
              <a:rPr lang="ko-KR" altLang="en-US" dirty="0" smtClean="0"/>
              <a:t>디지털 서명 </a:t>
            </a:r>
            <a:r>
              <a:rPr lang="ko-KR" altLang="en-US" dirty="0" err="1" smtClean="0"/>
              <a:t>알고리듬은</a:t>
            </a:r>
            <a:r>
              <a:rPr lang="ko-KR" altLang="en-US" dirty="0" smtClean="0"/>
              <a:t> 따로 협의 가능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E.g. Handshake </a:t>
            </a:r>
            <a:r>
              <a:rPr lang="ko-KR" altLang="en-US" dirty="0" smtClean="0"/>
              <a:t>후에 나올 인증서 기반</a:t>
            </a:r>
            <a:endParaRPr lang="en-US" altLang="ko-KR" dirty="0"/>
          </a:p>
          <a:p>
            <a:pPr lvl="2"/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25</a:t>
            </a:fld>
            <a:endParaRPr lang="ko-KR" altLang="en-US"/>
          </a:p>
        </p:txBody>
      </p:sp>
      <p:cxnSp>
        <p:nvCxnSpPr>
          <p:cNvPr id="8" name="직선 화살표 연결선 7"/>
          <p:cNvCxnSpPr/>
          <p:nvPr/>
        </p:nvCxnSpPr>
        <p:spPr>
          <a:xfrm flipV="1">
            <a:off x="6059055" y="2983345"/>
            <a:ext cx="2179781" cy="895928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68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TLS </a:t>
            </a:r>
            <a:r>
              <a:rPr lang="en-US" altLang="ko-KR" dirty="0" smtClean="0"/>
              <a:t>1.3 </a:t>
            </a:r>
            <a:r>
              <a:rPr lang="en-US" altLang="ko-KR" dirty="0"/>
              <a:t>Handshake</a:t>
            </a:r>
            <a:r>
              <a:rPr lang="ko-KR" altLang="en-US" dirty="0"/>
              <a:t> 과정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5395"/>
                <a:ext cx="10515600" cy="5286080"/>
              </a:xfrm>
            </p:spPr>
            <p:txBody>
              <a:bodyPr>
                <a:normAutofit/>
              </a:bodyPr>
              <a:lstStyle/>
              <a:p>
                <a:r>
                  <a:rPr lang="en-US" altLang="ko-KR" dirty="0" smtClean="0"/>
                  <a:t>Diffie-Hellman </a:t>
                </a:r>
                <a:r>
                  <a:rPr lang="ko-KR" altLang="en-US" dirty="0" smtClean="0"/>
                  <a:t>방식 키 교환</a:t>
                </a:r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“Alice</a:t>
                </a:r>
                <a:r>
                  <a:rPr lang="ko-KR" altLang="en-US" dirty="0" smtClean="0"/>
                  <a:t>는 </a:t>
                </a:r>
                <a:r>
                  <a:rPr lang="en-US" altLang="ko-KR" dirty="0" smtClean="0"/>
                  <a:t>Bob</a:t>
                </a:r>
                <a:r>
                  <a:rPr lang="ko-KR" altLang="en-US" dirty="0" smtClean="0"/>
                  <a:t>에게 </a:t>
                </a:r>
                <a:r>
                  <a:rPr lang="en-US" altLang="ko-KR" dirty="0" smtClean="0"/>
                  <a:t>&lt;</a:t>
                </a:r>
                <a:r>
                  <a:rPr lang="ko-KR" altLang="en-US" u="sng" dirty="0" smtClean="0"/>
                  <a:t>큰 소수 </a:t>
                </a:r>
                <a:r>
                  <a:rPr lang="en-US" altLang="ko-KR" u="sng" dirty="0" smtClean="0"/>
                  <a:t>p, </a:t>
                </a:r>
                <a:r>
                  <a:rPr lang="ko-KR" altLang="en-US" u="sng" dirty="0" err="1" smtClean="0"/>
                  <a:t>제너레이터</a:t>
                </a:r>
                <a:r>
                  <a:rPr lang="ko-KR" altLang="en-US" u="sng" dirty="0" smtClean="0"/>
                  <a:t> </a:t>
                </a:r>
                <a:r>
                  <a:rPr lang="en-US" altLang="ko-KR" u="sng" dirty="0" smtClean="0"/>
                  <a:t>g,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u="sng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 u="sng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ko-KR" i="1" u="sng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altLang="ko-KR" i="1" u="sng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i="1" u="sng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u="sng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ko-KR" dirty="0" smtClean="0"/>
                  <a:t>&gt;</a:t>
                </a:r>
                <a:r>
                  <a:rPr lang="ko-KR" altLang="en-US" dirty="0" smtClean="0"/>
                  <a:t>를 보내줌</a:t>
                </a:r>
                <a:r>
                  <a:rPr lang="en-US" altLang="ko-KR" dirty="0" smtClean="0"/>
                  <a:t>”</a:t>
                </a:r>
              </a:p>
              <a:p>
                <a:pPr lvl="1"/>
                <a:r>
                  <a:rPr lang="ko-KR" altLang="en-US" dirty="0" smtClean="0"/>
                  <a:t>실제로는 </a:t>
                </a:r>
                <a:r>
                  <a:rPr lang="en-US" altLang="ko-KR" dirty="0" smtClean="0"/>
                  <a:t>TLS 1.3</a:t>
                </a:r>
                <a:r>
                  <a:rPr lang="ko-KR" altLang="en-US" dirty="0" smtClean="0"/>
                  <a:t>에서는 </a:t>
                </a:r>
                <a:r>
                  <a:rPr lang="en-US" altLang="ko-KR" dirty="0" smtClean="0"/>
                  <a:t>Key Share</a:t>
                </a:r>
                <a:r>
                  <a:rPr lang="ko-KR" altLang="en-US" dirty="0" smtClean="0"/>
                  <a:t> </a:t>
                </a:r>
                <a:r>
                  <a:rPr lang="ko-KR" altLang="en-US" dirty="0" err="1" smtClean="0"/>
                  <a:t>익스텐션을</a:t>
                </a:r>
                <a:r>
                  <a:rPr lang="ko-KR" altLang="en-US" dirty="0" smtClean="0"/>
                  <a:t> 이용해서 아래의 두 항목으로 보내줌</a:t>
                </a:r>
                <a:endParaRPr lang="en-US" altLang="ko-KR" dirty="0" smtClean="0"/>
              </a:p>
              <a:p>
                <a:pPr lvl="2" fontAlgn="base"/>
                <a:r>
                  <a:rPr lang="en-US" altLang="ko-KR" dirty="0" smtClean="0"/>
                  <a:t>X25519: p=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255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−19</m:t>
                    </m:r>
                  </m:oMath>
                </a14:m>
                <a:r>
                  <a:rPr lang="en-US" altLang="ko-KR" dirty="0" smtClean="0"/>
                  <a:t>, g=(</a:t>
                </a:r>
                <a:r>
                  <a:rPr lang="en-US" altLang="ko-KR" dirty="0" err="1" smtClean="0"/>
                  <a:t>gx,gy</a:t>
                </a:r>
                <a:r>
                  <a:rPr lang="en-US" altLang="ko-KR" dirty="0" smtClean="0"/>
                  <a:t>)=(9,</a:t>
                </a:r>
                <a:r>
                  <a:rPr lang="en-US" altLang="ko-KR" dirty="0"/>
                  <a:t> </a:t>
                </a:r>
                <a:r>
                  <a:rPr lang="en-US" altLang="ko-KR" sz="1100" dirty="0" smtClean="0"/>
                  <a:t>14781619447589544791020593568409986887264606134616475288964881837755586237401</a:t>
                </a:r>
                <a:r>
                  <a:rPr lang="en-US" altLang="ko-KR" dirty="0" smtClean="0"/>
                  <a:t>)</a:t>
                </a:r>
                <a:endParaRPr lang="en-US" altLang="ko-KR" dirty="0"/>
              </a:p>
              <a:p>
                <a:pPr lvl="2"/>
                <a:r>
                  <a:rPr lang="ko-KR" altLang="en-US" dirty="0" smtClean="0"/>
                  <a:t>키 </a:t>
                </a:r>
                <a:r>
                  <a:rPr lang="en-US" altLang="ko-KR" dirty="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altLang="ko-KR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ko-KR" dirty="0"/>
                  <a:t> </a:t>
                </a:r>
                <a:endParaRPr lang="en-US" altLang="ko-KR" dirty="0" smtClean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5395"/>
                <a:ext cx="10515600" cy="5286080"/>
              </a:xfrm>
              <a:blipFill>
                <a:blip r:embed="rId2"/>
                <a:stretch>
                  <a:fillRect l="-812" t="-184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26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5197" y="459368"/>
            <a:ext cx="714375" cy="8286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0" y="459368"/>
            <a:ext cx="552450" cy="828675"/>
          </a:xfrm>
          <a:prstGeom prst="rect">
            <a:avLst/>
          </a:prstGeom>
        </p:spPr>
      </p:pic>
      <p:cxnSp>
        <p:nvCxnSpPr>
          <p:cNvPr id="12" name="직선 화살표 연결선 11"/>
          <p:cNvCxnSpPr>
            <a:stCxn id="7" idx="3"/>
            <a:endCxn id="8" idx="1"/>
          </p:cNvCxnSpPr>
          <p:nvPr/>
        </p:nvCxnSpPr>
        <p:spPr>
          <a:xfrm>
            <a:off x="8009572" y="873706"/>
            <a:ext cx="2506028" cy="0"/>
          </a:xfrm>
          <a:prstGeom prst="straightConnector1">
            <a:avLst/>
          </a:prstGeom>
          <a:ln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8009572" y="1046426"/>
            <a:ext cx="2506028" cy="0"/>
          </a:xfrm>
          <a:prstGeom prst="straightConnector1">
            <a:avLst/>
          </a:prstGeom>
          <a:ln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1" name="_x286037552" descr="EMB00000520109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120" y="3732213"/>
            <a:ext cx="6549974" cy="234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2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27</a:t>
            </a:fld>
            <a:endParaRPr lang="ko-KR" altLang="en-US"/>
          </a:p>
        </p:txBody>
      </p:sp>
      <p:pic>
        <p:nvPicPr>
          <p:cNvPr id="7" name="Picture 2" descr="https://help.sap.com/doc/6ba510f3be2945e19e497bfb1065b022/2.2/en-US/loio3facf432ed3048d38da018c63965677d_LowR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440" y="630879"/>
            <a:ext cx="8519160" cy="622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26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3486</TotalTime>
  <Words>1072</Words>
  <Application>Microsoft Office PowerPoint</Application>
  <PresentationFormat>와이드스크린</PresentationFormat>
  <Paragraphs>254</Paragraphs>
  <Slides>27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5" baseType="lpstr">
      <vt:lpstr>맑은 고딕</vt:lpstr>
      <vt:lpstr>Arial</vt:lpstr>
      <vt:lpstr>Calibri</vt:lpstr>
      <vt:lpstr>Calibri Light</vt:lpstr>
      <vt:lpstr>Cambria Math</vt:lpstr>
      <vt:lpstr>Symbol</vt:lpstr>
      <vt:lpstr>Wingdings</vt:lpstr>
      <vt:lpstr>Office Theme</vt:lpstr>
      <vt:lpstr>Transport Layer Security (TLS)</vt:lpstr>
      <vt:lpstr>도입</vt:lpstr>
      <vt:lpstr>역사</vt:lpstr>
      <vt:lpstr>TLS가 하는 일</vt:lpstr>
      <vt:lpstr>TLS가 하는 일</vt:lpstr>
      <vt:lpstr>TLS 레코드</vt:lpstr>
      <vt:lpstr>TLS 레코드</vt:lpstr>
      <vt:lpstr>TLS 레코드</vt:lpstr>
      <vt:lpstr>TLS 레코드</vt:lpstr>
      <vt:lpstr>TLS 1.2 Handshake 과정</vt:lpstr>
      <vt:lpstr>TLS 1.2 Handshake 과정</vt:lpstr>
      <vt:lpstr>TLS 1.2 Handshake 과정</vt:lpstr>
      <vt:lpstr>TLS 1.2 Handshake 과정</vt:lpstr>
      <vt:lpstr>TLS 1.2 Handshake 과정</vt:lpstr>
      <vt:lpstr>TLS 1.2 Handshake 과정</vt:lpstr>
      <vt:lpstr>TLS 1.2 Handshake 과정</vt:lpstr>
      <vt:lpstr>TLS 1.2 Handshake 과정</vt:lpstr>
      <vt:lpstr>TLS 1.2 Handshake 과정</vt:lpstr>
      <vt:lpstr>TLS 1.2 Handshake 과정 (편의상 TLS 1.3 인증서를 보임)</vt:lpstr>
      <vt:lpstr>TLS 1.2 Handshake 과정</vt:lpstr>
      <vt:lpstr>TLS 1.2 Handshake 과정</vt:lpstr>
      <vt:lpstr>TLS 1.2 Handshake 과정</vt:lpstr>
      <vt:lpstr>TLS 1.3 Handshake 과정</vt:lpstr>
      <vt:lpstr>TLS 1.3 Handshake 과정</vt:lpstr>
      <vt:lpstr>TLS 1.3 Handshake 과정</vt:lpstr>
      <vt:lpstr>TLS 1.3 Handshake 과정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samsung</cp:lastModifiedBy>
  <cp:revision>1336</cp:revision>
  <dcterms:created xsi:type="dcterms:W3CDTF">2022-12-30T23:03:05Z</dcterms:created>
  <dcterms:modified xsi:type="dcterms:W3CDTF">2023-05-15T06:40:03Z</dcterms:modified>
</cp:coreProperties>
</file>