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Lst>
  <p:notesMasterIdLst>
    <p:notesMasterId r:id="rId57"/>
  </p:notesMasterIdLst>
  <p:sldIdLst>
    <p:sldId id="256" r:id="rId2"/>
    <p:sldId id="257" r:id="rId3"/>
    <p:sldId id="258" r:id="rId4"/>
    <p:sldId id="259" r:id="rId5"/>
    <p:sldId id="263" r:id="rId6"/>
    <p:sldId id="264" r:id="rId7"/>
    <p:sldId id="314" r:id="rId8"/>
    <p:sldId id="260" r:id="rId9"/>
    <p:sldId id="262" r:id="rId10"/>
    <p:sldId id="269" r:id="rId11"/>
    <p:sldId id="265" r:id="rId12"/>
    <p:sldId id="270" r:id="rId13"/>
    <p:sldId id="271" r:id="rId14"/>
    <p:sldId id="272" r:id="rId15"/>
    <p:sldId id="275" r:id="rId16"/>
    <p:sldId id="276" r:id="rId17"/>
    <p:sldId id="277" r:id="rId18"/>
    <p:sldId id="273" r:id="rId19"/>
    <p:sldId id="278" r:id="rId20"/>
    <p:sldId id="279" r:id="rId21"/>
    <p:sldId id="280" r:id="rId22"/>
    <p:sldId id="281" r:id="rId23"/>
    <p:sldId id="315" r:id="rId24"/>
    <p:sldId id="274" r:id="rId25"/>
    <p:sldId id="283" r:id="rId26"/>
    <p:sldId id="284" r:id="rId27"/>
    <p:sldId id="286" r:id="rId28"/>
    <p:sldId id="287" r:id="rId29"/>
    <p:sldId id="288" r:id="rId30"/>
    <p:sldId id="289" r:id="rId31"/>
    <p:sldId id="290" r:id="rId32"/>
    <p:sldId id="291" r:id="rId33"/>
    <p:sldId id="285" r:id="rId34"/>
    <p:sldId id="292" r:id="rId35"/>
    <p:sldId id="293" r:id="rId36"/>
    <p:sldId id="294" r:id="rId37"/>
    <p:sldId id="296" r:id="rId38"/>
    <p:sldId id="297" r:id="rId39"/>
    <p:sldId id="298" r:id="rId40"/>
    <p:sldId id="299" r:id="rId41"/>
    <p:sldId id="300" r:id="rId42"/>
    <p:sldId id="301" r:id="rId43"/>
    <p:sldId id="302" r:id="rId44"/>
    <p:sldId id="303" r:id="rId45"/>
    <p:sldId id="304" r:id="rId46"/>
    <p:sldId id="306" r:id="rId47"/>
    <p:sldId id="305" r:id="rId48"/>
    <p:sldId id="307" r:id="rId49"/>
    <p:sldId id="295" r:id="rId50"/>
    <p:sldId id="308" r:id="rId51"/>
    <p:sldId id="309" r:id="rId52"/>
    <p:sldId id="310" r:id="rId53"/>
    <p:sldId id="311" r:id="rId54"/>
    <p:sldId id="312" r:id="rId55"/>
    <p:sldId id="313" r:id="rId56"/>
  </p:sldIdLst>
  <p:sldSz cx="12192000" cy="6858000"/>
  <p:notesSz cx="6797675" cy="9928225"/>
  <p:embeddedFontLst>
    <p:embeddedFont>
      <p:font typeface="YD윤고딕 320" panose="02020603020101020101" pitchFamily="18" charset="-127"/>
      <p:regular r:id="rId58"/>
    </p:embeddedFont>
    <p:embeddedFont>
      <p:font typeface="YD윤고딕 310" panose="02020603020101020101" pitchFamily="18" charset="-127"/>
      <p:regular r:id="rId59"/>
    </p:embeddedFont>
    <p:embeddedFont>
      <p:font typeface="YD윤고딕 330" panose="02020603020101020101" pitchFamily="18" charset="-127"/>
      <p:regular r:id="rId60"/>
    </p:embeddedFont>
    <p:embeddedFont>
      <p:font typeface="맑은 고딕" panose="020B0503020000020004" pitchFamily="50" charset="-127"/>
      <p:regular r:id="rId61"/>
      <p:bold r:id="rId62"/>
    </p:embeddedFont>
    <p:embeddedFont>
      <p:font typeface="Cambria Math" panose="02040503050406030204" pitchFamily="18" charset="0"/>
      <p:regular r:id="rId63"/>
    </p:embeddedFont>
  </p:embeddedFont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FF1D"/>
    <a:srgbClr val="FFFE0A"/>
    <a:srgbClr val="66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밝은 스타일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스타일 없음, 눈금 없음">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97" autoAdjust="0"/>
    <p:restoredTop sz="94660"/>
  </p:normalViewPr>
  <p:slideViewPr>
    <p:cSldViewPr snapToGrid="0">
      <p:cViewPr varScale="1">
        <p:scale>
          <a:sx n="120" d="100"/>
          <a:sy n="120" d="100"/>
        </p:scale>
        <p:origin x="18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6.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font" Target="fonts/font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DAF5418B-7F7E-4223-B4F3-428CF3518576}" type="datetimeFigureOut">
              <a:rPr lang="ko-KR" altLang="en-US" smtClean="0"/>
              <a:t>2018-10-01</a:t>
            </a:fld>
            <a:endParaRPr lang="ko-KR" altLang="en-US"/>
          </a:p>
        </p:txBody>
      </p:sp>
      <p:sp>
        <p:nvSpPr>
          <p:cNvPr id="4" name="슬라이드 이미지 개체 틀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2BC273C2-DC67-4752-897F-D6FF14DC3ADB}" type="slidenum">
              <a:rPr lang="ko-KR" altLang="en-US" smtClean="0"/>
              <a:t>‹#›</a:t>
            </a:fld>
            <a:endParaRPr lang="ko-KR" altLang="en-US"/>
          </a:p>
        </p:txBody>
      </p:sp>
    </p:spTree>
    <p:extLst>
      <p:ext uri="{BB962C8B-B14F-4D97-AF65-F5344CB8AC3E}">
        <p14:creationId xmlns:p14="http://schemas.microsoft.com/office/powerpoint/2010/main" val="84664334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8BE0FBC-09E0-4694-8EF4-AE01B75C18DC}"/>
              </a:ext>
            </a:extLst>
          </p:cNvPr>
          <p:cNvSpPr>
            <a:spLocks noGrp="1"/>
          </p:cNvSpPr>
          <p:nvPr>
            <p:ph type="ctrTitle"/>
          </p:nvPr>
        </p:nvSpPr>
        <p:spPr>
          <a:xfrm>
            <a:off x="731837" y="728662"/>
            <a:ext cx="10728325" cy="2700337"/>
          </a:xfrm>
        </p:spPr>
        <p:txBody>
          <a:bodyPr anchor="b"/>
          <a:lstStyle>
            <a:lvl1pPr algn="l">
              <a:defRPr sz="6000"/>
            </a:lvl1pPr>
          </a:lstStyle>
          <a:p>
            <a:r>
              <a:rPr lang="ko-KR" altLang="en-US" dirty="0"/>
              <a:t>마스터 제목 스타일 편집</a:t>
            </a:r>
          </a:p>
        </p:txBody>
      </p:sp>
      <p:sp>
        <p:nvSpPr>
          <p:cNvPr id="3" name="부제목 2">
            <a:extLst>
              <a:ext uri="{FF2B5EF4-FFF2-40B4-BE49-F238E27FC236}">
                <a16:creationId xmlns:a16="http://schemas.microsoft.com/office/drawing/2014/main" id="{BB8EF4A9-76D1-4DB3-BF1F-61BC0EB27A54}"/>
              </a:ext>
            </a:extLst>
          </p:cNvPr>
          <p:cNvSpPr>
            <a:spLocks noGrp="1"/>
          </p:cNvSpPr>
          <p:nvPr>
            <p:ph type="subTitle" idx="1"/>
          </p:nvPr>
        </p:nvSpPr>
        <p:spPr>
          <a:xfrm>
            <a:off x="731838" y="3789363"/>
            <a:ext cx="10728324"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dirty="0"/>
              <a:t>클릭하여 마스터 부제목 스타일 편집</a:t>
            </a:r>
          </a:p>
        </p:txBody>
      </p:sp>
      <p:sp>
        <p:nvSpPr>
          <p:cNvPr id="4" name="날짜 개체 틀 3">
            <a:extLst>
              <a:ext uri="{FF2B5EF4-FFF2-40B4-BE49-F238E27FC236}">
                <a16:creationId xmlns:a16="http://schemas.microsoft.com/office/drawing/2014/main" id="{32D19A7D-3978-4F90-B966-28C466A31246}"/>
              </a:ext>
            </a:extLst>
          </p:cNvPr>
          <p:cNvSpPr>
            <a:spLocks noGrp="1"/>
          </p:cNvSpPr>
          <p:nvPr>
            <p:ph type="dt" sz="half" idx="10"/>
          </p:nvPr>
        </p:nvSpPr>
        <p:spPr/>
        <p:txBody>
          <a:bodyPr/>
          <a:lstStyle>
            <a:lvl1pPr>
              <a:defRPr b="0">
                <a:solidFill>
                  <a:schemeClr val="tx1">
                    <a:lumMod val="75000"/>
                    <a:lumOff val="25000"/>
                  </a:schemeClr>
                </a:solidFill>
              </a:defRPr>
            </a:lvl1pPr>
          </a:lstStyle>
          <a:p>
            <a:fld id="{022FEF08-778C-42C3-8D98-97591DC526AD}" type="datetime4">
              <a:rPr lang="en-US" altLang="ko-KR" smtClean="0"/>
              <a:t>October 1, 2018</a:t>
            </a:fld>
            <a:endParaRPr lang="ko-KR" altLang="en-US" dirty="0"/>
          </a:p>
        </p:txBody>
      </p:sp>
      <p:sp>
        <p:nvSpPr>
          <p:cNvPr id="5" name="바닥글 개체 틀 4">
            <a:extLst>
              <a:ext uri="{FF2B5EF4-FFF2-40B4-BE49-F238E27FC236}">
                <a16:creationId xmlns:a16="http://schemas.microsoft.com/office/drawing/2014/main" id="{B339E87C-B0D2-4766-873A-42746F8D9497}"/>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B7EB8403-CB9F-41E1-8FAF-FA17B8AE4CCA}"/>
              </a:ext>
            </a:extLst>
          </p:cNvPr>
          <p:cNvSpPr>
            <a:spLocks noGrp="1"/>
          </p:cNvSpPr>
          <p:nvPr>
            <p:ph type="sldNum" sz="quarter" idx="12"/>
          </p:nvPr>
        </p:nvSpPr>
        <p:spPr/>
        <p:txBody>
          <a:bodyPr/>
          <a:lstStyle>
            <a:lvl1pPr>
              <a:defRPr>
                <a:solidFill>
                  <a:schemeClr val="tx1">
                    <a:lumMod val="75000"/>
                    <a:lumOff val="25000"/>
                  </a:schemeClr>
                </a:solidFill>
              </a:defRPr>
            </a:lvl1pPr>
          </a:lstStyle>
          <a:p>
            <a:fld id="{B520CDF4-2128-4AEB-86B8-6C90AAFF1BAF}" type="slidenum">
              <a:rPr lang="ko-KR" altLang="en-US" smtClean="0"/>
              <a:pPr/>
              <a:t>‹#›</a:t>
            </a:fld>
            <a:endParaRPr lang="ko-KR" altLang="en-US" dirty="0"/>
          </a:p>
        </p:txBody>
      </p:sp>
      <p:cxnSp>
        <p:nvCxnSpPr>
          <p:cNvPr id="8" name="직선 연결선 7">
            <a:extLst>
              <a:ext uri="{FF2B5EF4-FFF2-40B4-BE49-F238E27FC236}">
                <a16:creationId xmlns:a16="http://schemas.microsoft.com/office/drawing/2014/main" id="{F1A3B1A9-205D-4FF5-B977-C604F288B128}"/>
              </a:ext>
            </a:extLst>
          </p:cNvPr>
          <p:cNvCxnSpPr>
            <a:endCxn id="2" idx="2"/>
          </p:cNvCxnSpPr>
          <p:nvPr userDrawn="1"/>
        </p:nvCxnSpPr>
        <p:spPr>
          <a:xfrm>
            <a:off x="731838" y="3428999"/>
            <a:ext cx="536416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8735424"/>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461" userDrawn="1">
          <p15:clr>
            <a:srgbClr val="FBAE40"/>
          </p15:clr>
        </p15:guide>
        <p15:guide id="4" orient="horz" pos="459" userDrawn="1">
          <p15:clr>
            <a:srgbClr val="FBAE40"/>
          </p15:clr>
        </p15:guide>
        <p15:guide id="5" orient="horz" pos="2387" userDrawn="1">
          <p15:clr>
            <a:srgbClr val="FBAE40"/>
          </p15:clr>
        </p15:guide>
        <p15:guide id="6" pos="7219" userDrawn="1">
          <p15:clr>
            <a:srgbClr val="FBAE40"/>
          </p15:clr>
        </p15:guide>
        <p15:guide id="7" orient="horz" pos="386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187059A-0400-4033-9C46-1EBF2094B3BE}"/>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0D97CC78-AC40-490E-A1E3-DBE862AC6F13}"/>
              </a:ext>
            </a:extLst>
          </p:cNvPr>
          <p:cNvSpPr>
            <a:spLocks noGrp="1"/>
          </p:cNvSpPr>
          <p:nvPr>
            <p:ph idx="1"/>
          </p:nvPr>
        </p:nvSpPr>
        <p:spPr/>
        <p:txBody>
          <a:bodyPr/>
          <a:lstStyle/>
          <a:p>
            <a:pPr lvl="0"/>
            <a:r>
              <a:rPr lang="ko-KR" altLang="en-US" dirty="0"/>
              <a:t>마스터 텍스트 스타일 편집</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a:extLst>
              <a:ext uri="{FF2B5EF4-FFF2-40B4-BE49-F238E27FC236}">
                <a16:creationId xmlns:a16="http://schemas.microsoft.com/office/drawing/2014/main" id="{D2DAF33B-4896-4F9A-BA93-A86B611D1F1A}"/>
              </a:ext>
            </a:extLst>
          </p:cNvPr>
          <p:cNvSpPr>
            <a:spLocks noGrp="1"/>
          </p:cNvSpPr>
          <p:nvPr>
            <p:ph type="dt" sz="half" idx="10"/>
          </p:nvPr>
        </p:nvSpPr>
        <p:spPr/>
        <p:txBody>
          <a:bodyPr/>
          <a:lstStyle/>
          <a:p>
            <a:fld id="{BCDF0584-D913-494A-A1D5-C077A5382C29}" type="datetime4">
              <a:rPr lang="en-US" altLang="ko-KR" smtClean="0"/>
              <a:t>October 1, 2018</a:t>
            </a:fld>
            <a:endParaRPr lang="ko-KR" altLang="en-US"/>
          </a:p>
        </p:txBody>
      </p:sp>
      <p:sp>
        <p:nvSpPr>
          <p:cNvPr id="5" name="바닥글 개체 틀 4">
            <a:extLst>
              <a:ext uri="{FF2B5EF4-FFF2-40B4-BE49-F238E27FC236}">
                <a16:creationId xmlns:a16="http://schemas.microsoft.com/office/drawing/2014/main" id="{09EBBD82-8105-4CD0-B4A7-C233C196A6A8}"/>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CA8D28EE-21AD-430A-939E-7933F9903081}"/>
              </a:ext>
            </a:extLst>
          </p:cNvPr>
          <p:cNvSpPr>
            <a:spLocks noGrp="1"/>
          </p:cNvSpPr>
          <p:nvPr>
            <p:ph type="sldNum" sz="quarter" idx="12"/>
          </p:nvPr>
        </p:nvSpPr>
        <p:spPr/>
        <p:txBody>
          <a:bodyPr/>
          <a:lstStyle/>
          <a:p>
            <a:r>
              <a:rPr lang="en-US" altLang="ko-KR" dirty="0" smtClean="0"/>
              <a:t>Pages </a:t>
            </a:r>
            <a:fld id="{B520CDF4-2128-4AEB-86B8-6C90AAFF1BAF}" type="slidenum">
              <a:rPr lang="ko-KR" altLang="en-US" smtClean="0"/>
              <a:pPr/>
              <a:t>‹#›</a:t>
            </a:fld>
            <a:r>
              <a:rPr lang="en-US" altLang="ko-KR" dirty="0" smtClean="0"/>
              <a:t>/55</a:t>
            </a:r>
            <a:endParaRPr lang="ko-KR" altLang="en-US" dirty="0"/>
          </a:p>
        </p:txBody>
      </p:sp>
      <p:cxnSp>
        <p:nvCxnSpPr>
          <p:cNvPr id="7" name="직선 연결선 6">
            <a:extLst>
              <a:ext uri="{FF2B5EF4-FFF2-40B4-BE49-F238E27FC236}">
                <a16:creationId xmlns:a16="http://schemas.microsoft.com/office/drawing/2014/main" id="{B21187C9-A4F0-4992-9659-5892299B4665}"/>
              </a:ext>
            </a:extLst>
          </p:cNvPr>
          <p:cNvCxnSpPr>
            <a:cxnSpLocks/>
            <a:endCxn id="2" idx="2"/>
          </p:cNvCxnSpPr>
          <p:nvPr userDrawn="1"/>
        </p:nvCxnSpPr>
        <p:spPr>
          <a:xfrm>
            <a:off x="371475" y="1089025"/>
            <a:ext cx="5724525"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9704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615C236-8240-4D87-BD3E-46A4A73CD482}"/>
              </a:ext>
            </a:extLst>
          </p:cNvPr>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65C00953-B809-4DF2-97FA-57C604AC4B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날짜 개체 틀 3">
            <a:extLst>
              <a:ext uri="{FF2B5EF4-FFF2-40B4-BE49-F238E27FC236}">
                <a16:creationId xmlns:a16="http://schemas.microsoft.com/office/drawing/2014/main" id="{F7864CF2-D83F-4657-9BF5-08E327E9569A}"/>
              </a:ext>
            </a:extLst>
          </p:cNvPr>
          <p:cNvSpPr>
            <a:spLocks noGrp="1"/>
          </p:cNvSpPr>
          <p:nvPr>
            <p:ph type="dt" sz="half" idx="10"/>
          </p:nvPr>
        </p:nvSpPr>
        <p:spPr/>
        <p:txBody>
          <a:bodyPr/>
          <a:lstStyle/>
          <a:p>
            <a:fld id="{99539080-9B33-4EAA-9144-EBC27BF7C2B3}" type="datetime4">
              <a:rPr lang="en-US" altLang="ko-KR" smtClean="0"/>
              <a:t>October 1, 2018</a:t>
            </a:fld>
            <a:endParaRPr lang="ko-KR" altLang="en-US"/>
          </a:p>
        </p:txBody>
      </p:sp>
      <p:sp>
        <p:nvSpPr>
          <p:cNvPr id="5" name="바닥글 개체 틀 4">
            <a:extLst>
              <a:ext uri="{FF2B5EF4-FFF2-40B4-BE49-F238E27FC236}">
                <a16:creationId xmlns:a16="http://schemas.microsoft.com/office/drawing/2014/main" id="{A2B23766-DE1A-44E3-808F-F9FD08FAB904}"/>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9589BF36-086B-4AB6-83C9-634661628253}"/>
              </a:ext>
            </a:extLst>
          </p:cNvPr>
          <p:cNvSpPr>
            <a:spLocks noGrp="1"/>
          </p:cNvSpPr>
          <p:nvPr>
            <p:ph type="sldNum" sz="quarter" idx="12"/>
          </p:nvPr>
        </p:nvSpPr>
        <p:spPr/>
        <p:txBody>
          <a:bodyPr/>
          <a:lstStyle/>
          <a:p>
            <a:fld id="{B520CDF4-2128-4AEB-86B8-6C90AAFF1BAF}" type="slidenum">
              <a:rPr lang="ko-KR" altLang="en-US" smtClean="0"/>
              <a:t>‹#›</a:t>
            </a:fld>
            <a:endParaRPr lang="ko-KR" altLang="en-US"/>
          </a:p>
        </p:txBody>
      </p:sp>
    </p:spTree>
    <p:extLst>
      <p:ext uri="{BB962C8B-B14F-4D97-AF65-F5344CB8AC3E}">
        <p14:creationId xmlns:p14="http://schemas.microsoft.com/office/powerpoint/2010/main" val="2614769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B8DF1CC5-1B4B-49E8-AF81-971C248917A9}"/>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8621F272-13A7-4D29-932E-E78B22EE8BC9}"/>
              </a:ext>
            </a:extLst>
          </p:cNvPr>
          <p:cNvSpPr>
            <a:spLocks noGrp="1"/>
          </p:cNvSpPr>
          <p:nvPr>
            <p:ph sz="half" idx="1"/>
          </p:nvPr>
        </p:nvSpPr>
        <p:spPr>
          <a:xfrm>
            <a:off x="838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a:extLst>
              <a:ext uri="{FF2B5EF4-FFF2-40B4-BE49-F238E27FC236}">
                <a16:creationId xmlns:a16="http://schemas.microsoft.com/office/drawing/2014/main" id="{59497A1B-A861-4289-8A5E-9BAAAFE31264}"/>
              </a:ext>
            </a:extLst>
          </p:cNvPr>
          <p:cNvSpPr>
            <a:spLocks noGrp="1"/>
          </p:cNvSpPr>
          <p:nvPr>
            <p:ph sz="half" idx="2"/>
          </p:nvPr>
        </p:nvSpPr>
        <p:spPr>
          <a:xfrm>
            <a:off x="6172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a:extLst>
              <a:ext uri="{FF2B5EF4-FFF2-40B4-BE49-F238E27FC236}">
                <a16:creationId xmlns:a16="http://schemas.microsoft.com/office/drawing/2014/main" id="{42C4C583-AF24-4D95-A67D-B4AE58215C0B}"/>
              </a:ext>
            </a:extLst>
          </p:cNvPr>
          <p:cNvSpPr>
            <a:spLocks noGrp="1"/>
          </p:cNvSpPr>
          <p:nvPr>
            <p:ph type="dt" sz="half" idx="10"/>
          </p:nvPr>
        </p:nvSpPr>
        <p:spPr/>
        <p:txBody>
          <a:bodyPr/>
          <a:lstStyle/>
          <a:p>
            <a:fld id="{2745CEAB-ACAF-4D67-AD28-E22E4AA8CACA}" type="datetime4">
              <a:rPr lang="en-US" altLang="ko-KR" smtClean="0"/>
              <a:t>October 1, 2018</a:t>
            </a:fld>
            <a:endParaRPr lang="ko-KR" altLang="en-US"/>
          </a:p>
        </p:txBody>
      </p:sp>
      <p:sp>
        <p:nvSpPr>
          <p:cNvPr id="6" name="바닥글 개체 틀 5">
            <a:extLst>
              <a:ext uri="{FF2B5EF4-FFF2-40B4-BE49-F238E27FC236}">
                <a16:creationId xmlns:a16="http://schemas.microsoft.com/office/drawing/2014/main" id="{F7C3A120-6414-4CFC-A57E-97CC99F4142C}"/>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35F85B96-E7AB-4D18-9AA8-A896DBCAB45B}"/>
              </a:ext>
            </a:extLst>
          </p:cNvPr>
          <p:cNvSpPr>
            <a:spLocks noGrp="1"/>
          </p:cNvSpPr>
          <p:nvPr>
            <p:ph type="sldNum" sz="quarter" idx="12"/>
          </p:nvPr>
        </p:nvSpPr>
        <p:spPr/>
        <p:txBody>
          <a:bodyPr/>
          <a:lstStyle/>
          <a:p>
            <a:fld id="{B520CDF4-2128-4AEB-86B8-6C90AAFF1BAF}" type="slidenum">
              <a:rPr lang="ko-KR" altLang="en-US" smtClean="0"/>
              <a:t>‹#›</a:t>
            </a:fld>
            <a:endParaRPr lang="ko-KR" altLang="en-US"/>
          </a:p>
        </p:txBody>
      </p:sp>
    </p:spTree>
    <p:extLst>
      <p:ext uri="{BB962C8B-B14F-4D97-AF65-F5344CB8AC3E}">
        <p14:creationId xmlns:p14="http://schemas.microsoft.com/office/powerpoint/2010/main" val="3665560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8382494-E49B-4E68-8B01-6B3956F97BAB}"/>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49CCC994-A5DC-4178-BFD6-985F3A820D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내용 개체 틀 3">
            <a:extLst>
              <a:ext uri="{FF2B5EF4-FFF2-40B4-BE49-F238E27FC236}">
                <a16:creationId xmlns:a16="http://schemas.microsoft.com/office/drawing/2014/main" id="{145D7643-9A98-40DF-BB41-34A25A4B3E08}"/>
              </a:ext>
            </a:extLst>
          </p:cNvPr>
          <p:cNvSpPr>
            <a:spLocks noGrp="1"/>
          </p:cNvSpPr>
          <p:nvPr>
            <p:ph sz="half" idx="2"/>
          </p:nvPr>
        </p:nvSpPr>
        <p:spPr>
          <a:xfrm>
            <a:off x="839788" y="2505075"/>
            <a:ext cx="5157787"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a:extLst>
              <a:ext uri="{FF2B5EF4-FFF2-40B4-BE49-F238E27FC236}">
                <a16:creationId xmlns:a16="http://schemas.microsoft.com/office/drawing/2014/main" id="{CC459C17-7D74-410F-81D6-4618FF40ED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내용 개체 틀 5">
            <a:extLst>
              <a:ext uri="{FF2B5EF4-FFF2-40B4-BE49-F238E27FC236}">
                <a16:creationId xmlns:a16="http://schemas.microsoft.com/office/drawing/2014/main" id="{2F9E808C-CFE7-4036-8EF5-8478E0BBD26A}"/>
              </a:ext>
            </a:extLst>
          </p:cNvPr>
          <p:cNvSpPr>
            <a:spLocks noGrp="1"/>
          </p:cNvSpPr>
          <p:nvPr>
            <p:ph sz="quarter" idx="4"/>
          </p:nvPr>
        </p:nvSpPr>
        <p:spPr>
          <a:xfrm>
            <a:off x="6172200" y="2505075"/>
            <a:ext cx="5183188"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a:extLst>
              <a:ext uri="{FF2B5EF4-FFF2-40B4-BE49-F238E27FC236}">
                <a16:creationId xmlns:a16="http://schemas.microsoft.com/office/drawing/2014/main" id="{508CCE8C-D3B4-4A63-9D13-D177552F87B7}"/>
              </a:ext>
            </a:extLst>
          </p:cNvPr>
          <p:cNvSpPr>
            <a:spLocks noGrp="1"/>
          </p:cNvSpPr>
          <p:nvPr>
            <p:ph type="dt" sz="half" idx="10"/>
          </p:nvPr>
        </p:nvSpPr>
        <p:spPr/>
        <p:txBody>
          <a:bodyPr/>
          <a:lstStyle/>
          <a:p>
            <a:fld id="{A9270387-4557-47C1-B628-BE948CED5252}" type="datetime4">
              <a:rPr lang="en-US" altLang="ko-KR" smtClean="0"/>
              <a:t>October 1, 2018</a:t>
            </a:fld>
            <a:endParaRPr lang="ko-KR" altLang="en-US"/>
          </a:p>
        </p:txBody>
      </p:sp>
      <p:sp>
        <p:nvSpPr>
          <p:cNvPr id="8" name="바닥글 개체 틀 7">
            <a:extLst>
              <a:ext uri="{FF2B5EF4-FFF2-40B4-BE49-F238E27FC236}">
                <a16:creationId xmlns:a16="http://schemas.microsoft.com/office/drawing/2014/main" id="{D659A68B-35E9-49F2-9E6A-913EE9681886}"/>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E2AA4FB6-7D9D-4EAA-90EB-7ACCEA983739}"/>
              </a:ext>
            </a:extLst>
          </p:cNvPr>
          <p:cNvSpPr>
            <a:spLocks noGrp="1"/>
          </p:cNvSpPr>
          <p:nvPr>
            <p:ph type="sldNum" sz="quarter" idx="12"/>
          </p:nvPr>
        </p:nvSpPr>
        <p:spPr/>
        <p:txBody>
          <a:bodyPr/>
          <a:lstStyle/>
          <a:p>
            <a:fld id="{B520CDF4-2128-4AEB-86B8-6C90AAFF1BAF}" type="slidenum">
              <a:rPr lang="ko-KR" altLang="en-US" smtClean="0"/>
              <a:t>‹#›</a:t>
            </a:fld>
            <a:endParaRPr lang="ko-KR" altLang="en-US"/>
          </a:p>
        </p:txBody>
      </p:sp>
    </p:spTree>
    <p:extLst>
      <p:ext uri="{BB962C8B-B14F-4D97-AF65-F5344CB8AC3E}">
        <p14:creationId xmlns:p14="http://schemas.microsoft.com/office/powerpoint/2010/main" val="2361647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7F7EF8C-F3BD-41FB-A54A-F8C00F9C1ACC}"/>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A8CA95BC-952A-4344-AFF0-230CE46E21BD}"/>
              </a:ext>
            </a:extLst>
          </p:cNvPr>
          <p:cNvSpPr>
            <a:spLocks noGrp="1"/>
          </p:cNvSpPr>
          <p:nvPr>
            <p:ph type="dt" sz="half" idx="10"/>
          </p:nvPr>
        </p:nvSpPr>
        <p:spPr/>
        <p:txBody>
          <a:bodyPr/>
          <a:lstStyle/>
          <a:p>
            <a:fld id="{C8AF3968-CD63-4EF6-9CA3-CAB3D9EAC8B7}" type="datetime4">
              <a:rPr lang="en-US" altLang="ko-KR" smtClean="0"/>
              <a:t>October 1, 2018</a:t>
            </a:fld>
            <a:endParaRPr lang="ko-KR" altLang="en-US"/>
          </a:p>
        </p:txBody>
      </p:sp>
      <p:sp>
        <p:nvSpPr>
          <p:cNvPr id="4" name="바닥글 개체 틀 3">
            <a:extLst>
              <a:ext uri="{FF2B5EF4-FFF2-40B4-BE49-F238E27FC236}">
                <a16:creationId xmlns:a16="http://schemas.microsoft.com/office/drawing/2014/main" id="{E28449CF-C070-41E5-917C-3B698607931C}"/>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A2075D83-E3AC-4C39-8FAB-1C08D65B392B}"/>
              </a:ext>
            </a:extLst>
          </p:cNvPr>
          <p:cNvSpPr>
            <a:spLocks noGrp="1"/>
          </p:cNvSpPr>
          <p:nvPr>
            <p:ph type="sldNum" sz="quarter" idx="12"/>
          </p:nvPr>
        </p:nvSpPr>
        <p:spPr/>
        <p:txBody>
          <a:bodyPr/>
          <a:lstStyle/>
          <a:p>
            <a:fld id="{B520CDF4-2128-4AEB-86B8-6C90AAFF1BAF}" type="slidenum">
              <a:rPr lang="ko-KR" altLang="en-US" smtClean="0"/>
              <a:t>‹#›</a:t>
            </a:fld>
            <a:endParaRPr lang="ko-KR" altLang="en-US"/>
          </a:p>
        </p:txBody>
      </p:sp>
    </p:spTree>
    <p:extLst>
      <p:ext uri="{BB962C8B-B14F-4D97-AF65-F5344CB8AC3E}">
        <p14:creationId xmlns:p14="http://schemas.microsoft.com/office/powerpoint/2010/main" val="1702466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F55A77B3-602D-4671-B4F7-B9B2AAAF3E8B}"/>
              </a:ext>
            </a:extLst>
          </p:cNvPr>
          <p:cNvSpPr>
            <a:spLocks noGrp="1"/>
          </p:cNvSpPr>
          <p:nvPr>
            <p:ph type="dt" sz="half" idx="10"/>
          </p:nvPr>
        </p:nvSpPr>
        <p:spPr/>
        <p:txBody>
          <a:bodyPr/>
          <a:lstStyle/>
          <a:p>
            <a:fld id="{7017FEB1-1A50-4FDA-9CFC-EA4BA07C2A90}" type="datetime4">
              <a:rPr lang="en-US" altLang="ko-KR" smtClean="0"/>
              <a:t>October 1, 2018</a:t>
            </a:fld>
            <a:endParaRPr lang="ko-KR" altLang="en-US"/>
          </a:p>
        </p:txBody>
      </p:sp>
      <p:sp>
        <p:nvSpPr>
          <p:cNvPr id="3" name="바닥글 개체 틀 2">
            <a:extLst>
              <a:ext uri="{FF2B5EF4-FFF2-40B4-BE49-F238E27FC236}">
                <a16:creationId xmlns:a16="http://schemas.microsoft.com/office/drawing/2014/main" id="{4F7E1292-9FA4-41C3-BF0A-D4F06251DE16}"/>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71453C70-7FD6-4BDE-B8EA-55F4F7604D15}"/>
              </a:ext>
            </a:extLst>
          </p:cNvPr>
          <p:cNvSpPr>
            <a:spLocks noGrp="1"/>
          </p:cNvSpPr>
          <p:nvPr>
            <p:ph type="sldNum" sz="quarter" idx="12"/>
          </p:nvPr>
        </p:nvSpPr>
        <p:spPr/>
        <p:txBody>
          <a:bodyPr/>
          <a:lstStyle/>
          <a:p>
            <a:fld id="{B520CDF4-2128-4AEB-86B8-6C90AAFF1BAF}" type="slidenum">
              <a:rPr lang="ko-KR" altLang="en-US" smtClean="0"/>
              <a:t>‹#›</a:t>
            </a:fld>
            <a:endParaRPr lang="ko-KR" altLang="en-US"/>
          </a:p>
        </p:txBody>
      </p:sp>
    </p:spTree>
    <p:extLst>
      <p:ext uri="{BB962C8B-B14F-4D97-AF65-F5344CB8AC3E}">
        <p14:creationId xmlns:p14="http://schemas.microsoft.com/office/powerpoint/2010/main" val="3348503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8F94CF8-6CBB-4137-9E75-800C6885EB59}"/>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94200E88-FF64-4488-8898-62008B8A99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a:extLst>
              <a:ext uri="{FF2B5EF4-FFF2-40B4-BE49-F238E27FC236}">
                <a16:creationId xmlns:a16="http://schemas.microsoft.com/office/drawing/2014/main" id="{61B61A5C-5C93-46B8-A976-091C880DDF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a:extLst>
              <a:ext uri="{FF2B5EF4-FFF2-40B4-BE49-F238E27FC236}">
                <a16:creationId xmlns:a16="http://schemas.microsoft.com/office/drawing/2014/main" id="{A3817112-5F29-459C-9366-CD111FB35E9E}"/>
              </a:ext>
            </a:extLst>
          </p:cNvPr>
          <p:cNvSpPr>
            <a:spLocks noGrp="1"/>
          </p:cNvSpPr>
          <p:nvPr>
            <p:ph type="dt" sz="half" idx="10"/>
          </p:nvPr>
        </p:nvSpPr>
        <p:spPr/>
        <p:txBody>
          <a:bodyPr/>
          <a:lstStyle/>
          <a:p>
            <a:fld id="{32D7AA65-4BF8-4C1C-AFC9-6A04B890EE65}" type="datetime4">
              <a:rPr lang="en-US" altLang="ko-KR" smtClean="0"/>
              <a:t>October 1, 2018</a:t>
            </a:fld>
            <a:endParaRPr lang="ko-KR" altLang="en-US"/>
          </a:p>
        </p:txBody>
      </p:sp>
      <p:sp>
        <p:nvSpPr>
          <p:cNvPr id="6" name="바닥글 개체 틀 5">
            <a:extLst>
              <a:ext uri="{FF2B5EF4-FFF2-40B4-BE49-F238E27FC236}">
                <a16:creationId xmlns:a16="http://schemas.microsoft.com/office/drawing/2014/main" id="{5E69E48A-F44E-45FF-9424-842B72069EF5}"/>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E27FBFEE-6D42-442F-A84C-FCC568304715}"/>
              </a:ext>
            </a:extLst>
          </p:cNvPr>
          <p:cNvSpPr>
            <a:spLocks noGrp="1"/>
          </p:cNvSpPr>
          <p:nvPr>
            <p:ph type="sldNum" sz="quarter" idx="12"/>
          </p:nvPr>
        </p:nvSpPr>
        <p:spPr/>
        <p:txBody>
          <a:bodyPr/>
          <a:lstStyle/>
          <a:p>
            <a:fld id="{B520CDF4-2128-4AEB-86B8-6C90AAFF1BAF}" type="slidenum">
              <a:rPr lang="ko-KR" altLang="en-US" smtClean="0"/>
              <a:t>‹#›</a:t>
            </a:fld>
            <a:endParaRPr lang="ko-KR" altLang="en-US"/>
          </a:p>
        </p:txBody>
      </p:sp>
    </p:spTree>
    <p:extLst>
      <p:ext uri="{BB962C8B-B14F-4D97-AF65-F5344CB8AC3E}">
        <p14:creationId xmlns:p14="http://schemas.microsoft.com/office/powerpoint/2010/main" val="4006977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B62C9D0-E517-417E-BFBE-C45FC0876955}"/>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31E8DDDD-97BF-49FB-BAF3-9475533051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EBF2B31C-5A59-48C1-AA94-0338EFB405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a:extLst>
              <a:ext uri="{FF2B5EF4-FFF2-40B4-BE49-F238E27FC236}">
                <a16:creationId xmlns:a16="http://schemas.microsoft.com/office/drawing/2014/main" id="{0620F1AD-6D06-4DFC-AA31-BD35C5B2E29C}"/>
              </a:ext>
            </a:extLst>
          </p:cNvPr>
          <p:cNvSpPr>
            <a:spLocks noGrp="1"/>
          </p:cNvSpPr>
          <p:nvPr>
            <p:ph type="dt" sz="half" idx="10"/>
          </p:nvPr>
        </p:nvSpPr>
        <p:spPr/>
        <p:txBody>
          <a:bodyPr/>
          <a:lstStyle/>
          <a:p>
            <a:fld id="{BAE16C88-7257-44D0-9EA0-EE882B971415}" type="datetime4">
              <a:rPr lang="en-US" altLang="ko-KR" smtClean="0"/>
              <a:t>October 1, 2018</a:t>
            </a:fld>
            <a:endParaRPr lang="ko-KR" altLang="en-US"/>
          </a:p>
        </p:txBody>
      </p:sp>
      <p:sp>
        <p:nvSpPr>
          <p:cNvPr id="6" name="바닥글 개체 틀 5">
            <a:extLst>
              <a:ext uri="{FF2B5EF4-FFF2-40B4-BE49-F238E27FC236}">
                <a16:creationId xmlns:a16="http://schemas.microsoft.com/office/drawing/2014/main" id="{37713771-5AA7-4142-BB9E-3448DD4782C6}"/>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737C6E20-5145-449C-8237-CBE97607794B}"/>
              </a:ext>
            </a:extLst>
          </p:cNvPr>
          <p:cNvSpPr>
            <a:spLocks noGrp="1"/>
          </p:cNvSpPr>
          <p:nvPr>
            <p:ph type="sldNum" sz="quarter" idx="12"/>
          </p:nvPr>
        </p:nvSpPr>
        <p:spPr/>
        <p:txBody>
          <a:bodyPr/>
          <a:lstStyle/>
          <a:p>
            <a:fld id="{B520CDF4-2128-4AEB-86B8-6C90AAFF1BAF}" type="slidenum">
              <a:rPr lang="ko-KR" altLang="en-US" smtClean="0"/>
              <a:t>‹#›</a:t>
            </a:fld>
            <a:endParaRPr lang="ko-KR" altLang="en-US"/>
          </a:p>
        </p:txBody>
      </p:sp>
    </p:spTree>
    <p:extLst>
      <p:ext uri="{BB962C8B-B14F-4D97-AF65-F5344CB8AC3E}">
        <p14:creationId xmlns:p14="http://schemas.microsoft.com/office/powerpoint/2010/main" val="1804853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DDFE606-4B00-4A6D-82CC-CAC03708007C}"/>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2F508D38-377C-4884-8971-70499C13BD94}"/>
              </a:ext>
            </a:extLst>
          </p:cNvPr>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a:extLst>
              <a:ext uri="{FF2B5EF4-FFF2-40B4-BE49-F238E27FC236}">
                <a16:creationId xmlns:a16="http://schemas.microsoft.com/office/drawing/2014/main" id="{5CBB9481-ACED-4417-AFB6-8054501803CD}"/>
              </a:ext>
            </a:extLst>
          </p:cNvPr>
          <p:cNvSpPr>
            <a:spLocks noGrp="1"/>
          </p:cNvSpPr>
          <p:nvPr>
            <p:ph type="dt" sz="half" idx="10"/>
          </p:nvPr>
        </p:nvSpPr>
        <p:spPr/>
        <p:txBody>
          <a:bodyPr/>
          <a:lstStyle/>
          <a:p>
            <a:fld id="{65F77F87-AAFF-4795-AAF6-5A1F113532B5}" type="datetime4">
              <a:rPr lang="en-US" altLang="ko-KR" smtClean="0"/>
              <a:t>October 1, 2018</a:t>
            </a:fld>
            <a:endParaRPr lang="ko-KR" altLang="en-US"/>
          </a:p>
        </p:txBody>
      </p:sp>
      <p:sp>
        <p:nvSpPr>
          <p:cNvPr id="5" name="바닥글 개체 틀 4">
            <a:extLst>
              <a:ext uri="{FF2B5EF4-FFF2-40B4-BE49-F238E27FC236}">
                <a16:creationId xmlns:a16="http://schemas.microsoft.com/office/drawing/2014/main" id="{AF643E03-D77F-4DCD-B38A-B352F067DEDC}"/>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104DF002-F1F3-4478-BC61-1AEB0A606867}"/>
              </a:ext>
            </a:extLst>
          </p:cNvPr>
          <p:cNvSpPr>
            <a:spLocks noGrp="1"/>
          </p:cNvSpPr>
          <p:nvPr>
            <p:ph type="sldNum" sz="quarter" idx="12"/>
          </p:nvPr>
        </p:nvSpPr>
        <p:spPr/>
        <p:txBody>
          <a:bodyPr/>
          <a:lstStyle/>
          <a:p>
            <a:fld id="{B520CDF4-2128-4AEB-86B8-6C90AAFF1BAF}" type="slidenum">
              <a:rPr lang="ko-KR" altLang="en-US" smtClean="0"/>
              <a:t>‹#›</a:t>
            </a:fld>
            <a:endParaRPr lang="ko-KR" altLang="en-US"/>
          </a:p>
        </p:txBody>
      </p:sp>
    </p:spTree>
    <p:extLst>
      <p:ext uri="{BB962C8B-B14F-4D97-AF65-F5344CB8AC3E}">
        <p14:creationId xmlns:p14="http://schemas.microsoft.com/office/powerpoint/2010/main" val="1574255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777AD0B0-8274-467C-83A4-0F3A8DE4A0C7}"/>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B2866C7D-B36E-41B7-BD44-9A6095B4774F}"/>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a:extLst>
              <a:ext uri="{FF2B5EF4-FFF2-40B4-BE49-F238E27FC236}">
                <a16:creationId xmlns:a16="http://schemas.microsoft.com/office/drawing/2014/main" id="{F708BDDD-98B8-4279-B101-20917AA4CB8A}"/>
              </a:ext>
            </a:extLst>
          </p:cNvPr>
          <p:cNvSpPr>
            <a:spLocks noGrp="1"/>
          </p:cNvSpPr>
          <p:nvPr>
            <p:ph type="dt" sz="half" idx="10"/>
          </p:nvPr>
        </p:nvSpPr>
        <p:spPr/>
        <p:txBody>
          <a:bodyPr/>
          <a:lstStyle/>
          <a:p>
            <a:fld id="{3452BE11-74FF-4165-9E6F-7127646F4BF4}" type="datetime4">
              <a:rPr lang="en-US" altLang="ko-KR" smtClean="0"/>
              <a:t>October 1, 2018</a:t>
            </a:fld>
            <a:endParaRPr lang="ko-KR" altLang="en-US"/>
          </a:p>
        </p:txBody>
      </p:sp>
      <p:sp>
        <p:nvSpPr>
          <p:cNvPr id="5" name="바닥글 개체 틀 4">
            <a:extLst>
              <a:ext uri="{FF2B5EF4-FFF2-40B4-BE49-F238E27FC236}">
                <a16:creationId xmlns:a16="http://schemas.microsoft.com/office/drawing/2014/main" id="{B5EE4BC5-DC02-4F80-A37A-65BE638C3582}"/>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968BEEDA-1709-4074-974B-EF33B4225B30}"/>
              </a:ext>
            </a:extLst>
          </p:cNvPr>
          <p:cNvSpPr>
            <a:spLocks noGrp="1"/>
          </p:cNvSpPr>
          <p:nvPr>
            <p:ph type="sldNum" sz="quarter" idx="12"/>
          </p:nvPr>
        </p:nvSpPr>
        <p:spPr/>
        <p:txBody>
          <a:bodyPr/>
          <a:lstStyle/>
          <a:p>
            <a:fld id="{B520CDF4-2128-4AEB-86B8-6C90AAFF1BAF}" type="slidenum">
              <a:rPr lang="ko-KR" altLang="en-US" smtClean="0"/>
              <a:t>‹#›</a:t>
            </a:fld>
            <a:endParaRPr lang="ko-KR" altLang="en-US"/>
          </a:p>
        </p:txBody>
      </p:sp>
    </p:spTree>
    <p:extLst>
      <p:ext uri="{BB962C8B-B14F-4D97-AF65-F5344CB8AC3E}">
        <p14:creationId xmlns:p14="http://schemas.microsoft.com/office/powerpoint/2010/main" val="1940677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12279CB3-11C4-4A00-87B9-7F0AB595876B}"/>
              </a:ext>
            </a:extLst>
          </p:cNvPr>
          <p:cNvSpPr>
            <a:spLocks noGrp="1"/>
          </p:cNvSpPr>
          <p:nvPr>
            <p:ph type="title"/>
          </p:nvPr>
        </p:nvSpPr>
        <p:spPr>
          <a:xfrm>
            <a:off x="371475" y="365126"/>
            <a:ext cx="11449050" cy="723899"/>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a:extLst>
              <a:ext uri="{FF2B5EF4-FFF2-40B4-BE49-F238E27FC236}">
                <a16:creationId xmlns:a16="http://schemas.microsoft.com/office/drawing/2014/main" id="{504475D9-CEA9-4F27-A3B7-BF326EEF73F7}"/>
              </a:ext>
            </a:extLst>
          </p:cNvPr>
          <p:cNvSpPr>
            <a:spLocks noGrp="1"/>
          </p:cNvSpPr>
          <p:nvPr>
            <p:ph type="body" idx="1"/>
          </p:nvPr>
        </p:nvSpPr>
        <p:spPr>
          <a:xfrm>
            <a:off x="371475" y="1449387"/>
            <a:ext cx="11449050" cy="4859337"/>
          </a:xfrm>
          <a:prstGeom prst="rect">
            <a:avLst/>
          </a:prstGeom>
        </p:spPr>
        <p:txBody>
          <a:bodyPr vert="horz" lIns="91440" tIns="45720" rIns="91440" bIns="45720" rtlCol="0">
            <a:normAutofit/>
          </a:bodyPr>
          <a:lstStyle/>
          <a:p>
            <a:pPr lvl="0"/>
            <a:r>
              <a:rPr lang="ko-KR" altLang="en-US" dirty="0"/>
              <a:t>마스터 텍스트 스타일 편집</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a:extLst>
              <a:ext uri="{FF2B5EF4-FFF2-40B4-BE49-F238E27FC236}">
                <a16:creationId xmlns:a16="http://schemas.microsoft.com/office/drawing/2014/main" id="{DA372223-8EB4-475F-ADD8-5A5FDE954B31}"/>
              </a:ext>
            </a:extLst>
          </p:cNvPr>
          <p:cNvSpPr>
            <a:spLocks noGrp="1"/>
          </p:cNvSpPr>
          <p:nvPr>
            <p:ph type="dt" sz="half" idx="2"/>
          </p:nvPr>
        </p:nvSpPr>
        <p:spPr>
          <a:xfrm>
            <a:off x="371475" y="6489700"/>
            <a:ext cx="2743200" cy="365125"/>
          </a:xfrm>
          <a:prstGeom prst="rect">
            <a:avLst/>
          </a:prstGeom>
        </p:spPr>
        <p:txBody>
          <a:bodyPr vert="horz" lIns="91440" tIns="45720" rIns="91440" bIns="45720" rtlCol="0" anchor="ctr"/>
          <a:lstStyle>
            <a:lvl1pPr algn="l">
              <a:defRPr sz="1200">
                <a:solidFill>
                  <a:schemeClr val="tx1">
                    <a:lumMod val="75000"/>
                    <a:lumOff val="25000"/>
                  </a:schemeClr>
                </a:solidFill>
              </a:defRPr>
            </a:lvl1pPr>
          </a:lstStyle>
          <a:p>
            <a:fld id="{82231439-EA9E-4911-ADF4-FEE3EAB7B98B}" type="datetime4">
              <a:rPr lang="en-US" altLang="ko-KR" smtClean="0"/>
              <a:t>October 1, 2018</a:t>
            </a:fld>
            <a:endParaRPr lang="ko-KR" altLang="en-US"/>
          </a:p>
        </p:txBody>
      </p:sp>
      <p:sp>
        <p:nvSpPr>
          <p:cNvPr id="5" name="바닥글 개체 틀 4">
            <a:extLst>
              <a:ext uri="{FF2B5EF4-FFF2-40B4-BE49-F238E27FC236}">
                <a16:creationId xmlns:a16="http://schemas.microsoft.com/office/drawing/2014/main" id="{110DB9AD-3AC7-4AC0-8829-2DEF507D18A9}"/>
              </a:ext>
            </a:extLst>
          </p:cNvPr>
          <p:cNvSpPr>
            <a:spLocks noGrp="1"/>
          </p:cNvSpPr>
          <p:nvPr>
            <p:ph type="ftr" sz="quarter" idx="3"/>
          </p:nvPr>
        </p:nvSpPr>
        <p:spPr>
          <a:xfrm>
            <a:off x="4038600" y="6492875"/>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6E34195B-9464-487F-BC4F-A90B3EFE5DD8}"/>
              </a:ext>
            </a:extLst>
          </p:cNvPr>
          <p:cNvSpPr>
            <a:spLocks noGrp="1"/>
          </p:cNvSpPr>
          <p:nvPr>
            <p:ph type="sldNum" sz="quarter" idx="4"/>
          </p:nvPr>
        </p:nvSpPr>
        <p:spPr>
          <a:xfrm>
            <a:off x="9077325" y="6492875"/>
            <a:ext cx="2743200" cy="365125"/>
          </a:xfrm>
          <a:prstGeom prst="rect">
            <a:avLst/>
          </a:prstGeom>
        </p:spPr>
        <p:txBody>
          <a:bodyPr vert="horz" lIns="91440" tIns="45720" rIns="91440" bIns="45720" rtlCol="0" anchor="ctr"/>
          <a:lstStyle>
            <a:lvl1pPr algn="r">
              <a:defRPr sz="1200">
                <a:solidFill>
                  <a:schemeClr val="tx1">
                    <a:lumMod val="75000"/>
                    <a:lumOff val="25000"/>
                  </a:schemeClr>
                </a:solidFill>
              </a:defRPr>
            </a:lvl1pPr>
          </a:lstStyle>
          <a:p>
            <a:fld id="{B520CDF4-2128-4AEB-86B8-6C90AAFF1BAF}" type="slidenum">
              <a:rPr lang="ko-KR" altLang="en-US" smtClean="0"/>
              <a:pPr/>
              <a:t>‹#›</a:t>
            </a:fld>
            <a:endParaRPr lang="ko-KR" altLang="en-US" dirty="0"/>
          </a:p>
        </p:txBody>
      </p:sp>
    </p:spTree>
    <p:extLst>
      <p:ext uri="{BB962C8B-B14F-4D97-AF65-F5344CB8AC3E}">
        <p14:creationId xmlns:p14="http://schemas.microsoft.com/office/powerpoint/2010/main" val="2035252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1"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1"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1"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1"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444" userDrawn="1">
          <p15:clr>
            <a:srgbClr val="F26B43"/>
          </p15:clr>
        </p15:guide>
        <p15:guide id="2" pos="3840" userDrawn="1">
          <p15:clr>
            <a:srgbClr val="F26B43"/>
          </p15:clr>
        </p15:guide>
        <p15:guide id="3" pos="234" userDrawn="1">
          <p15:clr>
            <a:srgbClr val="F26B43"/>
          </p15:clr>
        </p15:guide>
        <p15:guide id="4" pos="7446" userDrawn="1">
          <p15:clr>
            <a:srgbClr val="F26B43"/>
          </p15:clr>
        </p15:guide>
        <p15:guide id="5" orient="horz" pos="232" userDrawn="1">
          <p15:clr>
            <a:srgbClr val="F26B43"/>
          </p15:clr>
        </p15:guide>
        <p15:guide id="6" orient="horz" pos="4088" userDrawn="1">
          <p15:clr>
            <a:srgbClr val="F26B43"/>
          </p15:clr>
        </p15:guide>
        <p15:guide id="7" orient="horz" pos="686" userDrawn="1">
          <p15:clr>
            <a:srgbClr val="F26B43"/>
          </p15:clr>
        </p15:guide>
        <p15:guide id="8" orient="horz" pos="913" userDrawn="1">
          <p15:clr>
            <a:srgbClr val="F26B43"/>
          </p15:clr>
        </p15:guide>
        <p15:guide id="9" orient="horz" pos="3974" userDrawn="1">
          <p15:clr>
            <a:srgbClr val="F26B43"/>
          </p15:clr>
        </p15:guide>
        <p15:guide id="10" pos="574" userDrawn="1">
          <p15:clr>
            <a:srgbClr val="F26B43"/>
          </p15:clr>
        </p15:guide>
        <p15:guide id="11" pos="7106" userDrawn="1">
          <p15:clr>
            <a:srgbClr val="F26B43"/>
          </p15:clr>
        </p15:guide>
        <p15:guide id="12" pos="4067" userDrawn="1">
          <p15:clr>
            <a:srgbClr val="F26B43"/>
          </p15:clr>
        </p15:guide>
        <p15:guide id="13" orient="horz" pos="120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5D9901C-BFE2-4204-8E5A-19EF16B5E6F4}"/>
              </a:ext>
            </a:extLst>
          </p:cNvPr>
          <p:cNvSpPr>
            <a:spLocks noGrp="1"/>
          </p:cNvSpPr>
          <p:nvPr>
            <p:ph type="ctrTitle"/>
          </p:nvPr>
        </p:nvSpPr>
        <p:spPr/>
        <p:txBody>
          <a:bodyPr>
            <a:noAutofit/>
          </a:bodyPr>
          <a:lstStyle/>
          <a:p>
            <a:r>
              <a:rPr lang="en-US" altLang="ko-KR" sz="4800" dirty="0"/>
              <a:t>Enabling Reliable, Asynchronous, </a:t>
            </a:r>
            <a:br>
              <a:rPr lang="en-US" altLang="ko-KR" sz="4800" dirty="0"/>
            </a:br>
            <a:r>
              <a:rPr lang="en-US" altLang="ko-KR" sz="4800" dirty="0"/>
              <a:t>and Bidirectional Communication in Sensor Networks over White Spaces</a:t>
            </a:r>
            <a:endParaRPr lang="ko-KR" altLang="en-US" sz="4400" dirty="0"/>
          </a:p>
        </p:txBody>
      </p:sp>
      <p:sp>
        <p:nvSpPr>
          <p:cNvPr id="3" name="부제목 2">
            <a:extLst>
              <a:ext uri="{FF2B5EF4-FFF2-40B4-BE49-F238E27FC236}">
                <a16:creationId xmlns:a16="http://schemas.microsoft.com/office/drawing/2014/main" id="{7814E78A-95FE-4AC3-834A-24472316D161}"/>
              </a:ext>
            </a:extLst>
          </p:cNvPr>
          <p:cNvSpPr>
            <a:spLocks noGrp="1"/>
          </p:cNvSpPr>
          <p:nvPr>
            <p:ph type="subTitle" idx="1"/>
          </p:nvPr>
        </p:nvSpPr>
        <p:spPr>
          <a:xfrm>
            <a:off x="731839" y="3689440"/>
            <a:ext cx="10728324" cy="763907"/>
          </a:xfrm>
        </p:spPr>
        <p:txBody>
          <a:bodyPr>
            <a:normAutofit lnSpcReduction="10000"/>
          </a:bodyPr>
          <a:lstStyle/>
          <a:p>
            <a:r>
              <a:rPr lang="en-US" altLang="ko-KR" sz="2200" dirty="0" err="1"/>
              <a:t>Abusayeed</a:t>
            </a:r>
            <a:r>
              <a:rPr lang="en-US" altLang="ko-KR" sz="2200" dirty="0"/>
              <a:t> Saifullah</a:t>
            </a:r>
            <a:r>
              <a:rPr lang="en-US" altLang="ko-KR" sz="2200" baseline="30000" dirty="0"/>
              <a:t>†</a:t>
            </a:r>
            <a:r>
              <a:rPr lang="en-US" altLang="ko-KR" sz="2200" dirty="0"/>
              <a:t>, </a:t>
            </a:r>
            <a:r>
              <a:rPr lang="en-US" altLang="ko-KR" sz="2200" dirty="0" err="1"/>
              <a:t>Mahbubur</a:t>
            </a:r>
            <a:r>
              <a:rPr lang="en-US" altLang="ko-KR" sz="2200" dirty="0"/>
              <a:t> Rahman</a:t>
            </a:r>
            <a:r>
              <a:rPr lang="en-US" altLang="ko-KR" sz="2200" baseline="30000" dirty="0"/>
              <a:t>†</a:t>
            </a:r>
            <a:r>
              <a:rPr lang="en-US" altLang="ko-KR" sz="2200" dirty="0"/>
              <a:t>, Dali Ismail</a:t>
            </a:r>
            <a:r>
              <a:rPr lang="en-US" altLang="ko-KR" sz="2200" baseline="30000" dirty="0"/>
              <a:t>†</a:t>
            </a:r>
            <a:r>
              <a:rPr lang="en-US" altLang="ko-KR" sz="2200" dirty="0"/>
              <a:t/>
            </a:r>
            <a:br>
              <a:rPr lang="en-US" altLang="ko-KR" sz="2200" dirty="0"/>
            </a:br>
            <a:r>
              <a:rPr lang="en-US" altLang="ko-KR" sz="2200" dirty="0" err="1"/>
              <a:t>Chenyang</a:t>
            </a:r>
            <a:r>
              <a:rPr lang="en-US" altLang="ko-KR" sz="2200" dirty="0"/>
              <a:t> Lu</a:t>
            </a:r>
            <a:r>
              <a:rPr lang="en-US" altLang="ko-KR" sz="2200" baseline="30000" dirty="0"/>
              <a:t>‡</a:t>
            </a:r>
            <a:r>
              <a:rPr lang="en-US" altLang="ko-KR" sz="2200" dirty="0"/>
              <a:t>, </a:t>
            </a:r>
            <a:r>
              <a:rPr lang="en-US" altLang="ko-KR" sz="2200" dirty="0" err="1"/>
              <a:t>Jie</a:t>
            </a:r>
            <a:r>
              <a:rPr lang="en-US" altLang="ko-KR" sz="2200" dirty="0"/>
              <a:t> Liu</a:t>
            </a:r>
            <a:r>
              <a:rPr lang="en-US" altLang="ko-KR" sz="2200" baseline="30000" dirty="0"/>
              <a:t>⁂</a:t>
            </a:r>
            <a:r>
              <a:rPr lang="en-US" altLang="ko-KR" sz="2200" dirty="0"/>
              <a:t>, </a:t>
            </a:r>
            <a:r>
              <a:rPr lang="en-US" altLang="ko-KR" sz="2200" dirty="0" err="1"/>
              <a:t>Ranveer</a:t>
            </a:r>
            <a:r>
              <a:rPr lang="en-US" altLang="ko-KR" sz="2200" dirty="0"/>
              <a:t> Chandra</a:t>
            </a:r>
            <a:r>
              <a:rPr lang="en-US" altLang="ko-KR" sz="2200" baseline="30000" dirty="0"/>
              <a:t>⁂</a:t>
            </a:r>
            <a:endParaRPr lang="ko-KR" altLang="en-US" sz="2200" baseline="30000" dirty="0"/>
          </a:p>
        </p:txBody>
      </p:sp>
      <p:sp>
        <p:nvSpPr>
          <p:cNvPr id="4" name="부제목 2">
            <a:extLst>
              <a:ext uri="{FF2B5EF4-FFF2-40B4-BE49-F238E27FC236}">
                <a16:creationId xmlns:a16="http://schemas.microsoft.com/office/drawing/2014/main" id="{9E318DAF-E161-4B21-9B78-666C84887A5C}"/>
              </a:ext>
            </a:extLst>
          </p:cNvPr>
          <p:cNvSpPr txBox="1">
            <a:spLocks/>
          </p:cNvSpPr>
          <p:nvPr/>
        </p:nvSpPr>
        <p:spPr>
          <a:xfrm>
            <a:off x="731839" y="4453347"/>
            <a:ext cx="10728324" cy="456634"/>
          </a:xfrm>
          <a:prstGeom prst="rect">
            <a:avLst/>
          </a:prstGeom>
        </p:spPr>
        <p:txBody>
          <a:bodyPr vert="horz" lIns="91440" tIns="45720" rIns="91440" bIns="45720" rtlCol="0">
            <a:normAutofit/>
          </a:bodyPr>
          <a:lstStyle>
            <a:lvl1pPr marL="0" indent="0" algn="l" defTabSz="914400" rtl="0" eaLnBrk="1" latinLnBrk="1"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1"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1"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tLang="ko-KR" sz="2000" baseline="30000" dirty="0"/>
              <a:t>†</a:t>
            </a:r>
            <a:r>
              <a:rPr lang="en-US" altLang="ko-KR" sz="2000" dirty="0">
                <a:latin typeface="YD윤고딕 310" panose="02020603020101020101" pitchFamily="18" charset="-127"/>
                <a:ea typeface="YD윤고딕 310" panose="02020603020101020101" pitchFamily="18" charset="-127"/>
              </a:rPr>
              <a:t>Wayne State University, </a:t>
            </a:r>
            <a:r>
              <a:rPr lang="en-US" altLang="ko-KR" sz="2000" baseline="30000" dirty="0"/>
              <a:t>‡</a:t>
            </a:r>
            <a:r>
              <a:rPr lang="en-US" altLang="ko-KR" sz="2000" dirty="0">
                <a:latin typeface="YD윤고딕 310" panose="02020603020101020101" pitchFamily="18" charset="-127"/>
                <a:ea typeface="YD윤고딕 310" panose="02020603020101020101" pitchFamily="18" charset="-127"/>
              </a:rPr>
              <a:t>Washington University, </a:t>
            </a:r>
            <a:r>
              <a:rPr lang="en-US" altLang="ko-KR" sz="2000" baseline="30000" dirty="0"/>
              <a:t>⁂</a:t>
            </a:r>
            <a:r>
              <a:rPr lang="en-US" altLang="ko-KR" sz="2000" dirty="0">
                <a:latin typeface="YD윤고딕 310" panose="02020603020101020101" pitchFamily="18" charset="-127"/>
                <a:ea typeface="YD윤고딕 310" panose="02020603020101020101" pitchFamily="18" charset="-127"/>
              </a:rPr>
              <a:t>Microsoft Research</a:t>
            </a:r>
            <a:endParaRPr lang="ko-KR" altLang="en-US" sz="2000" dirty="0">
              <a:latin typeface="YD윤고딕 310" panose="02020603020101020101" pitchFamily="18" charset="-127"/>
              <a:ea typeface="YD윤고딕 310" panose="02020603020101020101" pitchFamily="18" charset="-127"/>
            </a:endParaRPr>
          </a:p>
        </p:txBody>
      </p:sp>
      <p:pic>
        <p:nvPicPr>
          <p:cNvPr id="5" name="그림 4">
            <a:extLst>
              <a:ext uri="{FF2B5EF4-FFF2-40B4-BE49-F238E27FC236}">
                <a16:creationId xmlns:a16="http://schemas.microsoft.com/office/drawing/2014/main" id="{674616A7-6A95-4BD9-8BF8-470B9EE1382B}"/>
              </a:ext>
            </a:extLst>
          </p:cNvPr>
          <p:cNvPicPr>
            <a:picLocks noChangeAspect="1"/>
          </p:cNvPicPr>
          <p:nvPr/>
        </p:nvPicPr>
        <p:blipFill>
          <a:blip r:embed="rId2"/>
          <a:stretch>
            <a:fillRect/>
          </a:stretch>
        </p:blipFill>
        <p:spPr>
          <a:xfrm>
            <a:off x="1412336" y="5967482"/>
            <a:ext cx="3402851" cy="525110"/>
          </a:xfrm>
          <a:prstGeom prst="rect">
            <a:avLst/>
          </a:prstGeom>
        </p:spPr>
      </p:pic>
      <p:pic>
        <p:nvPicPr>
          <p:cNvPr id="7" name="그림 6">
            <a:extLst>
              <a:ext uri="{FF2B5EF4-FFF2-40B4-BE49-F238E27FC236}">
                <a16:creationId xmlns:a16="http://schemas.microsoft.com/office/drawing/2014/main" id="{DDECDBAC-C7B6-40D0-9CC7-FD51C9C3C31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31838" y="5843898"/>
            <a:ext cx="648694" cy="648694"/>
          </a:xfrm>
          <a:prstGeom prst="rect">
            <a:avLst/>
          </a:prstGeom>
        </p:spPr>
      </p:pic>
      <p:sp>
        <p:nvSpPr>
          <p:cNvPr id="8" name="부제목 2">
            <a:extLst>
              <a:ext uri="{FF2B5EF4-FFF2-40B4-BE49-F238E27FC236}">
                <a16:creationId xmlns:a16="http://schemas.microsoft.com/office/drawing/2014/main" id="{11DD967B-628D-4636-80E2-9BA88AFDCC08}"/>
              </a:ext>
            </a:extLst>
          </p:cNvPr>
          <p:cNvSpPr txBox="1">
            <a:spLocks/>
          </p:cNvSpPr>
          <p:nvPr/>
        </p:nvSpPr>
        <p:spPr>
          <a:xfrm>
            <a:off x="731839" y="4978069"/>
            <a:ext cx="10728324" cy="456634"/>
          </a:xfrm>
          <a:prstGeom prst="rect">
            <a:avLst/>
          </a:prstGeom>
        </p:spPr>
        <p:txBody>
          <a:bodyPr vert="horz" lIns="91440" tIns="45720" rIns="91440" bIns="45720" rtlCol="0">
            <a:noAutofit/>
          </a:bodyPr>
          <a:lstStyle>
            <a:lvl1pPr marL="0" indent="0" algn="l" defTabSz="914400" rtl="0" eaLnBrk="1" latinLnBrk="1" hangingPunct="1">
              <a:lnSpc>
                <a:spcPct val="11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1" hangingPunct="1">
              <a:lnSpc>
                <a:spcPct val="11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1" hangingPunct="1">
              <a:lnSpc>
                <a:spcPct val="11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1"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1"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tLang="ko-KR" dirty="0"/>
              <a:t>Presented by </a:t>
            </a:r>
            <a:r>
              <a:rPr lang="en-US" altLang="ko-KR" b="1" dirty="0">
                <a:latin typeface="+mj-lt"/>
              </a:rPr>
              <a:t>Yongseok Jeon </a:t>
            </a:r>
            <a:endParaRPr lang="ko-KR" altLang="en-US" b="1" dirty="0">
              <a:latin typeface="+mj-lt"/>
            </a:endParaRPr>
          </a:p>
        </p:txBody>
      </p:sp>
    </p:spTree>
    <p:extLst>
      <p:ext uri="{BB962C8B-B14F-4D97-AF65-F5344CB8AC3E}">
        <p14:creationId xmlns:p14="http://schemas.microsoft.com/office/powerpoint/2010/main" val="277461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Introduction</a:t>
            </a:r>
            <a:endParaRPr lang="ko-KR" altLang="en-US" dirty="0"/>
          </a:p>
        </p:txBody>
      </p:sp>
      <p:sp>
        <p:nvSpPr>
          <p:cNvPr id="3" name="내용 개체 틀 2"/>
          <p:cNvSpPr>
            <a:spLocks noGrp="1"/>
          </p:cNvSpPr>
          <p:nvPr>
            <p:ph idx="1"/>
          </p:nvPr>
        </p:nvSpPr>
        <p:spPr/>
        <p:txBody>
          <a:bodyPr/>
          <a:lstStyle/>
          <a:p>
            <a:r>
              <a:rPr lang="en-US" altLang="ko-KR" dirty="0"/>
              <a:t>Wireless Sensor Network (WSN)</a:t>
            </a:r>
          </a:p>
          <a:p>
            <a:pPr lvl="1"/>
            <a:r>
              <a:rPr lang="en-US" altLang="ko-KR" dirty="0"/>
              <a:t>Network of sensors that deliver their data to a base station</a:t>
            </a:r>
          </a:p>
          <a:p>
            <a:pPr lvl="1"/>
            <a:r>
              <a:rPr lang="en-US" altLang="ko-KR" dirty="0"/>
              <a:t>Characteristics of WSN</a:t>
            </a:r>
          </a:p>
          <a:p>
            <a:pPr lvl="2"/>
            <a:r>
              <a:rPr lang="en-US" altLang="ko-KR" dirty="0"/>
              <a:t>Large number of nodes</a:t>
            </a:r>
          </a:p>
          <a:p>
            <a:pPr lvl="2"/>
            <a:r>
              <a:rPr lang="en-US" altLang="ko-KR" dirty="0"/>
              <a:t>Battery powered</a:t>
            </a:r>
          </a:p>
          <a:p>
            <a:pPr lvl="2"/>
            <a:r>
              <a:rPr lang="en-US" altLang="ko-KR" dirty="0"/>
              <a:t>Small packet</a:t>
            </a:r>
          </a:p>
          <a:p>
            <a:pPr lvl="2"/>
            <a:r>
              <a:rPr lang="en-US" altLang="ko-KR" dirty="0"/>
              <a:t>Low data rate, power and cost</a:t>
            </a:r>
          </a:p>
        </p:txBody>
      </p:sp>
      <p:pic>
        <p:nvPicPr>
          <p:cNvPr id="6" name="Picture 2" descr="WSN에 대한 이미지 검색결과">
            <a:extLst>
              <a:ext uri="{FF2B5EF4-FFF2-40B4-BE49-F238E27FC236}">
                <a16:creationId xmlns:a16="http://schemas.microsoft.com/office/drawing/2014/main" id="{A32E1697-B8DD-4E48-9964-D60550DDA0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703057"/>
            <a:ext cx="3622419" cy="207678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474188" y="4779840"/>
            <a:ext cx="2866041" cy="307777"/>
          </a:xfrm>
          <a:prstGeom prst="rect">
            <a:avLst/>
          </a:prstGeom>
          <a:noFill/>
        </p:spPr>
        <p:txBody>
          <a:bodyPr wrap="none" rtlCol="0">
            <a:spAutoFit/>
          </a:bodyPr>
          <a:lstStyle/>
          <a:p>
            <a:r>
              <a:rPr lang="en-US" altLang="ko-KR" sz="1400" dirty="0" smtClean="0"/>
              <a:t>Figure 1. Wireless sensor network</a:t>
            </a:r>
            <a:endParaRPr lang="ko-KR" altLang="en-US" sz="1400" dirty="0"/>
          </a:p>
        </p:txBody>
      </p:sp>
      <p:sp>
        <p:nvSpPr>
          <p:cNvPr id="9" name="날짜 개체 틀 8"/>
          <p:cNvSpPr>
            <a:spLocks noGrp="1"/>
          </p:cNvSpPr>
          <p:nvPr>
            <p:ph type="dt" sz="half" idx="10"/>
          </p:nvPr>
        </p:nvSpPr>
        <p:spPr/>
        <p:txBody>
          <a:bodyPr/>
          <a:lstStyle/>
          <a:p>
            <a:fld id="{FCF03B83-D7D6-486E-9E41-926C215DCD7F}" type="datetime4">
              <a:rPr lang="en-US" altLang="ko-KR" smtClean="0"/>
              <a:t>October 1, 2018</a:t>
            </a:fld>
            <a:endParaRPr lang="ko-KR" altLang="en-US"/>
          </a:p>
        </p:txBody>
      </p:sp>
      <p:sp>
        <p:nvSpPr>
          <p:cNvPr id="11" name="슬라이드 번호 개체 틀 10"/>
          <p:cNvSpPr>
            <a:spLocks noGrp="1"/>
          </p:cNvSpPr>
          <p:nvPr>
            <p:ph type="sldNum" sz="quarter" idx="12"/>
          </p:nvPr>
        </p:nvSpPr>
        <p:spPr/>
        <p:txBody>
          <a:bodyPr/>
          <a:lstStyle/>
          <a:p>
            <a:r>
              <a:rPr lang="en-US" altLang="ko-KR" smtClean="0"/>
              <a:t>Pages </a:t>
            </a:r>
            <a:fld id="{B520CDF4-2128-4AEB-86B8-6C90AAFF1BAF}" type="slidenum">
              <a:rPr lang="ko-KR" altLang="en-US" smtClean="0"/>
              <a:pPr/>
              <a:t>2</a:t>
            </a:fld>
            <a:r>
              <a:rPr lang="en-US" altLang="ko-KR" smtClean="0"/>
              <a:t>/55</a:t>
            </a:r>
            <a:endParaRPr lang="ko-KR" altLang="en-US" dirty="0"/>
          </a:p>
        </p:txBody>
      </p:sp>
    </p:spTree>
    <p:extLst>
      <p:ext uri="{BB962C8B-B14F-4D97-AF65-F5344CB8AC3E}">
        <p14:creationId xmlns:p14="http://schemas.microsoft.com/office/powerpoint/2010/main" val="2763439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Introduction</a:t>
            </a:r>
            <a:endParaRPr lang="ko-KR" altLang="en-US" dirty="0"/>
          </a:p>
        </p:txBody>
      </p:sp>
      <p:sp>
        <p:nvSpPr>
          <p:cNvPr id="3" name="내용 개체 틀 2"/>
          <p:cNvSpPr>
            <a:spLocks noGrp="1"/>
          </p:cNvSpPr>
          <p:nvPr>
            <p:ph idx="1"/>
          </p:nvPr>
        </p:nvSpPr>
        <p:spPr/>
        <p:txBody>
          <a:bodyPr>
            <a:normAutofit/>
          </a:bodyPr>
          <a:lstStyle/>
          <a:p>
            <a:r>
              <a:rPr lang="en-US" altLang="ko-KR" dirty="0"/>
              <a:t>WSN in </a:t>
            </a:r>
            <a:r>
              <a:rPr lang="en-US" altLang="ko-KR" u="sng" dirty="0"/>
              <a:t>large-scale and wide-area applications</a:t>
            </a:r>
            <a:r>
              <a:rPr lang="en-US" altLang="ko-KR" dirty="0"/>
              <a:t> often needs to connect thousands of sensors over long distances</a:t>
            </a:r>
          </a:p>
          <a:p>
            <a:pPr lvl="1"/>
            <a:r>
              <a:rPr lang="en-US" altLang="ko-KR" dirty="0"/>
              <a:t>Ex. Urban sensing, civil infrastructure monitoring, oil field management, etc.</a:t>
            </a:r>
          </a:p>
          <a:p>
            <a:r>
              <a:rPr lang="en-US" altLang="ko-KR" dirty="0"/>
              <a:t>Existing WSN technologies has short communications</a:t>
            </a:r>
          </a:p>
          <a:p>
            <a:pPr lvl="1"/>
            <a:r>
              <a:rPr lang="en-US" altLang="ko-KR" dirty="0"/>
              <a:t>IEEE 802.15.4 (30-40 m)</a:t>
            </a:r>
          </a:p>
          <a:p>
            <a:pPr lvl="1"/>
            <a:r>
              <a:rPr lang="en-US" altLang="ko-KR" dirty="0"/>
              <a:t>IEEE 802.11 (140 m [802.11b])</a:t>
            </a:r>
          </a:p>
          <a:p>
            <a:pPr lvl="1"/>
            <a:r>
              <a:rPr lang="en-US" altLang="ko-KR" dirty="0"/>
              <a:t>Bluetooth (10-10 m)</a:t>
            </a:r>
          </a:p>
          <a:p>
            <a:pPr lvl="1"/>
            <a:r>
              <a:rPr lang="en-US" altLang="ko-KR" dirty="0"/>
              <a:t>Multi-hop approach?!</a:t>
            </a:r>
          </a:p>
          <a:p>
            <a:endParaRPr lang="en-US" altLang="ko-KR" dirty="0"/>
          </a:p>
        </p:txBody>
      </p:sp>
      <p:sp>
        <p:nvSpPr>
          <p:cNvPr id="7" name="날짜 개체 틀 6"/>
          <p:cNvSpPr>
            <a:spLocks noGrp="1"/>
          </p:cNvSpPr>
          <p:nvPr>
            <p:ph type="dt" sz="half" idx="10"/>
          </p:nvPr>
        </p:nvSpPr>
        <p:spPr/>
        <p:txBody>
          <a:bodyPr/>
          <a:lstStyle/>
          <a:p>
            <a:fld id="{6CEF7274-7351-4434-8A0C-C57EE0BA890F}"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3</a:t>
            </a:fld>
            <a:r>
              <a:rPr lang="en-US" altLang="ko-KR" smtClean="0"/>
              <a:t>/55</a:t>
            </a:r>
            <a:endParaRPr lang="ko-KR" altLang="en-US" dirty="0"/>
          </a:p>
        </p:txBody>
      </p:sp>
    </p:spTree>
    <p:extLst>
      <p:ext uri="{BB962C8B-B14F-4D97-AF65-F5344CB8AC3E}">
        <p14:creationId xmlns:p14="http://schemas.microsoft.com/office/powerpoint/2010/main" val="1480923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Introduction</a:t>
            </a:r>
            <a:endParaRPr lang="ko-KR" altLang="en-US" dirty="0"/>
          </a:p>
        </p:txBody>
      </p:sp>
      <p:sp>
        <p:nvSpPr>
          <p:cNvPr id="3" name="내용 개체 틀 2"/>
          <p:cNvSpPr>
            <a:spLocks noGrp="1"/>
          </p:cNvSpPr>
          <p:nvPr>
            <p:ph idx="1"/>
          </p:nvPr>
        </p:nvSpPr>
        <p:spPr/>
        <p:txBody>
          <a:bodyPr/>
          <a:lstStyle/>
          <a:p>
            <a:r>
              <a:rPr lang="en-US" altLang="ko-KR" dirty="0"/>
              <a:t>Sensor Network Over White Spaces (SNOW)</a:t>
            </a:r>
          </a:p>
          <a:p>
            <a:pPr lvl="1"/>
            <a:r>
              <a:rPr lang="en-US" altLang="ko-KR" dirty="0"/>
              <a:t>White spaces</a:t>
            </a:r>
          </a:p>
          <a:p>
            <a:pPr lvl="2"/>
            <a:r>
              <a:rPr lang="en-US" altLang="ko-KR" dirty="0"/>
              <a:t>The allocated but locally unused TV spectra</a:t>
            </a:r>
          </a:p>
          <a:p>
            <a:pPr lvl="2"/>
            <a:r>
              <a:rPr lang="en-US" altLang="ko-KR" dirty="0"/>
              <a:t>UHF (470~689 MHz in South Korea)</a:t>
            </a:r>
          </a:p>
          <a:p>
            <a:pPr lvl="2"/>
            <a:r>
              <a:rPr lang="en-US" altLang="ko-KR" dirty="0"/>
              <a:t>Long transmission range</a:t>
            </a:r>
          </a:p>
          <a:p>
            <a:pPr lvl="2"/>
            <a:r>
              <a:rPr lang="en-US" altLang="ko-KR" dirty="0"/>
              <a:t>Obstacle penetration</a:t>
            </a:r>
          </a:p>
          <a:p>
            <a:pPr lvl="2"/>
            <a:r>
              <a:rPr lang="en-US" altLang="ko-KR" dirty="0"/>
              <a:t>It can be used by unlicensed devices in many countries</a:t>
            </a:r>
          </a:p>
          <a:p>
            <a:pPr lvl="1"/>
            <a:r>
              <a:rPr lang="en-US" altLang="ko-KR" dirty="0"/>
              <a:t>Exploiting white spaces for sensor networking is the goal </a:t>
            </a:r>
            <a:br>
              <a:rPr lang="en-US" altLang="ko-KR" dirty="0"/>
            </a:br>
            <a:r>
              <a:rPr lang="en-US" altLang="ko-KR" dirty="0"/>
              <a:t>of the on-going IEEE 802.15.4m standardization effort</a:t>
            </a:r>
          </a:p>
          <a:p>
            <a:pPr lvl="1"/>
            <a:endParaRPr lang="en-US" altLang="ko-KR" dirty="0"/>
          </a:p>
          <a:p>
            <a:pPr lvl="1"/>
            <a:endParaRPr lang="ko-KR" altLang="en-US" dirty="0"/>
          </a:p>
        </p:txBody>
      </p:sp>
      <p:sp>
        <p:nvSpPr>
          <p:cNvPr id="7" name="날짜 개체 틀 6"/>
          <p:cNvSpPr>
            <a:spLocks noGrp="1"/>
          </p:cNvSpPr>
          <p:nvPr>
            <p:ph type="dt" sz="half" idx="10"/>
          </p:nvPr>
        </p:nvSpPr>
        <p:spPr/>
        <p:txBody>
          <a:bodyPr/>
          <a:lstStyle/>
          <a:p>
            <a:fld id="{36E991D5-A3DB-49DD-85C0-BE77709FD142}"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4</a:t>
            </a:fld>
            <a:r>
              <a:rPr lang="en-US" altLang="ko-KR" smtClean="0"/>
              <a:t>/55</a:t>
            </a:r>
            <a:endParaRPr lang="ko-KR" altLang="en-US" dirty="0"/>
          </a:p>
        </p:txBody>
      </p:sp>
    </p:spTree>
    <p:extLst>
      <p:ext uri="{BB962C8B-B14F-4D97-AF65-F5344CB8AC3E}">
        <p14:creationId xmlns:p14="http://schemas.microsoft.com/office/powerpoint/2010/main" val="1808618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Introduction</a:t>
            </a:r>
            <a:endParaRPr lang="ko-KR" altLang="en-US" dirty="0"/>
          </a:p>
        </p:txBody>
      </p:sp>
      <p:sp>
        <p:nvSpPr>
          <p:cNvPr id="3" name="내용 개체 틀 2"/>
          <p:cNvSpPr>
            <a:spLocks noGrp="1"/>
          </p:cNvSpPr>
          <p:nvPr>
            <p:ph idx="1"/>
          </p:nvPr>
        </p:nvSpPr>
        <p:spPr/>
        <p:txBody>
          <a:bodyPr/>
          <a:lstStyle/>
          <a:p>
            <a:r>
              <a:rPr lang="en-US" altLang="ko-KR" dirty="0"/>
              <a:t>SNOW 1.0</a:t>
            </a:r>
          </a:p>
          <a:p>
            <a:pPr lvl="1"/>
            <a:r>
              <a:rPr lang="en-US" altLang="ko-KR" dirty="0"/>
              <a:t>The first design of SNOW proposed by authors (SenSys’ 16)</a:t>
            </a:r>
          </a:p>
          <a:p>
            <a:pPr lvl="1"/>
            <a:r>
              <a:rPr lang="en-US" altLang="ko-KR" dirty="0"/>
              <a:t>Design based on D-OFDM (distributed implementation of OFDM)</a:t>
            </a:r>
          </a:p>
          <a:p>
            <a:pPr lvl="2"/>
            <a:r>
              <a:rPr lang="en-US" altLang="ko-KR" dirty="0"/>
              <a:t>Allow its base station to receive multiple packets in parallel</a:t>
            </a:r>
          </a:p>
          <a:p>
            <a:pPr lvl="1"/>
            <a:r>
              <a:rPr lang="en-US" altLang="ko-KR" dirty="0"/>
              <a:t>It uses wide white space spectrum which is split into narrow band orthogonal subcarriers</a:t>
            </a:r>
          </a:p>
          <a:p>
            <a:pPr lvl="1"/>
            <a:r>
              <a:rPr lang="en-US" altLang="ko-KR" dirty="0"/>
              <a:t>Each sensor node is assigned a subcarrier on which it transmits</a:t>
            </a:r>
          </a:p>
          <a:p>
            <a:pPr lvl="2"/>
            <a:endParaRPr lang="en-US" altLang="ko-KR" dirty="0"/>
          </a:p>
          <a:p>
            <a:pPr lvl="2"/>
            <a:endParaRPr lang="en-US" altLang="ko-KR" dirty="0"/>
          </a:p>
          <a:p>
            <a:pPr lvl="1"/>
            <a:endParaRPr lang="en-US" altLang="ko-KR" dirty="0"/>
          </a:p>
          <a:p>
            <a:pPr lvl="2"/>
            <a:endParaRPr lang="en-US" altLang="ko-KR" dirty="0"/>
          </a:p>
          <a:p>
            <a:pPr lvl="1"/>
            <a:endParaRPr lang="ko-KR" altLang="en-US" dirty="0"/>
          </a:p>
        </p:txBody>
      </p:sp>
      <p:pic>
        <p:nvPicPr>
          <p:cNvPr id="6" name="그림 5">
            <a:extLst>
              <a:ext uri="{FF2B5EF4-FFF2-40B4-BE49-F238E27FC236}">
                <a16:creationId xmlns:a16="http://schemas.microsoft.com/office/drawing/2014/main" id="{8F7A828B-72DB-4572-A26B-995C5F59BDB3}"/>
              </a:ext>
            </a:extLst>
          </p:cNvPr>
          <p:cNvPicPr>
            <a:picLocks noChangeAspect="1"/>
          </p:cNvPicPr>
          <p:nvPr/>
        </p:nvPicPr>
        <p:blipFill>
          <a:blip r:embed="rId2"/>
          <a:stretch>
            <a:fillRect/>
          </a:stretch>
        </p:blipFill>
        <p:spPr>
          <a:xfrm>
            <a:off x="934430" y="3879850"/>
            <a:ext cx="4980526" cy="2428874"/>
          </a:xfrm>
          <a:prstGeom prst="rect">
            <a:avLst/>
          </a:prstGeom>
        </p:spPr>
      </p:pic>
      <p:sp>
        <p:nvSpPr>
          <p:cNvPr id="7" name="TextBox 6"/>
          <p:cNvSpPr txBox="1"/>
          <p:nvPr/>
        </p:nvSpPr>
        <p:spPr>
          <a:xfrm>
            <a:off x="1470443" y="6245324"/>
            <a:ext cx="3288464" cy="307777"/>
          </a:xfrm>
          <a:prstGeom prst="rect">
            <a:avLst/>
          </a:prstGeom>
          <a:noFill/>
        </p:spPr>
        <p:txBody>
          <a:bodyPr wrap="none" rtlCol="0">
            <a:spAutoFit/>
          </a:bodyPr>
          <a:lstStyle/>
          <a:p>
            <a:r>
              <a:rPr lang="en-US" altLang="ko-KR" sz="1400" dirty="0" smtClean="0"/>
              <a:t>Figure 2. The architecture of SNOW 1.0</a:t>
            </a:r>
            <a:endParaRPr lang="ko-KR" altLang="en-US" sz="1400" dirty="0"/>
          </a:p>
        </p:txBody>
      </p:sp>
      <p:sp>
        <p:nvSpPr>
          <p:cNvPr id="9" name="날짜 개체 틀 8"/>
          <p:cNvSpPr>
            <a:spLocks noGrp="1"/>
          </p:cNvSpPr>
          <p:nvPr>
            <p:ph type="dt" sz="half" idx="10"/>
          </p:nvPr>
        </p:nvSpPr>
        <p:spPr/>
        <p:txBody>
          <a:bodyPr/>
          <a:lstStyle/>
          <a:p>
            <a:fld id="{87EB2580-E221-4747-BA93-B2446807DF7A}" type="datetime4">
              <a:rPr lang="en-US" altLang="ko-KR" smtClean="0"/>
              <a:t>October 1, 2018</a:t>
            </a:fld>
            <a:endParaRPr lang="ko-KR" altLang="en-US"/>
          </a:p>
        </p:txBody>
      </p:sp>
      <p:sp>
        <p:nvSpPr>
          <p:cNvPr id="11" name="슬라이드 번호 개체 틀 10"/>
          <p:cNvSpPr>
            <a:spLocks noGrp="1"/>
          </p:cNvSpPr>
          <p:nvPr>
            <p:ph type="sldNum" sz="quarter" idx="12"/>
          </p:nvPr>
        </p:nvSpPr>
        <p:spPr/>
        <p:txBody>
          <a:bodyPr/>
          <a:lstStyle/>
          <a:p>
            <a:r>
              <a:rPr lang="en-US" altLang="ko-KR" smtClean="0"/>
              <a:t>Pages </a:t>
            </a:r>
            <a:fld id="{B520CDF4-2128-4AEB-86B8-6C90AAFF1BAF}" type="slidenum">
              <a:rPr lang="ko-KR" altLang="en-US" smtClean="0"/>
              <a:pPr/>
              <a:t>5</a:t>
            </a:fld>
            <a:r>
              <a:rPr lang="en-US" altLang="ko-KR" smtClean="0"/>
              <a:t>/55</a:t>
            </a:r>
            <a:endParaRPr lang="ko-KR" altLang="en-US" dirty="0"/>
          </a:p>
        </p:txBody>
      </p:sp>
    </p:spTree>
    <p:extLst>
      <p:ext uri="{BB962C8B-B14F-4D97-AF65-F5344CB8AC3E}">
        <p14:creationId xmlns:p14="http://schemas.microsoft.com/office/powerpoint/2010/main" val="1944812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Introduction</a:t>
            </a:r>
            <a:endParaRPr lang="ko-KR" altLang="en-US" dirty="0"/>
          </a:p>
        </p:txBody>
      </p:sp>
      <p:sp>
        <p:nvSpPr>
          <p:cNvPr id="3" name="내용 개체 틀 2"/>
          <p:cNvSpPr>
            <a:spLocks noGrp="1"/>
          </p:cNvSpPr>
          <p:nvPr>
            <p:ph idx="1"/>
          </p:nvPr>
        </p:nvSpPr>
        <p:spPr/>
        <p:txBody>
          <a:bodyPr/>
          <a:lstStyle/>
          <a:p>
            <a:r>
              <a:rPr lang="en-US" altLang="ko-KR" dirty="0"/>
              <a:t>SNOW 1.0 has several important limitations</a:t>
            </a:r>
          </a:p>
          <a:p>
            <a:pPr lvl="1"/>
            <a:r>
              <a:rPr lang="en-US" altLang="ko-KR" dirty="0" smtClean="0"/>
              <a:t>Bi-directional </a:t>
            </a:r>
            <a:r>
              <a:rPr lang="en-US" altLang="ko-KR" dirty="0"/>
              <a:t>communication over different subcarriers</a:t>
            </a:r>
          </a:p>
          <a:p>
            <a:pPr lvl="1"/>
            <a:r>
              <a:rPr lang="en-US" altLang="ko-KR" dirty="0" smtClean="0"/>
              <a:t>Concurrently </a:t>
            </a:r>
            <a:r>
              <a:rPr lang="en-US" altLang="ko-KR" dirty="0"/>
              <a:t>transmit different packets to different nodes</a:t>
            </a:r>
          </a:p>
          <a:p>
            <a:pPr lvl="1"/>
            <a:r>
              <a:rPr lang="en-US" altLang="ko-KR" dirty="0"/>
              <a:t>Support of per-transmission acknowledgement (reliability problem)</a:t>
            </a:r>
          </a:p>
          <a:p>
            <a:pPr lvl="1"/>
            <a:r>
              <a:rPr lang="en-US" altLang="ko-KR" dirty="0"/>
              <a:t>Support of fully asynchronous operation (TDMA)</a:t>
            </a:r>
          </a:p>
          <a:p>
            <a:pPr lvl="1"/>
            <a:r>
              <a:rPr lang="en-US" altLang="ko-KR" dirty="0"/>
              <a:t>Modulation scheme (ASK</a:t>
            </a:r>
            <a:r>
              <a:rPr lang="en-US" altLang="ko-KR" dirty="0" smtClean="0"/>
              <a:t>)</a:t>
            </a:r>
            <a:endParaRPr lang="en-US" altLang="ko-KR" dirty="0"/>
          </a:p>
          <a:p>
            <a:pPr lvl="2"/>
            <a:endParaRPr lang="en-US" altLang="ko-KR" dirty="0"/>
          </a:p>
          <a:p>
            <a:pPr lvl="1"/>
            <a:endParaRPr lang="en-US" altLang="ko-KR" dirty="0"/>
          </a:p>
          <a:p>
            <a:pPr lvl="2"/>
            <a:endParaRPr lang="en-US" altLang="ko-KR" dirty="0"/>
          </a:p>
          <a:p>
            <a:pPr lvl="1"/>
            <a:endParaRPr lang="ko-KR" altLang="en-US" dirty="0"/>
          </a:p>
        </p:txBody>
      </p:sp>
      <p:sp>
        <p:nvSpPr>
          <p:cNvPr id="10" name="날짜 개체 틀 9"/>
          <p:cNvSpPr>
            <a:spLocks noGrp="1"/>
          </p:cNvSpPr>
          <p:nvPr>
            <p:ph type="dt" sz="half" idx="10"/>
          </p:nvPr>
        </p:nvSpPr>
        <p:spPr/>
        <p:txBody>
          <a:bodyPr/>
          <a:lstStyle/>
          <a:p>
            <a:fld id="{8C008F91-8135-4579-B390-AE6EDAF739DD}" type="datetime4">
              <a:rPr lang="en-US" altLang="ko-KR" smtClean="0"/>
              <a:t>October 1, 2018</a:t>
            </a:fld>
            <a:endParaRPr lang="ko-KR" altLang="en-US"/>
          </a:p>
        </p:txBody>
      </p:sp>
      <p:sp>
        <p:nvSpPr>
          <p:cNvPr id="12" name="슬라이드 번호 개체 틀 11"/>
          <p:cNvSpPr>
            <a:spLocks noGrp="1"/>
          </p:cNvSpPr>
          <p:nvPr>
            <p:ph type="sldNum" sz="quarter" idx="12"/>
          </p:nvPr>
        </p:nvSpPr>
        <p:spPr/>
        <p:txBody>
          <a:bodyPr/>
          <a:lstStyle/>
          <a:p>
            <a:r>
              <a:rPr lang="en-US" altLang="ko-KR" smtClean="0"/>
              <a:t>Pages </a:t>
            </a:r>
            <a:fld id="{B520CDF4-2128-4AEB-86B8-6C90AAFF1BAF}" type="slidenum">
              <a:rPr lang="ko-KR" altLang="en-US" smtClean="0"/>
              <a:pPr/>
              <a:t>6</a:t>
            </a:fld>
            <a:r>
              <a:rPr lang="en-US" altLang="ko-KR" smtClean="0"/>
              <a:t>/55</a:t>
            </a:r>
            <a:endParaRPr lang="ko-KR" altLang="en-US" dirty="0"/>
          </a:p>
        </p:txBody>
      </p:sp>
    </p:spTree>
    <p:extLst>
      <p:ext uri="{BB962C8B-B14F-4D97-AF65-F5344CB8AC3E}">
        <p14:creationId xmlns:p14="http://schemas.microsoft.com/office/powerpoint/2010/main" val="618675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Introduction</a:t>
            </a:r>
            <a:endParaRPr lang="ko-KR" altLang="en-US" dirty="0"/>
          </a:p>
        </p:txBody>
      </p:sp>
      <p:sp>
        <p:nvSpPr>
          <p:cNvPr id="3" name="내용 개체 틀 2"/>
          <p:cNvSpPr>
            <a:spLocks noGrp="1"/>
          </p:cNvSpPr>
          <p:nvPr>
            <p:ph idx="1"/>
          </p:nvPr>
        </p:nvSpPr>
        <p:spPr/>
        <p:txBody>
          <a:bodyPr/>
          <a:lstStyle/>
          <a:p>
            <a:r>
              <a:rPr lang="en-US" altLang="ko-KR" dirty="0"/>
              <a:t>SNOW 1.0 has several important limitations</a:t>
            </a:r>
          </a:p>
          <a:p>
            <a:pPr lvl="1"/>
            <a:r>
              <a:rPr lang="en-US" altLang="ko-KR" dirty="0" smtClean="0">
                <a:solidFill>
                  <a:srgbClr val="FF0000"/>
                </a:solidFill>
              </a:rPr>
              <a:t>Bi-directional</a:t>
            </a:r>
            <a:r>
              <a:rPr lang="en-US" altLang="ko-KR" dirty="0" smtClean="0"/>
              <a:t> </a:t>
            </a:r>
            <a:r>
              <a:rPr lang="en-US" altLang="ko-KR" dirty="0"/>
              <a:t>communication over different subcarriers</a:t>
            </a:r>
          </a:p>
          <a:p>
            <a:pPr lvl="1"/>
            <a:r>
              <a:rPr lang="en-US" altLang="ko-KR" dirty="0" smtClean="0"/>
              <a:t>Concurrently </a:t>
            </a:r>
            <a:r>
              <a:rPr lang="en-US" altLang="ko-KR" dirty="0"/>
              <a:t>transmit different packets to different nodes</a:t>
            </a:r>
          </a:p>
          <a:p>
            <a:pPr lvl="1"/>
            <a:r>
              <a:rPr lang="en-US" altLang="ko-KR" dirty="0"/>
              <a:t>Support of per-transmission acknowledgement (</a:t>
            </a:r>
            <a:r>
              <a:rPr lang="en-US" altLang="ko-KR" dirty="0">
                <a:solidFill>
                  <a:srgbClr val="FF0000"/>
                </a:solidFill>
              </a:rPr>
              <a:t>reliability</a:t>
            </a:r>
            <a:r>
              <a:rPr lang="en-US" altLang="ko-KR" dirty="0"/>
              <a:t> problem)</a:t>
            </a:r>
          </a:p>
          <a:p>
            <a:pPr lvl="1"/>
            <a:r>
              <a:rPr lang="en-US" altLang="ko-KR" dirty="0"/>
              <a:t>Support of </a:t>
            </a:r>
            <a:r>
              <a:rPr lang="en-US" altLang="ko-KR" dirty="0">
                <a:solidFill>
                  <a:srgbClr val="FF0000"/>
                </a:solidFill>
              </a:rPr>
              <a:t>fully asynchronous </a:t>
            </a:r>
            <a:r>
              <a:rPr lang="en-US" altLang="ko-KR" dirty="0"/>
              <a:t>operation (TDMA)</a:t>
            </a:r>
          </a:p>
          <a:p>
            <a:pPr lvl="1"/>
            <a:r>
              <a:rPr lang="en-US" altLang="ko-KR" dirty="0"/>
              <a:t>Modulation scheme (ASK</a:t>
            </a:r>
            <a:r>
              <a:rPr lang="en-US" altLang="ko-KR" dirty="0" smtClean="0"/>
              <a:t>)</a:t>
            </a:r>
            <a:endParaRPr lang="en-US" altLang="ko-KR" dirty="0"/>
          </a:p>
          <a:p>
            <a:pPr lvl="2"/>
            <a:endParaRPr lang="en-US" altLang="ko-KR" dirty="0"/>
          </a:p>
          <a:p>
            <a:pPr lvl="1"/>
            <a:endParaRPr lang="en-US" altLang="ko-KR" dirty="0"/>
          </a:p>
          <a:p>
            <a:pPr lvl="2"/>
            <a:endParaRPr lang="en-US" altLang="ko-KR" dirty="0"/>
          </a:p>
          <a:p>
            <a:pPr lvl="1"/>
            <a:endParaRPr lang="ko-KR" altLang="en-US" dirty="0"/>
          </a:p>
        </p:txBody>
      </p:sp>
      <p:sp>
        <p:nvSpPr>
          <p:cNvPr id="10" name="날짜 개체 틀 9"/>
          <p:cNvSpPr>
            <a:spLocks noGrp="1"/>
          </p:cNvSpPr>
          <p:nvPr>
            <p:ph type="dt" sz="half" idx="10"/>
          </p:nvPr>
        </p:nvSpPr>
        <p:spPr/>
        <p:txBody>
          <a:bodyPr/>
          <a:lstStyle/>
          <a:p>
            <a:fld id="{166CEA0C-D495-4A94-8AC5-4D86585B10F9}" type="datetime4">
              <a:rPr lang="en-US" altLang="ko-KR" smtClean="0"/>
              <a:t>October 1, 2018</a:t>
            </a:fld>
            <a:endParaRPr lang="ko-KR" altLang="en-US"/>
          </a:p>
        </p:txBody>
      </p:sp>
      <p:sp>
        <p:nvSpPr>
          <p:cNvPr id="12" name="슬라이드 번호 개체 틀 11"/>
          <p:cNvSpPr>
            <a:spLocks noGrp="1"/>
          </p:cNvSpPr>
          <p:nvPr>
            <p:ph type="sldNum" sz="quarter" idx="12"/>
          </p:nvPr>
        </p:nvSpPr>
        <p:spPr/>
        <p:txBody>
          <a:bodyPr/>
          <a:lstStyle/>
          <a:p>
            <a:r>
              <a:rPr lang="en-US" altLang="ko-KR" smtClean="0"/>
              <a:t>Pages </a:t>
            </a:r>
            <a:fld id="{B520CDF4-2128-4AEB-86B8-6C90AAFF1BAF}" type="slidenum">
              <a:rPr lang="ko-KR" altLang="en-US" smtClean="0"/>
              <a:pPr/>
              <a:t>7</a:t>
            </a:fld>
            <a:r>
              <a:rPr lang="en-US" altLang="ko-KR" smtClean="0"/>
              <a:t>/55</a:t>
            </a:r>
            <a:endParaRPr lang="ko-KR" altLang="en-US" dirty="0"/>
          </a:p>
        </p:txBody>
      </p:sp>
    </p:spTree>
    <p:extLst>
      <p:ext uri="{BB962C8B-B14F-4D97-AF65-F5344CB8AC3E}">
        <p14:creationId xmlns:p14="http://schemas.microsoft.com/office/powerpoint/2010/main" val="1245230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Introduction</a:t>
            </a:r>
            <a:endParaRPr lang="ko-KR" altLang="en-US" dirty="0"/>
          </a:p>
        </p:txBody>
      </p:sp>
      <p:sp>
        <p:nvSpPr>
          <p:cNvPr id="3" name="내용 개체 틀 2"/>
          <p:cNvSpPr>
            <a:spLocks noGrp="1"/>
          </p:cNvSpPr>
          <p:nvPr>
            <p:ph idx="1"/>
          </p:nvPr>
        </p:nvSpPr>
        <p:spPr/>
        <p:txBody>
          <a:bodyPr/>
          <a:lstStyle/>
          <a:p>
            <a:r>
              <a:rPr lang="en-US" altLang="ko-KR" dirty="0"/>
              <a:t>SNOW 2.0</a:t>
            </a:r>
          </a:p>
          <a:p>
            <a:pPr lvl="1"/>
            <a:r>
              <a:rPr lang="en-US" altLang="ko-KR" u="sng" dirty="0"/>
              <a:t>Highly scalable, low power, and long range WSN over TV white spaces</a:t>
            </a:r>
          </a:p>
          <a:p>
            <a:pPr lvl="2"/>
            <a:r>
              <a:rPr lang="en-US" altLang="ko-KR" dirty="0"/>
              <a:t>Fully asynchronous</a:t>
            </a:r>
          </a:p>
          <a:p>
            <a:pPr lvl="2"/>
            <a:r>
              <a:rPr lang="en-US" altLang="ko-KR" dirty="0"/>
              <a:t>Enables reliable massive parallel and asynchronous reception with a single antenna-radio</a:t>
            </a:r>
          </a:p>
          <a:p>
            <a:pPr lvl="2"/>
            <a:r>
              <a:rPr lang="en-US" altLang="ko-KR" dirty="0"/>
              <a:t>Multiple concurrent data transmissions with a single antenna-radio</a:t>
            </a:r>
          </a:p>
          <a:p>
            <a:pPr lvl="1"/>
            <a:r>
              <a:rPr lang="en-US" altLang="ko-KR" dirty="0"/>
              <a:t>PHY design with implementing D-OFDM for multiple access in both directions</a:t>
            </a:r>
          </a:p>
          <a:p>
            <a:pPr lvl="1"/>
            <a:r>
              <a:rPr lang="en-US" altLang="ko-KR" dirty="0"/>
              <a:t>Reliable, light-weight MAC protocol</a:t>
            </a:r>
          </a:p>
          <a:p>
            <a:pPr lvl="2"/>
            <a:endParaRPr lang="ko-KR" altLang="en-US" dirty="0"/>
          </a:p>
        </p:txBody>
      </p:sp>
      <p:sp>
        <p:nvSpPr>
          <p:cNvPr id="7" name="날짜 개체 틀 6"/>
          <p:cNvSpPr>
            <a:spLocks noGrp="1"/>
          </p:cNvSpPr>
          <p:nvPr>
            <p:ph type="dt" sz="half" idx="10"/>
          </p:nvPr>
        </p:nvSpPr>
        <p:spPr/>
        <p:txBody>
          <a:bodyPr/>
          <a:lstStyle/>
          <a:p>
            <a:fld id="{D0B278F2-A1F6-485A-86BC-2568AB259BEC}"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8</a:t>
            </a:fld>
            <a:r>
              <a:rPr lang="en-US" altLang="ko-KR" smtClean="0"/>
              <a:t>/55</a:t>
            </a:r>
            <a:endParaRPr lang="ko-KR" altLang="en-US" dirty="0"/>
          </a:p>
        </p:txBody>
      </p:sp>
    </p:spTree>
    <p:extLst>
      <p:ext uri="{BB962C8B-B14F-4D97-AF65-F5344CB8AC3E}">
        <p14:creationId xmlns:p14="http://schemas.microsoft.com/office/powerpoint/2010/main" val="3851303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System Model</a:t>
            </a:r>
            <a:endParaRPr lang="ko-KR" altLang="en-US" dirty="0"/>
          </a:p>
        </p:txBody>
      </p:sp>
      <p:sp>
        <p:nvSpPr>
          <p:cNvPr id="3" name="내용 개체 틀 2"/>
          <p:cNvSpPr>
            <a:spLocks noGrp="1"/>
          </p:cNvSpPr>
          <p:nvPr>
            <p:ph idx="1"/>
          </p:nvPr>
        </p:nvSpPr>
        <p:spPr/>
        <p:txBody>
          <a:bodyPr/>
          <a:lstStyle/>
          <a:p>
            <a:r>
              <a:rPr lang="en-US" altLang="ko-KR" dirty="0"/>
              <a:t>WSNs are characterized by small packets, low data rate, low power</a:t>
            </a:r>
          </a:p>
          <a:p>
            <a:r>
              <a:rPr lang="en-US" altLang="ko-KR" dirty="0"/>
              <a:t>The nodes are typically battery powered</a:t>
            </a:r>
          </a:p>
          <a:p>
            <a:pPr marL="0" indent="0">
              <a:buNone/>
            </a:pPr>
            <a:r>
              <a:rPr lang="en-US" altLang="ko-KR" dirty="0">
                <a:sym typeface="Wingdings" panose="05000000000000000000" pitchFamily="2" charset="2"/>
              </a:rPr>
              <a:t> </a:t>
            </a:r>
            <a:r>
              <a:rPr lang="en-US" altLang="ko-KR" dirty="0">
                <a:solidFill>
                  <a:srgbClr val="FF0000"/>
                </a:solidFill>
                <a:sym typeface="Wingdings" panose="05000000000000000000" pitchFamily="2" charset="2"/>
              </a:rPr>
              <a:t>Scalability</a:t>
            </a:r>
            <a:r>
              <a:rPr lang="en-US" altLang="ko-KR" dirty="0">
                <a:sym typeface="Wingdings" panose="05000000000000000000" pitchFamily="2" charset="2"/>
              </a:rPr>
              <a:t> and </a:t>
            </a:r>
            <a:r>
              <a:rPr lang="en-US" altLang="ko-KR" dirty="0">
                <a:solidFill>
                  <a:srgbClr val="FF0000"/>
                </a:solidFill>
                <a:sym typeface="Wingdings" panose="05000000000000000000" pitchFamily="2" charset="2"/>
              </a:rPr>
              <a:t>energy-efficiency</a:t>
            </a:r>
            <a:r>
              <a:rPr lang="en-US" altLang="ko-KR" dirty="0">
                <a:sym typeface="Wingdings" panose="05000000000000000000" pitchFamily="2" charset="2"/>
              </a:rPr>
              <a:t> are the key concerns in WSN</a:t>
            </a:r>
          </a:p>
          <a:p>
            <a:pPr marL="457200" lvl="1" indent="0">
              <a:buNone/>
            </a:pPr>
            <a:endParaRPr lang="en-US" altLang="ko-KR" dirty="0">
              <a:solidFill>
                <a:prstClr val="black"/>
              </a:solidFill>
            </a:endParaRPr>
          </a:p>
          <a:p>
            <a:pPr marL="0" indent="0">
              <a:buNone/>
            </a:pPr>
            <a:endParaRPr lang="ko-KR" altLang="en-US" dirty="0"/>
          </a:p>
        </p:txBody>
      </p:sp>
      <p:sp>
        <p:nvSpPr>
          <p:cNvPr id="7" name="날짜 개체 틀 6"/>
          <p:cNvSpPr>
            <a:spLocks noGrp="1"/>
          </p:cNvSpPr>
          <p:nvPr>
            <p:ph type="dt" sz="half" idx="10"/>
          </p:nvPr>
        </p:nvSpPr>
        <p:spPr/>
        <p:txBody>
          <a:bodyPr/>
          <a:lstStyle/>
          <a:p>
            <a:fld id="{441568CC-7E41-4BC4-B09A-1FCE51242BF3}"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9</a:t>
            </a:fld>
            <a:r>
              <a:rPr lang="en-US" altLang="ko-KR" smtClean="0"/>
              <a:t>/55</a:t>
            </a:r>
            <a:endParaRPr lang="ko-KR" altLang="en-US" dirty="0"/>
          </a:p>
        </p:txBody>
      </p:sp>
    </p:spTree>
    <p:extLst>
      <p:ext uri="{BB962C8B-B14F-4D97-AF65-F5344CB8AC3E}">
        <p14:creationId xmlns:p14="http://schemas.microsoft.com/office/powerpoint/2010/main" val="2786381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a:blip r:embed="rId2"/>
          <a:stretch>
            <a:fillRect/>
          </a:stretch>
        </p:blipFill>
        <p:spPr>
          <a:xfrm>
            <a:off x="371475" y="2425909"/>
            <a:ext cx="4431113" cy="2479202"/>
          </a:xfrm>
          <a:prstGeom prst="rect">
            <a:avLst/>
          </a:prstGeom>
        </p:spPr>
      </p:pic>
      <p:sp>
        <p:nvSpPr>
          <p:cNvPr id="2" name="제목 1"/>
          <p:cNvSpPr>
            <a:spLocks noGrp="1"/>
          </p:cNvSpPr>
          <p:nvPr>
            <p:ph type="title"/>
          </p:nvPr>
        </p:nvSpPr>
        <p:spPr/>
        <p:txBody>
          <a:bodyPr/>
          <a:lstStyle/>
          <a:p>
            <a:r>
              <a:rPr lang="en-US" altLang="ko-KR" dirty="0"/>
              <a:t>System Model</a:t>
            </a:r>
            <a:endParaRPr lang="ko-KR" altLang="en-US" dirty="0"/>
          </a:p>
        </p:txBody>
      </p:sp>
      <p:sp>
        <p:nvSpPr>
          <p:cNvPr id="3" name="내용 개체 틀 2"/>
          <p:cNvSpPr>
            <a:spLocks noGrp="1"/>
          </p:cNvSpPr>
          <p:nvPr>
            <p:ph idx="1"/>
          </p:nvPr>
        </p:nvSpPr>
        <p:spPr>
          <a:xfrm>
            <a:off x="4802589" y="1449387"/>
            <a:ext cx="7017936" cy="4859337"/>
          </a:xfrm>
        </p:spPr>
        <p:txBody>
          <a:bodyPr>
            <a:normAutofit/>
          </a:bodyPr>
          <a:lstStyle/>
          <a:p>
            <a:r>
              <a:rPr lang="en-US" altLang="ko-KR" sz="2000" dirty="0"/>
              <a:t>Each node is equipped with a single half-duplex </a:t>
            </a:r>
            <a:br>
              <a:rPr lang="en-US" altLang="ko-KR" sz="2000" dirty="0"/>
            </a:br>
            <a:r>
              <a:rPr lang="en-US" altLang="ko-KR" sz="2000" dirty="0"/>
              <a:t>narrow-band radio operating in the white space spectrum</a:t>
            </a:r>
          </a:p>
          <a:p>
            <a:r>
              <a:rPr lang="en-US" altLang="ko-KR" sz="2000" dirty="0"/>
              <a:t>The BS uses a wide channel split into subcarriers, each of equal spectrum width (bandwidth)</a:t>
            </a:r>
          </a:p>
          <a:p>
            <a:r>
              <a:rPr lang="en-US" altLang="ko-KR" sz="2000" dirty="0"/>
              <a:t>The nodes do not do spectrum sensing or cloud access</a:t>
            </a:r>
          </a:p>
          <a:p>
            <a:r>
              <a:rPr lang="en-US" altLang="ko-KR" sz="2000" dirty="0"/>
              <a:t>The BS determines white spaces by accessing a </a:t>
            </a:r>
            <a:br>
              <a:rPr lang="en-US" altLang="ko-KR" sz="2000" dirty="0"/>
            </a:br>
            <a:r>
              <a:rPr lang="en-US" altLang="ko-KR" sz="2000" dirty="0"/>
              <a:t>cloud-hosted databased through Internet</a:t>
            </a:r>
          </a:p>
          <a:p>
            <a:r>
              <a:rPr lang="en-US" altLang="ko-KR" sz="2000" dirty="0"/>
              <a:t>The BS knows the locations of the nodes</a:t>
            </a:r>
          </a:p>
          <a:p>
            <a:pPr lvl="1"/>
            <a:r>
              <a:rPr lang="en-US" altLang="ko-KR" sz="1800" dirty="0"/>
              <a:t>Localization is out of scope of this paper</a:t>
            </a:r>
          </a:p>
          <a:p>
            <a:r>
              <a:rPr lang="en-US" altLang="ko-KR" sz="2000" dirty="0"/>
              <a:t>For integrity check, the senders add CRC at the end of each packet</a:t>
            </a:r>
            <a:endParaRPr lang="ko-KR" altLang="en-US" sz="2000" dirty="0"/>
          </a:p>
        </p:txBody>
      </p:sp>
      <p:sp>
        <p:nvSpPr>
          <p:cNvPr id="7" name="TextBox 6"/>
          <p:cNvSpPr txBox="1"/>
          <p:nvPr/>
        </p:nvSpPr>
        <p:spPr>
          <a:xfrm>
            <a:off x="871529" y="4905111"/>
            <a:ext cx="3431004" cy="307777"/>
          </a:xfrm>
          <a:prstGeom prst="rect">
            <a:avLst/>
          </a:prstGeom>
          <a:noFill/>
        </p:spPr>
        <p:txBody>
          <a:bodyPr wrap="none" rtlCol="0">
            <a:spAutoFit/>
          </a:bodyPr>
          <a:lstStyle/>
          <a:p>
            <a:r>
              <a:rPr lang="en-US" altLang="ko-KR" sz="1400" dirty="0" smtClean="0"/>
              <a:t>Figure 3. The network structure of SNOW</a:t>
            </a:r>
            <a:endParaRPr lang="ko-KR" altLang="en-US" sz="1400" dirty="0"/>
          </a:p>
        </p:txBody>
      </p:sp>
      <p:sp>
        <p:nvSpPr>
          <p:cNvPr id="9" name="날짜 개체 틀 8"/>
          <p:cNvSpPr>
            <a:spLocks noGrp="1"/>
          </p:cNvSpPr>
          <p:nvPr>
            <p:ph type="dt" sz="half" idx="10"/>
          </p:nvPr>
        </p:nvSpPr>
        <p:spPr/>
        <p:txBody>
          <a:bodyPr/>
          <a:lstStyle/>
          <a:p>
            <a:fld id="{E7A57EE7-AE36-4CA3-8802-94BB47008D4E}" type="datetime4">
              <a:rPr lang="en-US" altLang="ko-KR" smtClean="0"/>
              <a:t>October 1, 2018</a:t>
            </a:fld>
            <a:endParaRPr lang="ko-KR" altLang="en-US"/>
          </a:p>
        </p:txBody>
      </p:sp>
      <p:sp>
        <p:nvSpPr>
          <p:cNvPr id="11" name="슬라이드 번호 개체 틀 10"/>
          <p:cNvSpPr>
            <a:spLocks noGrp="1"/>
          </p:cNvSpPr>
          <p:nvPr>
            <p:ph type="sldNum" sz="quarter" idx="12"/>
          </p:nvPr>
        </p:nvSpPr>
        <p:spPr/>
        <p:txBody>
          <a:bodyPr/>
          <a:lstStyle/>
          <a:p>
            <a:r>
              <a:rPr lang="en-US" altLang="ko-KR" smtClean="0"/>
              <a:t>Pages </a:t>
            </a:r>
            <a:fld id="{B520CDF4-2128-4AEB-86B8-6C90AAFF1BAF}" type="slidenum">
              <a:rPr lang="ko-KR" altLang="en-US" smtClean="0"/>
              <a:pPr/>
              <a:t>10</a:t>
            </a:fld>
            <a:r>
              <a:rPr lang="en-US" altLang="ko-KR" smtClean="0"/>
              <a:t>/55</a:t>
            </a:r>
            <a:endParaRPr lang="ko-KR" altLang="en-US" dirty="0"/>
          </a:p>
        </p:txBody>
      </p:sp>
    </p:spTree>
    <p:extLst>
      <p:ext uri="{BB962C8B-B14F-4D97-AF65-F5344CB8AC3E}">
        <p14:creationId xmlns:p14="http://schemas.microsoft.com/office/powerpoint/2010/main" val="2982356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Physical Layer Design</a:t>
            </a:r>
            <a:endParaRPr lang="ko-KR" altLang="en-US" dirty="0"/>
          </a:p>
        </p:txBody>
      </p:sp>
      <p:sp>
        <p:nvSpPr>
          <p:cNvPr id="3" name="내용 개체 틀 2"/>
          <p:cNvSpPr>
            <a:spLocks noGrp="1"/>
          </p:cNvSpPr>
          <p:nvPr>
            <p:ph idx="1"/>
          </p:nvPr>
        </p:nvSpPr>
        <p:spPr/>
        <p:txBody>
          <a:bodyPr/>
          <a:lstStyle/>
          <a:p>
            <a:r>
              <a:rPr lang="en-US" altLang="ko-KR" dirty="0"/>
              <a:t>Three key design goals</a:t>
            </a:r>
          </a:p>
          <a:p>
            <a:pPr lvl="1"/>
            <a:r>
              <a:rPr lang="en-US" altLang="ko-KR" dirty="0"/>
              <a:t>To allow the BS to </a:t>
            </a:r>
            <a:r>
              <a:rPr lang="en-US" altLang="ko-KR" u="sng" dirty="0"/>
              <a:t>receive concurrent and asynchronous transmissions from multiple nodes</a:t>
            </a:r>
            <a:r>
              <a:rPr lang="en-US" altLang="ko-KR" dirty="0"/>
              <a:t> using a single antenna-radio</a:t>
            </a:r>
          </a:p>
          <a:p>
            <a:pPr lvl="1"/>
            <a:r>
              <a:rPr lang="en-US" altLang="ko-KR" dirty="0"/>
              <a:t>To allow the BS to </a:t>
            </a:r>
            <a:r>
              <a:rPr lang="en-US" altLang="ko-KR" u="sng" dirty="0"/>
              <a:t>send different packets to multiple nodes concurrently</a:t>
            </a:r>
            <a:r>
              <a:rPr lang="en-US" altLang="ko-KR" dirty="0"/>
              <a:t> using a single antenna-radio</a:t>
            </a:r>
          </a:p>
          <a:p>
            <a:pPr lvl="1"/>
            <a:r>
              <a:rPr lang="en-US" altLang="ko-KR" dirty="0"/>
              <a:t>Support </a:t>
            </a:r>
            <a:r>
              <a:rPr lang="en-US" altLang="ko-KR" u="sng" dirty="0"/>
              <a:t>robust modulation</a:t>
            </a:r>
            <a:r>
              <a:rPr lang="en-US" altLang="ko-KR" dirty="0"/>
              <a:t> such as BPSK</a:t>
            </a:r>
            <a:endParaRPr lang="ko-KR" altLang="en-US" dirty="0"/>
          </a:p>
        </p:txBody>
      </p:sp>
      <p:sp>
        <p:nvSpPr>
          <p:cNvPr id="7" name="날짜 개체 틀 6"/>
          <p:cNvSpPr>
            <a:spLocks noGrp="1"/>
          </p:cNvSpPr>
          <p:nvPr>
            <p:ph type="dt" sz="half" idx="10"/>
          </p:nvPr>
        </p:nvSpPr>
        <p:spPr/>
        <p:txBody>
          <a:bodyPr/>
          <a:lstStyle/>
          <a:p>
            <a:fld id="{C5DB5973-ABDD-4552-B777-FC4F9140CD5D}"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11</a:t>
            </a:fld>
            <a:r>
              <a:rPr lang="en-US" altLang="ko-KR" smtClean="0"/>
              <a:t>/55</a:t>
            </a:r>
            <a:endParaRPr lang="ko-KR" altLang="en-US" dirty="0"/>
          </a:p>
        </p:txBody>
      </p:sp>
    </p:spTree>
    <p:extLst>
      <p:ext uri="{BB962C8B-B14F-4D97-AF65-F5344CB8AC3E}">
        <p14:creationId xmlns:p14="http://schemas.microsoft.com/office/powerpoint/2010/main" val="1461053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a:blip r:embed="rId2"/>
          <a:stretch>
            <a:fillRect/>
          </a:stretch>
        </p:blipFill>
        <p:spPr>
          <a:xfrm>
            <a:off x="2040309" y="4356960"/>
            <a:ext cx="5036351" cy="2238964"/>
          </a:xfrm>
          <a:prstGeom prst="rect">
            <a:avLst/>
          </a:prstGeom>
        </p:spPr>
      </p:pic>
      <p:sp>
        <p:nvSpPr>
          <p:cNvPr id="2" name="제목 1"/>
          <p:cNvSpPr>
            <a:spLocks noGrp="1"/>
          </p:cNvSpPr>
          <p:nvPr>
            <p:ph type="title"/>
          </p:nvPr>
        </p:nvSpPr>
        <p:spPr/>
        <p:txBody>
          <a:bodyPr/>
          <a:lstStyle/>
          <a:p>
            <a:r>
              <a:rPr lang="en-US" altLang="ko-KR" dirty="0"/>
              <a:t>Physical Layer Design</a:t>
            </a:r>
            <a:endParaRPr lang="ko-KR" altLang="en-US" dirty="0"/>
          </a:p>
        </p:txBody>
      </p:sp>
      <p:sp>
        <p:nvSpPr>
          <p:cNvPr id="3" name="내용 개체 틀 2"/>
          <p:cNvSpPr>
            <a:spLocks noGrp="1"/>
          </p:cNvSpPr>
          <p:nvPr>
            <p:ph idx="1"/>
          </p:nvPr>
        </p:nvSpPr>
        <p:spPr/>
        <p:txBody>
          <a:bodyPr/>
          <a:lstStyle/>
          <a:p>
            <a:r>
              <a:rPr lang="en-US" altLang="ko-KR" dirty="0"/>
              <a:t>D-OFDM</a:t>
            </a:r>
          </a:p>
          <a:p>
            <a:pPr lvl="1"/>
            <a:r>
              <a:rPr lang="en-US" altLang="ko-KR" dirty="0"/>
              <a:t>For scalability and energy efficiency, it design the PHY based on D-OFDM</a:t>
            </a:r>
          </a:p>
          <a:p>
            <a:pPr lvl="1"/>
            <a:r>
              <a:rPr lang="en-US" altLang="ko-KR" dirty="0"/>
              <a:t>OFDM</a:t>
            </a:r>
          </a:p>
          <a:p>
            <a:pPr lvl="2"/>
            <a:r>
              <a:rPr lang="en-US" altLang="ko-KR" dirty="0"/>
              <a:t>Frequency-division multiplexing scheme that uses a large number of closely spaced orthogonal subcarrier signals to carry data on multiple parallel data stream between a sender and a receiver</a:t>
            </a:r>
          </a:p>
          <a:p>
            <a:pPr lvl="1"/>
            <a:r>
              <a:rPr lang="en-US" altLang="ko-KR" dirty="0"/>
              <a:t>Distributed implementation of OFDM for multi-user access</a:t>
            </a:r>
          </a:p>
          <a:p>
            <a:pPr lvl="1"/>
            <a:r>
              <a:rPr lang="en-US" altLang="ko-KR" dirty="0"/>
              <a:t>It enables multiple receptions using a single antenna and also enables different data transmissions to different nodes using single antenna</a:t>
            </a:r>
            <a:endParaRPr lang="ko-KR" altLang="en-US" dirty="0"/>
          </a:p>
        </p:txBody>
      </p:sp>
      <p:sp>
        <p:nvSpPr>
          <p:cNvPr id="7" name="TextBox 6"/>
          <p:cNvSpPr txBox="1"/>
          <p:nvPr/>
        </p:nvSpPr>
        <p:spPr>
          <a:xfrm>
            <a:off x="2040309" y="6515197"/>
            <a:ext cx="4779129" cy="307777"/>
          </a:xfrm>
          <a:prstGeom prst="rect">
            <a:avLst/>
          </a:prstGeom>
          <a:noFill/>
        </p:spPr>
        <p:txBody>
          <a:bodyPr wrap="none" rtlCol="0">
            <a:spAutoFit/>
          </a:bodyPr>
          <a:lstStyle/>
          <a:p>
            <a:r>
              <a:rPr lang="en-US" altLang="ko-KR" sz="1400" dirty="0" smtClean="0"/>
              <a:t>Figure 4. Typical frequency-division multiplexing vs OFDM</a:t>
            </a:r>
            <a:endParaRPr lang="ko-KR" altLang="en-US" sz="1400" dirty="0"/>
          </a:p>
        </p:txBody>
      </p:sp>
      <p:sp>
        <p:nvSpPr>
          <p:cNvPr id="9" name="날짜 개체 틀 8"/>
          <p:cNvSpPr>
            <a:spLocks noGrp="1"/>
          </p:cNvSpPr>
          <p:nvPr>
            <p:ph type="dt" sz="half" idx="10"/>
          </p:nvPr>
        </p:nvSpPr>
        <p:spPr/>
        <p:txBody>
          <a:bodyPr/>
          <a:lstStyle/>
          <a:p>
            <a:fld id="{9A953B08-B7D2-4886-9685-0677A93CA9B3}" type="datetime4">
              <a:rPr lang="en-US" altLang="ko-KR" smtClean="0"/>
              <a:t>October 1, 2018</a:t>
            </a:fld>
            <a:endParaRPr lang="ko-KR" altLang="en-US"/>
          </a:p>
        </p:txBody>
      </p:sp>
      <p:sp>
        <p:nvSpPr>
          <p:cNvPr id="11" name="슬라이드 번호 개체 틀 10"/>
          <p:cNvSpPr>
            <a:spLocks noGrp="1"/>
          </p:cNvSpPr>
          <p:nvPr>
            <p:ph type="sldNum" sz="quarter" idx="12"/>
          </p:nvPr>
        </p:nvSpPr>
        <p:spPr/>
        <p:txBody>
          <a:bodyPr/>
          <a:lstStyle/>
          <a:p>
            <a:r>
              <a:rPr lang="en-US" altLang="ko-KR" smtClean="0"/>
              <a:t>Pages </a:t>
            </a:r>
            <a:fld id="{B520CDF4-2128-4AEB-86B8-6C90AAFF1BAF}" type="slidenum">
              <a:rPr lang="ko-KR" altLang="en-US" smtClean="0"/>
              <a:pPr/>
              <a:t>12</a:t>
            </a:fld>
            <a:r>
              <a:rPr lang="en-US" altLang="ko-KR" smtClean="0"/>
              <a:t>/55</a:t>
            </a:r>
            <a:endParaRPr lang="ko-KR" altLang="en-US" dirty="0"/>
          </a:p>
        </p:txBody>
      </p:sp>
    </p:spTree>
    <p:extLst>
      <p:ext uri="{BB962C8B-B14F-4D97-AF65-F5344CB8AC3E}">
        <p14:creationId xmlns:p14="http://schemas.microsoft.com/office/powerpoint/2010/main" val="2766590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Physical Layer Design</a:t>
            </a:r>
            <a:endParaRPr lang="ko-KR" altLang="en-US" dirty="0"/>
          </a:p>
        </p:txBody>
      </p:sp>
      <p:sp>
        <p:nvSpPr>
          <p:cNvPr id="3" name="내용 개체 틀 2"/>
          <p:cNvSpPr>
            <a:spLocks noGrp="1"/>
          </p:cNvSpPr>
          <p:nvPr>
            <p:ph idx="1"/>
          </p:nvPr>
        </p:nvSpPr>
        <p:spPr/>
        <p:txBody>
          <a:bodyPr/>
          <a:lstStyle/>
          <a:p>
            <a:r>
              <a:rPr lang="en-US" altLang="ko-KR" dirty="0"/>
              <a:t>In SNOW, the BS’s wide white space spectrum is split into narrowband </a:t>
            </a:r>
            <a:br>
              <a:rPr lang="en-US" altLang="ko-KR" dirty="0"/>
            </a:br>
            <a:r>
              <a:rPr lang="en-US" altLang="ko-KR" dirty="0"/>
              <a:t>orthogonal subcarriers </a:t>
            </a:r>
          </a:p>
          <a:p>
            <a:r>
              <a:rPr lang="en-US" altLang="ko-KR" dirty="0"/>
              <a:t>It adopt D-OFDM by assigning the orthogonal subcarriers to different nodes</a:t>
            </a:r>
          </a:p>
          <a:p>
            <a:r>
              <a:rPr lang="en-US" altLang="ko-KR" dirty="0"/>
              <a:t>Each node transmits and receives on the assigned subcarrier</a:t>
            </a:r>
          </a:p>
          <a:p>
            <a:pPr lvl="1"/>
            <a:r>
              <a:rPr lang="en-US" altLang="ko-KR" dirty="0"/>
              <a:t>Each subcarrier is modulated using BPSK</a:t>
            </a:r>
          </a:p>
          <a:p>
            <a:pPr lvl="1"/>
            <a:r>
              <a:rPr lang="en-US" altLang="ko-KR" dirty="0"/>
              <a:t>Minor modification QPSK is also adoptable</a:t>
            </a:r>
          </a:p>
        </p:txBody>
      </p:sp>
      <p:pic>
        <p:nvPicPr>
          <p:cNvPr id="6" name="그림 5"/>
          <p:cNvPicPr>
            <a:picLocks noChangeAspect="1"/>
          </p:cNvPicPr>
          <p:nvPr/>
        </p:nvPicPr>
        <p:blipFill>
          <a:blip r:embed="rId2"/>
          <a:stretch>
            <a:fillRect/>
          </a:stretch>
        </p:blipFill>
        <p:spPr>
          <a:xfrm>
            <a:off x="6456363" y="3609220"/>
            <a:ext cx="5036351" cy="2238964"/>
          </a:xfrm>
          <a:prstGeom prst="rect">
            <a:avLst/>
          </a:prstGeom>
        </p:spPr>
      </p:pic>
      <p:sp>
        <p:nvSpPr>
          <p:cNvPr id="8" name="TextBox 7"/>
          <p:cNvSpPr txBox="1"/>
          <p:nvPr/>
        </p:nvSpPr>
        <p:spPr>
          <a:xfrm>
            <a:off x="6456363" y="5784784"/>
            <a:ext cx="4779129" cy="307777"/>
          </a:xfrm>
          <a:prstGeom prst="rect">
            <a:avLst/>
          </a:prstGeom>
          <a:noFill/>
        </p:spPr>
        <p:txBody>
          <a:bodyPr wrap="none" rtlCol="0">
            <a:spAutoFit/>
          </a:bodyPr>
          <a:lstStyle/>
          <a:p>
            <a:r>
              <a:rPr lang="en-US" altLang="ko-KR" sz="1400" dirty="0" smtClean="0"/>
              <a:t>Figure 4. Typical frequency-division multiplexing vs OFDM</a:t>
            </a:r>
            <a:endParaRPr lang="ko-KR" altLang="en-US" sz="1400" dirty="0"/>
          </a:p>
        </p:txBody>
      </p:sp>
      <p:sp>
        <p:nvSpPr>
          <p:cNvPr id="9" name="날짜 개체 틀 8"/>
          <p:cNvSpPr>
            <a:spLocks noGrp="1"/>
          </p:cNvSpPr>
          <p:nvPr>
            <p:ph type="dt" sz="half" idx="10"/>
          </p:nvPr>
        </p:nvSpPr>
        <p:spPr/>
        <p:txBody>
          <a:bodyPr/>
          <a:lstStyle/>
          <a:p>
            <a:fld id="{5425CE51-094E-4DDD-9DA7-93BB5453D2F8}" type="datetime4">
              <a:rPr lang="en-US" altLang="ko-KR" smtClean="0"/>
              <a:t>October 1, 2018</a:t>
            </a:fld>
            <a:endParaRPr lang="ko-KR" altLang="en-US"/>
          </a:p>
        </p:txBody>
      </p:sp>
      <p:sp>
        <p:nvSpPr>
          <p:cNvPr id="11" name="슬라이드 번호 개체 틀 10"/>
          <p:cNvSpPr>
            <a:spLocks noGrp="1"/>
          </p:cNvSpPr>
          <p:nvPr>
            <p:ph type="sldNum" sz="quarter" idx="12"/>
          </p:nvPr>
        </p:nvSpPr>
        <p:spPr/>
        <p:txBody>
          <a:bodyPr/>
          <a:lstStyle/>
          <a:p>
            <a:r>
              <a:rPr lang="en-US" altLang="ko-KR" smtClean="0"/>
              <a:t>Pages </a:t>
            </a:r>
            <a:fld id="{B520CDF4-2128-4AEB-86B8-6C90AAFF1BAF}" type="slidenum">
              <a:rPr lang="ko-KR" altLang="en-US" smtClean="0"/>
              <a:pPr/>
              <a:t>13</a:t>
            </a:fld>
            <a:r>
              <a:rPr lang="en-US" altLang="ko-KR" smtClean="0"/>
              <a:t>/55</a:t>
            </a:r>
            <a:endParaRPr lang="ko-KR" altLang="en-US" dirty="0"/>
          </a:p>
        </p:txBody>
      </p:sp>
    </p:spTree>
    <p:extLst>
      <p:ext uri="{BB962C8B-B14F-4D97-AF65-F5344CB8AC3E}">
        <p14:creationId xmlns:p14="http://schemas.microsoft.com/office/powerpoint/2010/main" val="957723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Physical Layer Design</a:t>
            </a:r>
            <a:endParaRPr lang="ko-KR" altLang="en-US" dirty="0"/>
          </a:p>
        </p:txBody>
      </p:sp>
      <p:sp>
        <p:nvSpPr>
          <p:cNvPr id="3" name="내용 개체 틀 2"/>
          <p:cNvSpPr>
            <a:spLocks noGrp="1"/>
          </p:cNvSpPr>
          <p:nvPr>
            <p:ph idx="1"/>
          </p:nvPr>
        </p:nvSpPr>
        <p:spPr/>
        <p:txBody>
          <a:bodyPr/>
          <a:lstStyle/>
          <a:p>
            <a:r>
              <a:rPr lang="en-US" altLang="ko-KR" dirty="0"/>
              <a:t>Upward communication (node </a:t>
            </a:r>
            <a:r>
              <a:rPr lang="en-US" altLang="ko-KR" dirty="0">
                <a:sym typeface="Wingdings" panose="05000000000000000000" pitchFamily="2" charset="2"/>
              </a:rPr>
              <a:t> BS)</a:t>
            </a:r>
          </a:p>
          <a:p>
            <a:pPr lvl="1"/>
            <a:r>
              <a:rPr lang="en-US" altLang="ko-KR" dirty="0">
                <a:sym typeface="Wingdings" panose="05000000000000000000" pitchFamily="2" charset="2"/>
              </a:rPr>
              <a:t>The nodes can transmit on their respective subcarriers whenever they want without coordinating among themselves</a:t>
            </a:r>
          </a:p>
          <a:p>
            <a:pPr lvl="1"/>
            <a:r>
              <a:rPr lang="en-US" altLang="ko-KR" dirty="0">
                <a:sym typeface="Wingdings" panose="05000000000000000000" pitchFamily="2" charset="2"/>
              </a:rPr>
              <a:t>How BS enable parallel receptions at a single radio?</a:t>
            </a:r>
          </a:p>
          <a:p>
            <a:pPr lvl="2"/>
            <a:r>
              <a:rPr lang="en-US" altLang="ko-KR" dirty="0"/>
              <a:t>It adopt </a:t>
            </a:r>
            <a:r>
              <a:rPr lang="en-US" altLang="ko-KR" i="1" dirty="0"/>
              <a:t>Fast Fourier Transformation (FFT) </a:t>
            </a:r>
            <a:r>
              <a:rPr lang="en-US" altLang="ko-KR" dirty="0"/>
              <a:t>to extract information from all subcarriers</a:t>
            </a:r>
          </a:p>
          <a:p>
            <a:pPr lvl="2"/>
            <a:r>
              <a:rPr lang="en-US" altLang="ko-KR" dirty="0"/>
              <a:t>Run FFT on the entire range of the spectrum of the BS (Global FFT Algorithm), </a:t>
            </a:r>
            <a:br>
              <a:rPr lang="en-US" altLang="ko-KR" dirty="0"/>
            </a:br>
            <a:r>
              <a:rPr lang="en-US" altLang="ko-KR" dirty="0"/>
              <a:t>instead of running a separate FFT for each subcarrier</a:t>
            </a:r>
          </a:p>
          <a:p>
            <a:pPr lvl="1"/>
            <a:r>
              <a:rPr lang="en-US" altLang="ko-KR" dirty="0"/>
              <a:t>To receive asynchronous transmissions, the BS keeps running the G-FFT algorithm</a:t>
            </a:r>
          </a:p>
          <a:p>
            <a:pPr lvl="2"/>
            <a:r>
              <a:rPr lang="en-US" altLang="ko-KR" dirty="0"/>
              <a:t>The G-FFT is performed at every cycle of the baseband signal</a:t>
            </a:r>
          </a:p>
          <a:p>
            <a:pPr lvl="2"/>
            <a:endParaRPr lang="en-US" altLang="ko-KR" dirty="0"/>
          </a:p>
          <a:p>
            <a:pPr lvl="1"/>
            <a:endParaRPr lang="en-US" altLang="ko-KR" dirty="0"/>
          </a:p>
          <a:p>
            <a:pPr lvl="1"/>
            <a:endParaRPr lang="ko-KR" altLang="en-US" dirty="0"/>
          </a:p>
        </p:txBody>
      </p:sp>
      <p:sp>
        <p:nvSpPr>
          <p:cNvPr id="7" name="날짜 개체 틀 6"/>
          <p:cNvSpPr>
            <a:spLocks noGrp="1"/>
          </p:cNvSpPr>
          <p:nvPr>
            <p:ph type="dt" sz="half" idx="10"/>
          </p:nvPr>
        </p:nvSpPr>
        <p:spPr/>
        <p:txBody>
          <a:bodyPr/>
          <a:lstStyle/>
          <a:p>
            <a:fld id="{B93A8027-47A0-48FD-8B31-8694C1C3E04D}"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14</a:t>
            </a:fld>
            <a:r>
              <a:rPr lang="en-US" altLang="ko-KR" smtClean="0"/>
              <a:t>/55</a:t>
            </a:r>
            <a:endParaRPr lang="ko-KR" altLang="en-US" dirty="0"/>
          </a:p>
        </p:txBody>
      </p:sp>
    </p:spTree>
    <p:extLst>
      <p:ext uri="{BB962C8B-B14F-4D97-AF65-F5344CB8AC3E}">
        <p14:creationId xmlns:p14="http://schemas.microsoft.com/office/powerpoint/2010/main" val="590397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Physical Layer Design</a:t>
            </a:r>
            <a:endParaRPr lang="ko-KR" altLang="en-US" dirty="0"/>
          </a:p>
        </p:txBody>
      </p:sp>
      <p:sp>
        <p:nvSpPr>
          <p:cNvPr id="3" name="내용 개체 틀 2"/>
          <p:cNvSpPr>
            <a:spLocks noGrp="1"/>
          </p:cNvSpPr>
          <p:nvPr>
            <p:ph idx="1"/>
          </p:nvPr>
        </p:nvSpPr>
        <p:spPr/>
        <p:txBody>
          <a:bodyPr/>
          <a:lstStyle/>
          <a:p>
            <a:r>
              <a:rPr lang="en-US" altLang="ko-KR" dirty="0"/>
              <a:t>Upward communication (node </a:t>
            </a:r>
            <a:r>
              <a:rPr lang="en-US" altLang="ko-KR" dirty="0">
                <a:sym typeface="Wingdings" panose="05000000000000000000" pitchFamily="2" charset="2"/>
              </a:rPr>
              <a:t> BS) (cont’d)</a:t>
            </a:r>
          </a:p>
          <a:p>
            <a:pPr lvl="1"/>
            <a:r>
              <a:rPr lang="en-US" altLang="ko-KR" dirty="0">
                <a:sym typeface="Wingdings" panose="05000000000000000000" pitchFamily="2" charset="2"/>
              </a:rPr>
              <a:t>Any node can transmit any time without any synchronization</a:t>
            </a:r>
          </a:p>
          <a:p>
            <a:pPr lvl="1"/>
            <a:r>
              <a:rPr lang="en-US" altLang="ko-KR" dirty="0">
                <a:sym typeface="Wingdings" panose="05000000000000000000" pitchFamily="2" charset="2"/>
              </a:rPr>
              <a:t>The correct decoding of all packets is handled by maintaining a 2D matrix</a:t>
            </a:r>
          </a:p>
          <a:p>
            <a:pPr lvl="2"/>
            <a:r>
              <a:rPr lang="en-US" altLang="ko-KR" dirty="0">
                <a:sym typeface="Wingdings" panose="05000000000000000000" pitchFamily="2" charset="2"/>
              </a:rPr>
              <a:t>Where each column represents a subcarrier or its center frequency bin</a:t>
            </a:r>
            <a:endParaRPr lang="en-US" altLang="ko-KR" dirty="0"/>
          </a:p>
          <a:p>
            <a:pPr lvl="2"/>
            <a:endParaRPr lang="en-US" altLang="ko-KR" dirty="0"/>
          </a:p>
          <a:p>
            <a:pPr lvl="1"/>
            <a:endParaRPr lang="en-US" altLang="ko-KR" dirty="0"/>
          </a:p>
          <a:p>
            <a:pPr lvl="1"/>
            <a:endParaRPr lang="ko-KR" altLang="en-US" dirty="0"/>
          </a:p>
        </p:txBody>
      </p:sp>
      <p:pic>
        <p:nvPicPr>
          <p:cNvPr id="6" name="그림 5">
            <a:extLst>
              <a:ext uri="{FF2B5EF4-FFF2-40B4-BE49-F238E27FC236}">
                <a16:creationId xmlns:a16="http://schemas.microsoft.com/office/drawing/2014/main" id="{AE321982-829B-406E-843F-267083DD0271}"/>
              </a:ext>
            </a:extLst>
          </p:cNvPr>
          <p:cNvPicPr>
            <a:picLocks noChangeAspect="1"/>
          </p:cNvPicPr>
          <p:nvPr/>
        </p:nvPicPr>
        <p:blipFill>
          <a:blip r:embed="rId2"/>
          <a:stretch>
            <a:fillRect/>
          </a:stretch>
        </p:blipFill>
        <p:spPr>
          <a:xfrm>
            <a:off x="911225" y="3301953"/>
            <a:ext cx="5150984" cy="3006771"/>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C08CEBB-10CB-4170-A635-6A413371CCB0}"/>
                  </a:ext>
                </a:extLst>
              </p:cNvPr>
              <p:cNvSpPr txBox="1"/>
              <p:nvPr/>
            </p:nvSpPr>
            <p:spPr>
              <a:xfrm>
                <a:off x="6456363" y="3879850"/>
                <a:ext cx="4824412" cy="391646"/>
              </a:xfrm>
              <a:prstGeom prst="rect">
                <a:avLst/>
              </a:prstGeom>
              <a:noFill/>
            </p:spPr>
            <p:txBody>
              <a:bodyPr wrap="square" rtlCol="0">
                <a:spAutoFit/>
              </a:bodyPr>
              <a:lstStyle/>
              <a:p>
                <a14:m>
                  <m:oMath xmlns:m="http://schemas.openxmlformats.org/officeDocument/2006/math">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𝑏</m:t>
                        </m:r>
                      </m:e>
                      <m:sub>
                        <m:r>
                          <a:rPr lang="en-US" altLang="ko-KR" b="0" i="1" smtClean="0">
                            <a:latin typeface="Cambria Math" panose="02040503050406030204" pitchFamily="18" charset="0"/>
                          </a:rPr>
                          <m:t>𝑖</m:t>
                        </m:r>
                        <m:r>
                          <a:rPr lang="en-US" altLang="ko-KR" b="0" i="1" smtClean="0">
                            <a:latin typeface="Cambria Math" panose="02040503050406030204" pitchFamily="18" charset="0"/>
                          </a:rPr>
                          <m:t>,</m:t>
                        </m:r>
                        <m:r>
                          <a:rPr lang="en-US" altLang="ko-KR" b="0" i="1" smtClean="0">
                            <a:latin typeface="Cambria Math" panose="02040503050406030204" pitchFamily="18" charset="0"/>
                          </a:rPr>
                          <m:t>𝑗</m:t>
                        </m:r>
                      </m:sub>
                    </m:sSub>
                  </m:oMath>
                </a14:m>
                <a:r>
                  <a:rPr lang="en-US" altLang="ko-KR" dirty="0"/>
                  <a:t>: </a:t>
                </a:r>
                <a14:m>
                  <m:oMath xmlns:m="http://schemas.openxmlformats.org/officeDocument/2006/math">
                    <m:r>
                      <a:rPr lang="en-US" altLang="ko-KR" i="1">
                        <a:latin typeface="Cambria Math" panose="02040503050406030204" pitchFamily="18" charset="0"/>
                      </a:rPr>
                      <m:t>𝑖</m:t>
                    </m:r>
                  </m:oMath>
                </a14:m>
                <a:r>
                  <a:rPr lang="en-US" altLang="ko-KR" dirty="0"/>
                  <a:t>-</a:t>
                </a:r>
                <a:r>
                  <a:rPr lang="en-US" altLang="ko-KR" dirty="0" err="1"/>
                  <a:t>th</a:t>
                </a:r>
                <a:r>
                  <a:rPr lang="en-US" altLang="ko-KR" dirty="0"/>
                  <a:t> bit of </a:t>
                </a:r>
                <a14:m>
                  <m:oMath xmlns:m="http://schemas.openxmlformats.org/officeDocument/2006/math">
                    <m:r>
                      <a:rPr lang="en-US" altLang="ko-KR" b="0" i="1" smtClean="0">
                        <a:latin typeface="Cambria Math" panose="02040503050406030204" pitchFamily="18" charset="0"/>
                      </a:rPr>
                      <m:t>𝑗</m:t>
                    </m:r>
                  </m:oMath>
                </a14:m>
                <a:r>
                  <a:rPr lang="en-US" altLang="ko-KR" dirty="0"/>
                  <a:t>-</a:t>
                </a:r>
                <a:r>
                  <a:rPr lang="en-US" altLang="ko-KR" dirty="0" err="1"/>
                  <a:t>th</a:t>
                </a:r>
                <a:r>
                  <a:rPr lang="en-US" altLang="ko-KR" dirty="0"/>
                  <a:t> subcarrier </a:t>
                </a:r>
                <a:endParaRPr lang="ko-KR" altLang="en-US" dirty="0"/>
              </a:p>
            </p:txBody>
          </p:sp>
        </mc:Choice>
        <mc:Fallback xmlns="">
          <p:sp>
            <p:nvSpPr>
              <p:cNvPr id="7" name="TextBox 6">
                <a:extLst>
                  <a:ext uri="{FF2B5EF4-FFF2-40B4-BE49-F238E27FC236}">
                    <a16:creationId xmlns:a16="http://schemas.microsoft.com/office/drawing/2014/main" id="{AC08CEBB-10CB-4170-A635-6A413371CCB0}"/>
                  </a:ext>
                </a:extLst>
              </p:cNvPr>
              <p:cNvSpPr txBox="1">
                <a:spLocks noRot="1" noChangeAspect="1" noMove="1" noResize="1" noEditPoints="1" noAdjustHandles="1" noChangeArrowheads="1" noChangeShapeType="1" noTextEdit="1"/>
              </p:cNvSpPr>
              <p:nvPr/>
            </p:nvSpPr>
            <p:spPr>
              <a:xfrm>
                <a:off x="6456363" y="3879850"/>
                <a:ext cx="4824412" cy="391646"/>
              </a:xfrm>
              <a:prstGeom prst="rect">
                <a:avLst/>
              </a:prstGeom>
              <a:blipFill>
                <a:blip r:embed="rId3"/>
                <a:stretch>
                  <a:fillRect t="-4615" b="-20000"/>
                </a:stretch>
              </a:blipFill>
            </p:spPr>
            <p:txBody>
              <a:bodyPr/>
              <a:lstStyle/>
              <a:p>
                <a:r>
                  <a:rPr lang="ko-KR" altLang="en-US">
                    <a:noFill/>
                  </a:rPr>
                  <a:t> </a:t>
                </a:r>
              </a:p>
            </p:txBody>
          </p:sp>
        </mc:Fallback>
      </mc:AlternateContent>
      <p:sp>
        <p:nvSpPr>
          <p:cNvPr id="8" name="TextBox 7"/>
          <p:cNvSpPr txBox="1"/>
          <p:nvPr/>
        </p:nvSpPr>
        <p:spPr>
          <a:xfrm>
            <a:off x="1076345" y="6272203"/>
            <a:ext cx="4820743" cy="307777"/>
          </a:xfrm>
          <a:prstGeom prst="rect">
            <a:avLst/>
          </a:prstGeom>
          <a:noFill/>
        </p:spPr>
        <p:txBody>
          <a:bodyPr wrap="none" rtlCol="0">
            <a:spAutoFit/>
          </a:bodyPr>
          <a:lstStyle/>
          <a:p>
            <a:r>
              <a:rPr lang="en-US" altLang="ko-KR" sz="1400" dirty="0" smtClean="0"/>
              <a:t>Figure 5. 2D matrix for decoding in upward communication</a:t>
            </a:r>
            <a:endParaRPr lang="ko-KR" altLang="en-US" sz="1400" dirty="0"/>
          </a:p>
        </p:txBody>
      </p:sp>
      <p:sp>
        <p:nvSpPr>
          <p:cNvPr id="10" name="날짜 개체 틀 9"/>
          <p:cNvSpPr>
            <a:spLocks noGrp="1"/>
          </p:cNvSpPr>
          <p:nvPr>
            <p:ph type="dt" sz="half" idx="10"/>
          </p:nvPr>
        </p:nvSpPr>
        <p:spPr/>
        <p:txBody>
          <a:bodyPr/>
          <a:lstStyle/>
          <a:p>
            <a:fld id="{CCC78840-F54A-4EE8-BDA5-694CC075BA70}" type="datetime4">
              <a:rPr lang="en-US" altLang="ko-KR" smtClean="0"/>
              <a:t>October 1, 2018</a:t>
            </a:fld>
            <a:endParaRPr lang="ko-KR" altLang="en-US"/>
          </a:p>
        </p:txBody>
      </p:sp>
      <p:sp>
        <p:nvSpPr>
          <p:cNvPr id="12" name="슬라이드 번호 개체 틀 11"/>
          <p:cNvSpPr>
            <a:spLocks noGrp="1"/>
          </p:cNvSpPr>
          <p:nvPr>
            <p:ph type="sldNum" sz="quarter" idx="12"/>
          </p:nvPr>
        </p:nvSpPr>
        <p:spPr/>
        <p:txBody>
          <a:bodyPr/>
          <a:lstStyle/>
          <a:p>
            <a:r>
              <a:rPr lang="en-US" altLang="ko-KR" smtClean="0"/>
              <a:t>Pages </a:t>
            </a:r>
            <a:fld id="{B520CDF4-2128-4AEB-86B8-6C90AAFF1BAF}" type="slidenum">
              <a:rPr lang="ko-KR" altLang="en-US" smtClean="0"/>
              <a:pPr/>
              <a:t>15</a:t>
            </a:fld>
            <a:r>
              <a:rPr lang="en-US" altLang="ko-KR" smtClean="0"/>
              <a:t>/55</a:t>
            </a:r>
            <a:endParaRPr lang="ko-KR" altLang="en-US" dirty="0"/>
          </a:p>
        </p:txBody>
      </p:sp>
    </p:spTree>
    <p:extLst>
      <p:ext uri="{BB962C8B-B14F-4D97-AF65-F5344CB8AC3E}">
        <p14:creationId xmlns:p14="http://schemas.microsoft.com/office/powerpoint/2010/main" val="558792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Physical Layer Design</a:t>
            </a:r>
            <a:endParaRPr lang="ko-KR" altLang="en-US" dirty="0"/>
          </a:p>
        </p:txBody>
      </p:sp>
      <p:sp>
        <p:nvSpPr>
          <p:cNvPr id="3" name="내용 개체 틀 2"/>
          <p:cNvSpPr>
            <a:spLocks noGrp="1"/>
          </p:cNvSpPr>
          <p:nvPr>
            <p:ph idx="1"/>
          </p:nvPr>
        </p:nvSpPr>
        <p:spPr/>
        <p:txBody>
          <a:bodyPr/>
          <a:lstStyle/>
          <a:p>
            <a:r>
              <a:rPr lang="en-US" altLang="ko-KR" dirty="0"/>
              <a:t>Downward communication (BS </a:t>
            </a:r>
            <a:r>
              <a:rPr lang="en-US" altLang="ko-KR" dirty="0">
                <a:sym typeface="Wingdings" panose="05000000000000000000" pitchFamily="2" charset="2"/>
              </a:rPr>
              <a:t> node)</a:t>
            </a:r>
          </a:p>
          <a:p>
            <a:pPr lvl="1"/>
            <a:r>
              <a:rPr lang="en-US" altLang="ko-KR" dirty="0">
                <a:sym typeface="Wingdings" panose="05000000000000000000" pitchFamily="2" charset="2"/>
              </a:rPr>
              <a:t>The BS should </a:t>
            </a:r>
            <a:r>
              <a:rPr lang="en-US" altLang="ko-KR" u="sng" dirty="0">
                <a:sym typeface="Wingdings" panose="05000000000000000000" pitchFamily="2" charset="2"/>
              </a:rPr>
              <a:t>encode different data on the different subcarrier</a:t>
            </a:r>
          </a:p>
          <a:p>
            <a:pPr lvl="1"/>
            <a:r>
              <a:rPr lang="en-US" altLang="ko-KR" dirty="0">
                <a:sym typeface="Wingdings" panose="05000000000000000000" pitchFamily="2" charset="2"/>
              </a:rPr>
              <a:t>Node’s data will be encoded on the associated subcarrier</a:t>
            </a:r>
          </a:p>
          <a:p>
            <a:pPr lvl="1"/>
            <a:r>
              <a:rPr lang="en-US" altLang="ko-KR" dirty="0">
                <a:sym typeface="Wingdings" panose="05000000000000000000" pitchFamily="2" charset="2"/>
              </a:rPr>
              <a:t>The BS makes single transmission and all nodes decode data from their respective subcarrier</a:t>
            </a:r>
          </a:p>
          <a:p>
            <a:pPr lvl="1"/>
            <a:r>
              <a:rPr lang="en-US" altLang="ko-KR" dirty="0">
                <a:sym typeface="Wingdings" panose="05000000000000000000" pitchFamily="2" charset="2"/>
              </a:rPr>
              <a:t>This communication goal is challenging due to asymmetric bandwidth between Tx and Rx</a:t>
            </a:r>
          </a:p>
          <a:p>
            <a:pPr lvl="2"/>
            <a:r>
              <a:rPr lang="en-US" altLang="ko-KR" dirty="0">
                <a:sym typeface="Wingdings" panose="05000000000000000000" pitchFamily="2" charset="2"/>
              </a:rPr>
              <a:t>The BS uses entire channel</a:t>
            </a:r>
          </a:p>
          <a:p>
            <a:pPr lvl="2"/>
            <a:r>
              <a:rPr lang="en-US" altLang="ko-KR" dirty="0">
                <a:sym typeface="Wingdings" panose="05000000000000000000" pitchFamily="2" charset="2"/>
              </a:rPr>
              <a:t>Each node uses only one subcarrier</a:t>
            </a:r>
            <a:endParaRPr lang="en-US" altLang="ko-KR" dirty="0"/>
          </a:p>
          <a:p>
            <a:pPr lvl="2"/>
            <a:endParaRPr lang="en-US" altLang="ko-KR" dirty="0"/>
          </a:p>
          <a:p>
            <a:pPr lvl="1"/>
            <a:endParaRPr lang="en-US" altLang="ko-KR" dirty="0"/>
          </a:p>
          <a:p>
            <a:pPr lvl="1"/>
            <a:endParaRPr lang="ko-KR" altLang="en-US" dirty="0"/>
          </a:p>
        </p:txBody>
      </p:sp>
      <p:sp>
        <p:nvSpPr>
          <p:cNvPr id="7" name="날짜 개체 틀 6"/>
          <p:cNvSpPr>
            <a:spLocks noGrp="1"/>
          </p:cNvSpPr>
          <p:nvPr>
            <p:ph type="dt" sz="half" idx="10"/>
          </p:nvPr>
        </p:nvSpPr>
        <p:spPr/>
        <p:txBody>
          <a:bodyPr/>
          <a:lstStyle/>
          <a:p>
            <a:fld id="{17BC02B8-B1F6-4707-A01B-A6D986202260}"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16</a:t>
            </a:fld>
            <a:r>
              <a:rPr lang="en-US" altLang="ko-KR" smtClean="0"/>
              <a:t>/55</a:t>
            </a:r>
            <a:endParaRPr lang="ko-KR" altLang="en-US" dirty="0"/>
          </a:p>
        </p:txBody>
      </p:sp>
    </p:spTree>
    <p:extLst>
      <p:ext uri="{BB962C8B-B14F-4D97-AF65-F5344CB8AC3E}">
        <p14:creationId xmlns:p14="http://schemas.microsoft.com/office/powerpoint/2010/main" val="2484155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Physical Layer Design</a:t>
            </a:r>
            <a:endParaRPr lang="ko-KR" altLang="en-US" dirty="0"/>
          </a:p>
        </p:txBody>
      </p:sp>
      <p:sp>
        <p:nvSpPr>
          <p:cNvPr id="3" name="내용 개체 틀 2"/>
          <p:cNvSpPr>
            <a:spLocks noGrp="1"/>
          </p:cNvSpPr>
          <p:nvPr>
            <p:ph idx="1"/>
          </p:nvPr>
        </p:nvSpPr>
        <p:spPr/>
        <p:txBody>
          <a:bodyPr/>
          <a:lstStyle/>
          <a:p>
            <a:r>
              <a:rPr lang="en-US" altLang="ko-KR" dirty="0"/>
              <a:t>Downward communication (BS </a:t>
            </a:r>
            <a:r>
              <a:rPr lang="en-US" altLang="ko-KR" dirty="0">
                <a:sym typeface="Wingdings" panose="05000000000000000000" pitchFamily="2" charset="2"/>
              </a:rPr>
              <a:t> node) (cont’d)</a:t>
            </a:r>
          </a:p>
          <a:p>
            <a:pPr lvl="1"/>
            <a:r>
              <a:rPr lang="en-US" altLang="ko-KR" dirty="0">
                <a:sym typeface="Wingdings" panose="05000000000000000000" pitchFamily="2" charset="2"/>
              </a:rPr>
              <a:t>The main design technique lies in the encoding part at the BS</a:t>
            </a:r>
          </a:p>
          <a:p>
            <a:pPr lvl="1"/>
            <a:r>
              <a:rPr lang="en-US" altLang="ko-KR" dirty="0">
                <a:sym typeface="Wingdings" panose="05000000000000000000" pitchFamily="2" charset="2"/>
              </a:rPr>
              <a:t>Inverse FFT (IFFT)</a:t>
            </a:r>
          </a:p>
          <a:p>
            <a:pPr lvl="2"/>
            <a:r>
              <a:rPr lang="en-US" altLang="ko-KR" dirty="0">
                <a:sym typeface="Wingdings" panose="05000000000000000000" pitchFamily="2" charset="2"/>
              </a:rPr>
              <a:t>Encodes different data on different subcarrier</a:t>
            </a:r>
          </a:p>
          <a:p>
            <a:pPr lvl="1"/>
            <a:r>
              <a:rPr lang="en-US" altLang="ko-KR" dirty="0">
                <a:sym typeface="Wingdings" panose="05000000000000000000" pitchFamily="2" charset="2"/>
              </a:rPr>
              <a:t>IFFT is performed after encoding data on the subcarriers</a:t>
            </a:r>
          </a:p>
          <a:p>
            <a:pPr lvl="1"/>
            <a:r>
              <a:rPr lang="en-US" altLang="ko-KR" dirty="0">
                <a:sym typeface="Wingdings" panose="05000000000000000000" pitchFamily="2" charset="2"/>
              </a:rPr>
              <a:t>The transmission is made after IFFT</a:t>
            </a:r>
          </a:p>
          <a:p>
            <a:pPr lvl="1"/>
            <a:r>
              <a:rPr lang="en-US" altLang="ko-KR" dirty="0">
                <a:sym typeface="Wingdings" panose="05000000000000000000" pitchFamily="2" charset="2"/>
              </a:rPr>
              <a:t>A node listens to its subcarrier center frequency and receives only the signal component </a:t>
            </a:r>
            <a:br>
              <a:rPr lang="en-US" altLang="ko-KR" dirty="0">
                <a:sym typeface="Wingdings" panose="05000000000000000000" pitchFamily="2" charset="2"/>
              </a:rPr>
            </a:br>
            <a:r>
              <a:rPr lang="en-US" altLang="ko-KR" dirty="0">
                <a:sym typeface="Wingdings" panose="05000000000000000000" pitchFamily="2" charset="2"/>
              </a:rPr>
              <a:t>in its subcarrier frequency</a:t>
            </a:r>
            <a:endParaRPr lang="en-US" altLang="ko-KR" dirty="0"/>
          </a:p>
          <a:p>
            <a:pPr lvl="1"/>
            <a:endParaRPr lang="en-US" altLang="ko-KR" dirty="0"/>
          </a:p>
          <a:p>
            <a:pPr lvl="1"/>
            <a:endParaRPr lang="ko-KR" altLang="en-US" dirty="0"/>
          </a:p>
        </p:txBody>
      </p:sp>
      <p:sp>
        <p:nvSpPr>
          <p:cNvPr id="7" name="날짜 개체 틀 6"/>
          <p:cNvSpPr>
            <a:spLocks noGrp="1"/>
          </p:cNvSpPr>
          <p:nvPr>
            <p:ph type="dt" sz="half" idx="10"/>
          </p:nvPr>
        </p:nvSpPr>
        <p:spPr/>
        <p:txBody>
          <a:bodyPr/>
          <a:lstStyle/>
          <a:p>
            <a:fld id="{06B99B00-1953-4586-9D58-1C7DCD18C35E}"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17</a:t>
            </a:fld>
            <a:r>
              <a:rPr lang="en-US" altLang="ko-KR" smtClean="0"/>
              <a:t>/55</a:t>
            </a:r>
            <a:endParaRPr lang="ko-KR" altLang="en-US" dirty="0"/>
          </a:p>
        </p:txBody>
      </p:sp>
    </p:spTree>
    <p:extLst>
      <p:ext uri="{BB962C8B-B14F-4D97-AF65-F5344CB8AC3E}">
        <p14:creationId xmlns:p14="http://schemas.microsoft.com/office/powerpoint/2010/main" val="3784605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Physical Layer Design</a:t>
            </a:r>
            <a:endParaRPr lang="ko-KR" altLang="en-US" dirty="0"/>
          </a:p>
        </p:txBody>
      </p:sp>
      <p:sp>
        <p:nvSpPr>
          <p:cNvPr id="3" name="내용 개체 틀 2"/>
          <p:cNvSpPr>
            <a:spLocks noGrp="1"/>
          </p:cNvSpPr>
          <p:nvPr>
            <p:ph idx="1"/>
          </p:nvPr>
        </p:nvSpPr>
        <p:spPr/>
        <p:txBody>
          <a:bodyPr/>
          <a:lstStyle/>
          <a:p>
            <a:r>
              <a:rPr lang="en-US" altLang="ko-KR" dirty="0"/>
              <a:t>Fragmented spectrum</a:t>
            </a:r>
          </a:p>
          <a:p>
            <a:pPr lvl="1"/>
            <a:r>
              <a:rPr lang="en-US" altLang="ko-KR" dirty="0"/>
              <a:t>White space spectrum may be found fragmented</a:t>
            </a:r>
          </a:p>
          <a:p>
            <a:pPr lvl="2"/>
            <a:r>
              <a:rPr lang="en-US" altLang="ko-KR" dirty="0"/>
              <a:t>Ex. SNOW needs 2 channel but available channels are Ch. 13 and Ch. 15</a:t>
            </a:r>
          </a:p>
          <a:p>
            <a:pPr lvl="1"/>
            <a:r>
              <a:rPr lang="en-US" altLang="ko-KR" dirty="0"/>
              <a:t>The G-FFT and IFFT algorithms will be run on the entire spectrum that include all fragments</a:t>
            </a:r>
          </a:p>
          <a:p>
            <a:pPr lvl="2"/>
            <a:r>
              <a:rPr lang="en-US" altLang="ko-KR" dirty="0"/>
              <a:t>Ex. Run algorithms on Ch. 13 ~ Ch. 15</a:t>
            </a:r>
          </a:p>
          <a:p>
            <a:pPr lvl="1"/>
            <a:r>
              <a:rPr lang="en-US" altLang="ko-KR" dirty="0"/>
              <a:t>The occupied spectrum will not be assigned to any node </a:t>
            </a:r>
          </a:p>
          <a:p>
            <a:pPr lvl="1"/>
            <a:r>
              <a:rPr lang="en-US" altLang="ko-KR" dirty="0"/>
              <a:t>The corresponding bins will be ignored in decoding and encoding in G-FFT and IFFT, respectively</a:t>
            </a:r>
            <a:endParaRPr lang="ko-KR" altLang="en-US" dirty="0"/>
          </a:p>
        </p:txBody>
      </p:sp>
      <p:sp>
        <p:nvSpPr>
          <p:cNvPr id="7" name="날짜 개체 틀 6"/>
          <p:cNvSpPr>
            <a:spLocks noGrp="1"/>
          </p:cNvSpPr>
          <p:nvPr>
            <p:ph type="dt" sz="half" idx="10"/>
          </p:nvPr>
        </p:nvSpPr>
        <p:spPr/>
        <p:txBody>
          <a:bodyPr/>
          <a:lstStyle/>
          <a:p>
            <a:fld id="{454E336A-8E4E-475D-840C-6EB68E8D2ED0}"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18</a:t>
            </a:fld>
            <a:r>
              <a:rPr lang="en-US" altLang="ko-KR" smtClean="0"/>
              <a:t>/55</a:t>
            </a:r>
            <a:endParaRPr lang="ko-KR" altLang="en-US" dirty="0"/>
          </a:p>
        </p:txBody>
      </p:sp>
    </p:spTree>
    <p:extLst>
      <p:ext uri="{BB962C8B-B14F-4D97-AF65-F5344CB8AC3E}">
        <p14:creationId xmlns:p14="http://schemas.microsoft.com/office/powerpoint/2010/main" val="1481907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Physical Layer Design</a:t>
            </a:r>
            <a:endParaRPr lang="ko-KR" altLang="en-US" dirty="0"/>
          </a:p>
        </p:txBody>
      </p:sp>
      <mc:AlternateContent xmlns:mc="http://schemas.openxmlformats.org/markup-compatibility/2006" xmlns:a14="http://schemas.microsoft.com/office/drawing/2010/main">
        <mc:Choice Requires="a14">
          <p:sp>
            <p:nvSpPr>
              <p:cNvPr id="3" name="내용 개체 틀 2"/>
              <p:cNvSpPr>
                <a:spLocks noGrp="1"/>
              </p:cNvSpPr>
              <p:nvPr>
                <p:ph idx="1"/>
              </p:nvPr>
            </p:nvSpPr>
            <p:spPr/>
            <p:txBody>
              <a:bodyPr/>
              <a:lstStyle/>
              <a:p>
                <a:r>
                  <a:rPr lang="en-US" altLang="ko-KR" dirty="0"/>
                  <a:t>Link parameter</a:t>
                </a:r>
              </a:p>
              <a:p>
                <a:pPr lvl="1"/>
                <a:r>
                  <a:rPr lang="en-US" altLang="ko-KR" dirty="0"/>
                  <a:t>Bit spreading</a:t>
                </a:r>
              </a:p>
              <a:p>
                <a:pPr lvl="2"/>
                <a:r>
                  <a:rPr lang="en-US" altLang="ko-KR" dirty="0"/>
                  <a:t>Reduce bit errors by transmitting redundant bits for ease of decoding in noisy environments</a:t>
                </a:r>
              </a:p>
              <a:p>
                <a:pPr lvl="2"/>
                <a:r>
                  <a:rPr lang="en-US" altLang="ko-KR" dirty="0"/>
                  <a:t>Widely used in many wireless technologies (IEEE 802.15.4, IEEE</a:t>
                </a:r>
                <a:r>
                  <a:rPr lang="ko-KR" altLang="en-US" dirty="0"/>
                  <a:t> </a:t>
                </a:r>
                <a:r>
                  <a:rPr lang="en-US" altLang="ko-KR" dirty="0"/>
                  <a:t>802.11b)</a:t>
                </a:r>
              </a:p>
              <a:p>
                <a:pPr lvl="2"/>
                <a:r>
                  <a:rPr lang="en-US" altLang="ko-KR" dirty="0"/>
                  <a:t>Test with different packet sizes and bit spreading factor (</a:t>
                </a:r>
                <a14:m>
                  <m:oMath xmlns:m="http://schemas.openxmlformats.org/officeDocument/2006/math">
                    <m:r>
                      <a:rPr lang="en-US" altLang="ko-KR" i="1" dirty="0" smtClean="0">
                        <a:latin typeface="Cambria Math" panose="02040503050406030204" pitchFamily="18" charset="0"/>
                      </a:rPr>
                      <m:t>𝑆𝐹</m:t>
                    </m:r>
                  </m:oMath>
                </a14:m>
                <a:r>
                  <a:rPr lang="en-US" altLang="ko-KR" dirty="0"/>
                  <a:t>)</a:t>
                </a:r>
              </a:p>
              <a:p>
                <a:pPr lvl="2"/>
                <a:endParaRPr lang="ko-KR" altLang="en-US" dirty="0"/>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blipFill>
                <a:blip r:embed="rId2"/>
                <a:stretch>
                  <a:fillRect l="-745" t="-376"/>
                </a:stretch>
              </a:blipFill>
            </p:spPr>
            <p:txBody>
              <a:bodyPr/>
              <a:lstStyle/>
              <a:p>
                <a:r>
                  <a:rPr lang="ko-KR" altLang="en-US">
                    <a:noFill/>
                  </a:rPr>
                  <a:t> </a:t>
                </a:r>
              </a:p>
            </p:txBody>
          </p:sp>
        </mc:Fallback>
      </mc:AlternateContent>
      <p:pic>
        <p:nvPicPr>
          <p:cNvPr id="6" name="그림 5"/>
          <p:cNvPicPr>
            <a:picLocks noChangeAspect="1"/>
          </p:cNvPicPr>
          <p:nvPr/>
        </p:nvPicPr>
        <p:blipFill>
          <a:blip r:embed="rId3"/>
          <a:stretch>
            <a:fillRect/>
          </a:stretch>
        </p:blipFill>
        <p:spPr>
          <a:xfrm>
            <a:off x="911225" y="3637426"/>
            <a:ext cx="3549457" cy="2412833"/>
          </a:xfrm>
          <a:prstGeom prst="rect">
            <a:avLst/>
          </a:prstGeom>
        </p:spPr>
      </p:pic>
      <mc:AlternateContent xmlns:mc="http://schemas.openxmlformats.org/markup-compatibility/2006" xmlns:a14="http://schemas.microsoft.com/office/drawing/2010/main">
        <mc:Choice Requires="a14">
          <p:sp>
            <p:nvSpPr>
              <p:cNvPr id="7" name="TextBox 6"/>
              <p:cNvSpPr txBox="1"/>
              <p:nvPr/>
            </p:nvSpPr>
            <p:spPr>
              <a:xfrm>
                <a:off x="4728075" y="3637426"/>
                <a:ext cx="3324949" cy="830997"/>
              </a:xfrm>
              <a:prstGeom prst="rect">
                <a:avLst/>
              </a:prstGeom>
              <a:noFill/>
              <a:ln>
                <a:solidFill>
                  <a:schemeClr val="tx1"/>
                </a:solidFill>
              </a:ln>
            </p:spPr>
            <p:txBody>
              <a:bodyPr wrap="none" rtlCol="0">
                <a:spAutoFit/>
              </a:bodyPr>
              <a:lstStyle/>
              <a:p>
                <a:pPr marL="285750" indent="-285750">
                  <a:buFontTx/>
                  <a:buChar char="-"/>
                </a:pPr>
                <a:r>
                  <a:rPr lang="en-US" altLang="ko-KR" sz="1600" dirty="0"/>
                  <a:t>1.1 </a:t>
                </a:r>
                <a14:m>
                  <m:oMath xmlns:m="http://schemas.openxmlformats.org/officeDocument/2006/math">
                    <m:r>
                      <a:rPr lang="en-US" altLang="ko-KR" sz="1600" i="1" dirty="0" smtClean="0">
                        <a:latin typeface="Cambria Math" panose="02040503050406030204" pitchFamily="18" charset="0"/>
                      </a:rPr>
                      <m:t>𝑘𝑚</m:t>
                    </m:r>
                  </m:oMath>
                </a14:m>
                <a:r>
                  <a:rPr lang="en-US" altLang="ko-KR" sz="1600" dirty="0"/>
                  <a:t> / </a:t>
                </a:r>
                <a14:m>
                  <m:oMath xmlns:m="http://schemas.openxmlformats.org/officeDocument/2006/math">
                    <m:r>
                      <a:rPr lang="en-US" altLang="ko-KR" sz="1600" i="1" dirty="0" smtClean="0">
                        <a:latin typeface="Cambria Math" panose="02040503050406030204" pitchFamily="18" charset="0"/>
                      </a:rPr>
                      <m:t>0 </m:t>
                    </m:r>
                    <m:r>
                      <a:rPr lang="en-US" altLang="ko-KR" sz="1600" i="1" dirty="0" smtClean="0">
                        <a:latin typeface="Cambria Math" panose="02040503050406030204" pitchFamily="18" charset="0"/>
                      </a:rPr>
                      <m:t>𝑑𝐵𝑚</m:t>
                    </m:r>
                  </m:oMath>
                </a14:m>
                <a:endParaRPr lang="en-US" altLang="ko-KR" sz="1600" dirty="0"/>
              </a:p>
              <a:p>
                <a:pPr marL="285750" indent="-285750">
                  <a:buFontTx/>
                  <a:buChar char="-"/>
                </a:pPr>
                <a:r>
                  <a:rPr lang="en-US" altLang="ko-KR" sz="1600" dirty="0"/>
                  <a:t>Subcarrier bandwidth: </a:t>
                </a:r>
                <a14:m>
                  <m:oMath xmlns:m="http://schemas.openxmlformats.org/officeDocument/2006/math">
                    <m:r>
                      <a:rPr lang="en-US" altLang="ko-KR" sz="1600" i="1" dirty="0" smtClean="0">
                        <a:latin typeface="Cambria Math" panose="02040503050406030204" pitchFamily="18" charset="0"/>
                      </a:rPr>
                      <m:t>400 </m:t>
                    </m:r>
                    <m:r>
                      <a:rPr lang="en-US" altLang="ko-KR" sz="1600" i="1" dirty="0" smtClean="0">
                        <a:latin typeface="Cambria Math" panose="02040503050406030204" pitchFamily="18" charset="0"/>
                      </a:rPr>
                      <m:t>𝑘𝐻𝑧</m:t>
                    </m:r>
                  </m:oMath>
                </a14:m>
                <a:endParaRPr lang="en-US" altLang="ko-KR" sz="1600" dirty="0"/>
              </a:p>
              <a:p>
                <a:pPr marL="285750" indent="-285750">
                  <a:buFontTx/>
                  <a:buChar char="-"/>
                </a:pPr>
                <a:r>
                  <a:rPr lang="en-US" altLang="ko-KR" sz="1600" dirty="0"/>
                  <a:t>Correctly Decoding Rate (CDR)</a:t>
                </a:r>
                <a:endParaRPr lang="ko-KR" altLang="en-US"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4728075" y="3637426"/>
                <a:ext cx="3324949" cy="830997"/>
              </a:xfrm>
              <a:prstGeom prst="rect">
                <a:avLst/>
              </a:prstGeom>
              <a:blipFill>
                <a:blip r:embed="rId4"/>
                <a:stretch>
                  <a:fillRect l="-548" t="-1449" b="-7971"/>
                </a:stretch>
              </a:blipFill>
              <a:ln>
                <a:solidFill>
                  <a:schemeClr val="tx1"/>
                </a:solidFill>
              </a:ln>
            </p:spPr>
            <p:txBody>
              <a:bodyPr/>
              <a:lstStyle/>
              <a:p>
                <a:r>
                  <a:rPr lang="ko-KR" altLang="en-US">
                    <a:noFill/>
                  </a:rPr>
                  <a:t> </a:t>
                </a:r>
              </a:p>
            </p:txBody>
          </p:sp>
        </mc:Fallback>
      </mc:AlternateContent>
      <p:sp>
        <p:nvSpPr>
          <p:cNvPr id="8" name="내용 개체 틀 2"/>
          <p:cNvSpPr txBox="1">
            <a:spLocks/>
          </p:cNvSpPr>
          <p:nvPr/>
        </p:nvSpPr>
        <p:spPr>
          <a:xfrm>
            <a:off x="4728074" y="4588881"/>
            <a:ext cx="6552701" cy="1335819"/>
          </a:xfrm>
          <a:prstGeom prst="rect">
            <a:avLst/>
          </a:prstGeom>
        </p:spPr>
        <p:txBody>
          <a:bodyPr vert="horz" lIns="91440" tIns="45720" rIns="91440" bIns="45720" rtlCol="0">
            <a:normAutofit/>
          </a:bodyPr>
          <a:lstStyle>
            <a:lvl1pPr marL="228600" indent="-228600" algn="l" defTabSz="914400" rtl="0" eaLnBrk="1" latinLnBrk="1"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1"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1"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1"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1"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z="1800" dirty="0"/>
              <a:t>Receiver can always decode over 90% of the packets</a:t>
            </a:r>
            <a:endParaRPr lang="ko-KR" altLang="en-US" dirty="0"/>
          </a:p>
        </p:txBody>
      </p:sp>
      <p:sp>
        <p:nvSpPr>
          <p:cNvPr id="9" name="TextBox 8"/>
          <p:cNvSpPr txBox="1"/>
          <p:nvPr/>
        </p:nvSpPr>
        <p:spPr>
          <a:xfrm>
            <a:off x="717850" y="6050259"/>
            <a:ext cx="4027577" cy="307777"/>
          </a:xfrm>
          <a:prstGeom prst="rect">
            <a:avLst/>
          </a:prstGeom>
          <a:noFill/>
        </p:spPr>
        <p:txBody>
          <a:bodyPr wrap="none" rtlCol="0">
            <a:spAutoFit/>
          </a:bodyPr>
          <a:lstStyle/>
          <a:p>
            <a:r>
              <a:rPr lang="en-US" altLang="ko-KR" sz="1400" dirty="0" smtClean="0"/>
              <a:t>Figure 6. CDR under varying SF and packet size</a:t>
            </a:r>
            <a:endParaRPr lang="ko-KR" altLang="en-US" sz="1400" dirty="0"/>
          </a:p>
        </p:txBody>
      </p:sp>
      <p:sp>
        <p:nvSpPr>
          <p:cNvPr id="11" name="날짜 개체 틀 10"/>
          <p:cNvSpPr>
            <a:spLocks noGrp="1"/>
          </p:cNvSpPr>
          <p:nvPr>
            <p:ph type="dt" sz="half" idx="10"/>
          </p:nvPr>
        </p:nvSpPr>
        <p:spPr/>
        <p:txBody>
          <a:bodyPr/>
          <a:lstStyle/>
          <a:p>
            <a:fld id="{2487A815-4BE3-4D8A-9FD8-8DE0E69E7F9E}" type="datetime4">
              <a:rPr lang="en-US" altLang="ko-KR" smtClean="0"/>
              <a:t>October 1, 2018</a:t>
            </a:fld>
            <a:endParaRPr lang="ko-KR" altLang="en-US"/>
          </a:p>
        </p:txBody>
      </p:sp>
      <p:sp>
        <p:nvSpPr>
          <p:cNvPr id="13" name="슬라이드 번호 개체 틀 12"/>
          <p:cNvSpPr>
            <a:spLocks noGrp="1"/>
          </p:cNvSpPr>
          <p:nvPr>
            <p:ph type="sldNum" sz="quarter" idx="12"/>
          </p:nvPr>
        </p:nvSpPr>
        <p:spPr/>
        <p:txBody>
          <a:bodyPr/>
          <a:lstStyle/>
          <a:p>
            <a:r>
              <a:rPr lang="en-US" altLang="ko-KR" smtClean="0"/>
              <a:t>Pages </a:t>
            </a:r>
            <a:fld id="{B520CDF4-2128-4AEB-86B8-6C90AAFF1BAF}" type="slidenum">
              <a:rPr lang="ko-KR" altLang="en-US" smtClean="0"/>
              <a:pPr/>
              <a:t>19</a:t>
            </a:fld>
            <a:r>
              <a:rPr lang="en-US" altLang="ko-KR" smtClean="0"/>
              <a:t>/55</a:t>
            </a:r>
            <a:endParaRPr lang="ko-KR" altLang="en-US" dirty="0"/>
          </a:p>
        </p:txBody>
      </p:sp>
    </p:spTree>
    <p:extLst>
      <p:ext uri="{BB962C8B-B14F-4D97-AF65-F5344CB8AC3E}">
        <p14:creationId xmlns:p14="http://schemas.microsoft.com/office/powerpoint/2010/main" val="102990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Physical Layer Design</a:t>
            </a:r>
            <a:endParaRPr lang="ko-KR" altLang="en-US" dirty="0"/>
          </a:p>
        </p:txBody>
      </p:sp>
      <mc:AlternateContent xmlns:mc="http://schemas.openxmlformats.org/markup-compatibility/2006" xmlns:a14="http://schemas.microsoft.com/office/drawing/2010/main">
        <mc:Choice Requires="a14">
          <p:sp>
            <p:nvSpPr>
              <p:cNvPr id="3" name="내용 개체 틀 2"/>
              <p:cNvSpPr>
                <a:spLocks noGrp="1"/>
              </p:cNvSpPr>
              <p:nvPr>
                <p:ph idx="1"/>
              </p:nvPr>
            </p:nvSpPr>
            <p:spPr/>
            <p:txBody>
              <a:bodyPr/>
              <a:lstStyle/>
              <a:p>
                <a:r>
                  <a:rPr lang="en-US" altLang="ko-KR" dirty="0"/>
                  <a:t>Link parameter</a:t>
                </a:r>
              </a:p>
              <a:p>
                <a:pPr lvl="1"/>
                <a:r>
                  <a:rPr lang="en-US" altLang="ko-KR" dirty="0"/>
                  <a:t>Bit spreading (cont’d)</a:t>
                </a:r>
              </a:p>
              <a:p>
                <a:pPr lvl="2"/>
                <a:endParaRPr lang="en-US" altLang="ko-KR" dirty="0"/>
              </a:p>
              <a:p>
                <a:pPr lvl="2"/>
                <a:endParaRPr lang="en-US" altLang="ko-KR" dirty="0"/>
              </a:p>
              <a:p>
                <a:pPr lvl="2"/>
                <a:endParaRPr lang="en-US" altLang="ko-KR" dirty="0"/>
              </a:p>
              <a:p>
                <a:pPr lvl="2"/>
                <a:endParaRPr lang="en-US" altLang="ko-KR" dirty="0"/>
              </a:p>
              <a:p>
                <a:pPr lvl="2"/>
                <a:endParaRPr lang="en-US" altLang="ko-KR" dirty="0"/>
              </a:p>
              <a:p>
                <a:pPr lvl="2"/>
                <a:endParaRPr lang="en-US" altLang="ko-KR" dirty="0"/>
              </a:p>
              <a:p>
                <a:pPr lvl="2"/>
                <a:endParaRPr lang="en-US" altLang="ko-KR" dirty="0"/>
              </a:p>
              <a:p>
                <a:pPr lvl="2"/>
                <a:endParaRPr lang="en-US" altLang="ko-KR" dirty="0"/>
              </a:p>
              <a:p>
                <a:pPr lvl="1"/>
                <a:r>
                  <a:rPr lang="en-US" altLang="ko-KR" dirty="0"/>
                  <a:t>Default setting</a:t>
                </a:r>
              </a:p>
              <a:p>
                <a:pPr lvl="2"/>
                <a14:m>
                  <m:oMath xmlns:m="http://schemas.openxmlformats.org/officeDocument/2006/math">
                    <m:r>
                      <a:rPr lang="en-US" altLang="ko-KR" i="1" dirty="0" smtClean="0">
                        <a:latin typeface="Cambria Math" panose="02040503050406030204" pitchFamily="18" charset="0"/>
                      </a:rPr>
                      <m:t>𝑆𝐹</m:t>
                    </m:r>
                    <m:r>
                      <a:rPr lang="en-US" altLang="ko-KR" i="1" dirty="0" smtClean="0">
                        <a:latin typeface="Cambria Math" panose="02040503050406030204" pitchFamily="18" charset="0"/>
                      </a:rPr>
                      <m:t>=8 </m:t>
                    </m:r>
                  </m:oMath>
                </a14:m>
                <a:r>
                  <a:rPr lang="en-US" altLang="ko-KR" dirty="0"/>
                  <a:t>/ packet size = 40 byte (IEEE 802.15.4)</a:t>
                </a:r>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blipFill>
                <a:blip r:embed="rId2"/>
                <a:stretch>
                  <a:fillRect l="-745" t="-376"/>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728075" y="2422826"/>
                <a:ext cx="3324949" cy="830997"/>
              </a:xfrm>
              <a:prstGeom prst="rect">
                <a:avLst/>
              </a:prstGeom>
              <a:noFill/>
              <a:ln>
                <a:solidFill>
                  <a:schemeClr val="tx1"/>
                </a:solidFill>
              </a:ln>
            </p:spPr>
            <p:txBody>
              <a:bodyPr wrap="none" rtlCol="0">
                <a:spAutoFit/>
              </a:bodyPr>
              <a:lstStyle/>
              <a:p>
                <a:pPr marL="285750" indent="-285750">
                  <a:buFontTx/>
                  <a:buChar char="-"/>
                </a:pPr>
                <a14:m>
                  <m:oMath xmlns:m="http://schemas.openxmlformats.org/officeDocument/2006/math">
                    <m:r>
                      <a:rPr lang="en-US" altLang="ko-KR" sz="1600" i="1" dirty="0" smtClean="0">
                        <a:latin typeface="Cambria Math" panose="02040503050406030204" pitchFamily="18" charset="0"/>
                      </a:rPr>
                      <m:t>𝑆𝐹</m:t>
                    </m:r>
                    <m:r>
                      <a:rPr lang="en-US" altLang="ko-KR" sz="1600" i="1" dirty="0" smtClean="0">
                        <a:latin typeface="Cambria Math" panose="02040503050406030204" pitchFamily="18" charset="0"/>
                      </a:rPr>
                      <m:t>=8</m:t>
                    </m:r>
                  </m:oMath>
                </a14:m>
                <a:r>
                  <a:rPr lang="en-US" altLang="ko-KR" sz="1600" dirty="0"/>
                  <a:t> / </a:t>
                </a:r>
                <a14:m>
                  <m:oMath xmlns:m="http://schemas.openxmlformats.org/officeDocument/2006/math">
                    <m:r>
                      <a:rPr lang="en-US" altLang="ko-KR" sz="1600" i="1" dirty="0" smtClean="0">
                        <a:latin typeface="Cambria Math" panose="02040503050406030204" pitchFamily="18" charset="0"/>
                      </a:rPr>
                      <m:t>0 </m:t>
                    </m:r>
                    <m:r>
                      <a:rPr lang="en-US" altLang="ko-KR" sz="1600" i="1" dirty="0" smtClean="0">
                        <a:latin typeface="Cambria Math" panose="02040503050406030204" pitchFamily="18" charset="0"/>
                      </a:rPr>
                      <m:t>𝑑𝐵𝑚</m:t>
                    </m:r>
                  </m:oMath>
                </a14:m>
                <a:endParaRPr lang="en-US" altLang="ko-KR" sz="1600" dirty="0"/>
              </a:p>
              <a:p>
                <a:pPr marL="285750" indent="-285750">
                  <a:buFontTx/>
                  <a:buChar char="-"/>
                </a:pPr>
                <a:r>
                  <a:rPr lang="en-US" altLang="ko-KR" sz="1600" dirty="0"/>
                  <a:t>Subcarrier bandwidth: </a:t>
                </a:r>
                <a14:m>
                  <m:oMath xmlns:m="http://schemas.openxmlformats.org/officeDocument/2006/math">
                    <m:r>
                      <a:rPr lang="en-US" altLang="ko-KR" sz="1600" i="1" dirty="0" smtClean="0">
                        <a:latin typeface="Cambria Math" panose="02040503050406030204" pitchFamily="18" charset="0"/>
                      </a:rPr>
                      <m:t>400 </m:t>
                    </m:r>
                    <m:r>
                      <a:rPr lang="en-US" altLang="ko-KR" sz="1600" i="1" dirty="0" smtClean="0">
                        <a:latin typeface="Cambria Math" panose="02040503050406030204" pitchFamily="18" charset="0"/>
                      </a:rPr>
                      <m:t>𝑘𝐻𝑧</m:t>
                    </m:r>
                  </m:oMath>
                </a14:m>
                <a:endParaRPr lang="en-US" altLang="ko-KR" sz="1600" dirty="0"/>
              </a:p>
              <a:p>
                <a:pPr marL="285750" indent="-285750">
                  <a:buFontTx/>
                  <a:buChar char="-"/>
                </a:pPr>
                <a:r>
                  <a:rPr lang="en-US" altLang="ko-KR" sz="1600" dirty="0"/>
                  <a:t>Bit Error Rate (BER)</a:t>
                </a:r>
                <a:endParaRPr lang="ko-KR" altLang="en-US"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4728075" y="2422826"/>
                <a:ext cx="3324949" cy="830997"/>
              </a:xfrm>
              <a:prstGeom prst="rect">
                <a:avLst/>
              </a:prstGeom>
              <a:blipFill>
                <a:blip r:embed="rId3"/>
                <a:stretch>
                  <a:fillRect l="-731" t="-1439" b="-7194"/>
                </a:stretch>
              </a:blipFill>
              <a:ln>
                <a:solidFill>
                  <a:schemeClr val="tx1"/>
                </a:solidFill>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8" name="내용 개체 틀 2"/>
              <p:cNvSpPr txBox="1">
                <a:spLocks/>
              </p:cNvSpPr>
              <p:nvPr/>
            </p:nvSpPr>
            <p:spPr>
              <a:xfrm>
                <a:off x="4728074" y="3437974"/>
                <a:ext cx="6552701" cy="1335819"/>
              </a:xfrm>
              <a:prstGeom prst="rect">
                <a:avLst/>
              </a:prstGeom>
            </p:spPr>
            <p:txBody>
              <a:bodyPr vert="horz" lIns="91440" tIns="45720" rIns="91440" bIns="45720" rtlCol="0">
                <a:normAutofit/>
              </a:bodyPr>
              <a:lstStyle>
                <a:lvl1pPr marL="228600" indent="-228600" algn="l" defTabSz="914400" rtl="0" eaLnBrk="1" latinLnBrk="1"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1"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1"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1"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1"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z="1800" dirty="0" smtClean="0"/>
                  <a:t>For wireless communications, a packet is usually dropped </a:t>
                </a:r>
                <a:br>
                  <a:rPr lang="en-US" altLang="ko-KR" sz="1800" dirty="0" smtClean="0"/>
                </a:br>
                <a:r>
                  <a:rPr lang="en-US" altLang="ko-KR" sz="1800" dirty="0" smtClean="0"/>
                  <a:t>if its BER exceeds </a:t>
                </a:r>
                <a14:m>
                  <m:oMath xmlns:m="http://schemas.openxmlformats.org/officeDocument/2006/math">
                    <m:sSup>
                      <m:sSupPr>
                        <m:ctrlPr>
                          <a:rPr lang="en-US" altLang="ko-KR" sz="1800" i="1" dirty="0" smtClean="0">
                            <a:latin typeface="Cambria Math" panose="02040503050406030204" pitchFamily="18" charset="0"/>
                          </a:rPr>
                        </m:ctrlPr>
                      </m:sSupPr>
                      <m:e>
                        <m:r>
                          <a:rPr lang="en-US" altLang="ko-KR" sz="1800" i="1" dirty="0" smtClean="0">
                            <a:latin typeface="Cambria Math" panose="02040503050406030204" pitchFamily="18" charset="0"/>
                          </a:rPr>
                          <m:t>10</m:t>
                        </m:r>
                      </m:e>
                      <m:sup>
                        <m:r>
                          <a:rPr lang="en-US" altLang="ko-KR" sz="1800" i="1" dirty="0" smtClean="0">
                            <a:latin typeface="Cambria Math" panose="02040503050406030204" pitchFamily="18" charset="0"/>
                          </a:rPr>
                          <m:t>−3</m:t>
                        </m:r>
                      </m:sup>
                    </m:sSup>
                  </m:oMath>
                </a14:m>
                <a:endParaRPr lang="en-US" altLang="ko-KR" sz="1800" dirty="0"/>
              </a:p>
              <a:p>
                <a:r>
                  <a:rPr lang="en-US" altLang="ko-KR" sz="1800" dirty="0"/>
                  <a:t>It shows that BER remains negligible under varying distances</a:t>
                </a:r>
              </a:p>
              <a:p>
                <a:endParaRPr lang="ko-KR" altLang="en-US" dirty="0"/>
              </a:p>
            </p:txBody>
          </p:sp>
        </mc:Choice>
        <mc:Fallback xmlns="">
          <p:sp>
            <p:nvSpPr>
              <p:cNvPr id="8" name="내용 개체 틀 2"/>
              <p:cNvSpPr txBox="1">
                <a:spLocks noRot="1" noChangeAspect="1" noMove="1" noResize="1" noEditPoints="1" noAdjustHandles="1" noChangeArrowheads="1" noChangeShapeType="1" noTextEdit="1"/>
              </p:cNvSpPr>
              <p:nvPr/>
            </p:nvSpPr>
            <p:spPr>
              <a:xfrm>
                <a:off x="4728074" y="3437974"/>
                <a:ext cx="6552701" cy="1335819"/>
              </a:xfrm>
              <a:prstGeom prst="rect">
                <a:avLst/>
              </a:prstGeom>
              <a:blipFill>
                <a:blip r:embed="rId4"/>
                <a:stretch>
                  <a:fillRect l="-651" t="-1370" r="-651"/>
                </a:stretch>
              </a:blipFill>
            </p:spPr>
            <p:txBody>
              <a:bodyPr/>
              <a:lstStyle/>
              <a:p>
                <a:r>
                  <a:rPr lang="ko-KR" altLang="en-US">
                    <a:noFill/>
                  </a:rPr>
                  <a:t> </a:t>
                </a:r>
              </a:p>
            </p:txBody>
          </p:sp>
        </mc:Fallback>
      </mc:AlternateContent>
      <p:pic>
        <p:nvPicPr>
          <p:cNvPr id="9" name="그림 8"/>
          <p:cNvPicPr>
            <a:picLocks noChangeAspect="1"/>
          </p:cNvPicPr>
          <p:nvPr/>
        </p:nvPicPr>
        <p:blipFill>
          <a:blip r:embed="rId5"/>
          <a:stretch>
            <a:fillRect/>
          </a:stretch>
        </p:blipFill>
        <p:spPr>
          <a:xfrm>
            <a:off x="911225" y="2422826"/>
            <a:ext cx="3605116" cy="2429199"/>
          </a:xfrm>
          <a:prstGeom prst="rect">
            <a:avLst/>
          </a:prstGeom>
        </p:spPr>
      </p:pic>
      <mc:AlternateContent xmlns:mc="http://schemas.openxmlformats.org/markup-compatibility/2006" xmlns:a14="http://schemas.microsoft.com/office/drawing/2010/main">
        <mc:Choice Requires="a14">
          <p:sp>
            <p:nvSpPr>
              <p:cNvPr id="10" name="TextBox 9"/>
              <p:cNvSpPr txBox="1"/>
              <p:nvPr/>
            </p:nvSpPr>
            <p:spPr>
              <a:xfrm>
                <a:off x="990202" y="4852025"/>
                <a:ext cx="3573158" cy="307777"/>
              </a:xfrm>
              <a:prstGeom prst="rect">
                <a:avLst/>
              </a:prstGeom>
              <a:noFill/>
            </p:spPr>
            <p:txBody>
              <a:bodyPr wrap="none" rtlCol="0">
                <a:spAutoFit/>
              </a:bodyPr>
              <a:lstStyle/>
              <a:p>
                <a:r>
                  <a:rPr lang="en-US" altLang="ko-KR" sz="1400" dirty="0" smtClean="0"/>
                  <a:t>Figure 7. BER over distances when </a:t>
                </a:r>
                <a14:m>
                  <m:oMath xmlns:m="http://schemas.openxmlformats.org/officeDocument/2006/math">
                    <m:r>
                      <a:rPr lang="en-US" altLang="ko-KR" sz="1400" i="1" dirty="0" smtClean="0">
                        <a:latin typeface="Cambria Math" panose="02040503050406030204" pitchFamily="18" charset="0"/>
                      </a:rPr>
                      <m:t>𝑆𝐹</m:t>
                    </m:r>
                    <m:r>
                      <a:rPr lang="en-US" altLang="ko-KR" sz="1400" i="1" dirty="0" smtClean="0">
                        <a:latin typeface="Cambria Math" panose="02040503050406030204" pitchFamily="18" charset="0"/>
                      </a:rPr>
                      <m:t>=8</m:t>
                    </m:r>
                  </m:oMath>
                </a14:m>
                <a:endParaRPr lang="ko-KR" altLang="en-US" sz="1400" dirty="0"/>
              </a:p>
            </p:txBody>
          </p:sp>
        </mc:Choice>
        <mc:Fallback xmlns="">
          <p:sp>
            <p:nvSpPr>
              <p:cNvPr id="10" name="TextBox 9"/>
              <p:cNvSpPr txBox="1">
                <a:spLocks noRot="1" noChangeAspect="1" noMove="1" noResize="1" noEditPoints="1" noAdjustHandles="1" noChangeArrowheads="1" noChangeShapeType="1" noTextEdit="1"/>
              </p:cNvSpPr>
              <p:nvPr/>
            </p:nvSpPr>
            <p:spPr>
              <a:xfrm>
                <a:off x="990202" y="4852025"/>
                <a:ext cx="3573158" cy="307777"/>
              </a:xfrm>
              <a:prstGeom prst="rect">
                <a:avLst/>
              </a:prstGeom>
              <a:blipFill>
                <a:blip r:embed="rId6"/>
                <a:stretch>
                  <a:fillRect l="-511" t="-2000" b="-22000"/>
                </a:stretch>
              </a:blipFill>
            </p:spPr>
            <p:txBody>
              <a:bodyPr/>
              <a:lstStyle/>
              <a:p>
                <a:r>
                  <a:rPr lang="ko-KR" altLang="en-US">
                    <a:noFill/>
                  </a:rPr>
                  <a:t> </a:t>
                </a:r>
              </a:p>
            </p:txBody>
          </p:sp>
        </mc:Fallback>
      </mc:AlternateContent>
      <p:sp>
        <p:nvSpPr>
          <p:cNvPr id="11" name="날짜 개체 틀 10"/>
          <p:cNvSpPr>
            <a:spLocks noGrp="1"/>
          </p:cNvSpPr>
          <p:nvPr>
            <p:ph type="dt" sz="half" idx="10"/>
          </p:nvPr>
        </p:nvSpPr>
        <p:spPr/>
        <p:txBody>
          <a:bodyPr/>
          <a:lstStyle/>
          <a:p>
            <a:fld id="{0796FCA1-6C7B-4477-A441-BD97DE02BEC0}" type="datetime4">
              <a:rPr lang="en-US" altLang="ko-KR" smtClean="0"/>
              <a:t>October 1, 2018</a:t>
            </a:fld>
            <a:endParaRPr lang="ko-KR" altLang="en-US"/>
          </a:p>
        </p:txBody>
      </p:sp>
      <p:sp>
        <p:nvSpPr>
          <p:cNvPr id="13" name="슬라이드 번호 개체 틀 12"/>
          <p:cNvSpPr>
            <a:spLocks noGrp="1"/>
          </p:cNvSpPr>
          <p:nvPr>
            <p:ph type="sldNum" sz="quarter" idx="12"/>
          </p:nvPr>
        </p:nvSpPr>
        <p:spPr/>
        <p:txBody>
          <a:bodyPr/>
          <a:lstStyle/>
          <a:p>
            <a:r>
              <a:rPr lang="en-US" altLang="ko-KR" smtClean="0"/>
              <a:t>Pages </a:t>
            </a:r>
            <a:fld id="{B520CDF4-2128-4AEB-86B8-6C90AAFF1BAF}" type="slidenum">
              <a:rPr lang="ko-KR" altLang="en-US" smtClean="0"/>
              <a:pPr/>
              <a:t>20</a:t>
            </a:fld>
            <a:r>
              <a:rPr lang="en-US" altLang="ko-KR" smtClean="0"/>
              <a:t>/55</a:t>
            </a:r>
            <a:endParaRPr lang="ko-KR" altLang="en-US" dirty="0"/>
          </a:p>
        </p:txBody>
      </p:sp>
    </p:spTree>
    <p:extLst>
      <p:ext uri="{BB962C8B-B14F-4D97-AF65-F5344CB8AC3E}">
        <p14:creationId xmlns:p14="http://schemas.microsoft.com/office/powerpoint/2010/main" val="2353995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Physical Layer Design</a:t>
            </a:r>
            <a:endParaRPr lang="ko-KR" altLang="en-US" dirty="0"/>
          </a:p>
        </p:txBody>
      </p:sp>
      <mc:AlternateContent xmlns:mc="http://schemas.openxmlformats.org/markup-compatibility/2006" xmlns:a14="http://schemas.microsoft.com/office/drawing/2010/main">
        <mc:Choice Requires="a14">
          <p:sp>
            <p:nvSpPr>
              <p:cNvPr id="3" name="내용 개체 틀 2"/>
              <p:cNvSpPr>
                <a:spLocks noGrp="1"/>
              </p:cNvSpPr>
              <p:nvPr>
                <p:ph idx="1"/>
              </p:nvPr>
            </p:nvSpPr>
            <p:spPr/>
            <p:txBody>
              <a:bodyPr/>
              <a:lstStyle/>
              <a:p>
                <a:r>
                  <a:rPr lang="en-US" altLang="ko-KR" dirty="0" smtClean="0"/>
                  <a:t>Link parameter</a:t>
                </a:r>
              </a:p>
              <a:p>
                <a:pPr lvl="1"/>
                <a:r>
                  <a:rPr lang="en-US" altLang="ko-KR" dirty="0"/>
                  <a:t>Subcarriers</a:t>
                </a:r>
              </a:p>
              <a:p>
                <a:pPr lvl="2"/>
                <a:r>
                  <a:rPr lang="en-US" altLang="ko-KR" dirty="0"/>
                  <a:t>The maximum transmission bit rate </a:t>
                </a:r>
                <a14:m>
                  <m:oMath xmlns:m="http://schemas.openxmlformats.org/officeDocument/2006/math">
                    <m:r>
                      <a:rPr lang="en-US" altLang="ko-KR" i="1">
                        <a:latin typeface="Cambria Math" panose="02040503050406030204" pitchFamily="18" charset="0"/>
                      </a:rPr>
                      <m:t>𝑅</m:t>
                    </m:r>
                  </m:oMath>
                </a14:m>
                <a:r>
                  <a:rPr lang="en-US" altLang="ko-KR" dirty="0"/>
                  <a:t> of an AWGN channel</a:t>
                </a:r>
              </a:p>
              <a:p>
                <a:pPr lvl="3"/>
                <a14:m>
                  <m:oMath xmlns:m="http://schemas.openxmlformats.org/officeDocument/2006/math">
                    <m:r>
                      <a:rPr lang="en-US" altLang="ko-KR" b="0" i="1" smtClean="0">
                        <a:latin typeface="Cambria Math" panose="02040503050406030204" pitchFamily="18" charset="0"/>
                      </a:rPr>
                      <m:t>𝑅</m:t>
                    </m:r>
                    <m:r>
                      <a:rPr lang="en-US" altLang="ko-KR" b="0" i="1" smtClean="0">
                        <a:latin typeface="Cambria Math" panose="02040503050406030204" pitchFamily="18" charset="0"/>
                      </a:rPr>
                      <m:t>=</m:t>
                    </m:r>
                    <m:sSup>
                      <m:sSupPr>
                        <m:ctrlPr>
                          <a:rPr lang="en-US" altLang="ko-KR" b="0" i="1" smtClean="0">
                            <a:latin typeface="Cambria Math" panose="02040503050406030204" pitchFamily="18" charset="0"/>
                          </a:rPr>
                        </m:ctrlPr>
                      </m:sSupPr>
                      <m:e>
                        <m:r>
                          <a:rPr lang="en-US" altLang="ko-KR" b="0" i="1" smtClean="0">
                            <a:latin typeface="Cambria Math" panose="02040503050406030204" pitchFamily="18" charset="0"/>
                          </a:rPr>
                          <m:t>𝑊</m:t>
                        </m:r>
                      </m:e>
                      <m:sup>
                        <m:r>
                          <a:rPr lang="en-US" altLang="ko-KR" b="0" i="1" smtClean="0">
                            <a:latin typeface="Cambria Math" panose="02040503050406030204" pitchFamily="18" charset="0"/>
                          </a:rPr>
                          <m:t>′</m:t>
                        </m:r>
                      </m:sup>
                    </m:sSup>
                    <m:func>
                      <m:funcPr>
                        <m:ctrlPr>
                          <a:rPr lang="en-US" altLang="ko-KR" b="0" i="1" smtClean="0">
                            <a:latin typeface="Cambria Math" panose="02040503050406030204" pitchFamily="18" charset="0"/>
                          </a:rPr>
                        </m:ctrlPr>
                      </m:funcPr>
                      <m:fName>
                        <m:sSub>
                          <m:sSubPr>
                            <m:ctrlPr>
                              <a:rPr lang="en-US" altLang="ko-KR" b="0" i="1" smtClean="0">
                                <a:latin typeface="Cambria Math" panose="02040503050406030204" pitchFamily="18" charset="0"/>
                              </a:rPr>
                            </m:ctrlPr>
                          </m:sSubPr>
                          <m:e>
                            <m:r>
                              <m:rPr>
                                <m:sty m:val="p"/>
                              </m:rPr>
                              <a:rPr lang="en-US" altLang="ko-KR" b="0" i="0" smtClean="0">
                                <a:latin typeface="Cambria Math" panose="02040503050406030204" pitchFamily="18" charset="0"/>
                              </a:rPr>
                              <m:t>log</m:t>
                            </m:r>
                          </m:e>
                          <m:sub>
                            <m:r>
                              <a:rPr lang="en-US" altLang="ko-KR" b="0" i="1" smtClean="0">
                                <a:latin typeface="Cambria Math" panose="02040503050406030204" pitchFamily="18" charset="0"/>
                              </a:rPr>
                              <m:t>2</m:t>
                            </m:r>
                          </m:sub>
                        </m:sSub>
                      </m:fName>
                      <m:e>
                        <m:d>
                          <m:dPr>
                            <m:ctrlPr>
                              <a:rPr lang="en-US" altLang="ko-KR" b="0" i="1" smtClean="0">
                                <a:latin typeface="Cambria Math" panose="02040503050406030204" pitchFamily="18" charset="0"/>
                              </a:rPr>
                            </m:ctrlPr>
                          </m:dPr>
                          <m:e>
                            <m:r>
                              <a:rPr lang="en-US" altLang="ko-KR" b="0" i="1" smtClean="0">
                                <a:latin typeface="Cambria Math" panose="02040503050406030204" pitchFamily="18" charset="0"/>
                              </a:rPr>
                              <m:t>1+</m:t>
                            </m:r>
                            <m:r>
                              <a:rPr lang="en-US" altLang="ko-KR" b="0" i="1" smtClean="0">
                                <a:latin typeface="Cambria Math" panose="02040503050406030204" pitchFamily="18" charset="0"/>
                              </a:rPr>
                              <m:t>𝑆𝑁𝑅</m:t>
                            </m:r>
                          </m:e>
                        </m:d>
                      </m:e>
                    </m:func>
                  </m:oMath>
                </a14:m>
                <a:r>
                  <a:rPr lang="ko-KR" altLang="en-US" dirty="0"/>
                  <a:t> </a:t>
                </a:r>
                <a:r>
                  <a:rPr lang="en-US" altLang="ko-KR" dirty="0"/>
                  <a:t>(</a:t>
                </a:r>
                <a14:m>
                  <m:oMath xmlns:m="http://schemas.openxmlformats.org/officeDocument/2006/math">
                    <m:sSup>
                      <m:sSupPr>
                        <m:ctrlPr>
                          <a:rPr lang="en-US" altLang="ko-KR" i="1">
                            <a:latin typeface="Cambria Math" panose="02040503050406030204" pitchFamily="18" charset="0"/>
                          </a:rPr>
                        </m:ctrlPr>
                      </m:sSupPr>
                      <m:e>
                        <m:r>
                          <a:rPr lang="en-US" altLang="ko-KR" i="1">
                            <a:latin typeface="Cambria Math" panose="02040503050406030204" pitchFamily="18" charset="0"/>
                          </a:rPr>
                          <m:t>𝑊</m:t>
                        </m:r>
                      </m:e>
                      <m:sup>
                        <m:r>
                          <a:rPr lang="en-US" altLang="ko-KR" i="1">
                            <a:latin typeface="Cambria Math" panose="02040503050406030204" pitchFamily="18" charset="0"/>
                          </a:rPr>
                          <m:t>′</m:t>
                        </m:r>
                      </m:sup>
                    </m:sSup>
                  </m:oMath>
                </a14:m>
                <a:r>
                  <a:rPr lang="en-US" altLang="ko-KR" dirty="0"/>
                  <a:t>: bandwidth, </a:t>
                </a:r>
                <a14:m>
                  <m:oMath xmlns:m="http://schemas.openxmlformats.org/officeDocument/2006/math">
                    <m:r>
                      <a:rPr lang="en-US" altLang="ko-KR" i="1">
                        <a:latin typeface="Cambria Math" panose="02040503050406030204" pitchFamily="18" charset="0"/>
                      </a:rPr>
                      <m:t>𝑆𝑁𝑅</m:t>
                    </m:r>
                  </m:oMath>
                </a14:m>
                <a:r>
                  <a:rPr lang="en-US" altLang="ko-KR" dirty="0"/>
                  <a:t>: Signal-to-Noise Ratio)  (by Shannon-Hartley Theorem)</a:t>
                </a:r>
              </a:p>
              <a:p>
                <a:pPr lvl="2"/>
                <a:r>
                  <a:rPr lang="en-US" altLang="ko-KR" dirty="0"/>
                  <a:t>For a noiseless channel, the number of bits per symbol </a:t>
                </a:r>
                <a14:m>
                  <m:oMath xmlns:m="http://schemas.openxmlformats.org/officeDocument/2006/math">
                    <m:r>
                      <a:rPr lang="en-US" altLang="ko-KR" b="0" i="1" smtClean="0">
                        <a:latin typeface="Cambria Math" panose="02040503050406030204" pitchFamily="18" charset="0"/>
                      </a:rPr>
                      <m:t>𝑘</m:t>
                    </m:r>
                  </m:oMath>
                </a14:m>
                <a:r>
                  <a:rPr lang="en-US" altLang="ko-KR" dirty="0"/>
                  <a:t> is needed to support </a:t>
                </a:r>
                <a14:m>
                  <m:oMath xmlns:m="http://schemas.openxmlformats.org/officeDocument/2006/math">
                    <m:r>
                      <a:rPr lang="en-US" altLang="ko-KR" i="1">
                        <a:latin typeface="Cambria Math" panose="02040503050406030204" pitchFamily="18" charset="0"/>
                      </a:rPr>
                      <m:t>𝑅</m:t>
                    </m:r>
                  </m:oMath>
                </a14:m>
                <a:endParaRPr lang="en-US" altLang="ko-KR" dirty="0"/>
              </a:p>
              <a:p>
                <a:pPr lvl="3"/>
                <a14:m>
                  <m:oMath xmlns:m="http://schemas.openxmlformats.org/officeDocument/2006/math">
                    <m:r>
                      <a:rPr lang="en-US" altLang="ko-KR" i="1">
                        <a:latin typeface="Cambria Math" panose="02040503050406030204" pitchFamily="18" charset="0"/>
                      </a:rPr>
                      <m:t>𝑅</m:t>
                    </m:r>
                    <m:r>
                      <a:rPr lang="en-US" altLang="ko-KR" i="1">
                        <a:latin typeface="Cambria Math" panose="02040503050406030204" pitchFamily="18" charset="0"/>
                      </a:rPr>
                      <m:t>=2</m:t>
                    </m:r>
                    <m:sSup>
                      <m:sSupPr>
                        <m:ctrlPr>
                          <a:rPr lang="en-US" altLang="ko-KR" b="0" i="1" smtClean="0">
                            <a:latin typeface="Cambria Math" panose="02040503050406030204" pitchFamily="18" charset="0"/>
                          </a:rPr>
                        </m:ctrlPr>
                      </m:sSupPr>
                      <m:e>
                        <m:r>
                          <a:rPr lang="en-US" altLang="ko-KR" b="0" i="1" smtClean="0">
                            <a:latin typeface="Cambria Math" panose="02040503050406030204" pitchFamily="18" charset="0"/>
                          </a:rPr>
                          <m:t>𝑊</m:t>
                        </m:r>
                      </m:e>
                      <m:sup>
                        <m:r>
                          <a:rPr lang="en-US" altLang="ko-KR" b="0" i="1" smtClean="0">
                            <a:latin typeface="Cambria Math" panose="02040503050406030204" pitchFamily="18" charset="0"/>
                          </a:rPr>
                          <m:t>′</m:t>
                        </m:r>
                      </m:sup>
                    </m:sSup>
                    <m:func>
                      <m:funcPr>
                        <m:ctrlPr>
                          <a:rPr lang="en-US" altLang="ko-KR" b="0" i="1" smtClean="0">
                            <a:latin typeface="Cambria Math" panose="02040503050406030204" pitchFamily="18" charset="0"/>
                          </a:rPr>
                        </m:ctrlPr>
                      </m:funcPr>
                      <m:fName>
                        <m:sSub>
                          <m:sSubPr>
                            <m:ctrlPr>
                              <a:rPr lang="en-US" altLang="ko-KR" b="0" i="1" smtClean="0">
                                <a:latin typeface="Cambria Math" panose="02040503050406030204" pitchFamily="18" charset="0"/>
                              </a:rPr>
                            </m:ctrlPr>
                          </m:sSubPr>
                          <m:e>
                            <m:r>
                              <m:rPr>
                                <m:sty m:val="p"/>
                              </m:rPr>
                              <a:rPr lang="en-US" altLang="ko-KR" b="0" i="0" smtClean="0">
                                <a:latin typeface="Cambria Math" panose="02040503050406030204" pitchFamily="18" charset="0"/>
                              </a:rPr>
                              <m:t>log</m:t>
                            </m:r>
                          </m:e>
                          <m:sub>
                            <m:r>
                              <a:rPr lang="en-US" altLang="ko-KR" b="0" i="1" smtClean="0">
                                <a:latin typeface="Cambria Math" panose="02040503050406030204" pitchFamily="18" charset="0"/>
                              </a:rPr>
                              <m:t>2</m:t>
                            </m:r>
                          </m:sub>
                        </m:sSub>
                      </m:fName>
                      <m:e>
                        <m:sSup>
                          <m:sSupPr>
                            <m:ctrlPr>
                              <a:rPr lang="en-US" altLang="ko-KR" b="0" i="1" smtClean="0">
                                <a:latin typeface="Cambria Math" panose="02040503050406030204" pitchFamily="18" charset="0"/>
                              </a:rPr>
                            </m:ctrlPr>
                          </m:sSupPr>
                          <m:e>
                            <m:r>
                              <a:rPr lang="en-US" altLang="ko-KR" b="0" i="1" smtClean="0">
                                <a:latin typeface="Cambria Math" panose="02040503050406030204" pitchFamily="18" charset="0"/>
                              </a:rPr>
                              <m:t>2</m:t>
                            </m:r>
                          </m:e>
                          <m:sup>
                            <m:r>
                              <a:rPr lang="en-US" altLang="ko-KR" b="0" i="1" smtClean="0">
                                <a:latin typeface="Cambria Math" panose="02040503050406030204" pitchFamily="18" charset="0"/>
                              </a:rPr>
                              <m:t>𝑘</m:t>
                            </m:r>
                          </m:sup>
                        </m:sSup>
                      </m:e>
                    </m:func>
                  </m:oMath>
                </a14:m>
                <a:r>
                  <a:rPr lang="en-US" altLang="ko-KR" dirty="0"/>
                  <a:t>  (by Nyquist Theorem)</a:t>
                </a:r>
              </a:p>
              <a:p>
                <a:pPr lvl="2"/>
                <a:r>
                  <a:rPr lang="en-US" altLang="ko-KR" dirty="0"/>
                  <a:t>The IEEE 802.15.4 specification for lower frequency band has a bit rate of </a:t>
                </a:r>
                <a14:m>
                  <m:oMath xmlns:m="http://schemas.openxmlformats.org/officeDocument/2006/math">
                    <m:r>
                      <a:rPr lang="en-US" altLang="ko-KR" i="1" dirty="0" smtClean="0">
                        <a:latin typeface="Cambria Math" panose="02040503050406030204" pitchFamily="18" charset="0"/>
                      </a:rPr>
                      <m:t>50 </m:t>
                    </m:r>
                    <m:r>
                      <a:rPr lang="en-US" altLang="ko-KR" i="1" dirty="0" smtClean="0">
                        <a:latin typeface="Cambria Math" panose="02040503050406030204" pitchFamily="18" charset="0"/>
                      </a:rPr>
                      <m:t>𝑘𝑏𝑝𝑠</m:t>
                    </m:r>
                  </m:oMath>
                </a14:m>
                <a:endParaRPr lang="en-US" altLang="ko-KR" dirty="0"/>
              </a:p>
              <a:p>
                <a:pPr lvl="2"/>
                <a:r>
                  <a:rPr lang="en-US" altLang="ko-KR" dirty="0"/>
                  <a:t>Consider a minimum value of </a:t>
                </a:r>
                <a14:m>
                  <m:oMath xmlns:m="http://schemas.openxmlformats.org/officeDocument/2006/math">
                    <m:r>
                      <a:rPr lang="en-US" altLang="ko-KR" i="1" dirty="0" smtClean="0">
                        <a:latin typeface="Cambria Math" panose="02040503050406030204" pitchFamily="18" charset="0"/>
                      </a:rPr>
                      <m:t>3 </m:t>
                    </m:r>
                    <m:r>
                      <a:rPr lang="en-US" altLang="ko-KR" i="1" dirty="0" smtClean="0">
                        <a:latin typeface="Cambria Math" panose="02040503050406030204" pitchFamily="18" charset="0"/>
                      </a:rPr>
                      <m:t>𝑑𝐵</m:t>
                    </m:r>
                  </m:oMath>
                </a14:m>
                <a:r>
                  <a:rPr lang="en-US" altLang="ko-KR" dirty="0"/>
                  <a:t> for SNR in decoding</a:t>
                </a:r>
              </a:p>
              <a:p>
                <a:pPr lvl="2"/>
                <a14:m>
                  <m:oMath xmlns:m="http://schemas.openxmlformats.org/officeDocument/2006/math">
                    <m:d>
                      <m:dPr>
                        <m:ctrlPr>
                          <a:rPr lang="en-US" altLang="ko-KR" i="1" dirty="0" smtClean="0">
                            <a:latin typeface="Cambria Math" panose="02040503050406030204" pitchFamily="18" charset="0"/>
                          </a:rPr>
                        </m:ctrlPr>
                      </m:dPr>
                      <m:e>
                        <m:r>
                          <a:rPr lang="en-US" altLang="ko-KR" i="1" dirty="0" smtClean="0">
                            <a:latin typeface="Cambria Math" panose="02040503050406030204" pitchFamily="18" charset="0"/>
                          </a:rPr>
                          <m:t>𝑡𝑎𝑟𝑔𝑒𝑡</m:t>
                        </m:r>
                        <m:r>
                          <a:rPr lang="en-US" altLang="ko-KR" i="1" dirty="0" smtClean="0">
                            <a:latin typeface="Cambria Math" panose="02040503050406030204" pitchFamily="18" charset="0"/>
                          </a:rPr>
                          <m:t> </m:t>
                        </m:r>
                        <m:r>
                          <a:rPr lang="en-US" altLang="ko-KR" i="1" dirty="0" smtClean="0">
                            <a:latin typeface="Cambria Math" panose="02040503050406030204" pitchFamily="18" charset="0"/>
                          </a:rPr>
                          <m:t>𝑏𝑖𝑡</m:t>
                        </m:r>
                        <m:r>
                          <a:rPr lang="en-US" altLang="ko-KR" i="1" dirty="0" smtClean="0">
                            <a:latin typeface="Cambria Math" panose="02040503050406030204" pitchFamily="18" charset="0"/>
                          </a:rPr>
                          <m:t> </m:t>
                        </m:r>
                        <m:r>
                          <a:rPr lang="en-US" altLang="ko-KR" i="1" dirty="0" smtClean="0">
                            <a:latin typeface="Cambria Math" panose="02040503050406030204" pitchFamily="18" charset="0"/>
                          </a:rPr>
                          <m:t>𝑟𝑎𝑡𝑒</m:t>
                        </m:r>
                        <m:r>
                          <a:rPr lang="en-US" altLang="ko-KR" i="1" dirty="0" smtClean="0">
                            <a:latin typeface="Cambria Math" panose="02040503050406030204" pitchFamily="18" charset="0"/>
                          </a:rPr>
                          <m:t> </m:t>
                        </m:r>
                        <m:r>
                          <a:rPr lang="en-US" altLang="ko-KR" i="1" dirty="0" smtClean="0">
                            <a:latin typeface="Cambria Math" panose="02040503050406030204" pitchFamily="18" charset="0"/>
                          </a:rPr>
                          <m:t>𝑖𝑛</m:t>
                        </m:r>
                        <m:r>
                          <a:rPr lang="en-US" altLang="ko-KR" i="1" dirty="0" smtClean="0">
                            <a:latin typeface="Cambria Math" panose="02040503050406030204" pitchFamily="18" charset="0"/>
                          </a:rPr>
                          <m:t> </m:t>
                        </m:r>
                        <m:r>
                          <a:rPr lang="en-US" altLang="ko-KR" i="1" dirty="0" smtClean="0">
                            <a:latin typeface="Cambria Math" panose="02040503050406030204" pitchFamily="18" charset="0"/>
                          </a:rPr>
                          <m:t>𝑡h𝑒</m:t>
                        </m:r>
                        <m:r>
                          <a:rPr lang="en-US" altLang="ko-KR" i="1" dirty="0" smtClean="0">
                            <a:latin typeface="Cambria Math" panose="02040503050406030204" pitchFamily="18" charset="0"/>
                          </a:rPr>
                          <m:t> </m:t>
                        </m:r>
                        <m:r>
                          <a:rPr lang="en-US" altLang="ko-KR" i="1" dirty="0" smtClean="0">
                            <a:latin typeface="Cambria Math" panose="02040503050406030204" pitchFamily="18" charset="0"/>
                          </a:rPr>
                          <m:t>𝑚𝑒𝑑𝑖𝑢𝑚</m:t>
                        </m:r>
                      </m:e>
                    </m:d>
                    <m:r>
                      <a:rPr lang="en-US" altLang="ko-KR" i="1" dirty="0" smtClean="0">
                        <a:latin typeface="Cambria Math" panose="02040503050406030204" pitchFamily="18" charset="0"/>
                      </a:rPr>
                      <m:t>= 50 </m:t>
                    </m:r>
                    <m:r>
                      <a:rPr lang="en-US" altLang="ko-KR" i="1" dirty="0" smtClean="0">
                        <a:latin typeface="Cambria Math" panose="02040503050406030204" pitchFamily="18" charset="0"/>
                      </a:rPr>
                      <m:t>𝑘𝑏𝑝𝑠</m:t>
                    </m:r>
                    <m:r>
                      <a:rPr lang="en-US" altLang="ko-KR" i="1" dirty="0" smtClean="0">
                        <a:latin typeface="Cambria Math" panose="02040503050406030204" pitchFamily="18" charset="0"/>
                      </a:rPr>
                      <m:t>×8 =400 </m:t>
                    </m:r>
                    <m:r>
                      <a:rPr lang="en-US" altLang="ko-KR" i="1" dirty="0" smtClean="0">
                        <a:latin typeface="Cambria Math" panose="02040503050406030204" pitchFamily="18" charset="0"/>
                      </a:rPr>
                      <m:t>𝑘𝑏𝑝𝑠</m:t>
                    </m:r>
                  </m:oMath>
                </a14:m>
                <a:r>
                  <a:rPr lang="en-US" altLang="ko-KR" dirty="0"/>
                  <a:t> (default </a:t>
                </a:r>
                <a14:m>
                  <m:oMath xmlns:m="http://schemas.openxmlformats.org/officeDocument/2006/math">
                    <m:r>
                      <a:rPr lang="en-US" altLang="ko-KR" i="1" dirty="0" smtClean="0">
                        <a:latin typeface="Cambria Math" panose="02040503050406030204" pitchFamily="18" charset="0"/>
                      </a:rPr>
                      <m:t>𝑆𝐹</m:t>
                    </m:r>
                    <m:r>
                      <a:rPr lang="en-US" altLang="ko-KR" i="1" dirty="0" smtClean="0">
                        <a:latin typeface="Cambria Math" panose="02040503050406030204" pitchFamily="18" charset="0"/>
                      </a:rPr>
                      <m:t>=8</m:t>
                    </m:r>
                  </m:oMath>
                </a14:m>
                <a:r>
                  <a:rPr lang="en-US" altLang="ko-KR" dirty="0"/>
                  <a:t>)</a:t>
                </a:r>
              </a:p>
              <a:p>
                <a:pPr lvl="2"/>
                <a:r>
                  <a:rPr lang="en-US" altLang="ko-KR" dirty="0"/>
                  <a:t>Thus, minimum bandwidth for a subcarrier is </a:t>
                </a:r>
                <a14:m>
                  <m:oMath xmlns:m="http://schemas.openxmlformats.org/officeDocument/2006/math">
                    <m:r>
                      <a:rPr lang="en-US" altLang="ko-KR" i="1" dirty="0" smtClean="0">
                        <a:latin typeface="Cambria Math" panose="02040503050406030204" pitchFamily="18" charset="0"/>
                      </a:rPr>
                      <m:t>200 </m:t>
                    </m:r>
                    <m:r>
                      <a:rPr lang="en-US" altLang="ko-KR" i="1" dirty="0" smtClean="0">
                        <a:latin typeface="Cambria Math" panose="02040503050406030204" pitchFamily="18" charset="0"/>
                      </a:rPr>
                      <m:t>𝑘𝐻𝑧</m:t>
                    </m:r>
                  </m:oMath>
                </a14:m>
                <a:r>
                  <a:rPr lang="en-US" altLang="ko-KR" dirty="0" smtClean="0"/>
                  <a:t> </a:t>
                </a:r>
                <a:r>
                  <a:rPr lang="en-US" altLang="ko-KR" dirty="0"/>
                  <a:t>for BPSK (</a:t>
                </a:r>
                <a14:m>
                  <m:oMath xmlns:m="http://schemas.openxmlformats.org/officeDocument/2006/math">
                    <m:r>
                      <a:rPr lang="en-US" altLang="ko-KR" i="1" dirty="0" smtClean="0">
                        <a:latin typeface="Cambria Math" panose="02040503050406030204" pitchFamily="18" charset="0"/>
                      </a:rPr>
                      <m:t>𝑘</m:t>
                    </m:r>
                    <m:r>
                      <a:rPr lang="en-US" altLang="ko-KR" i="1" dirty="0" smtClean="0">
                        <a:latin typeface="Cambria Math" panose="02040503050406030204" pitchFamily="18" charset="0"/>
                      </a:rPr>
                      <m:t>=1</m:t>
                    </m:r>
                  </m:oMath>
                </a14:m>
                <a:r>
                  <a:rPr lang="en-US" altLang="ko-KR" dirty="0"/>
                  <a:t>)</a:t>
                </a:r>
                <a:endParaRPr lang="ko-KR" altLang="en-US" dirty="0"/>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blipFill>
                <a:blip r:embed="rId2"/>
                <a:stretch>
                  <a:fillRect l="-745" t="-376"/>
                </a:stretch>
              </a:blipFill>
            </p:spPr>
            <p:txBody>
              <a:bodyPr/>
              <a:lstStyle/>
              <a:p>
                <a:r>
                  <a:rPr lang="ko-KR" altLang="en-US">
                    <a:noFill/>
                  </a:rPr>
                  <a:t> </a:t>
                </a:r>
              </a:p>
            </p:txBody>
          </p:sp>
        </mc:Fallback>
      </mc:AlternateContent>
      <p:sp>
        <p:nvSpPr>
          <p:cNvPr id="7" name="날짜 개체 틀 6"/>
          <p:cNvSpPr>
            <a:spLocks noGrp="1"/>
          </p:cNvSpPr>
          <p:nvPr>
            <p:ph type="dt" sz="half" idx="10"/>
          </p:nvPr>
        </p:nvSpPr>
        <p:spPr/>
        <p:txBody>
          <a:bodyPr/>
          <a:lstStyle/>
          <a:p>
            <a:fld id="{F2B7866E-5DCD-417C-985F-167A5EBF61B8}"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21</a:t>
            </a:fld>
            <a:r>
              <a:rPr lang="en-US" altLang="ko-KR" smtClean="0"/>
              <a:t>/55</a:t>
            </a:r>
            <a:endParaRPr lang="ko-KR" altLang="en-US" dirty="0"/>
          </a:p>
        </p:txBody>
      </p:sp>
    </p:spTree>
    <p:extLst>
      <p:ext uri="{BB962C8B-B14F-4D97-AF65-F5344CB8AC3E}">
        <p14:creationId xmlns:p14="http://schemas.microsoft.com/office/powerpoint/2010/main" val="28101449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Physical Layer Design</a:t>
            </a:r>
            <a:endParaRPr lang="ko-KR" altLang="en-US" dirty="0"/>
          </a:p>
        </p:txBody>
      </p:sp>
      <p:sp>
        <p:nvSpPr>
          <p:cNvPr id="3" name="내용 개체 틀 2"/>
          <p:cNvSpPr>
            <a:spLocks noGrp="1"/>
          </p:cNvSpPr>
          <p:nvPr>
            <p:ph idx="1"/>
          </p:nvPr>
        </p:nvSpPr>
        <p:spPr/>
        <p:txBody>
          <a:bodyPr>
            <a:normAutofit/>
          </a:bodyPr>
          <a:lstStyle/>
          <a:p>
            <a:r>
              <a:rPr lang="en-US" altLang="ko-KR" dirty="0"/>
              <a:t>Link parameter</a:t>
            </a:r>
          </a:p>
          <a:p>
            <a:pPr lvl="1"/>
            <a:r>
              <a:rPr lang="en-US" altLang="ko-KR" dirty="0"/>
              <a:t>Subcarriers (cont’d)</a:t>
            </a:r>
          </a:p>
          <a:p>
            <a:pPr lvl="2"/>
            <a:endParaRPr lang="en-US" altLang="ko-KR" dirty="0"/>
          </a:p>
          <a:p>
            <a:pPr lvl="2"/>
            <a:endParaRPr lang="en-US" altLang="ko-KR" dirty="0"/>
          </a:p>
          <a:p>
            <a:pPr lvl="2"/>
            <a:endParaRPr lang="en-US" altLang="ko-KR" dirty="0"/>
          </a:p>
          <a:p>
            <a:pPr lvl="2"/>
            <a:endParaRPr lang="en-US" altLang="ko-KR" dirty="0"/>
          </a:p>
          <a:p>
            <a:pPr lvl="2"/>
            <a:endParaRPr lang="en-US" altLang="ko-KR" dirty="0"/>
          </a:p>
          <a:p>
            <a:pPr lvl="2"/>
            <a:endParaRPr lang="en-US" altLang="ko-KR" dirty="0"/>
          </a:p>
          <a:p>
            <a:pPr lvl="2"/>
            <a:endParaRPr lang="en-US" altLang="ko-KR" dirty="0"/>
          </a:p>
        </p:txBody>
      </p:sp>
      <mc:AlternateContent xmlns:mc="http://schemas.openxmlformats.org/markup-compatibility/2006" xmlns:a14="http://schemas.microsoft.com/office/drawing/2010/main">
        <mc:Choice Requires="a14">
          <p:sp>
            <p:nvSpPr>
              <p:cNvPr id="7" name="TextBox 6"/>
              <p:cNvSpPr txBox="1"/>
              <p:nvPr/>
            </p:nvSpPr>
            <p:spPr>
              <a:xfrm>
                <a:off x="4728075" y="2422826"/>
                <a:ext cx="1983428" cy="584775"/>
              </a:xfrm>
              <a:prstGeom prst="rect">
                <a:avLst/>
              </a:prstGeom>
              <a:noFill/>
              <a:ln>
                <a:solidFill>
                  <a:schemeClr val="tx1"/>
                </a:solidFill>
              </a:ln>
            </p:spPr>
            <p:txBody>
              <a:bodyPr wrap="none" rtlCol="0">
                <a:spAutoFit/>
              </a:bodyPr>
              <a:lstStyle/>
              <a:p>
                <a:pPr marL="285750" indent="-285750">
                  <a:buFontTx/>
                  <a:buChar char="-"/>
                </a:pPr>
                <a14:m>
                  <m:oMath xmlns:m="http://schemas.openxmlformats.org/officeDocument/2006/math">
                    <m:r>
                      <a:rPr lang="en-US" altLang="ko-KR" sz="1600" i="1" dirty="0" smtClean="0">
                        <a:latin typeface="Cambria Math" panose="02040503050406030204" pitchFamily="18" charset="0"/>
                      </a:rPr>
                      <m:t>𝑆𝐹</m:t>
                    </m:r>
                    <m:r>
                      <a:rPr lang="en-US" altLang="ko-KR" sz="1600" i="1" dirty="0" smtClean="0">
                        <a:latin typeface="Cambria Math" panose="02040503050406030204" pitchFamily="18" charset="0"/>
                      </a:rPr>
                      <m:t> = 8 </m:t>
                    </m:r>
                  </m:oMath>
                </a14:m>
                <a:r>
                  <a:rPr lang="en-US" altLang="ko-KR" sz="1600" dirty="0"/>
                  <a:t>/ </a:t>
                </a:r>
                <a14:m>
                  <m:oMath xmlns:m="http://schemas.openxmlformats.org/officeDocument/2006/math">
                    <m:r>
                      <a:rPr lang="en-US" altLang="ko-KR" sz="1600" i="1" dirty="0" smtClean="0">
                        <a:latin typeface="Cambria Math" panose="02040503050406030204" pitchFamily="18" charset="0"/>
                      </a:rPr>
                      <m:t>0 </m:t>
                    </m:r>
                    <m:r>
                      <a:rPr lang="en-US" altLang="ko-KR" sz="1600" i="1" dirty="0" err="1">
                        <a:latin typeface="Cambria Math" panose="02040503050406030204" pitchFamily="18" charset="0"/>
                      </a:rPr>
                      <m:t>𝑑𝐵𝑚</m:t>
                    </m:r>
                  </m:oMath>
                </a14:m>
                <a:endParaRPr lang="en-US" altLang="ko-KR" sz="1600" dirty="0"/>
              </a:p>
              <a:p>
                <a:pPr marL="285750" indent="-285750">
                  <a:buFontTx/>
                  <a:buChar char="-"/>
                </a:pPr>
                <a:r>
                  <a:rPr lang="en-US" altLang="ko-KR" sz="1600" dirty="0"/>
                  <a:t>CDR</a:t>
                </a:r>
                <a:endParaRPr lang="ko-KR" altLang="en-US"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4728075" y="2422826"/>
                <a:ext cx="1983428" cy="584775"/>
              </a:xfrm>
              <a:prstGeom prst="rect">
                <a:avLst/>
              </a:prstGeom>
              <a:blipFill>
                <a:blip r:embed="rId2"/>
                <a:stretch>
                  <a:fillRect l="-1223" t="-2041" b="-11224"/>
                </a:stretch>
              </a:blipFill>
              <a:ln>
                <a:solidFill>
                  <a:schemeClr val="tx1"/>
                </a:solidFill>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8" name="내용 개체 틀 2"/>
              <p:cNvSpPr txBox="1">
                <a:spLocks/>
              </p:cNvSpPr>
              <p:nvPr/>
            </p:nvSpPr>
            <p:spPr>
              <a:xfrm>
                <a:off x="4728074" y="3270639"/>
                <a:ext cx="6552701" cy="2775047"/>
              </a:xfrm>
              <a:prstGeom prst="rect">
                <a:avLst/>
              </a:prstGeom>
            </p:spPr>
            <p:txBody>
              <a:bodyPr vert="horz" lIns="91440" tIns="45720" rIns="91440" bIns="45720" rtlCol="0">
                <a:normAutofit/>
              </a:bodyPr>
              <a:lstStyle>
                <a:lvl1pPr marL="228600" indent="-228600" algn="l" defTabSz="914400" rtl="0" eaLnBrk="1" latinLnBrk="1"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1"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1"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1"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1"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z="1800" dirty="0"/>
                  <a:t>Fig. </a:t>
                </a:r>
                <a:r>
                  <a:rPr lang="en-US" altLang="ko-KR" sz="1800" dirty="0" smtClean="0"/>
                  <a:t>8 </a:t>
                </a:r>
                <a:r>
                  <a:rPr lang="en-US" altLang="ko-KR" sz="1800" dirty="0"/>
                  <a:t>shows the feasibility of various bandwidth</a:t>
                </a:r>
              </a:p>
              <a:p>
                <a:r>
                  <a:rPr lang="en-US" altLang="ko-KR" sz="1800" dirty="0"/>
                  <a:t>Narrow bandwidth means</a:t>
                </a:r>
              </a:p>
              <a:p>
                <a:pPr lvl="1"/>
                <a:r>
                  <a:rPr lang="en-US" altLang="ko-KR" sz="1400" dirty="0"/>
                  <a:t>Lower throughput </a:t>
                </a:r>
              </a:p>
              <a:p>
                <a:pPr lvl="1"/>
                <a:r>
                  <a:rPr lang="en-US" altLang="ko-KR" sz="1400" dirty="0"/>
                  <a:t>Longer range</a:t>
                </a:r>
              </a:p>
              <a:p>
                <a:pPr lvl="1"/>
                <a:r>
                  <a:rPr lang="en-US" altLang="ko-KR" sz="1400" dirty="0"/>
                  <a:t>Resilience to multipath effect</a:t>
                </a:r>
              </a:p>
              <a:p>
                <a:pPr lvl="1"/>
                <a:r>
                  <a:rPr lang="en-US" altLang="ko-KR" sz="1400" dirty="0"/>
                  <a:t>Less power</a:t>
                </a:r>
              </a:p>
              <a:p>
                <a:r>
                  <a:rPr lang="en-US" altLang="ko-KR" sz="1800" dirty="0"/>
                  <a:t>SNOW use </a:t>
                </a:r>
                <a14:m>
                  <m:oMath xmlns:m="http://schemas.openxmlformats.org/officeDocument/2006/math">
                    <m:r>
                      <a:rPr lang="en-US" altLang="ko-KR" sz="1800" i="1" dirty="0" smtClean="0">
                        <a:latin typeface="Cambria Math" panose="02040503050406030204" pitchFamily="18" charset="0"/>
                      </a:rPr>
                      <m:t>400 </m:t>
                    </m:r>
                    <m:r>
                      <a:rPr lang="en-US" altLang="ko-KR" sz="1800" i="1" dirty="0" smtClean="0">
                        <a:latin typeface="Cambria Math" panose="02040503050406030204" pitchFamily="18" charset="0"/>
                      </a:rPr>
                      <m:t>𝑘𝐻𝑧</m:t>
                    </m:r>
                  </m:oMath>
                </a14:m>
                <a:r>
                  <a:rPr lang="en-US" altLang="ko-KR" sz="1800" dirty="0"/>
                  <a:t> as default subcarrier bandwidth</a:t>
                </a:r>
              </a:p>
              <a:p>
                <a:endParaRPr lang="ko-KR" altLang="en-US" dirty="0"/>
              </a:p>
            </p:txBody>
          </p:sp>
        </mc:Choice>
        <mc:Fallback xmlns="">
          <p:sp>
            <p:nvSpPr>
              <p:cNvPr id="8" name="내용 개체 틀 2"/>
              <p:cNvSpPr txBox="1">
                <a:spLocks noRot="1" noChangeAspect="1" noMove="1" noResize="1" noEditPoints="1" noAdjustHandles="1" noChangeArrowheads="1" noChangeShapeType="1" noTextEdit="1"/>
              </p:cNvSpPr>
              <p:nvPr/>
            </p:nvSpPr>
            <p:spPr>
              <a:xfrm>
                <a:off x="4728074" y="3270639"/>
                <a:ext cx="6552701" cy="2775047"/>
              </a:xfrm>
              <a:prstGeom prst="rect">
                <a:avLst/>
              </a:prstGeom>
              <a:blipFill>
                <a:blip r:embed="rId3"/>
                <a:stretch>
                  <a:fillRect l="-651" t="-659"/>
                </a:stretch>
              </a:blipFill>
            </p:spPr>
            <p:txBody>
              <a:bodyPr/>
              <a:lstStyle/>
              <a:p>
                <a:r>
                  <a:rPr lang="ko-KR" altLang="en-US">
                    <a:noFill/>
                  </a:rPr>
                  <a:t> </a:t>
                </a:r>
              </a:p>
            </p:txBody>
          </p:sp>
        </mc:Fallback>
      </mc:AlternateContent>
      <p:pic>
        <p:nvPicPr>
          <p:cNvPr id="6" name="그림 5"/>
          <p:cNvPicPr>
            <a:picLocks noChangeAspect="1"/>
          </p:cNvPicPr>
          <p:nvPr/>
        </p:nvPicPr>
        <p:blipFill>
          <a:blip r:embed="rId4"/>
          <a:stretch>
            <a:fillRect/>
          </a:stretch>
        </p:blipFill>
        <p:spPr>
          <a:xfrm>
            <a:off x="911225" y="2422826"/>
            <a:ext cx="3585241" cy="2428874"/>
          </a:xfrm>
          <a:prstGeom prst="rect">
            <a:avLst/>
          </a:prstGeom>
        </p:spPr>
      </p:pic>
      <p:sp>
        <p:nvSpPr>
          <p:cNvPr id="9" name="TextBox 8"/>
          <p:cNvSpPr txBox="1"/>
          <p:nvPr/>
        </p:nvSpPr>
        <p:spPr>
          <a:xfrm>
            <a:off x="1309681" y="4845152"/>
            <a:ext cx="2788327" cy="307777"/>
          </a:xfrm>
          <a:prstGeom prst="rect">
            <a:avLst/>
          </a:prstGeom>
          <a:noFill/>
        </p:spPr>
        <p:txBody>
          <a:bodyPr wrap="none" rtlCol="0">
            <a:spAutoFit/>
          </a:bodyPr>
          <a:lstStyle/>
          <a:p>
            <a:r>
              <a:rPr lang="en-US" altLang="ko-KR" sz="1400" dirty="0" smtClean="0"/>
              <a:t>Figure 8. Reliability over distance</a:t>
            </a:r>
            <a:endParaRPr lang="ko-KR" altLang="en-US" sz="1400" dirty="0"/>
          </a:p>
        </p:txBody>
      </p:sp>
      <p:sp>
        <p:nvSpPr>
          <p:cNvPr id="13" name="날짜 개체 틀 12"/>
          <p:cNvSpPr>
            <a:spLocks noGrp="1"/>
          </p:cNvSpPr>
          <p:nvPr>
            <p:ph type="dt" sz="half" idx="10"/>
          </p:nvPr>
        </p:nvSpPr>
        <p:spPr/>
        <p:txBody>
          <a:bodyPr/>
          <a:lstStyle/>
          <a:p>
            <a:fld id="{BC057B2D-5C51-487F-A497-7CB8297A43E5}" type="datetime4">
              <a:rPr lang="en-US" altLang="ko-KR" smtClean="0"/>
              <a:t>October 1, 2018</a:t>
            </a:fld>
            <a:endParaRPr lang="ko-KR" altLang="en-US"/>
          </a:p>
        </p:txBody>
      </p:sp>
      <p:sp>
        <p:nvSpPr>
          <p:cNvPr id="15" name="슬라이드 번호 개체 틀 14"/>
          <p:cNvSpPr>
            <a:spLocks noGrp="1"/>
          </p:cNvSpPr>
          <p:nvPr>
            <p:ph type="sldNum" sz="quarter" idx="12"/>
          </p:nvPr>
        </p:nvSpPr>
        <p:spPr/>
        <p:txBody>
          <a:bodyPr/>
          <a:lstStyle/>
          <a:p>
            <a:r>
              <a:rPr lang="en-US" altLang="ko-KR" smtClean="0"/>
              <a:t>Pages </a:t>
            </a:r>
            <a:fld id="{B520CDF4-2128-4AEB-86B8-6C90AAFF1BAF}" type="slidenum">
              <a:rPr lang="ko-KR" altLang="en-US" smtClean="0"/>
              <a:pPr/>
              <a:t>22</a:t>
            </a:fld>
            <a:r>
              <a:rPr lang="en-US" altLang="ko-KR" smtClean="0"/>
              <a:t>/55</a:t>
            </a:r>
            <a:endParaRPr lang="ko-KR" altLang="en-US" dirty="0"/>
          </a:p>
        </p:txBody>
      </p:sp>
    </p:spTree>
    <p:extLst>
      <p:ext uri="{BB962C8B-B14F-4D97-AF65-F5344CB8AC3E}">
        <p14:creationId xmlns:p14="http://schemas.microsoft.com/office/powerpoint/2010/main" val="2599600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Physical Layer Design</a:t>
            </a:r>
            <a:endParaRPr lang="ko-KR" altLang="en-US" dirty="0"/>
          </a:p>
        </p:txBody>
      </p:sp>
      <p:sp>
        <p:nvSpPr>
          <p:cNvPr id="3" name="내용 개체 틀 2"/>
          <p:cNvSpPr>
            <a:spLocks noGrp="1"/>
          </p:cNvSpPr>
          <p:nvPr>
            <p:ph idx="1"/>
          </p:nvPr>
        </p:nvSpPr>
        <p:spPr/>
        <p:txBody>
          <a:bodyPr>
            <a:normAutofit/>
          </a:bodyPr>
          <a:lstStyle/>
          <a:p>
            <a:r>
              <a:rPr lang="en-US" altLang="ko-KR" dirty="0"/>
              <a:t>Link parameter</a:t>
            </a:r>
          </a:p>
          <a:p>
            <a:pPr lvl="1"/>
            <a:r>
              <a:rPr lang="en-US" altLang="ko-KR" dirty="0"/>
              <a:t>Subcarriers (cont’d)</a:t>
            </a:r>
          </a:p>
          <a:p>
            <a:pPr lvl="2"/>
            <a:endParaRPr lang="en-US" altLang="ko-KR" dirty="0"/>
          </a:p>
          <a:p>
            <a:pPr lvl="2"/>
            <a:endParaRPr lang="en-US" altLang="ko-KR" dirty="0"/>
          </a:p>
          <a:p>
            <a:pPr lvl="2"/>
            <a:endParaRPr lang="en-US" altLang="ko-KR" dirty="0"/>
          </a:p>
          <a:p>
            <a:pPr lvl="2"/>
            <a:endParaRPr lang="en-US" altLang="ko-KR" dirty="0"/>
          </a:p>
          <a:p>
            <a:pPr lvl="2"/>
            <a:endParaRPr lang="en-US" altLang="ko-KR" dirty="0"/>
          </a:p>
          <a:p>
            <a:pPr lvl="2"/>
            <a:endParaRPr lang="en-US" altLang="ko-KR" dirty="0"/>
          </a:p>
          <a:p>
            <a:pPr lvl="2"/>
            <a:endParaRPr lang="en-US" altLang="ko-KR" dirty="0"/>
          </a:p>
        </p:txBody>
      </p:sp>
      <mc:AlternateContent xmlns:mc="http://schemas.openxmlformats.org/markup-compatibility/2006" xmlns:a14="http://schemas.microsoft.com/office/drawing/2010/main">
        <mc:Choice Requires="a14">
          <p:sp>
            <p:nvSpPr>
              <p:cNvPr id="7" name="TextBox 6"/>
              <p:cNvSpPr txBox="1"/>
              <p:nvPr/>
            </p:nvSpPr>
            <p:spPr>
              <a:xfrm>
                <a:off x="4728075" y="2422826"/>
                <a:ext cx="1983428" cy="584775"/>
              </a:xfrm>
              <a:prstGeom prst="rect">
                <a:avLst/>
              </a:prstGeom>
              <a:noFill/>
              <a:ln>
                <a:solidFill>
                  <a:schemeClr val="tx1"/>
                </a:solidFill>
              </a:ln>
            </p:spPr>
            <p:txBody>
              <a:bodyPr wrap="none" rtlCol="0">
                <a:spAutoFit/>
              </a:bodyPr>
              <a:lstStyle/>
              <a:p>
                <a:pPr marL="285750" indent="-285750">
                  <a:buFontTx/>
                  <a:buChar char="-"/>
                </a:pPr>
                <a14:m>
                  <m:oMath xmlns:m="http://schemas.openxmlformats.org/officeDocument/2006/math">
                    <m:r>
                      <a:rPr lang="en-US" altLang="ko-KR" sz="1600" i="1" dirty="0" smtClean="0">
                        <a:latin typeface="Cambria Math" panose="02040503050406030204" pitchFamily="18" charset="0"/>
                      </a:rPr>
                      <m:t>𝑆𝐹</m:t>
                    </m:r>
                    <m:r>
                      <a:rPr lang="en-US" altLang="ko-KR" sz="1600" i="1" dirty="0" smtClean="0">
                        <a:latin typeface="Cambria Math" panose="02040503050406030204" pitchFamily="18" charset="0"/>
                      </a:rPr>
                      <m:t> = 8 </m:t>
                    </m:r>
                  </m:oMath>
                </a14:m>
                <a:r>
                  <a:rPr lang="en-US" altLang="ko-KR" sz="1600" dirty="0"/>
                  <a:t>/ </a:t>
                </a:r>
                <a14:m>
                  <m:oMath xmlns:m="http://schemas.openxmlformats.org/officeDocument/2006/math">
                    <m:r>
                      <a:rPr lang="en-US" altLang="ko-KR" sz="1600" i="1" dirty="0" smtClean="0">
                        <a:latin typeface="Cambria Math" panose="02040503050406030204" pitchFamily="18" charset="0"/>
                      </a:rPr>
                      <m:t>0 </m:t>
                    </m:r>
                    <m:r>
                      <a:rPr lang="en-US" altLang="ko-KR" sz="1600" i="1" dirty="0" err="1">
                        <a:latin typeface="Cambria Math" panose="02040503050406030204" pitchFamily="18" charset="0"/>
                      </a:rPr>
                      <m:t>𝑑𝐵𝑚</m:t>
                    </m:r>
                  </m:oMath>
                </a14:m>
                <a:endParaRPr lang="en-US" altLang="ko-KR" sz="1600" dirty="0"/>
              </a:p>
              <a:p>
                <a:pPr marL="285750" indent="-285750">
                  <a:buFontTx/>
                  <a:buChar char="-"/>
                </a:pPr>
                <a:r>
                  <a:rPr lang="en-US" altLang="ko-KR" sz="1600" dirty="0"/>
                  <a:t>CDR</a:t>
                </a:r>
                <a:endParaRPr lang="ko-KR" altLang="en-US"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4728075" y="2422826"/>
                <a:ext cx="1983428" cy="584775"/>
              </a:xfrm>
              <a:prstGeom prst="rect">
                <a:avLst/>
              </a:prstGeom>
              <a:blipFill>
                <a:blip r:embed="rId2"/>
                <a:stretch>
                  <a:fillRect l="-1223" t="-2041" b="-11224"/>
                </a:stretch>
              </a:blipFill>
              <a:ln>
                <a:solidFill>
                  <a:schemeClr val="tx1"/>
                </a:solidFill>
              </a:ln>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8" name="내용 개체 틀 2"/>
              <p:cNvSpPr txBox="1">
                <a:spLocks/>
              </p:cNvSpPr>
              <p:nvPr/>
            </p:nvSpPr>
            <p:spPr>
              <a:xfrm>
                <a:off x="4728074" y="3270639"/>
                <a:ext cx="6552701" cy="2775047"/>
              </a:xfrm>
              <a:prstGeom prst="rect">
                <a:avLst/>
              </a:prstGeom>
            </p:spPr>
            <p:txBody>
              <a:bodyPr vert="horz" lIns="91440" tIns="45720" rIns="91440" bIns="45720" rtlCol="0">
                <a:normAutofit/>
              </a:bodyPr>
              <a:lstStyle>
                <a:lvl1pPr marL="228600" indent="-228600" algn="l" defTabSz="914400" rtl="0" eaLnBrk="1" latinLnBrk="1"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1"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1"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1"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1"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z="1800" dirty="0"/>
                  <a:t>Fig. </a:t>
                </a:r>
                <a:r>
                  <a:rPr lang="en-US" altLang="ko-KR" sz="1800" dirty="0" smtClean="0"/>
                  <a:t>8 </a:t>
                </a:r>
                <a:r>
                  <a:rPr lang="en-US" altLang="ko-KR" sz="1800" dirty="0"/>
                  <a:t>shows the feasibility of various bandwidth</a:t>
                </a:r>
              </a:p>
              <a:p>
                <a:r>
                  <a:rPr lang="en-US" altLang="ko-KR" sz="1800" dirty="0"/>
                  <a:t>Narrow bandwidth means</a:t>
                </a:r>
              </a:p>
              <a:p>
                <a:pPr lvl="1"/>
                <a:r>
                  <a:rPr lang="en-US" altLang="ko-KR" sz="1400" dirty="0"/>
                  <a:t>Lower throughput </a:t>
                </a:r>
              </a:p>
              <a:p>
                <a:pPr lvl="1"/>
                <a:r>
                  <a:rPr lang="en-US" altLang="ko-KR" sz="1400" dirty="0"/>
                  <a:t>Longer range</a:t>
                </a:r>
              </a:p>
              <a:p>
                <a:pPr lvl="1"/>
                <a:r>
                  <a:rPr lang="en-US" altLang="ko-KR" sz="1400" dirty="0"/>
                  <a:t>Resilience to multipath effect</a:t>
                </a:r>
              </a:p>
              <a:p>
                <a:pPr lvl="1"/>
                <a:r>
                  <a:rPr lang="en-US" altLang="ko-KR" sz="1400" dirty="0"/>
                  <a:t>Less power</a:t>
                </a:r>
              </a:p>
              <a:p>
                <a:r>
                  <a:rPr lang="en-US" altLang="ko-KR" sz="1800" dirty="0"/>
                  <a:t>SNOW use </a:t>
                </a:r>
                <a14:m>
                  <m:oMath xmlns:m="http://schemas.openxmlformats.org/officeDocument/2006/math">
                    <m:r>
                      <a:rPr lang="en-US" altLang="ko-KR" sz="1800" i="1" dirty="0" smtClean="0">
                        <a:latin typeface="Cambria Math" panose="02040503050406030204" pitchFamily="18" charset="0"/>
                      </a:rPr>
                      <m:t>400 </m:t>
                    </m:r>
                    <m:r>
                      <a:rPr lang="en-US" altLang="ko-KR" sz="1800" i="1" dirty="0" smtClean="0">
                        <a:latin typeface="Cambria Math" panose="02040503050406030204" pitchFamily="18" charset="0"/>
                      </a:rPr>
                      <m:t>𝑘𝐻𝑧</m:t>
                    </m:r>
                  </m:oMath>
                </a14:m>
                <a:r>
                  <a:rPr lang="en-US" altLang="ko-KR" sz="1800" dirty="0"/>
                  <a:t> as default subcarrier bandwidth</a:t>
                </a:r>
              </a:p>
              <a:p>
                <a:endParaRPr lang="ko-KR" altLang="en-US" dirty="0"/>
              </a:p>
            </p:txBody>
          </p:sp>
        </mc:Choice>
        <mc:Fallback xmlns="">
          <p:sp>
            <p:nvSpPr>
              <p:cNvPr id="8" name="내용 개체 틀 2"/>
              <p:cNvSpPr txBox="1">
                <a:spLocks noRot="1" noChangeAspect="1" noMove="1" noResize="1" noEditPoints="1" noAdjustHandles="1" noChangeArrowheads="1" noChangeShapeType="1" noTextEdit="1"/>
              </p:cNvSpPr>
              <p:nvPr/>
            </p:nvSpPr>
            <p:spPr>
              <a:xfrm>
                <a:off x="4728074" y="3270639"/>
                <a:ext cx="6552701" cy="2775047"/>
              </a:xfrm>
              <a:prstGeom prst="rect">
                <a:avLst/>
              </a:prstGeom>
              <a:blipFill>
                <a:blip r:embed="rId3"/>
                <a:stretch>
                  <a:fillRect l="-651" t="-659"/>
                </a:stretch>
              </a:blipFill>
            </p:spPr>
            <p:txBody>
              <a:bodyPr/>
              <a:lstStyle/>
              <a:p>
                <a:r>
                  <a:rPr lang="ko-KR" altLang="en-US">
                    <a:noFill/>
                  </a:rPr>
                  <a:t> </a:t>
                </a:r>
              </a:p>
            </p:txBody>
          </p:sp>
        </mc:Fallback>
      </mc:AlternateContent>
      <p:pic>
        <p:nvPicPr>
          <p:cNvPr id="6" name="그림 5"/>
          <p:cNvPicPr>
            <a:picLocks noChangeAspect="1"/>
          </p:cNvPicPr>
          <p:nvPr/>
        </p:nvPicPr>
        <p:blipFill>
          <a:blip r:embed="rId4"/>
          <a:stretch>
            <a:fillRect/>
          </a:stretch>
        </p:blipFill>
        <p:spPr>
          <a:xfrm>
            <a:off x="911225" y="2422826"/>
            <a:ext cx="3585241" cy="2428874"/>
          </a:xfrm>
          <a:prstGeom prst="rect">
            <a:avLst/>
          </a:prstGeom>
        </p:spPr>
      </p:pic>
      <p:sp>
        <p:nvSpPr>
          <p:cNvPr id="9" name="TextBox 8"/>
          <p:cNvSpPr txBox="1"/>
          <p:nvPr/>
        </p:nvSpPr>
        <p:spPr>
          <a:xfrm>
            <a:off x="1309681" y="4845152"/>
            <a:ext cx="2788327" cy="307777"/>
          </a:xfrm>
          <a:prstGeom prst="rect">
            <a:avLst/>
          </a:prstGeom>
          <a:noFill/>
        </p:spPr>
        <p:txBody>
          <a:bodyPr wrap="none" rtlCol="0">
            <a:spAutoFit/>
          </a:bodyPr>
          <a:lstStyle/>
          <a:p>
            <a:r>
              <a:rPr lang="en-US" altLang="ko-KR" sz="1400" dirty="0" smtClean="0"/>
              <a:t>Figure 8. Reliability over distance</a:t>
            </a:r>
            <a:endParaRPr lang="ko-KR" altLang="en-US" sz="1400" dirty="0"/>
          </a:p>
        </p:txBody>
      </p:sp>
      <p:pic>
        <p:nvPicPr>
          <p:cNvPr id="10" name="그림 9">
            <a:extLst>
              <a:ext uri="{FF2B5EF4-FFF2-40B4-BE49-F238E27FC236}">
                <a16:creationId xmlns:a16="http://schemas.microsoft.com/office/drawing/2014/main" id="{6064356E-5583-4D16-92D8-A0FD61F78EAB}"/>
              </a:ext>
            </a:extLst>
          </p:cNvPr>
          <p:cNvPicPr>
            <a:picLocks noChangeAspect="1"/>
          </p:cNvPicPr>
          <p:nvPr/>
        </p:nvPicPr>
        <p:blipFill>
          <a:blip r:embed="rId5"/>
          <a:stretch>
            <a:fillRect/>
          </a:stretch>
        </p:blipFill>
        <p:spPr>
          <a:xfrm>
            <a:off x="7592786" y="0"/>
            <a:ext cx="4227739" cy="2904894"/>
          </a:xfrm>
          <a:prstGeom prst="rect">
            <a:avLst/>
          </a:prstGeom>
        </p:spPr>
      </p:pic>
      <p:sp>
        <p:nvSpPr>
          <p:cNvPr id="11" name="TextBox 10"/>
          <p:cNvSpPr txBox="1"/>
          <p:nvPr/>
        </p:nvSpPr>
        <p:spPr>
          <a:xfrm>
            <a:off x="7781926" y="2891916"/>
            <a:ext cx="4270208" cy="307777"/>
          </a:xfrm>
          <a:prstGeom prst="rect">
            <a:avLst/>
          </a:prstGeom>
          <a:noFill/>
        </p:spPr>
        <p:txBody>
          <a:bodyPr wrap="none" rtlCol="0">
            <a:spAutoFit/>
          </a:bodyPr>
          <a:lstStyle/>
          <a:p>
            <a:r>
              <a:rPr lang="en-US" altLang="ko-KR" sz="1400" dirty="0" smtClean="0"/>
              <a:t>Figure 9. Magnitude of overlap between subcarriers</a:t>
            </a:r>
            <a:endParaRPr lang="ko-KR" altLang="en-US" sz="1400" dirty="0"/>
          </a:p>
        </p:txBody>
      </p:sp>
      <p:sp>
        <p:nvSpPr>
          <p:cNvPr id="13" name="날짜 개체 틀 12"/>
          <p:cNvSpPr>
            <a:spLocks noGrp="1"/>
          </p:cNvSpPr>
          <p:nvPr>
            <p:ph type="dt" sz="half" idx="10"/>
          </p:nvPr>
        </p:nvSpPr>
        <p:spPr/>
        <p:txBody>
          <a:bodyPr/>
          <a:lstStyle/>
          <a:p>
            <a:fld id="{1DEE08B1-2E35-4F0C-A521-FBB56F48E2EC}" type="datetime4">
              <a:rPr lang="en-US" altLang="ko-KR" smtClean="0"/>
              <a:t>October 1, 2018</a:t>
            </a:fld>
            <a:endParaRPr lang="ko-KR" altLang="en-US"/>
          </a:p>
        </p:txBody>
      </p:sp>
      <p:sp>
        <p:nvSpPr>
          <p:cNvPr id="15" name="슬라이드 번호 개체 틀 14"/>
          <p:cNvSpPr>
            <a:spLocks noGrp="1"/>
          </p:cNvSpPr>
          <p:nvPr>
            <p:ph type="sldNum" sz="quarter" idx="12"/>
          </p:nvPr>
        </p:nvSpPr>
        <p:spPr/>
        <p:txBody>
          <a:bodyPr/>
          <a:lstStyle/>
          <a:p>
            <a:r>
              <a:rPr lang="en-US" altLang="ko-KR" smtClean="0"/>
              <a:t>Pages </a:t>
            </a:r>
            <a:fld id="{B520CDF4-2128-4AEB-86B8-6C90AAFF1BAF}" type="slidenum">
              <a:rPr lang="ko-KR" altLang="en-US" smtClean="0"/>
              <a:pPr/>
              <a:t>23</a:t>
            </a:fld>
            <a:r>
              <a:rPr lang="en-US" altLang="ko-KR" smtClean="0"/>
              <a:t>/55</a:t>
            </a:r>
            <a:endParaRPr lang="ko-KR" altLang="en-US" dirty="0"/>
          </a:p>
        </p:txBody>
      </p:sp>
    </p:spTree>
    <p:extLst>
      <p:ext uri="{BB962C8B-B14F-4D97-AF65-F5344CB8AC3E}">
        <p14:creationId xmlns:p14="http://schemas.microsoft.com/office/powerpoint/2010/main" val="1466154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Physical Layer Design</a:t>
            </a:r>
            <a:endParaRPr lang="ko-KR" altLang="en-US" dirty="0"/>
          </a:p>
        </p:txBody>
      </p:sp>
      <p:sp>
        <p:nvSpPr>
          <p:cNvPr id="3" name="내용 개체 틀 2"/>
          <p:cNvSpPr>
            <a:spLocks noGrp="1"/>
          </p:cNvSpPr>
          <p:nvPr>
            <p:ph idx="1"/>
          </p:nvPr>
        </p:nvSpPr>
        <p:spPr/>
        <p:txBody>
          <a:bodyPr/>
          <a:lstStyle/>
          <a:p>
            <a:r>
              <a:rPr lang="en-US" altLang="ko-KR" dirty="0"/>
              <a:t>Three key design goals</a:t>
            </a:r>
          </a:p>
          <a:p>
            <a:pPr lvl="1"/>
            <a:r>
              <a:rPr lang="en-US" altLang="ko-KR" dirty="0"/>
              <a:t>To allow the BS to receive concurrent and asynchronous transmissions from multiple nodes using a single antenna-radio (Upward communication)</a:t>
            </a:r>
          </a:p>
          <a:p>
            <a:pPr lvl="1"/>
            <a:r>
              <a:rPr lang="en-US" altLang="ko-KR" dirty="0"/>
              <a:t>To allow the BS to send different packets to multiple nodes concurrently using a single antenna-radio (Downward communication)</a:t>
            </a:r>
          </a:p>
          <a:p>
            <a:pPr lvl="1"/>
            <a:r>
              <a:rPr lang="en-US" altLang="ko-KR" dirty="0"/>
              <a:t>Support robust modulation such as BPSK (Link parameters)</a:t>
            </a:r>
            <a:endParaRPr lang="ko-KR" altLang="en-US" dirty="0"/>
          </a:p>
        </p:txBody>
      </p:sp>
      <p:sp>
        <p:nvSpPr>
          <p:cNvPr id="7" name="날짜 개체 틀 6"/>
          <p:cNvSpPr>
            <a:spLocks noGrp="1"/>
          </p:cNvSpPr>
          <p:nvPr>
            <p:ph type="dt" sz="half" idx="10"/>
          </p:nvPr>
        </p:nvSpPr>
        <p:spPr/>
        <p:txBody>
          <a:bodyPr/>
          <a:lstStyle/>
          <a:p>
            <a:fld id="{40696104-4F95-41E2-94A9-9BFF758FFE83}"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24</a:t>
            </a:fld>
            <a:r>
              <a:rPr lang="en-US" altLang="ko-KR" smtClean="0"/>
              <a:t>/55</a:t>
            </a:r>
            <a:endParaRPr lang="ko-KR" altLang="en-US" dirty="0"/>
          </a:p>
        </p:txBody>
      </p:sp>
    </p:spTree>
    <p:extLst>
      <p:ext uri="{BB962C8B-B14F-4D97-AF65-F5344CB8AC3E}">
        <p14:creationId xmlns:p14="http://schemas.microsoft.com/office/powerpoint/2010/main" val="15201899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5DB6A7C-B6A2-4462-8B23-EF7112353D74}"/>
              </a:ext>
            </a:extLst>
          </p:cNvPr>
          <p:cNvSpPr>
            <a:spLocks noGrp="1"/>
          </p:cNvSpPr>
          <p:nvPr>
            <p:ph type="title"/>
          </p:nvPr>
        </p:nvSpPr>
        <p:spPr/>
        <p:txBody>
          <a:bodyPr/>
          <a:lstStyle/>
          <a:p>
            <a:r>
              <a:rPr lang="en-US" altLang="ko-KR" dirty="0"/>
              <a:t>MAC Protocol</a:t>
            </a:r>
            <a:endParaRPr lang="ko-KR" altLang="en-US" dirty="0"/>
          </a:p>
        </p:txBody>
      </p:sp>
      <p:sp>
        <p:nvSpPr>
          <p:cNvPr id="3" name="내용 개체 틀 2">
            <a:extLst>
              <a:ext uri="{FF2B5EF4-FFF2-40B4-BE49-F238E27FC236}">
                <a16:creationId xmlns:a16="http://schemas.microsoft.com/office/drawing/2014/main" id="{892B9694-EFAF-4E61-BF5E-43D60C9852CC}"/>
              </a:ext>
            </a:extLst>
          </p:cNvPr>
          <p:cNvSpPr>
            <a:spLocks noGrp="1"/>
          </p:cNvSpPr>
          <p:nvPr>
            <p:ph idx="1"/>
          </p:nvPr>
        </p:nvSpPr>
        <p:spPr/>
        <p:txBody>
          <a:bodyPr/>
          <a:lstStyle/>
          <a:p>
            <a:r>
              <a:rPr lang="en-US" altLang="ko-KR" dirty="0"/>
              <a:t>Develop a low overhead MAC protocol for operating the nodes with</a:t>
            </a:r>
          </a:p>
          <a:p>
            <a:pPr lvl="1"/>
            <a:r>
              <a:rPr lang="en-US" altLang="ko-KR" dirty="0"/>
              <a:t>Greater freedom</a:t>
            </a:r>
          </a:p>
          <a:p>
            <a:pPr lvl="1"/>
            <a:r>
              <a:rPr lang="en-US" altLang="ko-KR" dirty="0"/>
              <a:t>Low power</a:t>
            </a:r>
          </a:p>
          <a:p>
            <a:pPr lvl="1"/>
            <a:r>
              <a:rPr lang="en-US" altLang="ko-KR" dirty="0"/>
              <a:t>Reliability</a:t>
            </a:r>
          </a:p>
          <a:p>
            <a:r>
              <a:rPr lang="en-US" altLang="ko-KR" dirty="0"/>
              <a:t>Implementing </a:t>
            </a:r>
            <a:r>
              <a:rPr lang="en-US" altLang="ko-KR" u="sng" dirty="0"/>
              <a:t>ACK for every transmission of each node</a:t>
            </a:r>
            <a:r>
              <a:rPr lang="en-US" altLang="ko-KR" dirty="0"/>
              <a:t> </a:t>
            </a:r>
          </a:p>
          <a:p>
            <a:r>
              <a:rPr lang="en-US" altLang="ko-KR" dirty="0"/>
              <a:t>SNOW’s MAC protocol utilize</a:t>
            </a:r>
          </a:p>
          <a:p>
            <a:pPr lvl="1"/>
            <a:r>
              <a:rPr lang="en-US" altLang="ko-KR" dirty="0"/>
              <a:t>Single half-duplex radio at each node</a:t>
            </a:r>
          </a:p>
          <a:p>
            <a:pPr lvl="1"/>
            <a:r>
              <a:rPr lang="en-US" altLang="ko-KR" dirty="0"/>
              <a:t>Two half-duplex radio at the BS</a:t>
            </a:r>
            <a:endParaRPr lang="ko-KR" altLang="en-US" dirty="0"/>
          </a:p>
        </p:txBody>
      </p:sp>
      <p:sp>
        <p:nvSpPr>
          <p:cNvPr id="7" name="날짜 개체 틀 6"/>
          <p:cNvSpPr>
            <a:spLocks noGrp="1"/>
          </p:cNvSpPr>
          <p:nvPr>
            <p:ph type="dt" sz="half" idx="10"/>
          </p:nvPr>
        </p:nvSpPr>
        <p:spPr/>
        <p:txBody>
          <a:bodyPr/>
          <a:lstStyle/>
          <a:p>
            <a:fld id="{DF572F2D-8031-4C3A-8CDB-BD8EA25F33BC}"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25</a:t>
            </a:fld>
            <a:r>
              <a:rPr lang="en-US" altLang="ko-KR" smtClean="0"/>
              <a:t>/55</a:t>
            </a:r>
            <a:endParaRPr lang="ko-KR" altLang="en-US" dirty="0"/>
          </a:p>
        </p:txBody>
      </p:sp>
    </p:spTree>
    <p:extLst>
      <p:ext uri="{BB962C8B-B14F-4D97-AF65-F5344CB8AC3E}">
        <p14:creationId xmlns:p14="http://schemas.microsoft.com/office/powerpoint/2010/main" val="2457204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5DB6A7C-B6A2-4462-8B23-EF7112353D74}"/>
              </a:ext>
            </a:extLst>
          </p:cNvPr>
          <p:cNvSpPr>
            <a:spLocks noGrp="1"/>
          </p:cNvSpPr>
          <p:nvPr>
            <p:ph type="title"/>
          </p:nvPr>
        </p:nvSpPr>
        <p:spPr/>
        <p:txBody>
          <a:bodyPr/>
          <a:lstStyle/>
          <a:p>
            <a:r>
              <a:rPr lang="en-US" altLang="ko-KR" dirty="0"/>
              <a:t>MAC Protocol</a:t>
            </a:r>
            <a:endParaRPr lang="ko-KR" altLang="en-US" dirty="0"/>
          </a:p>
        </p:txBody>
      </p:sp>
      <mc:AlternateContent xmlns:mc="http://schemas.openxmlformats.org/markup-compatibility/2006" xmlns:a14="http://schemas.microsoft.com/office/drawing/2010/main">
        <mc:Choice Requires="a14">
          <p:sp>
            <p:nvSpPr>
              <p:cNvPr id="3" name="내용 개체 틀 2">
                <a:extLst>
                  <a:ext uri="{FF2B5EF4-FFF2-40B4-BE49-F238E27FC236}">
                    <a16:creationId xmlns:a16="http://schemas.microsoft.com/office/drawing/2014/main" id="{892B9694-EFAF-4E61-BF5E-43D60C9852CC}"/>
                  </a:ext>
                </a:extLst>
              </p:cNvPr>
              <p:cNvSpPr>
                <a:spLocks noGrp="1"/>
              </p:cNvSpPr>
              <p:nvPr>
                <p:ph idx="1"/>
              </p:nvPr>
            </p:nvSpPr>
            <p:spPr/>
            <p:txBody>
              <a:bodyPr/>
              <a:lstStyle/>
              <a:p>
                <a:r>
                  <a:rPr lang="en-US" altLang="ko-KR" dirty="0"/>
                  <a:t>Location-aware spectrum allocation</a:t>
                </a:r>
              </a:p>
              <a:p>
                <a:pPr lvl="1"/>
                <a:r>
                  <a:rPr lang="en-US" altLang="ko-KR" dirty="0"/>
                  <a:t>The BS spectrum is split into n overlapping orthogonal</a:t>
                </a:r>
                <a:r>
                  <a:rPr lang="ko-KR" altLang="en-US" dirty="0"/>
                  <a:t> </a:t>
                </a:r>
                <a:r>
                  <a:rPr lang="en-US" altLang="ko-KR" dirty="0"/>
                  <a:t>subcarriers, each of equal width</a:t>
                </a:r>
              </a:p>
              <a:p>
                <a:pPr lvl="1"/>
                <a:r>
                  <a:rPr lang="en-US" altLang="ko-KR" dirty="0"/>
                  <a:t>The total number of orthogonal subcarriers</a:t>
                </a:r>
              </a:p>
              <a:p>
                <a:pPr lvl="2"/>
                <a14:m>
                  <m:oMath xmlns:m="http://schemas.openxmlformats.org/officeDocument/2006/math">
                    <m:r>
                      <a:rPr lang="en-US" altLang="ko-KR" b="0" i="1" smtClean="0">
                        <a:latin typeface="Cambria Math" panose="02040503050406030204" pitchFamily="18" charset="0"/>
                      </a:rPr>
                      <m:t>𝑛</m:t>
                    </m:r>
                    <m:r>
                      <a:rPr lang="en-US" altLang="ko-KR" b="0" i="1" smtClean="0">
                        <a:latin typeface="Cambria Math" panose="02040503050406030204" pitchFamily="18" charset="0"/>
                      </a:rPr>
                      <m:t>=</m:t>
                    </m:r>
                    <m:f>
                      <m:fPr>
                        <m:ctrlPr>
                          <a:rPr lang="en-US" altLang="ko-KR" b="0" i="1" smtClean="0">
                            <a:latin typeface="Cambria Math" panose="02040503050406030204" pitchFamily="18" charset="0"/>
                          </a:rPr>
                        </m:ctrlPr>
                      </m:fPr>
                      <m:num>
                        <m:r>
                          <a:rPr lang="en-US" altLang="ko-KR" b="0" i="1" smtClean="0">
                            <a:latin typeface="Cambria Math" panose="02040503050406030204" pitchFamily="18" charset="0"/>
                          </a:rPr>
                          <m:t>𝑊</m:t>
                        </m:r>
                      </m:num>
                      <m:den>
                        <m:r>
                          <a:rPr lang="en-US" altLang="ko-KR" b="0" i="1" smtClean="0">
                            <a:latin typeface="Cambria Math" panose="02040503050406030204" pitchFamily="18" charset="0"/>
                          </a:rPr>
                          <m:t>𝑤</m:t>
                        </m:r>
                        <m:r>
                          <a:rPr lang="en-US" altLang="ko-KR" b="0" i="1" smtClean="0">
                            <a:latin typeface="Cambria Math" panose="02040503050406030204" pitchFamily="18" charset="0"/>
                          </a:rPr>
                          <m:t>𝛼</m:t>
                        </m:r>
                      </m:den>
                    </m:f>
                    <m:r>
                      <a:rPr lang="en-US" altLang="ko-KR" b="0" i="1" smtClean="0">
                        <a:latin typeface="Cambria Math" panose="02040503050406030204" pitchFamily="18" charset="0"/>
                      </a:rPr>
                      <m:t>−1</m:t>
                    </m:r>
                  </m:oMath>
                </a14:m>
                <a:r>
                  <a:rPr lang="ko-KR" altLang="en-US" dirty="0"/>
                  <a:t>  </a:t>
                </a:r>
                <a:r>
                  <a:rPr lang="en-US" altLang="ko-KR" dirty="0"/>
                  <a:t>(</a:t>
                </a:r>
                <a14:m>
                  <m:oMath xmlns:m="http://schemas.openxmlformats.org/officeDocument/2006/math">
                    <m:r>
                      <a:rPr lang="en-US" altLang="ko-KR" i="1">
                        <a:latin typeface="Cambria Math" panose="02040503050406030204" pitchFamily="18" charset="0"/>
                      </a:rPr>
                      <m:t>𝑊</m:t>
                    </m:r>
                  </m:oMath>
                </a14:m>
                <a:r>
                  <a:rPr lang="en-US" altLang="ko-KR" dirty="0"/>
                  <a:t>: total bandwidth, </a:t>
                </a:r>
                <a14:m>
                  <m:oMath xmlns:m="http://schemas.openxmlformats.org/officeDocument/2006/math">
                    <m:r>
                      <a:rPr lang="en-US" altLang="ko-KR" b="0" i="1" smtClean="0">
                        <a:latin typeface="Cambria Math" panose="02040503050406030204" pitchFamily="18" charset="0"/>
                      </a:rPr>
                      <m:t>𝑤</m:t>
                    </m:r>
                  </m:oMath>
                </a14:m>
                <a:r>
                  <a:rPr lang="en-US" altLang="ko-KR" dirty="0"/>
                  <a:t>: subcarrier bandwidth, </a:t>
                </a:r>
                <a14:m>
                  <m:oMath xmlns:m="http://schemas.openxmlformats.org/officeDocument/2006/math">
                    <m:r>
                      <a:rPr lang="en-US" altLang="ko-KR" b="0" i="1" smtClean="0">
                        <a:latin typeface="Cambria Math" panose="02040503050406030204" pitchFamily="18" charset="0"/>
                      </a:rPr>
                      <m:t>𝛼</m:t>
                    </m:r>
                  </m:oMath>
                </a14:m>
                <a:r>
                  <a:rPr lang="en-US" altLang="ko-KR" dirty="0"/>
                  <a:t>: magnitude of overlap)</a:t>
                </a:r>
              </a:p>
              <a:p>
                <a:pPr lvl="2"/>
                <a:r>
                  <a:rPr lang="en-US" altLang="ko-KR" dirty="0"/>
                  <a:t>Ex. </a:t>
                </a:r>
                <a14:m>
                  <m:oMath xmlns:m="http://schemas.openxmlformats.org/officeDocument/2006/math">
                    <m:r>
                      <a:rPr lang="en-US" altLang="ko-KR" b="0" i="1" smtClean="0">
                        <a:latin typeface="Cambria Math" panose="02040503050406030204" pitchFamily="18" charset="0"/>
                      </a:rPr>
                      <m:t>𝛼</m:t>
                    </m:r>
                    <m:r>
                      <a:rPr lang="en-US" altLang="ko-KR" b="0" i="1" smtClean="0">
                        <a:latin typeface="Cambria Math" panose="02040503050406030204" pitchFamily="18" charset="0"/>
                      </a:rPr>
                      <m:t>=50 %, </m:t>
                    </m:r>
                    <m:r>
                      <a:rPr lang="en-US" altLang="ko-KR" b="0" i="1" smtClean="0">
                        <a:latin typeface="Cambria Math" panose="02040503050406030204" pitchFamily="18" charset="0"/>
                      </a:rPr>
                      <m:t>𝑊</m:t>
                    </m:r>
                    <m:r>
                      <a:rPr lang="en-US" altLang="ko-KR" b="0" i="1" smtClean="0">
                        <a:latin typeface="Cambria Math" panose="02040503050406030204" pitchFamily="18" charset="0"/>
                      </a:rPr>
                      <m:t>=6 </m:t>
                    </m:r>
                    <m:r>
                      <a:rPr lang="en-US" altLang="ko-KR" b="0" i="1" smtClean="0">
                        <a:latin typeface="Cambria Math" panose="02040503050406030204" pitchFamily="18" charset="0"/>
                      </a:rPr>
                      <m:t>𝑀𝐻𝑧</m:t>
                    </m:r>
                    <m:r>
                      <a:rPr lang="en-US" altLang="ko-KR" b="0" i="1" smtClean="0">
                        <a:latin typeface="Cambria Math" panose="02040503050406030204" pitchFamily="18" charset="0"/>
                      </a:rPr>
                      <m:t>, </m:t>
                    </m:r>
                    <m:r>
                      <a:rPr lang="en-US" altLang="ko-KR" b="0" i="1" smtClean="0">
                        <a:latin typeface="Cambria Math" panose="02040503050406030204" pitchFamily="18" charset="0"/>
                      </a:rPr>
                      <m:t>𝑤</m:t>
                    </m:r>
                    <m:r>
                      <a:rPr lang="en-US" altLang="ko-KR" b="0" i="1" smtClean="0">
                        <a:latin typeface="Cambria Math" panose="02040503050406030204" pitchFamily="18" charset="0"/>
                      </a:rPr>
                      <m:t>=400 </m:t>
                    </m:r>
                    <m:r>
                      <a:rPr lang="en-US" altLang="ko-KR" b="0" i="1" smtClean="0">
                        <a:latin typeface="Cambria Math" panose="02040503050406030204" pitchFamily="18" charset="0"/>
                      </a:rPr>
                      <m:t>𝐻𝑧</m:t>
                    </m:r>
                  </m:oMath>
                </a14:m>
                <a:r>
                  <a:rPr lang="ko-KR" altLang="en-US" dirty="0"/>
                  <a:t> </a:t>
                </a:r>
                <a:r>
                  <a:rPr lang="en-US" altLang="ko-KR" dirty="0">
                    <a:sym typeface="Wingdings" panose="05000000000000000000" pitchFamily="2" charset="2"/>
                  </a:rPr>
                  <a:t> </a:t>
                </a:r>
                <a14:m>
                  <m:oMath xmlns:m="http://schemas.openxmlformats.org/officeDocument/2006/math">
                    <m:r>
                      <a:rPr lang="en-US" altLang="ko-KR" b="0" i="1" smtClean="0">
                        <a:latin typeface="Cambria Math" panose="02040503050406030204" pitchFamily="18" charset="0"/>
                      </a:rPr>
                      <m:t>𝑛</m:t>
                    </m:r>
                    <m:r>
                      <a:rPr lang="en-US" altLang="ko-KR" b="0" i="1" smtClean="0">
                        <a:latin typeface="Cambria Math" panose="02040503050406030204" pitchFamily="18" charset="0"/>
                      </a:rPr>
                      <m:t>=29</m:t>
                    </m:r>
                  </m:oMath>
                </a14:m>
                <a:endParaRPr lang="en-US" altLang="ko-KR" dirty="0"/>
              </a:p>
              <a:p>
                <a:pPr lvl="1"/>
                <a:r>
                  <a:rPr lang="en-US" altLang="ko-KR" dirty="0"/>
                  <a:t>Let us denote the subcarriers by </a:t>
                </a:r>
                <a14:m>
                  <m:oMath xmlns:m="http://schemas.openxmlformats.org/officeDocument/2006/math">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𝑓</m:t>
                        </m:r>
                      </m:e>
                      <m:sub>
                        <m:r>
                          <a:rPr lang="en-US" altLang="ko-KR" b="0" i="1" smtClean="0">
                            <a:latin typeface="Cambria Math" panose="02040503050406030204" pitchFamily="18" charset="0"/>
                          </a:rPr>
                          <m:t>1</m:t>
                        </m:r>
                      </m:sub>
                    </m:sSub>
                    <m:r>
                      <a:rPr lang="en-US" altLang="ko-KR" b="0" i="1" smtClean="0">
                        <a:latin typeface="Cambria Math" panose="02040503050406030204" pitchFamily="18" charset="0"/>
                      </a:rPr>
                      <m:t>, </m:t>
                    </m:r>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𝑓</m:t>
                        </m:r>
                      </m:e>
                      <m:sub>
                        <m:r>
                          <a:rPr lang="en-US" altLang="ko-KR" b="0" i="1" smtClean="0">
                            <a:latin typeface="Cambria Math" panose="02040503050406030204" pitchFamily="18" charset="0"/>
                          </a:rPr>
                          <m:t>2</m:t>
                        </m:r>
                      </m:sub>
                    </m:sSub>
                    <m:r>
                      <a:rPr lang="en-US" altLang="ko-KR" b="0" i="1" smtClean="0">
                        <a:latin typeface="Cambria Math" panose="02040503050406030204" pitchFamily="18" charset="0"/>
                      </a:rPr>
                      <m:t>,…,</m:t>
                    </m:r>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𝑓</m:t>
                        </m:r>
                      </m:e>
                      <m:sub>
                        <m:r>
                          <a:rPr lang="en-US" altLang="ko-KR" b="0" i="1" smtClean="0">
                            <a:latin typeface="Cambria Math" panose="02040503050406030204" pitchFamily="18" charset="0"/>
                          </a:rPr>
                          <m:t>𝑛</m:t>
                        </m:r>
                      </m:sub>
                    </m:sSub>
                  </m:oMath>
                </a14:m>
                <a:endParaRPr lang="en-US" altLang="ko-KR" dirty="0"/>
              </a:p>
              <a:p>
                <a:pPr lvl="1"/>
                <a:r>
                  <a:rPr lang="en-US" altLang="ko-KR" dirty="0"/>
                  <a:t>The BS maintain the status of these subcarriers by keeping noise level and airtime utilization </a:t>
                </a:r>
              </a:p>
              <a:p>
                <a:pPr lvl="1"/>
                <a:r>
                  <a:rPr lang="en-US" altLang="ko-KR" dirty="0"/>
                  <a:t>The BS can dynamically make some subcarrier available or unavailable</a:t>
                </a:r>
              </a:p>
              <a:p>
                <a:pPr lvl="1"/>
                <a:endParaRPr lang="ko-KR" altLang="en-US" dirty="0"/>
              </a:p>
            </p:txBody>
          </p:sp>
        </mc:Choice>
        <mc:Fallback xmlns="">
          <p:sp>
            <p:nvSpPr>
              <p:cNvPr id="3" name="내용 개체 틀 2">
                <a:extLst>
                  <a:ext uri="{FF2B5EF4-FFF2-40B4-BE49-F238E27FC236}">
                    <a16:creationId xmlns:a16="http://schemas.microsoft.com/office/drawing/2014/main" id="{892B9694-EFAF-4E61-BF5E-43D60C9852CC}"/>
                  </a:ext>
                </a:extLst>
              </p:cNvPr>
              <p:cNvSpPr>
                <a:spLocks noGrp="1" noRot="1" noChangeAspect="1" noMove="1" noResize="1" noEditPoints="1" noAdjustHandles="1" noChangeArrowheads="1" noChangeShapeType="1" noTextEdit="1"/>
              </p:cNvSpPr>
              <p:nvPr>
                <p:ph idx="1"/>
              </p:nvPr>
            </p:nvSpPr>
            <p:spPr>
              <a:blipFill>
                <a:blip r:embed="rId2"/>
                <a:stretch>
                  <a:fillRect l="-745" t="-376"/>
                </a:stretch>
              </a:blipFill>
            </p:spPr>
            <p:txBody>
              <a:bodyPr/>
              <a:lstStyle/>
              <a:p>
                <a:r>
                  <a:rPr lang="ko-KR" altLang="en-US">
                    <a:noFill/>
                  </a:rPr>
                  <a:t> </a:t>
                </a:r>
              </a:p>
            </p:txBody>
          </p:sp>
        </mc:Fallback>
      </mc:AlternateContent>
      <p:sp>
        <p:nvSpPr>
          <p:cNvPr id="7" name="날짜 개체 틀 6"/>
          <p:cNvSpPr>
            <a:spLocks noGrp="1"/>
          </p:cNvSpPr>
          <p:nvPr>
            <p:ph type="dt" sz="half" idx="10"/>
          </p:nvPr>
        </p:nvSpPr>
        <p:spPr/>
        <p:txBody>
          <a:bodyPr/>
          <a:lstStyle/>
          <a:p>
            <a:fld id="{441234BF-AA9F-4886-8474-647C64BA409C}"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26</a:t>
            </a:fld>
            <a:r>
              <a:rPr lang="en-US" altLang="ko-KR" smtClean="0"/>
              <a:t>/55</a:t>
            </a:r>
            <a:endParaRPr lang="ko-KR" altLang="en-US" dirty="0"/>
          </a:p>
        </p:txBody>
      </p:sp>
    </p:spTree>
    <p:extLst>
      <p:ext uri="{BB962C8B-B14F-4D97-AF65-F5344CB8AC3E}">
        <p14:creationId xmlns:p14="http://schemas.microsoft.com/office/powerpoint/2010/main" val="24591361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5DB6A7C-B6A2-4462-8B23-EF7112353D74}"/>
              </a:ext>
            </a:extLst>
          </p:cNvPr>
          <p:cNvSpPr>
            <a:spLocks noGrp="1"/>
          </p:cNvSpPr>
          <p:nvPr>
            <p:ph type="title"/>
          </p:nvPr>
        </p:nvSpPr>
        <p:spPr/>
        <p:txBody>
          <a:bodyPr/>
          <a:lstStyle/>
          <a:p>
            <a:r>
              <a:rPr lang="en-US" altLang="ko-KR" dirty="0"/>
              <a:t>MAC Protocol</a:t>
            </a:r>
            <a:endParaRPr lang="ko-KR" altLang="en-US" dirty="0"/>
          </a:p>
        </p:txBody>
      </p:sp>
      <mc:AlternateContent xmlns:mc="http://schemas.openxmlformats.org/markup-compatibility/2006" xmlns:a14="http://schemas.microsoft.com/office/drawing/2010/main">
        <mc:Choice Requires="a14">
          <p:sp>
            <p:nvSpPr>
              <p:cNvPr id="3" name="내용 개체 틀 2">
                <a:extLst>
                  <a:ext uri="{FF2B5EF4-FFF2-40B4-BE49-F238E27FC236}">
                    <a16:creationId xmlns:a16="http://schemas.microsoft.com/office/drawing/2014/main" id="{892B9694-EFAF-4E61-BF5E-43D60C9852CC}"/>
                  </a:ext>
                </a:extLst>
              </p:cNvPr>
              <p:cNvSpPr>
                <a:spLocks noGrp="1"/>
              </p:cNvSpPr>
              <p:nvPr>
                <p:ph idx="1"/>
              </p:nvPr>
            </p:nvSpPr>
            <p:spPr/>
            <p:txBody>
              <a:bodyPr/>
              <a:lstStyle/>
              <a:p>
                <a:r>
                  <a:rPr lang="en-US" altLang="ko-KR" dirty="0"/>
                  <a:t>Location-aware spectrum allocation (cont’d)</a:t>
                </a:r>
              </a:p>
              <a:p>
                <a:pPr lvl="1"/>
                <a:r>
                  <a:rPr lang="en-US" altLang="ko-KR" dirty="0"/>
                  <a:t>The subcarrier allocation is done at the BS</a:t>
                </a:r>
              </a:p>
              <a:p>
                <a:pPr lvl="1"/>
                <a:endParaRPr lang="en-US" altLang="ko-KR" dirty="0"/>
              </a:p>
              <a:p>
                <a:pPr lvl="1"/>
                <a:r>
                  <a:rPr lang="en-US" altLang="ko-KR" dirty="0"/>
                  <a:t>If the number of nodes </a:t>
                </a:r>
                <a14:m>
                  <m:oMath xmlns:m="http://schemas.openxmlformats.org/officeDocument/2006/math">
                    <m:r>
                      <a:rPr lang="en-US" altLang="ko-KR" b="0" i="1" smtClean="0">
                        <a:latin typeface="Cambria Math" panose="02040503050406030204" pitchFamily="18" charset="0"/>
                      </a:rPr>
                      <m:t>𝑁</m:t>
                    </m:r>
                  </m:oMath>
                </a14:m>
                <a:r>
                  <a:rPr lang="ko-KR" altLang="en-US" dirty="0"/>
                  <a:t> </a:t>
                </a:r>
                <a:r>
                  <a:rPr lang="en-US" altLang="ko-KR" dirty="0"/>
                  <a:t>is no greater than the number of subcarriers </a:t>
                </a:r>
                <a14:m>
                  <m:oMath xmlns:m="http://schemas.openxmlformats.org/officeDocument/2006/math">
                    <m:r>
                      <a:rPr lang="en-US" altLang="ko-KR" i="1">
                        <a:latin typeface="Cambria Math" panose="02040503050406030204" pitchFamily="18" charset="0"/>
                      </a:rPr>
                      <m:t>𝑛</m:t>
                    </m:r>
                  </m:oMath>
                </a14:m>
                <a:r>
                  <a:rPr lang="en-US" altLang="ko-KR" dirty="0"/>
                  <a:t> (</a:t>
                </a:r>
                <a14:m>
                  <m:oMath xmlns:m="http://schemas.openxmlformats.org/officeDocument/2006/math">
                    <m:r>
                      <a:rPr lang="en-US" altLang="ko-KR" b="0" i="1" smtClean="0">
                        <a:latin typeface="Cambria Math" panose="02040503050406030204" pitchFamily="18" charset="0"/>
                      </a:rPr>
                      <m:t>𝑁</m:t>
                    </m:r>
                    <m:r>
                      <a:rPr lang="en-US" altLang="ko-KR" b="0" i="1" smtClean="0">
                        <a:latin typeface="Cambria Math" panose="02040503050406030204" pitchFamily="18" charset="0"/>
                      </a:rPr>
                      <m:t>≤</m:t>
                    </m:r>
                    <m:r>
                      <a:rPr lang="en-US" altLang="ko-KR" i="1">
                        <a:latin typeface="Cambria Math" panose="02040503050406030204" pitchFamily="18" charset="0"/>
                      </a:rPr>
                      <m:t>𝑛</m:t>
                    </m:r>
                  </m:oMath>
                </a14:m>
                <a:r>
                  <a:rPr lang="en-US" altLang="ko-KR" dirty="0"/>
                  <a:t>)</a:t>
                </a:r>
              </a:p>
              <a:p>
                <a:pPr lvl="2"/>
                <a:r>
                  <a:rPr lang="en-US" altLang="ko-KR" dirty="0"/>
                  <a:t>Every node is assigned a unique subcarrier</a:t>
                </a:r>
              </a:p>
              <a:p>
                <a:pPr lvl="2"/>
                <a:r>
                  <a:rPr lang="en-US" altLang="ko-KR" dirty="0"/>
                  <a:t>There is no problem!!</a:t>
                </a:r>
              </a:p>
              <a:p>
                <a:pPr lvl="1"/>
                <a:r>
                  <a:rPr lang="en-US" altLang="ko-KR" dirty="0"/>
                  <a:t>Otherwise (</a:t>
                </a:r>
                <a14:m>
                  <m:oMath xmlns:m="http://schemas.openxmlformats.org/officeDocument/2006/math">
                    <m:r>
                      <m:rPr>
                        <m:sty m:val="p"/>
                      </m:rPr>
                      <a:rPr lang="en-US" altLang="ko-KR" b="0" i="0" smtClean="0">
                        <a:latin typeface="Cambria Math" panose="02040503050406030204" pitchFamily="18" charset="0"/>
                      </a:rPr>
                      <m:t>N</m:t>
                    </m:r>
                    <m:r>
                      <a:rPr lang="en-US" altLang="ko-KR" b="0" i="0" smtClean="0">
                        <a:latin typeface="Cambria Math" panose="02040503050406030204" pitchFamily="18" charset="0"/>
                      </a:rPr>
                      <m:t>&gt;</m:t>
                    </m:r>
                    <m:r>
                      <a:rPr lang="en-US" altLang="ko-KR" i="1">
                        <a:latin typeface="Cambria Math" panose="02040503050406030204" pitchFamily="18" charset="0"/>
                      </a:rPr>
                      <m:t>𝑛</m:t>
                    </m:r>
                  </m:oMath>
                </a14:m>
                <a:r>
                  <a:rPr lang="en-US" altLang="ko-KR" dirty="0"/>
                  <a:t>), a subcarrier is shared by more than one node</a:t>
                </a:r>
              </a:p>
              <a:p>
                <a:pPr lvl="2"/>
                <a:r>
                  <a:rPr lang="en-US" altLang="ko-KR" dirty="0"/>
                  <a:t>The subcarrier allocation will try to minimize interference as well as contention among the nodes sharing the same subcarrier	</a:t>
                </a:r>
                <a:endParaRPr lang="ko-KR" altLang="en-US" dirty="0"/>
              </a:p>
            </p:txBody>
          </p:sp>
        </mc:Choice>
        <mc:Fallback xmlns="">
          <p:sp>
            <p:nvSpPr>
              <p:cNvPr id="3" name="내용 개체 틀 2">
                <a:extLst>
                  <a:ext uri="{FF2B5EF4-FFF2-40B4-BE49-F238E27FC236}">
                    <a16:creationId xmlns:a16="http://schemas.microsoft.com/office/drawing/2014/main" id="{892B9694-EFAF-4E61-BF5E-43D60C9852CC}"/>
                  </a:ext>
                </a:extLst>
              </p:cNvPr>
              <p:cNvSpPr>
                <a:spLocks noGrp="1" noRot="1" noChangeAspect="1" noMove="1" noResize="1" noEditPoints="1" noAdjustHandles="1" noChangeArrowheads="1" noChangeShapeType="1" noTextEdit="1"/>
              </p:cNvSpPr>
              <p:nvPr>
                <p:ph idx="1"/>
              </p:nvPr>
            </p:nvSpPr>
            <p:spPr>
              <a:blipFill>
                <a:blip r:embed="rId2"/>
                <a:stretch>
                  <a:fillRect l="-745" t="-376"/>
                </a:stretch>
              </a:blipFill>
            </p:spPr>
            <p:txBody>
              <a:bodyPr/>
              <a:lstStyle/>
              <a:p>
                <a:r>
                  <a:rPr lang="ko-KR" altLang="en-US">
                    <a:noFill/>
                  </a:rPr>
                  <a:t> </a:t>
                </a:r>
              </a:p>
            </p:txBody>
          </p:sp>
        </mc:Fallback>
      </mc:AlternateContent>
      <p:sp>
        <p:nvSpPr>
          <p:cNvPr id="7" name="날짜 개체 틀 6"/>
          <p:cNvSpPr>
            <a:spLocks noGrp="1"/>
          </p:cNvSpPr>
          <p:nvPr>
            <p:ph type="dt" sz="half" idx="10"/>
          </p:nvPr>
        </p:nvSpPr>
        <p:spPr/>
        <p:txBody>
          <a:bodyPr/>
          <a:lstStyle/>
          <a:p>
            <a:fld id="{3A5285FD-FF68-4F6F-874C-DD74CABF3D47}"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27</a:t>
            </a:fld>
            <a:r>
              <a:rPr lang="en-US" altLang="ko-KR" smtClean="0"/>
              <a:t>/55</a:t>
            </a:r>
            <a:endParaRPr lang="ko-KR" altLang="en-US" dirty="0"/>
          </a:p>
        </p:txBody>
      </p:sp>
    </p:spTree>
    <p:extLst>
      <p:ext uri="{BB962C8B-B14F-4D97-AF65-F5344CB8AC3E}">
        <p14:creationId xmlns:p14="http://schemas.microsoft.com/office/powerpoint/2010/main" val="1976457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5DB6A7C-B6A2-4462-8B23-EF7112353D74}"/>
              </a:ext>
            </a:extLst>
          </p:cNvPr>
          <p:cNvSpPr>
            <a:spLocks noGrp="1"/>
          </p:cNvSpPr>
          <p:nvPr>
            <p:ph type="title"/>
          </p:nvPr>
        </p:nvSpPr>
        <p:spPr/>
        <p:txBody>
          <a:bodyPr/>
          <a:lstStyle/>
          <a:p>
            <a:r>
              <a:rPr lang="en-US" altLang="ko-KR" dirty="0"/>
              <a:t>MAC Protocol</a:t>
            </a:r>
            <a:endParaRPr lang="ko-KR" altLang="en-US" dirty="0"/>
          </a:p>
        </p:txBody>
      </p:sp>
      <mc:AlternateContent xmlns:mc="http://schemas.openxmlformats.org/markup-compatibility/2006" xmlns:a14="http://schemas.microsoft.com/office/drawing/2010/main">
        <mc:Choice Requires="a14">
          <p:sp>
            <p:nvSpPr>
              <p:cNvPr id="3" name="내용 개체 틀 2">
                <a:extLst>
                  <a:ext uri="{FF2B5EF4-FFF2-40B4-BE49-F238E27FC236}">
                    <a16:creationId xmlns:a16="http://schemas.microsoft.com/office/drawing/2014/main" id="{892B9694-EFAF-4E61-BF5E-43D60C9852CC}"/>
                  </a:ext>
                </a:extLst>
              </p:cNvPr>
              <p:cNvSpPr>
                <a:spLocks noGrp="1"/>
              </p:cNvSpPr>
              <p:nvPr>
                <p:ph idx="1"/>
              </p:nvPr>
            </p:nvSpPr>
            <p:spPr/>
            <p:txBody>
              <a:bodyPr/>
              <a:lstStyle/>
              <a:p>
                <a:r>
                  <a:rPr lang="en-US" altLang="ko-KR" dirty="0"/>
                  <a:t>Location-aware spectrum allocation (cont’d)</a:t>
                </a:r>
              </a:p>
              <a:p>
                <a:pPr lvl="1"/>
                <a:r>
                  <a:rPr lang="en-US" altLang="ko-KR" dirty="0"/>
                  <a:t>Objectives</a:t>
                </a:r>
              </a:p>
              <a:p>
                <a:pPr marL="1257300" lvl="2" indent="-342900">
                  <a:buFont typeface="+mj-lt"/>
                  <a:buAutoNum type="arabicPeriod"/>
                </a:pPr>
                <a:r>
                  <a:rPr lang="en-US" altLang="ko-KR" dirty="0"/>
                  <a:t>Assign different subcarriers to a pair of nodes that are hidden to each other</a:t>
                </a:r>
              </a:p>
              <a:p>
                <a:pPr lvl="3"/>
                <a:r>
                  <a:rPr lang="en-US" altLang="ko-KR" dirty="0"/>
                  <a:t>If </a:t>
                </a:r>
                <a14:m>
                  <m:oMath xmlns:m="http://schemas.openxmlformats.org/officeDocument/2006/math">
                    <m:r>
                      <a:rPr lang="en-US" altLang="ko-KR" i="1">
                        <a:latin typeface="Cambria Math" panose="02040503050406030204" pitchFamily="18" charset="0"/>
                      </a:rPr>
                      <m:t>𝑢</m:t>
                    </m:r>
                  </m:oMath>
                </a14:m>
                <a:r>
                  <a:rPr lang="en-US" altLang="ko-KR" dirty="0"/>
                  <a:t> and </a:t>
                </a:r>
                <a14:m>
                  <m:oMath xmlns:m="http://schemas.openxmlformats.org/officeDocument/2006/math">
                    <m:r>
                      <a:rPr lang="en-US" altLang="ko-KR" b="0" i="1" smtClean="0">
                        <a:latin typeface="Cambria Math" panose="02040503050406030204" pitchFamily="18" charset="0"/>
                      </a:rPr>
                      <m:t>𝑣</m:t>
                    </m:r>
                  </m:oMath>
                </a14:m>
                <a:r>
                  <a:rPr lang="en-US" altLang="ko-KR" dirty="0"/>
                  <a:t> are hidden to each other, assign subcarriers to meet the condition </a:t>
                </a:r>
                <a14:m>
                  <m:oMath xmlns:m="http://schemas.openxmlformats.org/officeDocument/2006/math">
                    <m:r>
                      <a:rPr lang="en-US" altLang="ko-KR" b="0" i="1" smtClean="0">
                        <a:latin typeface="Cambria Math" panose="02040503050406030204" pitchFamily="18" charset="0"/>
                      </a:rPr>
                      <m:t>𝑓</m:t>
                    </m:r>
                    <m:d>
                      <m:dPr>
                        <m:ctrlPr>
                          <a:rPr lang="en-US" altLang="ko-KR" b="0" i="1" smtClean="0">
                            <a:latin typeface="Cambria Math" panose="02040503050406030204" pitchFamily="18" charset="0"/>
                          </a:rPr>
                        </m:ctrlPr>
                      </m:dPr>
                      <m:e>
                        <m:r>
                          <a:rPr lang="en-US" altLang="ko-KR" i="1">
                            <a:latin typeface="Cambria Math" panose="02040503050406030204" pitchFamily="18" charset="0"/>
                          </a:rPr>
                          <m:t>𝑢</m:t>
                        </m:r>
                      </m:e>
                    </m:d>
                    <m:r>
                      <a:rPr lang="en-US" altLang="ko-KR" b="0" i="1" smtClean="0">
                        <a:latin typeface="Cambria Math" panose="02040503050406030204" pitchFamily="18" charset="0"/>
                      </a:rPr>
                      <m:t>≠</m:t>
                    </m:r>
                    <m:r>
                      <a:rPr lang="en-US" altLang="ko-KR" b="0" i="1" smtClean="0">
                        <a:latin typeface="Cambria Math" panose="02040503050406030204" pitchFamily="18" charset="0"/>
                      </a:rPr>
                      <m:t>𝑓</m:t>
                    </m:r>
                    <m:d>
                      <m:dPr>
                        <m:ctrlPr>
                          <a:rPr lang="en-US" altLang="ko-KR" b="0" i="1" smtClean="0">
                            <a:latin typeface="Cambria Math" panose="02040503050406030204" pitchFamily="18" charset="0"/>
                          </a:rPr>
                        </m:ctrlPr>
                      </m:dPr>
                      <m:e>
                        <m:r>
                          <a:rPr lang="en-US" altLang="ko-KR" b="0" i="1" smtClean="0">
                            <a:latin typeface="Cambria Math" panose="02040503050406030204" pitchFamily="18" charset="0"/>
                          </a:rPr>
                          <m:t>𝑣</m:t>
                        </m:r>
                      </m:e>
                    </m:d>
                  </m:oMath>
                </a14:m>
                <a:endParaRPr lang="en-US" altLang="ko-KR" b="0" dirty="0"/>
              </a:p>
              <a:p>
                <a:pPr marL="1257300" lvl="2" indent="-342900">
                  <a:buFont typeface="+mj-lt"/>
                  <a:buAutoNum type="arabicPeriod"/>
                </a:pPr>
                <a:r>
                  <a:rPr lang="en-US" altLang="ko-KR" dirty="0">
                    <a:sym typeface="Wingdings" panose="05000000000000000000" pitchFamily="2" charset="2"/>
                  </a:rPr>
                  <a:t>Ensure there is not excessive contention on some subcarrier compared to others</a:t>
                </a:r>
              </a:p>
              <a:p>
                <a:pPr lvl="2"/>
                <a:endParaRPr lang="en-US" altLang="ko-KR" dirty="0"/>
              </a:p>
              <a:p>
                <a:pPr lvl="1"/>
                <a:r>
                  <a:rPr lang="en-US" altLang="ko-KR" dirty="0"/>
                  <a:t>For every node </a:t>
                </a:r>
                <a14:m>
                  <m:oMath xmlns:m="http://schemas.openxmlformats.org/officeDocument/2006/math">
                    <m:r>
                      <a:rPr lang="en-US" altLang="ko-KR" i="1">
                        <a:latin typeface="Cambria Math" panose="02040503050406030204" pitchFamily="18" charset="0"/>
                      </a:rPr>
                      <m:t>𝑢</m:t>
                    </m:r>
                  </m:oMath>
                </a14:m>
                <a:r>
                  <a:rPr lang="en-US" altLang="ko-KR" dirty="0"/>
                  <a:t> whose subcarrier has not been assigned,</a:t>
                </a:r>
              </a:p>
              <a:p>
                <a:pPr marL="1257300" lvl="2" indent="-342900">
                  <a:buFont typeface="+mj-lt"/>
                  <a:buAutoNum type="arabicPeriod"/>
                </a:pPr>
                <a:r>
                  <a:rPr lang="en-US" altLang="ko-KR" dirty="0"/>
                  <a:t>Assign a subcarrier such that </a:t>
                </a:r>
                <a14:m>
                  <m:oMath xmlns:m="http://schemas.openxmlformats.org/officeDocument/2006/math">
                    <m:d>
                      <m:dPr>
                        <m:begChr m:val="|"/>
                        <m:endChr m:val="|"/>
                        <m:ctrlPr>
                          <a:rPr lang="en-US" altLang="ko-KR" b="0" i="1" smtClean="0">
                            <a:latin typeface="Cambria Math" panose="02040503050406030204" pitchFamily="18" charset="0"/>
                          </a:rPr>
                        </m:ctrlPr>
                      </m:dPr>
                      <m:e>
                        <m:r>
                          <m:rPr>
                            <m:sty m:val="p"/>
                          </m:rPr>
                          <a:rPr lang="en-US" altLang="ko-KR" b="0" i="0" smtClean="0">
                            <a:latin typeface="Cambria Math" panose="02040503050406030204" pitchFamily="18" charset="0"/>
                          </a:rPr>
                          <m:t>Ω</m:t>
                        </m:r>
                        <m:d>
                          <m:dPr>
                            <m:ctrlPr>
                              <a:rPr lang="en-US" altLang="ko-KR" b="0" i="1" smtClean="0">
                                <a:latin typeface="Cambria Math" panose="02040503050406030204" pitchFamily="18" charset="0"/>
                              </a:rPr>
                            </m:ctrlPr>
                          </m:dPr>
                          <m:e>
                            <m:r>
                              <a:rPr lang="en-US" altLang="ko-KR" b="0" i="1" smtClean="0">
                                <a:latin typeface="Cambria Math" panose="02040503050406030204" pitchFamily="18" charset="0"/>
                              </a:rPr>
                              <m:t>𝑓</m:t>
                            </m:r>
                            <m:d>
                              <m:dPr>
                                <m:ctrlPr>
                                  <a:rPr lang="en-US" altLang="ko-KR" b="0" i="1" smtClean="0">
                                    <a:latin typeface="Cambria Math" panose="02040503050406030204" pitchFamily="18" charset="0"/>
                                  </a:rPr>
                                </m:ctrlPr>
                              </m:dPr>
                              <m:e>
                                <m:r>
                                  <a:rPr lang="en-US" altLang="ko-KR" b="0" i="1" smtClean="0">
                                    <a:latin typeface="Cambria Math" panose="02040503050406030204" pitchFamily="18" charset="0"/>
                                  </a:rPr>
                                  <m:t>𝑢</m:t>
                                </m:r>
                              </m:e>
                            </m:d>
                          </m:e>
                        </m:d>
                        <m:r>
                          <a:rPr lang="en-US" altLang="ko-KR" b="0" i="1" smtClean="0">
                            <a:latin typeface="Cambria Math" panose="02040503050406030204" pitchFamily="18" charset="0"/>
                          </a:rPr>
                          <m:t>∩</m:t>
                        </m:r>
                        <m:r>
                          <a:rPr lang="en-US" altLang="ko-KR" b="0" i="1" smtClean="0">
                            <a:latin typeface="Cambria Math" panose="02040503050406030204" pitchFamily="18" charset="0"/>
                          </a:rPr>
                          <m:t>𝐻</m:t>
                        </m:r>
                        <m:r>
                          <a:rPr lang="en-US" altLang="ko-KR" b="0" i="1" smtClean="0">
                            <a:latin typeface="Cambria Math" panose="02040503050406030204" pitchFamily="18" charset="0"/>
                          </a:rPr>
                          <m:t>(</m:t>
                        </m:r>
                        <m:r>
                          <a:rPr lang="en-US" altLang="ko-KR" b="0" i="1" smtClean="0">
                            <a:latin typeface="Cambria Math" panose="02040503050406030204" pitchFamily="18" charset="0"/>
                          </a:rPr>
                          <m:t>𝑢</m:t>
                        </m:r>
                        <m:r>
                          <a:rPr lang="en-US" altLang="ko-KR" b="0" i="1" smtClean="0">
                            <a:latin typeface="Cambria Math" panose="02040503050406030204" pitchFamily="18" charset="0"/>
                          </a:rPr>
                          <m:t>)</m:t>
                        </m:r>
                      </m:e>
                    </m:d>
                  </m:oMath>
                </a14:m>
                <a:r>
                  <a:rPr lang="en-US" altLang="ko-KR" dirty="0"/>
                  <a:t> is minimum</a:t>
                </a:r>
              </a:p>
              <a:p>
                <a:pPr marL="1257300" lvl="2" indent="-342900">
                  <a:buFont typeface="+mj-lt"/>
                  <a:buAutoNum type="arabicPeriod"/>
                </a:pPr>
                <a:r>
                  <a:rPr lang="en-US" altLang="ko-KR" dirty="0"/>
                  <a:t>If there is more than one such subcarrier, then select the one with minimum </a:t>
                </a:r>
                <a14:m>
                  <m:oMath xmlns:m="http://schemas.openxmlformats.org/officeDocument/2006/math">
                    <m:d>
                      <m:dPr>
                        <m:begChr m:val="|"/>
                        <m:endChr m:val="|"/>
                        <m:ctrlPr>
                          <a:rPr lang="en-US" altLang="ko-KR" i="1">
                            <a:latin typeface="Cambria Math" panose="02040503050406030204" pitchFamily="18" charset="0"/>
                          </a:rPr>
                        </m:ctrlPr>
                      </m:dPr>
                      <m:e>
                        <m:r>
                          <m:rPr>
                            <m:sty m:val="p"/>
                          </m:rPr>
                          <a:rPr lang="en-US" altLang="ko-KR">
                            <a:latin typeface="Cambria Math" panose="02040503050406030204" pitchFamily="18" charset="0"/>
                          </a:rPr>
                          <m:t>Ω</m:t>
                        </m:r>
                        <m:d>
                          <m:dPr>
                            <m:ctrlPr>
                              <a:rPr lang="en-US" altLang="ko-KR" i="1">
                                <a:latin typeface="Cambria Math" panose="02040503050406030204" pitchFamily="18" charset="0"/>
                              </a:rPr>
                            </m:ctrlPr>
                          </m:dPr>
                          <m:e>
                            <m:r>
                              <a:rPr lang="en-US" altLang="ko-KR" i="1">
                                <a:latin typeface="Cambria Math" panose="02040503050406030204" pitchFamily="18" charset="0"/>
                              </a:rPr>
                              <m:t>𝑓</m:t>
                            </m:r>
                            <m:d>
                              <m:dPr>
                                <m:ctrlPr>
                                  <a:rPr lang="en-US" altLang="ko-KR" i="1">
                                    <a:latin typeface="Cambria Math" panose="02040503050406030204" pitchFamily="18" charset="0"/>
                                  </a:rPr>
                                </m:ctrlPr>
                              </m:dPr>
                              <m:e>
                                <m:r>
                                  <a:rPr lang="en-US" altLang="ko-KR" i="1">
                                    <a:latin typeface="Cambria Math" panose="02040503050406030204" pitchFamily="18" charset="0"/>
                                  </a:rPr>
                                  <m:t>𝑢</m:t>
                                </m:r>
                              </m:e>
                            </m:d>
                          </m:e>
                        </m:d>
                      </m:e>
                    </m:d>
                  </m:oMath>
                </a14:m>
                <a:endParaRPr lang="en-US" altLang="ko-KR" dirty="0"/>
              </a:p>
              <a:p>
                <a:pPr lvl="2"/>
                <a:endParaRPr lang="en-US" altLang="ko-KR" dirty="0"/>
              </a:p>
              <a:p>
                <a:pPr lvl="1"/>
                <a:r>
                  <a:rPr lang="en-US" altLang="ko-KR" dirty="0"/>
                  <a:t>This will reduce the impact of hidden terminal problem</a:t>
                </a:r>
                <a:endParaRPr lang="ko-KR" altLang="en-US" dirty="0"/>
              </a:p>
            </p:txBody>
          </p:sp>
        </mc:Choice>
        <mc:Fallback xmlns="">
          <p:sp>
            <p:nvSpPr>
              <p:cNvPr id="3" name="내용 개체 틀 2">
                <a:extLst>
                  <a:ext uri="{FF2B5EF4-FFF2-40B4-BE49-F238E27FC236}">
                    <a16:creationId xmlns:a16="http://schemas.microsoft.com/office/drawing/2014/main" id="{892B9694-EFAF-4E61-BF5E-43D60C9852CC}"/>
                  </a:ext>
                </a:extLst>
              </p:cNvPr>
              <p:cNvSpPr>
                <a:spLocks noGrp="1" noRot="1" noChangeAspect="1" noMove="1" noResize="1" noEditPoints="1" noAdjustHandles="1" noChangeArrowheads="1" noChangeShapeType="1" noTextEdit="1"/>
              </p:cNvSpPr>
              <p:nvPr>
                <p:ph idx="1"/>
              </p:nvPr>
            </p:nvSpPr>
            <p:spPr>
              <a:blipFill>
                <a:blip r:embed="rId2"/>
                <a:stretch>
                  <a:fillRect l="-745" t="-376"/>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6" name="직사각형 5"/>
              <p:cNvSpPr/>
              <p:nvPr/>
            </p:nvSpPr>
            <p:spPr>
              <a:xfrm>
                <a:off x="4699222" y="78231"/>
                <a:ext cx="7418566" cy="923330"/>
              </a:xfrm>
              <a:prstGeom prst="rect">
                <a:avLst/>
              </a:prstGeom>
            </p:spPr>
            <p:txBody>
              <a:bodyPr wrap="square">
                <a:spAutoFit/>
              </a:bodyPr>
              <a:lstStyle/>
              <a:p>
                <a:pPr lvl="2"/>
                <a14:m>
                  <m:oMath xmlns:m="http://schemas.openxmlformats.org/officeDocument/2006/math">
                    <m:r>
                      <a:rPr lang="en-US" altLang="ko-KR" i="1">
                        <a:latin typeface="Cambria Math" panose="02040503050406030204" pitchFamily="18" charset="0"/>
                      </a:rPr>
                      <m:t>𝑓</m:t>
                    </m:r>
                    <m:d>
                      <m:dPr>
                        <m:ctrlPr>
                          <a:rPr lang="en-US" altLang="ko-KR" i="1">
                            <a:latin typeface="Cambria Math" panose="02040503050406030204" pitchFamily="18" charset="0"/>
                          </a:rPr>
                        </m:ctrlPr>
                      </m:dPr>
                      <m:e>
                        <m:r>
                          <a:rPr lang="en-US" altLang="ko-KR" i="1">
                            <a:latin typeface="Cambria Math" panose="02040503050406030204" pitchFamily="18" charset="0"/>
                          </a:rPr>
                          <m:t>𝑢</m:t>
                        </m:r>
                      </m:e>
                    </m:d>
                  </m:oMath>
                </a14:m>
                <a:r>
                  <a:rPr lang="en-US" altLang="ko-KR" dirty="0"/>
                  <a:t>:</a:t>
                </a:r>
                <a:r>
                  <a:rPr lang="ko-KR" altLang="en-US" dirty="0"/>
                  <a:t> </a:t>
                </a:r>
                <a:r>
                  <a:rPr lang="en-US" altLang="ko-KR" dirty="0"/>
                  <a:t>the subcarrier assigned to node </a:t>
                </a:r>
                <a14:m>
                  <m:oMath xmlns:m="http://schemas.openxmlformats.org/officeDocument/2006/math">
                    <m:r>
                      <a:rPr lang="en-US" altLang="ko-KR" i="1">
                        <a:latin typeface="Cambria Math" panose="02040503050406030204" pitchFamily="18" charset="0"/>
                      </a:rPr>
                      <m:t>𝑢</m:t>
                    </m:r>
                  </m:oMath>
                </a14:m>
                <a:endParaRPr lang="en-US" altLang="ko-KR" dirty="0"/>
              </a:p>
              <a:p>
                <a:pPr lvl="2"/>
                <a14:m>
                  <m:oMath xmlns:m="http://schemas.openxmlformats.org/officeDocument/2006/math">
                    <m:r>
                      <a:rPr lang="en-US" altLang="ko-KR" i="1">
                        <a:latin typeface="Cambria Math" panose="02040503050406030204" pitchFamily="18" charset="0"/>
                      </a:rPr>
                      <m:t>𝐻</m:t>
                    </m:r>
                    <m:r>
                      <a:rPr lang="en-US" altLang="ko-KR" i="1">
                        <a:latin typeface="Cambria Math" panose="02040503050406030204" pitchFamily="18" charset="0"/>
                      </a:rPr>
                      <m:t>(</m:t>
                    </m:r>
                    <m:r>
                      <a:rPr lang="en-US" altLang="ko-KR" i="1">
                        <a:latin typeface="Cambria Math" panose="02040503050406030204" pitchFamily="18" charset="0"/>
                      </a:rPr>
                      <m:t>𝑢</m:t>
                    </m:r>
                    <m:r>
                      <a:rPr lang="en-US" altLang="ko-KR" i="1">
                        <a:latin typeface="Cambria Math" panose="02040503050406030204" pitchFamily="18" charset="0"/>
                      </a:rPr>
                      <m:t>)</m:t>
                    </m:r>
                  </m:oMath>
                </a14:m>
                <a:r>
                  <a:rPr lang="en-US" altLang="ko-KR" dirty="0"/>
                  <a:t>: the estimated set of nodes that are hidden terminal to </a:t>
                </a:r>
                <a14:m>
                  <m:oMath xmlns:m="http://schemas.openxmlformats.org/officeDocument/2006/math">
                    <m:r>
                      <a:rPr lang="en-US" altLang="ko-KR" i="1">
                        <a:latin typeface="Cambria Math" panose="02040503050406030204" pitchFamily="18" charset="0"/>
                      </a:rPr>
                      <m:t>𝑢</m:t>
                    </m:r>
                  </m:oMath>
                </a14:m>
                <a:endParaRPr lang="en-US" altLang="ko-KR" dirty="0"/>
              </a:p>
              <a:p>
                <a:pPr lvl="2"/>
                <a14:m>
                  <m:oMath xmlns:m="http://schemas.openxmlformats.org/officeDocument/2006/math">
                    <m:r>
                      <m:rPr>
                        <m:sty m:val="p"/>
                      </m:rPr>
                      <a:rPr lang="en-US" altLang="ko-KR" i="1">
                        <a:latin typeface="Cambria Math" panose="02040503050406030204" pitchFamily="18" charset="0"/>
                      </a:rPr>
                      <m:t>Ω</m:t>
                    </m:r>
                    <m:r>
                      <a:rPr lang="en-US" altLang="ko-KR" i="1">
                        <a:latin typeface="Cambria Math" panose="02040503050406030204" pitchFamily="18" charset="0"/>
                      </a:rPr>
                      <m:t>(</m:t>
                    </m:r>
                    <m:sSub>
                      <m:sSubPr>
                        <m:ctrlPr>
                          <a:rPr lang="en-US" altLang="ko-KR" i="1">
                            <a:latin typeface="Cambria Math" panose="02040503050406030204" pitchFamily="18" charset="0"/>
                          </a:rPr>
                        </m:ctrlPr>
                      </m:sSubPr>
                      <m:e>
                        <m:r>
                          <a:rPr lang="en-US" altLang="ko-KR" i="1">
                            <a:latin typeface="Cambria Math" panose="02040503050406030204" pitchFamily="18" charset="0"/>
                          </a:rPr>
                          <m:t>𝑓</m:t>
                        </m:r>
                      </m:e>
                      <m:sub>
                        <m:r>
                          <a:rPr lang="en-US" altLang="ko-KR" i="1">
                            <a:latin typeface="Cambria Math" panose="02040503050406030204" pitchFamily="18" charset="0"/>
                          </a:rPr>
                          <m:t>𝑖</m:t>
                        </m:r>
                      </m:sub>
                    </m:sSub>
                    <m:r>
                      <a:rPr lang="en-US" altLang="ko-KR" i="1">
                        <a:latin typeface="Cambria Math" panose="02040503050406030204" pitchFamily="18" charset="0"/>
                      </a:rPr>
                      <m:t>)</m:t>
                    </m:r>
                  </m:oMath>
                </a14:m>
                <a:r>
                  <a:rPr lang="en-US" altLang="ko-KR" dirty="0"/>
                  <a:t>: the set of nodes that have been assigned subcarrier </a:t>
                </a:r>
                <a14:m>
                  <m:oMath xmlns:m="http://schemas.openxmlformats.org/officeDocument/2006/math">
                    <m:sSub>
                      <m:sSubPr>
                        <m:ctrlPr>
                          <a:rPr lang="en-US" altLang="ko-KR" i="1">
                            <a:latin typeface="Cambria Math" panose="02040503050406030204" pitchFamily="18" charset="0"/>
                          </a:rPr>
                        </m:ctrlPr>
                      </m:sSubPr>
                      <m:e>
                        <m:r>
                          <a:rPr lang="en-US" altLang="ko-KR" i="1">
                            <a:latin typeface="Cambria Math" panose="02040503050406030204" pitchFamily="18" charset="0"/>
                          </a:rPr>
                          <m:t>𝑓</m:t>
                        </m:r>
                      </m:e>
                      <m:sub>
                        <m:r>
                          <a:rPr lang="en-US" altLang="ko-KR" i="1">
                            <a:latin typeface="Cambria Math" panose="02040503050406030204" pitchFamily="18" charset="0"/>
                          </a:rPr>
                          <m:t>𝑖</m:t>
                        </m:r>
                      </m:sub>
                    </m:sSub>
                  </m:oMath>
                </a14:m>
                <a:endParaRPr lang="ko-KR" altLang="en-US" dirty="0"/>
              </a:p>
            </p:txBody>
          </p:sp>
        </mc:Choice>
        <mc:Fallback xmlns="">
          <p:sp>
            <p:nvSpPr>
              <p:cNvPr id="6" name="직사각형 5"/>
              <p:cNvSpPr>
                <a:spLocks noRot="1" noChangeAspect="1" noMove="1" noResize="1" noEditPoints="1" noAdjustHandles="1" noChangeArrowheads="1" noChangeShapeType="1" noTextEdit="1"/>
              </p:cNvSpPr>
              <p:nvPr/>
            </p:nvSpPr>
            <p:spPr>
              <a:xfrm>
                <a:off x="4699222" y="78231"/>
                <a:ext cx="7418566" cy="923330"/>
              </a:xfrm>
              <a:prstGeom prst="rect">
                <a:avLst/>
              </a:prstGeom>
              <a:blipFill>
                <a:blip r:embed="rId3"/>
                <a:stretch>
                  <a:fillRect t="-3974" b="-9934"/>
                </a:stretch>
              </a:blipFill>
            </p:spPr>
            <p:txBody>
              <a:bodyPr/>
              <a:lstStyle/>
              <a:p>
                <a:r>
                  <a:rPr lang="ko-KR" altLang="en-US">
                    <a:noFill/>
                  </a:rPr>
                  <a:t> </a:t>
                </a:r>
              </a:p>
            </p:txBody>
          </p:sp>
        </mc:Fallback>
      </mc:AlternateContent>
      <p:sp>
        <p:nvSpPr>
          <p:cNvPr id="8" name="날짜 개체 틀 7"/>
          <p:cNvSpPr>
            <a:spLocks noGrp="1"/>
          </p:cNvSpPr>
          <p:nvPr>
            <p:ph type="dt" sz="half" idx="10"/>
          </p:nvPr>
        </p:nvSpPr>
        <p:spPr/>
        <p:txBody>
          <a:bodyPr/>
          <a:lstStyle/>
          <a:p>
            <a:fld id="{A446E8FC-90B5-462E-ACD4-1A75CB86FC82}" type="datetime4">
              <a:rPr lang="en-US" altLang="ko-KR" smtClean="0"/>
              <a:t>October 1, 2018</a:t>
            </a:fld>
            <a:endParaRPr lang="ko-KR" altLang="en-US"/>
          </a:p>
        </p:txBody>
      </p:sp>
      <p:sp>
        <p:nvSpPr>
          <p:cNvPr id="10" name="슬라이드 번호 개체 틀 9"/>
          <p:cNvSpPr>
            <a:spLocks noGrp="1"/>
          </p:cNvSpPr>
          <p:nvPr>
            <p:ph type="sldNum" sz="quarter" idx="12"/>
          </p:nvPr>
        </p:nvSpPr>
        <p:spPr/>
        <p:txBody>
          <a:bodyPr/>
          <a:lstStyle/>
          <a:p>
            <a:r>
              <a:rPr lang="en-US" altLang="ko-KR" smtClean="0"/>
              <a:t>Pages </a:t>
            </a:r>
            <a:fld id="{B520CDF4-2128-4AEB-86B8-6C90AAFF1BAF}" type="slidenum">
              <a:rPr lang="ko-KR" altLang="en-US" smtClean="0"/>
              <a:pPr/>
              <a:t>28</a:t>
            </a:fld>
            <a:r>
              <a:rPr lang="en-US" altLang="ko-KR" smtClean="0"/>
              <a:t>/55</a:t>
            </a:r>
            <a:endParaRPr lang="ko-KR" altLang="en-US" dirty="0"/>
          </a:p>
        </p:txBody>
      </p:sp>
    </p:spTree>
    <p:extLst>
      <p:ext uri="{BB962C8B-B14F-4D97-AF65-F5344CB8AC3E}">
        <p14:creationId xmlns:p14="http://schemas.microsoft.com/office/powerpoint/2010/main" val="778201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5DB6A7C-B6A2-4462-8B23-EF7112353D74}"/>
              </a:ext>
            </a:extLst>
          </p:cNvPr>
          <p:cNvSpPr>
            <a:spLocks noGrp="1"/>
          </p:cNvSpPr>
          <p:nvPr>
            <p:ph type="title"/>
          </p:nvPr>
        </p:nvSpPr>
        <p:spPr/>
        <p:txBody>
          <a:bodyPr/>
          <a:lstStyle/>
          <a:p>
            <a:r>
              <a:rPr lang="en-US" altLang="ko-KR" dirty="0"/>
              <a:t>MAC Protocol</a:t>
            </a:r>
            <a:endParaRPr lang="ko-KR" altLang="en-US" dirty="0"/>
          </a:p>
        </p:txBody>
      </p:sp>
      <p:sp>
        <p:nvSpPr>
          <p:cNvPr id="3" name="내용 개체 틀 2">
            <a:extLst>
              <a:ext uri="{FF2B5EF4-FFF2-40B4-BE49-F238E27FC236}">
                <a16:creationId xmlns:a16="http://schemas.microsoft.com/office/drawing/2014/main" id="{892B9694-EFAF-4E61-BF5E-43D60C9852CC}"/>
              </a:ext>
            </a:extLst>
          </p:cNvPr>
          <p:cNvSpPr>
            <a:spLocks noGrp="1"/>
          </p:cNvSpPr>
          <p:nvPr>
            <p:ph idx="1"/>
          </p:nvPr>
        </p:nvSpPr>
        <p:spPr/>
        <p:txBody>
          <a:bodyPr/>
          <a:lstStyle/>
          <a:p>
            <a:r>
              <a:rPr lang="en-US" altLang="ko-KR" dirty="0"/>
              <a:t>Transmission policy</a:t>
            </a:r>
          </a:p>
          <a:p>
            <a:pPr lvl="1"/>
            <a:r>
              <a:rPr lang="en-US" altLang="ko-KR" dirty="0"/>
              <a:t>In SNOW, the nodes transmit to the BS using CSMA/CA approach</a:t>
            </a:r>
          </a:p>
          <a:p>
            <a:pPr lvl="2"/>
            <a:r>
              <a:rPr lang="en-US" altLang="ko-KR" dirty="0"/>
              <a:t>More flexibility, decentralized management, energy efficient</a:t>
            </a:r>
          </a:p>
          <a:p>
            <a:pPr lvl="2"/>
            <a:r>
              <a:rPr lang="en-US" altLang="ko-KR" dirty="0"/>
              <a:t>No time synchronization, time slot allocation, prescheduling</a:t>
            </a:r>
          </a:p>
          <a:p>
            <a:pPr lvl="2"/>
            <a:r>
              <a:rPr lang="en-US" altLang="ko-KR" dirty="0"/>
              <a:t>The nodes will sleep by turning off the radios and will turn the radios on if they have data to send</a:t>
            </a:r>
          </a:p>
          <a:p>
            <a:pPr lvl="2"/>
            <a:r>
              <a:rPr lang="en-US" altLang="ko-KR" dirty="0"/>
              <a:t>After sending the data, a node will go back to sleep again</a:t>
            </a:r>
          </a:p>
          <a:p>
            <a:pPr lvl="1"/>
            <a:r>
              <a:rPr lang="en-US" altLang="ko-KR" dirty="0"/>
              <a:t>Adopt a simple CSMA/CA approach without any RTS/CTS frames</a:t>
            </a:r>
          </a:p>
          <a:p>
            <a:pPr lvl="2"/>
            <a:r>
              <a:rPr lang="en-US" altLang="ko-KR" dirty="0"/>
              <a:t>When a node wakes up, it performs a random back-off in a fixed initial back-off window</a:t>
            </a:r>
          </a:p>
          <a:p>
            <a:pPr lvl="2"/>
            <a:r>
              <a:rPr lang="en-US" altLang="ko-KR" dirty="0"/>
              <a:t>When the back-off timer expires, it runs CCA (Clear Channel Assessment)</a:t>
            </a:r>
          </a:p>
          <a:p>
            <a:pPr lvl="3"/>
            <a:r>
              <a:rPr lang="en-US" altLang="ko-KR" sz="1550" dirty="0"/>
              <a:t>If the subcarrier is clear, it transmit the data</a:t>
            </a:r>
          </a:p>
          <a:p>
            <a:pPr lvl="3"/>
            <a:r>
              <a:rPr lang="en-US" altLang="ko-KR" sz="1550" dirty="0"/>
              <a:t>If the subcarrier is occupied, then the node makes a random back-off in a fixed congestion back-off window</a:t>
            </a:r>
          </a:p>
          <a:p>
            <a:pPr lvl="2"/>
            <a:r>
              <a:rPr lang="en-US" altLang="ko-KR" sz="1750" dirty="0"/>
              <a:t>The node then can go to sleep again</a:t>
            </a:r>
          </a:p>
          <a:p>
            <a:pPr lvl="1"/>
            <a:endParaRPr lang="en-US" altLang="ko-KR" dirty="0"/>
          </a:p>
          <a:p>
            <a:pPr lvl="1"/>
            <a:endParaRPr lang="ko-KR" altLang="en-US" dirty="0"/>
          </a:p>
        </p:txBody>
      </p:sp>
      <p:sp>
        <p:nvSpPr>
          <p:cNvPr id="7" name="날짜 개체 틀 6"/>
          <p:cNvSpPr>
            <a:spLocks noGrp="1"/>
          </p:cNvSpPr>
          <p:nvPr>
            <p:ph type="dt" sz="half" idx="10"/>
          </p:nvPr>
        </p:nvSpPr>
        <p:spPr/>
        <p:txBody>
          <a:bodyPr/>
          <a:lstStyle/>
          <a:p>
            <a:fld id="{8FE7B728-7085-42A2-A3A2-4B6EB3EE45AF}"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29</a:t>
            </a:fld>
            <a:r>
              <a:rPr lang="en-US" altLang="ko-KR" smtClean="0"/>
              <a:t>/55</a:t>
            </a:r>
            <a:endParaRPr lang="ko-KR" altLang="en-US" dirty="0"/>
          </a:p>
        </p:txBody>
      </p:sp>
    </p:spTree>
    <p:extLst>
      <p:ext uri="{BB962C8B-B14F-4D97-AF65-F5344CB8AC3E}">
        <p14:creationId xmlns:p14="http://schemas.microsoft.com/office/powerpoint/2010/main" val="6706426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5DB6A7C-B6A2-4462-8B23-EF7112353D74}"/>
              </a:ext>
            </a:extLst>
          </p:cNvPr>
          <p:cNvSpPr>
            <a:spLocks noGrp="1"/>
          </p:cNvSpPr>
          <p:nvPr>
            <p:ph type="title"/>
          </p:nvPr>
        </p:nvSpPr>
        <p:spPr/>
        <p:txBody>
          <a:bodyPr/>
          <a:lstStyle/>
          <a:p>
            <a:r>
              <a:rPr lang="en-US" altLang="ko-KR" dirty="0"/>
              <a:t>MAC Protocol</a:t>
            </a:r>
            <a:endParaRPr lang="ko-KR" altLang="en-US" dirty="0"/>
          </a:p>
        </p:txBody>
      </p:sp>
      <p:sp>
        <p:nvSpPr>
          <p:cNvPr id="3" name="내용 개체 틀 2">
            <a:extLst>
              <a:ext uri="{FF2B5EF4-FFF2-40B4-BE49-F238E27FC236}">
                <a16:creationId xmlns:a16="http://schemas.microsoft.com/office/drawing/2014/main" id="{892B9694-EFAF-4E61-BF5E-43D60C9852CC}"/>
              </a:ext>
            </a:extLst>
          </p:cNvPr>
          <p:cNvSpPr>
            <a:spLocks noGrp="1"/>
          </p:cNvSpPr>
          <p:nvPr>
            <p:ph idx="1"/>
          </p:nvPr>
        </p:nvSpPr>
        <p:spPr/>
        <p:txBody>
          <a:bodyPr/>
          <a:lstStyle/>
          <a:p>
            <a:r>
              <a:rPr lang="en-US" altLang="ko-KR" dirty="0"/>
              <a:t>Transmission policy (cont’d)</a:t>
            </a:r>
          </a:p>
          <a:p>
            <a:pPr lvl="1"/>
            <a:r>
              <a:rPr lang="en-US" altLang="ko-KR" dirty="0"/>
              <a:t>The BS station always remains awake to listen to nodes’ requests</a:t>
            </a:r>
          </a:p>
          <a:p>
            <a:pPr lvl="1"/>
            <a:r>
              <a:rPr lang="en-US" altLang="ko-KR" dirty="0"/>
              <a:t>There can be messages from the BS such as management message</a:t>
            </a:r>
          </a:p>
          <a:p>
            <a:pPr lvl="2"/>
            <a:r>
              <a:rPr lang="en-US" altLang="ko-KR" dirty="0"/>
              <a:t>Ex. Network management, subcarrier reallocation, control message, etc.</a:t>
            </a:r>
          </a:p>
          <a:p>
            <a:pPr lvl="1"/>
            <a:r>
              <a:rPr lang="en-US" altLang="ko-KR" dirty="0"/>
              <a:t>Hence, SNOW adopt a periodic beacon approach for downward messages</a:t>
            </a:r>
          </a:p>
          <a:p>
            <a:pPr lvl="2"/>
            <a:r>
              <a:rPr lang="en-US" altLang="ko-KR" dirty="0"/>
              <a:t>The BS can encode different data on different subcarriers, carrying different information on different subcarriers if needed</a:t>
            </a:r>
          </a:p>
          <a:p>
            <a:pPr marL="457200" lvl="1" indent="0">
              <a:buNone/>
            </a:pPr>
            <a:endParaRPr lang="en-US" altLang="ko-KR" sz="1750" dirty="0"/>
          </a:p>
          <a:p>
            <a:pPr lvl="1"/>
            <a:endParaRPr lang="en-US" altLang="ko-KR" dirty="0"/>
          </a:p>
          <a:p>
            <a:pPr lvl="1"/>
            <a:endParaRPr lang="ko-KR" altLang="en-US" dirty="0"/>
          </a:p>
        </p:txBody>
      </p:sp>
      <p:sp>
        <p:nvSpPr>
          <p:cNvPr id="7" name="날짜 개체 틀 6"/>
          <p:cNvSpPr>
            <a:spLocks noGrp="1"/>
          </p:cNvSpPr>
          <p:nvPr>
            <p:ph type="dt" sz="half" idx="10"/>
          </p:nvPr>
        </p:nvSpPr>
        <p:spPr/>
        <p:txBody>
          <a:bodyPr/>
          <a:lstStyle/>
          <a:p>
            <a:fld id="{E17E21BC-B777-4F1D-B9FD-2C73AB05DF6A}"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30</a:t>
            </a:fld>
            <a:r>
              <a:rPr lang="en-US" altLang="ko-KR" smtClean="0"/>
              <a:t>/55</a:t>
            </a:r>
            <a:endParaRPr lang="ko-KR" altLang="en-US" dirty="0"/>
          </a:p>
        </p:txBody>
      </p:sp>
    </p:spTree>
    <p:extLst>
      <p:ext uri="{BB962C8B-B14F-4D97-AF65-F5344CB8AC3E}">
        <p14:creationId xmlns:p14="http://schemas.microsoft.com/office/powerpoint/2010/main" val="23168461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5DB6A7C-B6A2-4462-8B23-EF7112353D74}"/>
              </a:ext>
            </a:extLst>
          </p:cNvPr>
          <p:cNvSpPr>
            <a:spLocks noGrp="1"/>
          </p:cNvSpPr>
          <p:nvPr>
            <p:ph type="title"/>
          </p:nvPr>
        </p:nvSpPr>
        <p:spPr/>
        <p:txBody>
          <a:bodyPr/>
          <a:lstStyle/>
          <a:p>
            <a:r>
              <a:rPr lang="en-US" altLang="ko-KR" dirty="0"/>
              <a:t>MAC Protocol</a:t>
            </a:r>
            <a:endParaRPr lang="ko-KR" altLang="en-US" dirty="0"/>
          </a:p>
        </p:txBody>
      </p:sp>
      <p:sp>
        <p:nvSpPr>
          <p:cNvPr id="3" name="내용 개체 틀 2">
            <a:extLst>
              <a:ext uri="{FF2B5EF4-FFF2-40B4-BE49-F238E27FC236}">
                <a16:creationId xmlns:a16="http://schemas.microsoft.com/office/drawing/2014/main" id="{892B9694-EFAF-4E61-BF5E-43D60C9852CC}"/>
              </a:ext>
            </a:extLst>
          </p:cNvPr>
          <p:cNvSpPr>
            <a:spLocks noGrp="1"/>
          </p:cNvSpPr>
          <p:nvPr>
            <p:ph idx="1"/>
          </p:nvPr>
        </p:nvSpPr>
        <p:spPr/>
        <p:txBody>
          <a:bodyPr/>
          <a:lstStyle/>
          <a:p>
            <a:r>
              <a:rPr lang="en-US" altLang="ko-KR" dirty="0"/>
              <a:t>Reliability</a:t>
            </a:r>
          </a:p>
          <a:p>
            <a:pPr lvl="1"/>
            <a:r>
              <a:rPr lang="en-US" altLang="ko-KR" dirty="0"/>
              <a:t>Sending ACK after every transmission is crucial for reliability but poses a number of challenges</a:t>
            </a:r>
          </a:p>
          <a:p>
            <a:pPr lvl="2"/>
            <a:r>
              <a:rPr lang="en-US" altLang="ko-KR" dirty="0"/>
              <a:t>Tx/Rx switching overhead</a:t>
            </a:r>
          </a:p>
          <a:p>
            <a:pPr lvl="2"/>
            <a:r>
              <a:rPr lang="en-US" altLang="ko-KR" dirty="0"/>
              <a:t>Tx subcarrier switching overhead</a:t>
            </a:r>
          </a:p>
          <a:p>
            <a:pPr lvl="1"/>
            <a:r>
              <a:rPr lang="en-US" altLang="ko-KR" dirty="0"/>
              <a:t>Adopt a dual radio design at the BS</a:t>
            </a:r>
          </a:p>
          <a:p>
            <a:pPr lvl="2"/>
            <a:r>
              <a:rPr lang="en-US" altLang="ko-KR" dirty="0"/>
              <a:t>One for only transmission, Tx radio</a:t>
            </a:r>
          </a:p>
          <a:p>
            <a:pPr lvl="2"/>
            <a:r>
              <a:rPr lang="en-US" altLang="ko-KR" dirty="0"/>
              <a:t>The other for only reception, Rx radio</a:t>
            </a:r>
          </a:p>
          <a:p>
            <a:pPr lvl="1"/>
            <a:r>
              <a:rPr lang="en-US" altLang="ko-KR" dirty="0"/>
              <a:t>Remain problems?</a:t>
            </a:r>
          </a:p>
          <a:p>
            <a:pPr lvl="2"/>
            <a:r>
              <a:rPr lang="en-US" altLang="ko-KR" dirty="0"/>
              <a:t>Asynchronous ACK transmission</a:t>
            </a:r>
          </a:p>
          <a:p>
            <a:pPr lvl="2"/>
            <a:r>
              <a:rPr lang="en-US" altLang="ko-KR" dirty="0"/>
              <a:t>Rx can be interfered by the ongoing Tx</a:t>
            </a:r>
          </a:p>
          <a:p>
            <a:pPr lvl="2"/>
            <a:r>
              <a:rPr lang="en-US" altLang="ko-KR" dirty="0"/>
              <a:t>ACK on subcarrier can be interfered by other sharing node</a:t>
            </a:r>
          </a:p>
          <a:p>
            <a:pPr lvl="2"/>
            <a:endParaRPr lang="en-US" altLang="ko-KR" dirty="0"/>
          </a:p>
          <a:p>
            <a:pPr lvl="2"/>
            <a:endParaRPr lang="en-US" altLang="ko-KR" dirty="0"/>
          </a:p>
          <a:p>
            <a:pPr lvl="1"/>
            <a:endParaRPr lang="en-US" altLang="ko-KR" sz="1350" dirty="0"/>
          </a:p>
          <a:p>
            <a:pPr lvl="1"/>
            <a:endParaRPr lang="en-US" altLang="ko-KR" dirty="0"/>
          </a:p>
          <a:p>
            <a:pPr lvl="1"/>
            <a:endParaRPr lang="ko-KR" altLang="en-US" dirty="0"/>
          </a:p>
        </p:txBody>
      </p:sp>
      <p:pic>
        <p:nvPicPr>
          <p:cNvPr id="6" name="그림 5"/>
          <p:cNvPicPr>
            <a:picLocks noChangeAspect="1"/>
          </p:cNvPicPr>
          <p:nvPr/>
        </p:nvPicPr>
        <p:blipFill>
          <a:blip r:embed="rId2"/>
          <a:stretch>
            <a:fillRect/>
          </a:stretch>
        </p:blipFill>
        <p:spPr>
          <a:xfrm>
            <a:off x="6457867" y="2660516"/>
            <a:ext cx="5362658" cy="2437078"/>
          </a:xfrm>
          <a:prstGeom prst="rect">
            <a:avLst/>
          </a:prstGeom>
        </p:spPr>
      </p:pic>
      <p:sp>
        <p:nvSpPr>
          <p:cNvPr id="7" name="TextBox 6"/>
          <p:cNvSpPr txBox="1"/>
          <p:nvPr/>
        </p:nvSpPr>
        <p:spPr>
          <a:xfrm>
            <a:off x="6626264" y="5150179"/>
            <a:ext cx="5126853" cy="307777"/>
          </a:xfrm>
          <a:prstGeom prst="rect">
            <a:avLst/>
          </a:prstGeom>
          <a:noFill/>
        </p:spPr>
        <p:txBody>
          <a:bodyPr wrap="none" rtlCol="0">
            <a:spAutoFit/>
          </a:bodyPr>
          <a:lstStyle/>
          <a:p>
            <a:r>
              <a:rPr lang="en-US" altLang="ko-KR" sz="1400" dirty="0" smtClean="0"/>
              <a:t>Figure 10. SNOW architecture with dual radio BS &amp; subcarriers</a:t>
            </a:r>
            <a:endParaRPr lang="ko-KR" altLang="en-US" sz="1400" dirty="0"/>
          </a:p>
        </p:txBody>
      </p:sp>
      <p:sp>
        <p:nvSpPr>
          <p:cNvPr id="9" name="날짜 개체 틀 8"/>
          <p:cNvSpPr>
            <a:spLocks noGrp="1"/>
          </p:cNvSpPr>
          <p:nvPr>
            <p:ph type="dt" sz="half" idx="10"/>
          </p:nvPr>
        </p:nvSpPr>
        <p:spPr/>
        <p:txBody>
          <a:bodyPr/>
          <a:lstStyle/>
          <a:p>
            <a:fld id="{781E70F5-ADB7-4E3F-BBA3-AE1C90BBFD71}" type="datetime4">
              <a:rPr lang="en-US" altLang="ko-KR" smtClean="0"/>
              <a:t>October 1, 2018</a:t>
            </a:fld>
            <a:endParaRPr lang="ko-KR" altLang="en-US"/>
          </a:p>
        </p:txBody>
      </p:sp>
      <p:sp>
        <p:nvSpPr>
          <p:cNvPr id="11" name="슬라이드 번호 개체 틀 10"/>
          <p:cNvSpPr>
            <a:spLocks noGrp="1"/>
          </p:cNvSpPr>
          <p:nvPr>
            <p:ph type="sldNum" sz="quarter" idx="12"/>
          </p:nvPr>
        </p:nvSpPr>
        <p:spPr/>
        <p:txBody>
          <a:bodyPr/>
          <a:lstStyle/>
          <a:p>
            <a:r>
              <a:rPr lang="en-US" altLang="ko-KR" smtClean="0"/>
              <a:t>Pages </a:t>
            </a:r>
            <a:fld id="{B520CDF4-2128-4AEB-86B8-6C90AAFF1BAF}" type="slidenum">
              <a:rPr lang="ko-KR" altLang="en-US" smtClean="0"/>
              <a:pPr/>
              <a:t>31</a:t>
            </a:fld>
            <a:r>
              <a:rPr lang="en-US" altLang="ko-KR" smtClean="0"/>
              <a:t>/55</a:t>
            </a:r>
            <a:endParaRPr lang="ko-KR" altLang="en-US" dirty="0"/>
          </a:p>
        </p:txBody>
      </p:sp>
    </p:spTree>
    <p:extLst>
      <p:ext uri="{BB962C8B-B14F-4D97-AF65-F5344CB8AC3E}">
        <p14:creationId xmlns:p14="http://schemas.microsoft.com/office/powerpoint/2010/main" val="3602273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5DB6A7C-B6A2-4462-8B23-EF7112353D74}"/>
              </a:ext>
            </a:extLst>
          </p:cNvPr>
          <p:cNvSpPr>
            <a:spLocks noGrp="1"/>
          </p:cNvSpPr>
          <p:nvPr>
            <p:ph type="title"/>
          </p:nvPr>
        </p:nvSpPr>
        <p:spPr/>
        <p:txBody>
          <a:bodyPr/>
          <a:lstStyle/>
          <a:p>
            <a:r>
              <a:rPr lang="en-US" altLang="ko-KR" dirty="0"/>
              <a:t>MAC Protocol</a:t>
            </a:r>
            <a:endParaRPr lang="ko-KR" altLang="en-US" dirty="0"/>
          </a:p>
        </p:txBody>
      </p:sp>
      <p:sp>
        <p:nvSpPr>
          <p:cNvPr id="3" name="내용 개체 틀 2">
            <a:extLst>
              <a:ext uri="{FF2B5EF4-FFF2-40B4-BE49-F238E27FC236}">
                <a16:creationId xmlns:a16="http://schemas.microsoft.com/office/drawing/2014/main" id="{892B9694-EFAF-4E61-BF5E-43D60C9852CC}"/>
              </a:ext>
            </a:extLst>
          </p:cNvPr>
          <p:cNvSpPr>
            <a:spLocks noGrp="1"/>
          </p:cNvSpPr>
          <p:nvPr>
            <p:ph idx="1"/>
          </p:nvPr>
        </p:nvSpPr>
        <p:spPr/>
        <p:txBody>
          <a:bodyPr/>
          <a:lstStyle/>
          <a:p>
            <a:r>
              <a:rPr lang="en-US" altLang="ko-KR" dirty="0"/>
              <a:t>Partially handling hidden terminal</a:t>
            </a:r>
          </a:p>
          <a:p>
            <a:r>
              <a:rPr lang="en-US" altLang="ko-KR" dirty="0"/>
              <a:t>Peer-to-peer communication</a:t>
            </a:r>
          </a:p>
          <a:p>
            <a:r>
              <a:rPr lang="en-US" altLang="ko-KR" dirty="0"/>
              <a:t>Handling dynamics</a:t>
            </a:r>
          </a:p>
          <a:p>
            <a:pPr lvl="1"/>
            <a:r>
              <a:rPr lang="en-US" altLang="ko-KR" dirty="0"/>
              <a:t>Spectrum dynamics</a:t>
            </a:r>
          </a:p>
          <a:p>
            <a:pPr lvl="1"/>
            <a:r>
              <a:rPr lang="en-US" altLang="ko-KR" dirty="0"/>
              <a:t>Congestion control</a:t>
            </a:r>
          </a:p>
          <a:p>
            <a:pPr lvl="1"/>
            <a:r>
              <a:rPr lang="en-US" altLang="ko-KR" dirty="0"/>
              <a:t>Node joining and leaving</a:t>
            </a:r>
          </a:p>
          <a:p>
            <a:pPr lvl="1"/>
            <a:endParaRPr lang="en-US" altLang="ko-KR" dirty="0"/>
          </a:p>
          <a:p>
            <a:pPr lvl="2"/>
            <a:endParaRPr lang="en-US" altLang="ko-KR" dirty="0"/>
          </a:p>
          <a:p>
            <a:pPr lvl="1"/>
            <a:endParaRPr lang="en-US" altLang="ko-KR" sz="1350" dirty="0"/>
          </a:p>
          <a:p>
            <a:pPr lvl="1"/>
            <a:endParaRPr lang="en-US" altLang="ko-KR" dirty="0"/>
          </a:p>
          <a:p>
            <a:pPr lvl="1"/>
            <a:endParaRPr lang="ko-KR" altLang="en-US" dirty="0"/>
          </a:p>
        </p:txBody>
      </p:sp>
      <p:sp>
        <p:nvSpPr>
          <p:cNvPr id="7" name="날짜 개체 틀 6"/>
          <p:cNvSpPr>
            <a:spLocks noGrp="1"/>
          </p:cNvSpPr>
          <p:nvPr>
            <p:ph type="dt" sz="half" idx="10"/>
          </p:nvPr>
        </p:nvSpPr>
        <p:spPr/>
        <p:txBody>
          <a:bodyPr/>
          <a:lstStyle/>
          <a:p>
            <a:fld id="{6832886A-0A31-4685-93E4-BB608B0CBAC1}"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32</a:t>
            </a:fld>
            <a:r>
              <a:rPr lang="en-US" altLang="ko-KR" smtClean="0"/>
              <a:t>/55</a:t>
            </a:r>
            <a:endParaRPr lang="ko-KR" altLang="en-US" dirty="0"/>
          </a:p>
        </p:txBody>
      </p:sp>
    </p:spTree>
    <p:extLst>
      <p:ext uri="{BB962C8B-B14F-4D97-AF65-F5344CB8AC3E}">
        <p14:creationId xmlns:p14="http://schemas.microsoft.com/office/powerpoint/2010/main" val="21256889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5DB6A7C-B6A2-4462-8B23-EF7112353D74}"/>
              </a:ext>
            </a:extLst>
          </p:cNvPr>
          <p:cNvSpPr>
            <a:spLocks noGrp="1"/>
          </p:cNvSpPr>
          <p:nvPr>
            <p:ph type="title"/>
          </p:nvPr>
        </p:nvSpPr>
        <p:spPr/>
        <p:txBody>
          <a:bodyPr/>
          <a:lstStyle/>
          <a:p>
            <a:r>
              <a:rPr lang="en-US" altLang="ko-KR" dirty="0"/>
              <a:t>MAC Protocol</a:t>
            </a:r>
            <a:endParaRPr lang="ko-KR" altLang="en-US" dirty="0"/>
          </a:p>
        </p:txBody>
      </p:sp>
      <p:sp>
        <p:nvSpPr>
          <p:cNvPr id="3" name="내용 개체 틀 2">
            <a:extLst>
              <a:ext uri="{FF2B5EF4-FFF2-40B4-BE49-F238E27FC236}">
                <a16:creationId xmlns:a16="http://schemas.microsoft.com/office/drawing/2014/main" id="{892B9694-EFAF-4E61-BF5E-43D60C9852CC}"/>
              </a:ext>
            </a:extLst>
          </p:cNvPr>
          <p:cNvSpPr>
            <a:spLocks noGrp="1"/>
          </p:cNvSpPr>
          <p:nvPr>
            <p:ph idx="1"/>
          </p:nvPr>
        </p:nvSpPr>
        <p:spPr/>
        <p:txBody>
          <a:bodyPr/>
          <a:lstStyle/>
          <a:p>
            <a:r>
              <a:rPr lang="en-US" altLang="ko-KR" dirty="0"/>
              <a:t>Develop a low overhead MAC protocol for operating the nodes with</a:t>
            </a:r>
          </a:p>
          <a:p>
            <a:pPr lvl="1"/>
            <a:r>
              <a:rPr lang="en-US" altLang="ko-KR" dirty="0"/>
              <a:t>Greater freedom</a:t>
            </a:r>
          </a:p>
          <a:p>
            <a:pPr lvl="1"/>
            <a:r>
              <a:rPr lang="en-US" altLang="ko-KR" dirty="0"/>
              <a:t>Low power</a:t>
            </a:r>
          </a:p>
          <a:p>
            <a:pPr lvl="1"/>
            <a:r>
              <a:rPr lang="en-US" altLang="ko-KR" dirty="0"/>
              <a:t>Reliability</a:t>
            </a:r>
          </a:p>
          <a:p>
            <a:r>
              <a:rPr lang="en-US" altLang="ko-KR" dirty="0"/>
              <a:t>Implementing ACK for every transmission of each node is extremely difficult</a:t>
            </a:r>
          </a:p>
          <a:p>
            <a:r>
              <a:rPr lang="en-US" altLang="ko-KR" dirty="0"/>
              <a:t>SNOW’s MAC protocol utilize</a:t>
            </a:r>
          </a:p>
          <a:p>
            <a:pPr lvl="1"/>
            <a:r>
              <a:rPr lang="en-US" altLang="ko-KR" dirty="0"/>
              <a:t>Single half-duplex radio at each node</a:t>
            </a:r>
          </a:p>
          <a:p>
            <a:pPr lvl="1"/>
            <a:r>
              <a:rPr lang="en-US" altLang="ko-KR" dirty="0"/>
              <a:t>Two half-duplex radio at the BS</a:t>
            </a:r>
            <a:endParaRPr lang="ko-KR" altLang="en-US" dirty="0"/>
          </a:p>
        </p:txBody>
      </p:sp>
      <p:sp>
        <p:nvSpPr>
          <p:cNvPr id="7" name="날짜 개체 틀 6"/>
          <p:cNvSpPr>
            <a:spLocks noGrp="1"/>
          </p:cNvSpPr>
          <p:nvPr>
            <p:ph type="dt" sz="half" idx="10"/>
          </p:nvPr>
        </p:nvSpPr>
        <p:spPr/>
        <p:txBody>
          <a:bodyPr/>
          <a:lstStyle/>
          <a:p>
            <a:fld id="{0B8555E5-3DD8-425A-BFF8-3712FB7E31E3}"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33</a:t>
            </a:fld>
            <a:r>
              <a:rPr lang="en-US" altLang="ko-KR" smtClean="0"/>
              <a:t>/55</a:t>
            </a:r>
            <a:endParaRPr lang="ko-KR" altLang="en-US" dirty="0"/>
          </a:p>
        </p:txBody>
      </p:sp>
    </p:spTree>
    <p:extLst>
      <p:ext uri="{BB962C8B-B14F-4D97-AF65-F5344CB8AC3E}">
        <p14:creationId xmlns:p14="http://schemas.microsoft.com/office/powerpoint/2010/main" val="2001728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Implementation</a:t>
            </a:r>
            <a:endParaRPr lang="ko-KR" altLang="en-US" dirty="0"/>
          </a:p>
        </p:txBody>
      </p:sp>
      <mc:AlternateContent xmlns:mc="http://schemas.openxmlformats.org/markup-compatibility/2006" xmlns:a14="http://schemas.microsoft.com/office/drawing/2010/main">
        <mc:Choice Requires="a14">
          <p:sp>
            <p:nvSpPr>
              <p:cNvPr id="3" name="내용 개체 틀 2"/>
              <p:cNvSpPr>
                <a:spLocks noGrp="1"/>
              </p:cNvSpPr>
              <p:nvPr>
                <p:ph idx="1"/>
              </p:nvPr>
            </p:nvSpPr>
            <p:spPr/>
            <p:txBody>
              <a:bodyPr/>
              <a:lstStyle/>
              <a:p>
                <a:r>
                  <a:rPr lang="en-US" altLang="ko-KR" dirty="0"/>
                  <a:t>GNU Radio using USRP devices</a:t>
                </a:r>
              </a:p>
              <a:p>
                <a:pPr lvl="1"/>
                <a:r>
                  <a:rPr lang="en-US" altLang="ko-KR" dirty="0"/>
                  <a:t>9 USRP devices </a:t>
                </a:r>
              </a:p>
              <a:p>
                <a:pPr lvl="2"/>
                <a:r>
                  <a:rPr lang="en-US" altLang="ko-KR" dirty="0"/>
                  <a:t>2 at the BS (USRP B210, B200) / </a:t>
                </a:r>
                <a14:m>
                  <m:oMath xmlns:m="http://schemas.openxmlformats.org/officeDocument/2006/math">
                    <m:r>
                      <a:rPr lang="en-US" altLang="ko-KR" i="1" dirty="0" smtClean="0">
                        <a:latin typeface="Cambria Math" panose="02040503050406030204" pitchFamily="18" charset="0"/>
                      </a:rPr>
                      <m:t>80 </m:t>
                    </m:r>
                    <m:r>
                      <a:rPr lang="en-US" altLang="ko-KR" i="1" dirty="0" smtClean="0">
                        <a:latin typeface="Cambria Math" panose="02040503050406030204" pitchFamily="18" charset="0"/>
                      </a:rPr>
                      <m:t>𝑀𝐻𝑧</m:t>
                    </m:r>
                    <m:r>
                      <a:rPr lang="en-US" altLang="ko-KR" i="1" dirty="0" smtClean="0">
                        <a:latin typeface="Cambria Math" panose="02040503050406030204" pitchFamily="18" charset="0"/>
                      </a:rPr>
                      <m:t> – 6 </m:t>
                    </m:r>
                    <m:r>
                      <a:rPr lang="en-US" altLang="ko-KR" i="1" dirty="0" smtClean="0">
                        <a:latin typeface="Cambria Math" panose="02040503050406030204" pitchFamily="18" charset="0"/>
                      </a:rPr>
                      <m:t>𝐺𝐻𝑧</m:t>
                    </m:r>
                  </m:oMath>
                </a14:m>
                <a:endParaRPr lang="en-US" altLang="ko-KR" dirty="0"/>
              </a:p>
              <a:p>
                <a:pPr lvl="2"/>
                <a:r>
                  <a:rPr lang="en-US" altLang="ko-KR" dirty="0"/>
                  <a:t>7 as SNOW nodes</a:t>
                </a:r>
              </a:p>
              <a:p>
                <a:r>
                  <a:rPr lang="en-US" altLang="ko-KR" dirty="0"/>
                  <a:t>The packets are generated in IEEE 802.15.4 structure with random payloads</a:t>
                </a:r>
              </a:p>
              <a:p>
                <a:r>
                  <a:rPr lang="en-US" altLang="ko-KR" dirty="0"/>
                  <a:t>Implementation with the decoder at the BS using 64-point G-FFT</a:t>
                </a:r>
                <a:endParaRPr lang="ko-KR" altLang="en-US" dirty="0"/>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blipFill>
                <a:blip r:embed="rId2"/>
                <a:stretch>
                  <a:fillRect l="-745" t="-376"/>
                </a:stretch>
              </a:blipFill>
            </p:spPr>
            <p:txBody>
              <a:bodyPr/>
              <a:lstStyle/>
              <a:p>
                <a:r>
                  <a:rPr lang="ko-KR" altLang="en-US">
                    <a:noFill/>
                  </a:rPr>
                  <a:t> </a:t>
                </a:r>
              </a:p>
            </p:txBody>
          </p:sp>
        </mc:Fallback>
      </mc:AlternateContent>
      <p:sp>
        <p:nvSpPr>
          <p:cNvPr id="7" name="날짜 개체 틀 6"/>
          <p:cNvSpPr>
            <a:spLocks noGrp="1"/>
          </p:cNvSpPr>
          <p:nvPr>
            <p:ph type="dt" sz="half" idx="10"/>
          </p:nvPr>
        </p:nvSpPr>
        <p:spPr/>
        <p:txBody>
          <a:bodyPr/>
          <a:lstStyle/>
          <a:p>
            <a:fld id="{2A4D91DF-E27F-40BC-89C0-5006056D90A0}"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34</a:t>
            </a:fld>
            <a:r>
              <a:rPr lang="en-US" altLang="ko-KR" smtClean="0"/>
              <a:t>/55</a:t>
            </a:r>
            <a:endParaRPr lang="ko-KR" altLang="en-US" dirty="0"/>
          </a:p>
        </p:txBody>
      </p:sp>
    </p:spTree>
    <p:extLst>
      <p:ext uri="{BB962C8B-B14F-4D97-AF65-F5344CB8AC3E}">
        <p14:creationId xmlns:p14="http://schemas.microsoft.com/office/powerpoint/2010/main" val="19087032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Experiments</a:t>
            </a:r>
            <a:endParaRPr lang="ko-KR" altLang="en-US" dirty="0"/>
          </a:p>
        </p:txBody>
      </p:sp>
      <p:sp>
        <p:nvSpPr>
          <p:cNvPr id="3" name="내용 개체 틀 2"/>
          <p:cNvSpPr>
            <a:spLocks noGrp="1"/>
          </p:cNvSpPr>
          <p:nvPr>
            <p:ph idx="1"/>
          </p:nvPr>
        </p:nvSpPr>
        <p:spPr/>
        <p:txBody>
          <a:bodyPr/>
          <a:lstStyle/>
          <a:p>
            <a:r>
              <a:rPr lang="en-US" altLang="ko-KR" dirty="0"/>
              <a:t>Various environments</a:t>
            </a:r>
          </a:p>
          <a:p>
            <a:pPr lvl="1"/>
            <a:r>
              <a:rPr lang="en-US" altLang="ko-KR" dirty="0"/>
              <a:t>Detroit (Michigan) metropolitan area</a:t>
            </a:r>
          </a:p>
          <a:p>
            <a:pPr lvl="1"/>
            <a:r>
              <a:rPr lang="en-US" altLang="ko-KR" dirty="0"/>
              <a:t>Indoor environment</a:t>
            </a:r>
          </a:p>
          <a:p>
            <a:pPr lvl="1"/>
            <a:r>
              <a:rPr lang="en-US" altLang="ko-KR" dirty="0"/>
              <a:t>Rural area of Rolla (Missouri)</a:t>
            </a:r>
          </a:p>
          <a:p>
            <a:r>
              <a:rPr lang="en-US" altLang="ko-KR" dirty="0"/>
              <a:t>Compare SNOW performance with existing similar technologies</a:t>
            </a:r>
            <a:endParaRPr lang="ko-KR" altLang="en-US" dirty="0"/>
          </a:p>
        </p:txBody>
      </p:sp>
      <p:pic>
        <p:nvPicPr>
          <p:cNvPr id="6" name="그림 5"/>
          <p:cNvPicPr>
            <a:picLocks noChangeAspect="1"/>
          </p:cNvPicPr>
          <p:nvPr/>
        </p:nvPicPr>
        <p:blipFill>
          <a:blip r:embed="rId2"/>
          <a:stretch>
            <a:fillRect/>
          </a:stretch>
        </p:blipFill>
        <p:spPr>
          <a:xfrm>
            <a:off x="2243475" y="3879054"/>
            <a:ext cx="3852525" cy="2429670"/>
          </a:xfrm>
          <a:prstGeom prst="rect">
            <a:avLst/>
          </a:prstGeom>
        </p:spPr>
      </p:pic>
      <p:sp>
        <p:nvSpPr>
          <p:cNvPr id="7" name="TextBox 6"/>
          <p:cNvSpPr txBox="1"/>
          <p:nvPr/>
        </p:nvSpPr>
        <p:spPr>
          <a:xfrm>
            <a:off x="2713248" y="6308724"/>
            <a:ext cx="2912977" cy="307777"/>
          </a:xfrm>
          <a:prstGeom prst="rect">
            <a:avLst/>
          </a:prstGeom>
          <a:noFill/>
        </p:spPr>
        <p:txBody>
          <a:bodyPr wrap="none" rtlCol="0">
            <a:spAutoFit/>
          </a:bodyPr>
          <a:lstStyle/>
          <a:p>
            <a:r>
              <a:rPr lang="en-US" altLang="ko-KR" sz="1400" dirty="0" smtClean="0"/>
              <a:t>Table 1. Default parameter settings</a:t>
            </a:r>
            <a:endParaRPr lang="ko-KR" altLang="en-US" sz="1400" dirty="0"/>
          </a:p>
        </p:txBody>
      </p:sp>
      <p:sp>
        <p:nvSpPr>
          <p:cNvPr id="9" name="날짜 개체 틀 8"/>
          <p:cNvSpPr>
            <a:spLocks noGrp="1"/>
          </p:cNvSpPr>
          <p:nvPr>
            <p:ph type="dt" sz="half" idx="10"/>
          </p:nvPr>
        </p:nvSpPr>
        <p:spPr/>
        <p:txBody>
          <a:bodyPr/>
          <a:lstStyle/>
          <a:p>
            <a:fld id="{C34B3706-4BD7-4F8A-8333-3A695F03CF82}" type="datetime4">
              <a:rPr lang="en-US" altLang="ko-KR" smtClean="0"/>
              <a:t>October 1, 2018</a:t>
            </a:fld>
            <a:endParaRPr lang="ko-KR" altLang="en-US"/>
          </a:p>
        </p:txBody>
      </p:sp>
      <p:sp>
        <p:nvSpPr>
          <p:cNvPr id="11" name="슬라이드 번호 개체 틀 10"/>
          <p:cNvSpPr>
            <a:spLocks noGrp="1"/>
          </p:cNvSpPr>
          <p:nvPr>
            <p:ph type="sldNum" sz="quarter" idx="12"/>
          </p:nvPr>
        </p:nvSpPr>
        <p:spPr/>
        <p:txBody>
          <a:bodyPr/>
          <a:lstStyle/>
          <a:p>
            <a:r>
              <a:rPr lang="en-US" altLang="ko-KR" smtClean="0"/>
              <a:t>Pages </a:t>
            </a:r>
            <a:fld id="{B520CDF4-2128-4AEB-86B8-6C90AAFF1BAF}" type="slidenum">
              <a:rPr lang="ko-KR" altLang="en-US" smtClean="0"/>
              <a:pPr/>
              <a:t>35</a:t>
            </a:fld>
            <a:r>
              <a:rPr lang="en-US" altLang="ko-KR" smtClean="0"/>
              <a:t>/55</a:t>
            </a:r>
            <a:endParaRPr lang="ko-KR" altLang="en-US" dirty="0"/>
          </a:p>
        </p:txBody>
      </p:sp>
    </p:spTree>
    <p:extLst>
      <p:ext uri="{BB962C8B-B14F-4D97-AF65-F5344CB8AC3E}">
        <p14:creationId xmlns:p14="http://schemas.microsoft.com/office/powerpoint/2010/main" val="34833082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Experiments</a:t>
            </a:r>
            <a:endParaRPr lang="ko-KR" altLang="en-US" dirty="0"/>
          </a:p>
        </p:txBody>
      </p:sp>
      <mc:AlternateContent xmlns:mc="http://schemas.openxmlformats.org/markup-compatibility/2006" xmlns:a14="http://schemas.microsoft.com/office/drawing/2010/main">
        <mc:Choice Requires="a14">
          <p:sp>
            <p:nvSpPr>
              <p:cNvPr id="3" name="내용 개체 틀 2"/>
              <p:cNvSpPr>
                <a:spLocks noGrp="1"/>
              </p:cNvSpPr>
              <p:nvPr>
                <p:ph idx="1"/>
              </p:nvPr>
            </p:nvSpPr>
            <p:spPr/>
            <p:txBody>
              <a:bodyPr/>
              <a:lstStyle/>
              <a:p>
                <a:r>
                  <a:rPr lang="en-US" altLang="ko-KR" dirty="0" smtClean="0"/>
                  <a:t>Metropolitan city area</a:t>
                </a:r>
              </a:p>
              <a:p>
                <a:pPr lvl="1"/>
                <a:r>
                  <a:rPr lang="en-US" altLang="ko-KR" dirty="0"/>
                  <a:t>Due to varying distances (</a:t>
                </a:r>
                <a14:m>
                  <m:oMath xmlns:m="http://schemas.openxmlformats.org/officeDocument/2006/math">
                    <m:r>
                      <m:rPr>
                        <m:sty m:val="p"/>
                      </m:rPr>
                      <a:rPr lang="en-US" altLang="ko-KR" i="1" dirty="0" smtClean="0">
                        <a:latin typeface="Cambria Math" panose="02040503050406030204" pitchFamily="18" charset="0"/>
                      </a:rPr>
                      <m:t>max</m:t>
                    </m:r>
                    <m:r>
                      <a:rPr lang="en-US" altLang="ko-KR" i="1" dirty="0" smtClean="0">
                        <a:latin typeface="Cambria Math" panose="02040503050406030204" pitchFamily="18" charset="0"/>
                      </a:rPr>
                      <m:t>. ≈1.1 </m:t>
                    </m:r>
                    <m:r>
                      <a:rPr lang="en-US" altLang="ko-KR" i="1" dirty="0" smtClean="0">
                        <a:latin typeface="Cambria Math" panose="02040503050406030204" pitchFamily="18" charset="0"/>
                      </a:rPr>
                      <m:t>𝑘𝑚</m:t>
                    </m:r>
                  </m:oMath>
                </a14:m>
                <a:r>
                  <a:rPr lang="en-US" altLang="ko-KR" dirty="0"/>
                  <a:t>) and obstacles between the BS and nodes,</a:t>
                </a:r>
                <a:br>
                  <a:rPr lang="en-US" altLang="ko-KR" dirty="0"/>
                </a:br>
                <a:r>
                  <a:rPr lang="en-US" altLang="ko-KR" dirty="0"/>
                  <a:t>the SNR of received signals varies across node position</a:t>
                </a:r>
              </a:p>
              <a:p>
                <a:pPr lvl="1"/>
                <a:r>
                  <a:rPr lang="en-US" altLang="ko-KR" dirty="0"/>
                  <a:t>Keep all of the antenna heights at approximately </a:t>
                </a:r>
                <a14:m>
                  <m:oMath xmlns:m="http://schemas.openxmlformats.org/officeDocument/2006/math">
                    <m:r>
                      <a:rPr lang="en-US" altLang="ko-KR" i="1" dirty="0" smtClean="0">
                        <a:latin typeface="Cambria Math" panose="02040503050406030204" pitchFamily="18" charset="0"/>
                      </a:rPr>
                      <m:t>5 </m:t>
                    </m:r>
                    <m:r>
                      <a:rPr lang="en-US" altLang="ko-KR" b="0" i="1" dirty="0" smtClean="0">
                        <a:latin typeface="Cambria Math" panose="02040503050406030204" pitchFamily="18" charset="0"/>
                      </a:rPr>
                      <m:t>𝑓𝑡</m:t>
                    </m:r>
                    <m:r>
                      <a:rPr lang="en-US" altLang="ko-KR" i="1" dirty="0">
                        <a:latin typeface="Cambria Math" panose="02040503050406030204" pitchFamily="18" charset="0"/>
                      </a:rPr>
                      <m:t> (1.5 </m:t>
                    </m:r>
                    <m:r>
                      <a:rPr lang="en-US" altLang="ko-KR" i="1" dirty="0">
                        <a:latin typeface="Cambria Math" panose="02040503050406030204" pitchFamily="18" charset="0"/>
                      </a:rPr>
                      <m:t>𝑚</m:t>
                    </m:r>
                    <m:r>
                      <a:rPr lang="en-US" altLang="ko-KR" i="1" dirty="0">
                        <a:latin typeface="Cambria Math" panose="02040503050406030204" pitchFamily="18" charset="0"/>
                      </a:rPr>
                      <m:t>)</m:t>
                    </m:r>
                  </m:oMath>
                </a14:m>
                <a:r>
                  <a:rPr lang="en-US" altLang="ko-KR" dirty="0"/>
                  <a:t> above the ground</a:t>
                </a:r>
                <a:endParaRPr lang="ko-KR" altLang="en-US" dirty="0"/>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blipFill>
                <a:blip r:embed="rId2"/>
                <a:stretch>
                  <a:fillRect l="-745" t="-376"/>
                </a:stretch>
              </a:blipFill>
            </p:spPr>
            <p:txBody>
              <a:bodyPr/>
              <a:lstStyle/>
              <a:p>
                <a:r>
                  <a:rPr lang="ko-KR" altLang="en-US">
                    <a:noFill/>
                  </a:rPr>
                  <a:t> </a:t>
                </a:r>
              </a:p>
            </p:txBody>
          </p:sp>
        </mc:Fallback>
      </mc:AlternateContent>
      <p:pic>
        <p:nvPicPr>
          <p:cNvPr id="6" name="그림 5"/>
          <p:cNvPicPr>
            <a:picLocks noChangeAspect="1"/>
          </p:cNvPicPr>
          <p:nvPr/>
        </p:nvPicPr>
        <p:blipFill>
          <a:blip r:embed="rId3"/>
          <a:stretch>
            <a:fillRect/>
          </a:stretch>
        </p:blipFill>
        <p:spPr>
          <a:xfrm>
            <a:off x="2496569" y="3161383"/>
            <a:ext cx="7198861" cy="3147341"/>
          </a:xfrm>
          <a:prstGeom prst="rect">
            <a:avLst/>
          </a:prstGeom>
        </p:spPr>
      </p:pic>
      <p:sp>
        <p:nvSpPr>
          <p:cNvPr id="7" name="TextBox 6"/>
          <p:cNvSpPr txBox="1"/>
          <p:nvPr/>
        </p:nvSpPr>
        <p:spPr>
          <a:xfrm>
            <a:off x="3760007" y="6308724"/>
            <a:ext cx="4671985" cy="307777"/>
          </a:xfrm>
          <a:prstGeom prst="rect">
            <a:avLst/>
          </a:prstGeom>
          <a:noFill/>
        </p:spPr>
        <p:txBody>
          <a:bodyPr wrap="none" rtlCol="0">
            <a:spAutoFit/>
          </a:bodyPr>
          <a:lstStyle/>
          <a:p>
            <a:r>
              <a:rPr lang="en-US" altLang="ko-KR" sz="1400" dirty="0" smtClean="0"/>
              <a:t>Figure 11. Node positions in the Detroit metropolitan area</a:t>
            </a:r>
            <a:endParaRPr lang="ko-KR" altLang="en-US" sz="1400" dirty="0"/>
          </a:p>
        </p:txBody>
      </p:sp>
      <p:sp>
        <p:nvSpPr>
          <p:cNvPr id="9" name="날짜 개체 틀 8"/>
          <p:cNvSpPr>
            <a:spLocks noGrp="1"/>
          </p:cNvSpPr>
          <p:nvPr>
            <p:ph type="dt" sz="half" idx="10"/>
          </p:nvPr>
        </p:nvSpPr>
        <p:spPr/>
        <p:txBody>
          <a:bodyPr/>
          <a:lstStyle/>
          <a:p>
            <a:fld id="{459CF8CF-D533-4AEF-A156-F705EC3B24A3}" type="datetime4">
              <a:rPr lang="en-US" altLang="ko-KR" smtClean="0"/>
              <a:t>October 1, 2018</a:t>
            </a:fld>
            <a:endParaRPr lang="ko-KR" altLang="en-US"/>
          </a:p>
        </p:txBody>
      </p:sp>
      <p:sp>
        <p:nvSpPr>
          <p:cNvPr id="11" name="슬라이드 번호 개체 틀 10"/>
          <p:cNvSpPr>
            <a:spLocks noGrp="1"/>
          </p:cNvSpPr>
          <p:nvPr>
            <p:ph type="sldNum" sz="quarter" idx="12"/>
          </p:nvPr>
        </p:nvSpPr>
        <p:spPr/>
        <p:txBody>
          <a:bodyPr/>
          <a:lstStyle/>
          <a:p>
            <a:r>
              <a:rPr lang="en-US" altLang="ko-KR" smtClean="0"/>
              <a:t>Pages </a:t>
            </a:r>
            <a:fld id="{B520CDF4-2128-4AEB-86B8-6C90AAFF1BAF}" type="slidenum">
              <a:rPr lang="ko-KR" altLang="en-US" smtClean="0"/>
              <a:pPr/>
              <a:t>36</a:t>
            </a:fld>
            <a:r>
              <a:rPr lang="en-US" altLang="ko-KR" smtClean="0"/>
              <a:t>/55</a:t>
            </a:r>
            <a:endParaRPr lang="ko-KR" altLang="en-US" dirty="0"/>
          </a:p>
        </p:txBody>
      </p:sp>
    </p:spTree>
    <p:extLst>
      <p:ext uri="{BB962C8B-B14F-4D97-AF65-F5344CB8AC3E}">
        <p14:creationId xmlns:p14="http://schemas.microsoft.com/office/powerpoint/2010/main" val="1575345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Experiments</a:t>
            </a:r>
            <a:endParaRPr lang="ko-KR" altLang="en-US" dirty="0"/>
          </a:p>
        </p:txBody>
      </p:sp>
      <mc:AlternateContent xmlns:mc="http://schemas.openxmlformats.org/markup-compatibility/2006" xmlns:a14="http://schemas.microsoft.com/office/drawing/2010/main">
        <mc:Choice Requires="a14">
          <p:sp>
            <p:nvSpPr>
              <p:cNvPr id="3" name="내용 개체 틀 2"/>
              <p:cNvSpPr>
                <a:spLocks noGrp="1"/>
              </p:cNvSpPr>
              <p:nvPr>
                <p:ph idx="1"/>
              </p:nvPr>
            </p:nvSpPr>
            <p:spPr/>
            <p:txBody>
              <a:bodyPr/>
              <a:lstStyle/>
              <a:p>
                <a:r>
                  <a:rPr lang="en-US" altLang="ko-KR" dirty="0"/>
                  <a:t>Metropolitan city area</a:t>
                </a:r>
              </a:p>
              <a:p>
                <a:pPr lvl="1"/>
                <a:r>
                  <a:rPr lang="en-US" altLang="ko-KR" dirty="0"/>
                  <a:t>Reliability over distance and Tx power</a:t>
                </a:r>
              </a:p>
              <a:p>
                <a:pPr lvl="2"/>
                <a:r>
                  <a:rPr lang="en-US" altLang="ko-KR" dirty="0"/>
                  <a:t>Place nodes at </a:t>
                </a:r>
                <a14:m>
                  <m:oMath xmlns:m="http://schemas.openxmlformats.org/officeDocument/2006/math">
                    <m:r>
                      <a:rPr lang="en-US" altLang="ko-KR" i="1" dirty="0" smtClean="0">
                        <a:latin typeface="Cambria Math" panose="02040503050406030204" pitchFamily="18" charset="0"/>
                      </a:rPr>
                      <m:t>300, 500, 700, 900, 1100 </m:t>
                    </m:r>
                    <m:r>
                      <a:rPr lang="en-US" altLang="ko-KR" i="1" dirty="0" smtClean="0">
                        <a:latin typeface="Cambria Math" panose="02040503050406030204" pitchFamily="18" charset="0"/>
                      </a:rPr>
                      <m:t>𝑚</m:t>
                    </m:r>
                    <m:r>
                      <a:rPr lang="en-US" altLang="ko-KR" i="1" dirty="0" smtClean="0">
                        <a:latin typeface="Cambria Math" panose="02040503050406030204" pitchFamily="18" charset="0"/>
                      </a:rPr>
                      <m:t> </m:t>
                    </m:r>
                  </m:oMath>
                </a14:m>
                <a:r>
                  <a:rPr lang="en-US" altLang="ko-KR" dirty="0"/>
                  <a:t>away from the BS</a:t>
                </a:r>
              </a:p>
              <a:p>
                <a:pPr lvl="2"/>
                <a:r>
                  <a:rPr lang="en-US" altLang="ko-KR" dirty="0"/>
                  <a:t>Each node transmits 10000 packets asynchronously to the BS and vice versa</a:t>
                </a:r>
              </a:p>
              <a:p>
                <a:pPr lvl="2"/>
                <a:endParaRPr lang="en-US" altLang="ko-KR" dirty="0"/>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blipFill>
                <a:blip r:embed="rId2"/>
                <a:stretch>
                  <a:fillRect l="-745" t="-376"/>
                </a:stretch>
              </a:blipFill>
            </p:spPr>
            <p:txBody>
              <a:bodyPr/>
              <a:lstStyle/>
              <a:p>
                <a:r>
                  <a:rPr lang="ko-KR" altLang="en-US">
                    <a:noFill/>
                  </a:rPr>
                  <a:t> </a:t>
                </a:r>
              </a:p>
            </p:txBody>
          </p:sp>
        </mc:Fallback>
      </mc:AlternateContent>
      <p:pic>
        <p:nvPicPr>
          <p:cNvPr id="6" name="그림 5">
            <a:extLst>
              <a:ext uri="{FF2B5EF4-FFF2-40B4-BE49-F238E27FC236}">
                <a16:creationId xmlns:a16="http://schemas.microsoft.com/office/drawing/2014/main" id="{AED606D9-8206-4124-A039-8E5CB3F3962F}"/>
              </a:ext>
            </a:extLst>
          </p:cNvPr>
          <p:cNvPicPr>
            <a:picLocks noChangeAspect="1"/>
          </p:cNvPicPr>
          <p:nvPr/>
        </p:nvPicPr>
        <p:blipFill>
          <a:blip r:embed="rId3"/>
          <a:stretch>
            <a:fillRect/>
          </a:stretch>
        </p:blipFill>
        <p:spPr>
          <a:xfrm>
            <a:off x="8339475" y="0"/>
            <a:ext cx="3852525" cy="2429670"/>
          </a:xfrm>
          <a:prstGeom prst="rect">
            <a:avLst/>
          </a:prstGeom>
        </p:spPr>
      </p:pic>
      <p:pic>
        <p:nvPicPr>
          <p:cNvPr id="7" name="그림 6">
            <a:extLst>
              <a:ext uri="{FF2B5EF4-FFF2-40B4-BE49-F238E27FC236}">
                <a16:creationId xmlns:a16="http://schemas.microsoft.com/office/drawing/2014/main" id="{CC9B283B-5407-45AF-A70A-BE50814DB017}"/>
              </a:ext>
            </a:extLst>
          </p:cNvPr>
          <p:cNvPicPr>
            <a:picLocks noChangeAspect="1"/>
          </p:cNvPicPr>
          <p:nvPr/>
        </p:nvPicPr>
        <p:blipFill>
          <a:blip r:embed="rId4"/>
          <a:stretch>
            <a:fillRect/>
          </a:stretch>
        </p:blipFill>
        <p:spPr>
          <a:xfrm>
            <a:off x="911225" y="3535759"/>
            <a:ext cx="7186202" cy="2772966"/>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E2269CC-75AB-41A6-9695-2AEC106AB07D}"/>
                  </a:ext>
                </a:extLst>
              </p:cNvPr>
              <p:cNvSpPr txBox="1"/>
              <p:nvPr/>
            </p:nvSpPr>
            <p:spPr>
              <a:xfrm>
                <a:off x="8117767" y="3492034"/>
                <a:ext cx="4059637" cy="1710853"/>
              </a:xfrm>
              <a:prstGeom prst="rect">
                <a:avLst/>
              </a:prstGeom>
              <a:noFill/>
              <a:ln>
                <a:noFill/>
              </a:ln>
            </p:spPr>
            <p:txBody>
              <a:bodyPr wrap="none" rtlCol="0">
                <a:spAutoFit/>
              </a:bodyPr>
              <a:lstStyle/>
              <a:p>
                <a:pPr marL="285750" indent="-285750">
                  <a:lnSpc>
                    <a:spcPct val="110000"/>
                  </a:lnSpc>
                  <a:buFontTx/>
                  <a:buChar char="-"/>
                </a:pPr>
                <a:r>
                  <a:rPr lang="en-US" altLang="ko-KR" sz="1600" dirty="0"/>
                  <a:t>With </a:t>
                </a:r>
                <a14:m>
                  <m:oMath xmlns:m="http://schemas.openxmlformats.org/officeDocument/2006/math">
                    <m:r>
                      <a:rPr lang="en-US" altLang="ko-KR" sz="1600" i="1" dirty="0" smtClean="0">
                        <a:latin typeface="Cambria Math" panose="02040503050406030204" pitchFamily="18" charset="0"/>
                      </a:rPr>
                      <m:t>400 </m:t>
                    </m:r>
                    <m:r>
                      <a:rPr lang="en-US" altLang="ko-KR" sz="1600" i="1" dirty="0" smtClean="0">
                        <a:latin typeface="Cambria Math" panose="02040503050406030204" pitchFamily="18" charset="0"/>
                      </a:rPr>
                      <m:t>𝑘𝐻𝑧</m:t>
                    </m:r>
                    <m:r>
                      <a:rPr lang="en-US" altLang="ko-KR" sz="1600" i="1" dirty="0" smtClean="0">
                        <a:latin typeface="Cambria Math" panose="02040503050406030204" pitchFamily="18" charset="0"/>
                      </a:rPr>
                      <m:t> </m:t>
                    </m:r>
                  </m:oMath>
                </a14:m>
                <a:r>
                  <a:rPr lang="en-US" altLang="ko-KR" sz="1600" dirty="0"/>
                  <a:t>of subcarrier bandwidth,</a:t>
                </a:r>
                <a:br>
                  <a:rPr lang="en-US" altLang="ko-KR" sz="1600" dirty="0"/>
                </a:br>
                <a:r>
                  <a:rPr lang="en-US" altLang="ko-KR" sz="1600" dirty="0"/>
                  <a:t>the BS can decode on average 99.15%</a:t>
                </a:r>
                <a:br>
                  <a:rPr lang="en-US" altLang="ko-KR" sz="1600" dirty="0"/>
                </a:br>
                <a:r>
                  <a:rPr lang="en-US" altLang="ko-KR" sz="1600" dirty="0"/>
                  <a:t>of packet from the node </a:t>
                </a:r>
                <a14:m>
                  <m:oMath xmlns:m="http://schemas.openxmlformats.org/officeDocument/2006/math">
                    <m:r>
                      <a:rPr lang="en-US" altLang="ko-KR" sz="1600" i="1" dirty="0" smtClean="0">
                        <a:latin typeface="Cambria Math" panose="02040503050406030204" pitchFamily="18" charset="0"/>
                      </a:rPr>
                      <m:t>1.1 </m:t>
                    </m:r>
                    <m:r>
                      <a:rPr lang="en-US" altLang="ko-KR" sz="1600" i="1" dirty="0">
                        <a:latin typeface="Cambria Math" panose="02040503050406030204" pitchFamily="18" charset="0"/>
                      </a:rPr>
                      <m:t>𝑘𝑚</m:t>
                    </m:r>
                  </m:oMath>
                </a14:m>
                <a:r>
                  <a:rPr lang="en-US" altLang="ko-KR" sz="1600" dirty="0"/>
                  <a:t> away</a:t>
                </a:r>
              </a:p>
              <a:p>
                <a:pPr marL="285750" indent="-285750">
                  <a:lnSpc>
                    <a:spcPct val="110000"/>
                  </a:lnSpc>
                  <a:buFontTx/>
                  <a:buChar char="-"/>
                </a:pPr>
                <a:r>
                  <a:rPr lang="en-US" altLang="ko-KR" sz="1600" dirty="0"/>
                  <a:t>All the nodes can decode more than</a:t>
                </a:r>
                <a:br>
                  <a:rPr lang="en-US" altLang="ko-KR" sz="1600" dirty="0"/>
                </a:br>
                <a:r>
                  <a:rPr lang="en-US" altLang="ko-KR" sz="1600" dirty="0"/>
                  <a:t>99.5 % of the packets even though</a:t>
                </a:r>
                <a:br>
                  <a:rPr lang="en-US" altLang="ko-KR" sz="1600" dirty="0"/>
                </a:br>
                <a:r>
                  <a:rPr lang="en-US" altLang="ko-KR" sz="1600" dirty="0"/>
                  <a:t>they are </a:t>
                </a:r>
                <a14:m>
                  <m:oMath xmlns:m="http://schemas.openxmlformats.org/officeDocument/2006/math">
                    <m:r>
                      <a:rPr lang="en-US" altLang="ko-KR" sz="1600" i="1" dirty="0" smtClean="0">
                        <a:latin typeface="Cambria Math" panose="02040503050406030204" pitchFamily="18" charset="0"/>
                      </a:rPr>
                      <m:t>1.1 </m:t>
                    </m:r>
                    <m:r>
                      <a:rPr lang="en-US" altLang="ko-KR" sz="1600" i="1" dirty="0" smtClean="0">
                        <a:latin typeface="Cambria Math" panose="02040503050406030204" pitchFamily="18" charset="0"/>
                      </a:rPr>
                      <m:t>𝑘𝑚</m:t>
                    </m:r>
                  </m:oMath>
                </a14:m>
                <a:r>
                  <a:rPr lang="en-US" altLang="ko-KR" sz="1600" dirty="0"/>
                  <a:t> apart from the BS</a:t>
                </a:r>
              </a:p>
            </p:txBody>
          </p:sp>
        </mc:Choice>
        <mc:Fallback xmlns="">
          <p:sp>
            <p:nvSpPr>
              <p:cNvPr id="8" name="TextBox 7">
                <a:extLst>
                  <a:ext uri="{FF2B5EF4-FFF2-40B4-BE49-F238E27FC236}">
                    <a16:creationId xmlns:a16="http://schemas.microsoft.com/office/drawing/2014/main" id="{0E2269CC-75AB-41A6-9695-2AEC106AB07D}"/>
                  </a:ext>
                </a:extLst>
              </p:cNvPr>
              <p:cNvSpPr txBox="1">
                <a:spLocks noRot="1" noChangeAspect="1" noMove="1" noResize="1" noEditPoints="1" noAdjustHandles="1" noChangeArrowheads="1" noChangeShapeType="1" noTextEdit="1"/>
              </p:cNvSpPr>
              <p:nvPr/>
            </p:nvSpPr>
            <p:spPr>
              <a:xfrm>
                <a:off x="8117767" y="3492034"/>
                <a:ext cx="4059637" cy="1710853"/>
              </a:xfrm>
              <a:prstGeom prst="rect">
                <a:avLst/>
              </a:prstGeom>
              <a:blipFill>
                <a:blip r:embed="rId5"/>
                <a:stretch>
                  <a:fillRect l="-601" b="-3929"/>
                </a:stretch>
              </a:blipFill>
              <a:ln>
                <a:noFill/>
              </a:ln>
            </p:spPr>
            <p:txBody>
              <a:bodyPr/>
              <a:lstStyle/>
              <a:p>
                <a:r>
                  <a:rPr lang="ko-KR" altLang="en-US">
                    <a:noFill/>
                  </a:rPr>
                  <a:t> </a:t>
                </a:r>
              </a:p>
            </p:txBody>
          </p:sp>
        </mc:Fallback>
      </mc:AlternateContent>
      <p:sp>
        <p:nvSpPr>
          <p:cNvPr id="9" name="TextBox 8"/>
          <p:cNvSpPr txBox="1"/>
          <p:nvPr/>
        </p:nvSpPr>
        <p:spPr>
          <a:xfrm>
            <a:off x="3028409" y="6308725"/>
            <a:ext cx="2889317" cy="307777"/>
          </a:xfrm>
          <a:prstGeom prst="rect">
            <a:avLst/>
          </a:prstGeom>
          <a:noFill/>
        </p:spPr>
        <p:txBody>
          <a:bodyPr wrap="none" rtlCol="0">
            <a:spAutoFit/>
          </a:bodyPr>
          <a:lstStyle/>
          <a:p>
            <a:r>
              <a:rPr lang="en-US" altLang="ko-KR" sz="1400" dirty="0" smtClean="0"/>
              <a:t>Figure 12. Reliability over distance</a:t>
            </a:r>
            <a:endParaRPr lang="ko-KR" altLang="en-US" sz="1400" dirty="0"/>
          </a:p>
        </p:txBody>
      </p:sp>
      <p:sp>
        <p:nvSpPr>
          <p:cNvPr id="11" name="날짜 개체 틀 10"/>
          <p:cNvSpPr>
            <a:spLocks noGrp="1"/>
          </p:cNvSpPr>
          <p:nvPr>
            <p:ph type="dt" sz="half" idx="10"/>
          </p:nvPr>
        </p:nvSpPr>
        <p:spPr/>
        <p:txBody>
          <a:bodyPr/>
          <a:lstStyle/>
          <a:p>
            <a:fld id="{5BAF16B1-1542-43CF-ABC6-F5F09F801A8C}" type="datetime4">
              <a:rPr lang="en-US" altLang="ko-KR" smtClean="0"/>
              <a:t>October 1, 2018</a:t>
            </a:fld>
            <a:endParaRPr lang="ko-KR" altLang="en-US"/>
          </a:p>
        </p:txBody>
      </p:sp>
      <p:sp>
        <p:nvSpPr>
          <p:cNvPr id="13" name="슬라이드 번호 개체 틀 12"/>
          <p:cNvSpPr>
            <a:spLocks noGrp="1"/>
          </p:cNvSpPr>
          <p:nvPr>
            <p:ph type="sldNum" sz="quarter" idx="12"/>
          </p:nvPr>
        </p:nvSpPr>
        <p:spPr/>
        <p:txBody>
          <a:bodyPr/>
          <a:lstStyle/>
          <a:p>
            <a:r>
              <a:rPr lang="en-US" altLang="ko-KR" smtClean="0"/>
              <a:t>Pages </a:t>
            </a:r>
            <a:fld id="{B520CDF4-2128-4AEB-86B8-6C90AAFF1BAF}" type="slidenum">
              <a:rPr lang="ko-KR" altLang="en-US" smtClean="0"/>
              <a:pPr/>
              <a:t>37</a:t>
            </a:fld>
            <a:r>
              <a:rPr lang="en-US" altLang="ko-KR" smtClean="0"/>
              <a:t>/55</a:t>
            </a:r>
            <a:endParaRPr lang="ko-KR" altLang="en-US" dirty="0"/>
          </a:p>
        </p:txBody>
      </p:sp>
    </p:spTree>
    <p:extLst>
      <p:ext uri="{BB962C8B-B14F-4D97-AF65-F5344CB8AC3E}">
        <p14:creationId xmlns:p14="http://schemas.microsoft.com/office/powerpoint/2010/main" val="27250993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Experiments</a:t>
            </a:r>
            <a:endParaRPr lang="ko-KR" altLang="en-US" dirty="0"/>
          </a:p>
        </p:txBody>
      </p:sp>
      <mc:AlternateContent xmlns:mc="http://schemas.openxmlformats.org/markup-compatibility/2006" xmlns:a14="http://schemas.microsoft.com/office/drawing/2010/main">
        <mc:Choice Requires="a14">
          <p:sp>
            <p:nvSpPr>
              <p:cNvPr id="3" name="내용 개체 틀 2"/>
              <p:cNvSpPr>
                <a:spLocks noGrp="1"/>
              </p:cNvSpPr>
              <p:nvPr>
                <p:ph idx="1"/>
              </p:nvPr>
            </p:nvSpPr>
            <p:spPr/>
            <p:txBody>
              <a:bodyPr/>
              <a:lstStyle/>
              <a:p>
                <a:r>
                  <a:rPr lang="en-US" altLang="ko-KR" dirty="0"/>
                  <a:t>Metropolitan city area</a:t>
                </a:r>
              </a:p>
              <a:p>
                <a:pPr lvl="1"/>
                <a:r>
                  <a:rPr lang="en-US" altLang="ko-KR" dirty="0"/>
                  <a:t>Reliability over distance and Tx power (cont’d)</a:t>
                </a:r>
              </a:p>
              <a:p>
                <a:pPr lvl="2"/>
                <a:r>
                  <a:rPr lang="en-US" altLang="ko-KR" dirty="0"/>
                  <a:t>SNOW limits its maximum distance </a:t>
                </a:r>
                <a14:m>
                  <m:oMath xmlns:m="http://schemas.openxmlformats.org/officeDocument/2006/math">
                    <m:r>
                      <a:rPr lang="en-US" altLang="ko-KR" i="1" dirty="0" smtClean="0">
                        <a:latin typeface="Cambria Math" panose="02040503050406030204" pitchFamily="18" charset="0"/>
                      </a:rPr>
                      <m:t>1.1 </m:t>
                    </m:r>
                    <m:r>
                      <a:rPr lang="en-US" altLang="ko-KR" i="1" dirty="0" smtClean="0">
                        <a:latin typeface="Cambria Math" panose="02040503050406030204" pitchFamily="18" charset="0"/>
                      </a:rPr>
                      <m:t>𝑘𝑚</m:t>
                    </m:r>
                  </m:oMath>
                </a14:m>
                <a:r>
                  <a:rPr lang="en-US" altLang="ko-KR" dirty="0"/>
                  <a:t> with high reliability</a:t>
                </a:r>
              </a:p>
              <a:p>
                <a:pPr lvl="3"/>
                <a14:m>
                  <m:oMath xmlns:m="http://schemas.openxmlformats.org/officeDocument/2006/math">
                    <m:r>
                      <a:rPr lang="en-US" altLang="ko-KR" i="1" dirty="0" smtClean="0">
                        <a:latin typeface="Cambria Math" panose="02040503050406030204" pitchFamily="18" charset="0"/>
                      </a:rPr>
                      <m:t>0 </m:t>
                    </m:r>
                    <m:r>
                      <a:rPr lang="en-US" altLang="ko-KR" i="1" dirty="0" smtClean="0">
                        <a:latin typeface="Cambria Math" panose="02040503050406030204" pitchFamily="18" charset="0"/>
                      </a:rPr>
                      <m:t>𝑑𝐵𝑚</m:t>
                    </m:r>
                  </m:oMath>
                </a14:m>
                <a:r>
                  <a:rPr lang="en-US" altLang="ko-KR" dirty="0"/>
                  <a:t> of Tx power (maximum in WSNs based on IEEE 802.15.4)</a:t>
                </a:r>
              </a:p>
              <a:p>
                <a:pPr lvl="3"/>
                <a14:m>
                  <m:oMath xmlns:m="http://schemas.openxmlformats.org/officeDocument/2006/math">
                    <m:r>
                      <a:rPr lang="en-US" altLang="ko-KR" i="1" dirty="0" smtClean="0">
                        <a:latin typeface="Cambria Math" panose="02040503050406030204" pitchFamily="18" charset="0"/>
                      </a:rPr>
                      <m:t>−94 </m:t>
                    </m:r>
                    <m:r>
                      <a:rPr lang="en-US" altLang="ko-KR" i="1" dirty="0" smtClean="0">
                        <a:latin typeface="Cambria Math" panose="02040503050406030204" pitchFamily="18" charset="0"/>
                      </a:rPr>
                      <m:t>𝑑𝐵𝑚</m:t>
                    </m:r>
                  </m:oMath>
                </a14:m>
                <a:r>
                  <a:rPr lang="en-US" altLang="ko-KR" dirty="0"/>
                  <a:t> receiver sensitivity (typical sensor device)</a:t>
                </a:r>
              </a:p>
              <a:p>
                <a:pPr lvl="2"/>
                <a:endParaRPr lang="en-US" altLang="ko-KR" dirty="0"/>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blipFill>
                <a:blip r:embed="rId2"/>
                <a:stretch>
                  <a:fillRect l="-745" t="-376"/>
                </a:stretch>
              </a:blipFill>
            </p:spPr>
            <p:txBody>
              <a:bodyPr/>
              <a:lstStyle/>
              <a:p>
                <a:r>
                  <a:rPr lang="ko-KR" altLang="en-US">
                    <a:noFill/>
                  </a:rPr>
                  <a:t> </a:t>
                </a:r>
              </a:p>
            </p:txBody>
          </p:sp>
        </mc:Fallback>
      </mc:AlternateContent>
      <p:pic>
        <p:nvPicPr>
          <p:cNvPr id="6" name="그림 5">
            <a:extLst>
              <a:ext uri="{FF2B5EF4-FFF2-40B4-BE49-F238E27FC236}">
                <a16:creationId xmlns:a16="http://schemas.microsoft.com/office/drawing/2014/main" id="{AED606D9-8206-4124-A039-8E5CB3F3962F}"/>
              </a:ext>
            </a:extLst>
          </p:cNvPr>
          <p:cNvPicPr>
            <a:picLocks noChangeAspect="1"/>
          </p:cNvPicPr>
          <p:nvPr/>
        </p:nvPicPr>
        <p:blipFill>
          <a:blip r:embed="rId3"/>
          <a:stretch>
            <a:fillRect/>
          </a:stretch>
        </p:blipFill>
        <p:spPr>
          <a:xfrm>
            <a:off x="8339475" y="0"/>
            <a:ext cx="3852525" cy="2429670"/>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E2269CC-75AB-41A6-9695-2AEC106AB07D}"/>
                  </a:ext>
                </a:extLst>
              </p:cNvPr>
              <p:cNvSpPr txBox="1"/>
              <p:nvPr/>
            </p:nvSpPr>
            <p:spPr>
              <a:xfrm>
                <a:off x="5008723" y="3643501"/>
                <a:ext cx="5919253" cy="1169166"/>
              </a:xfrm>
              <a:prstGeom prst="rect">
                <a:avLst/>
              </a:prstGeom>
              <a:noFill/>
              <a:ln>
                <a:noFill/>
              </a:ln>
            </p:spPr>
            <p:txBody>
              <a:bodyPr wrap="square" rtlCol="0">
                <a:spAutoFit/>
              </a:bodyPr>
              <a:lstStyle/>
              <a:p>
                <a:pPr marL="285750" indent="-285750">
                  <a:lnSpc>
                    <a:spcPct val="110000"/>
                  </a:lnSpc>
                  <a:buFontTx/>
                  <a:buChar char="-"/>
                </a:pPr>
                <a:r>
                  <a:rPr lang="en-US" altLang="ko-KR" sz="1600" dirty="0"/>
                  <a:t>Move one node much farther away from the BS</a:t>
                </a:r>
              </a:p>
              <a:p>
                <a:pPr marL="285750" indent="-285750">
                  <a:lnSpc>
                    <a:spcPct val="110000"/>
                  </a:lnSpc>
                  <a:buFontTx/>
                  <a:buChar char="-"/>
                </a:pPr>
                <a:r>
                  <a:rPr lang="en-US" altLang="ko-KR" sz="1600" dirty="0"/>
                  <a:t>Vary the Tx power from </a:t>
                </a:r>
                <a14:m>
                  <m:oMath xmlns:m="http://schemas.openxmlformats.org/officeDocument/2006/math">
                    <m:r>
                      <a:rPr lang="en-US" altLang="ko-KR" sz="1600" i="1" dirty="0" smtClean="0">
                        <a:latin typeface="Cambria Math" panose="02040503050406030204" pitchFamily="18" charset="0"/>
                      </a:rPr>
                      <m:t>0 </m:t>
                    </m:r>
                    <m:r>
                      <a:rPr lang="en-US" altLang="ko-KR" sz="1600" i="1" dirty="0" smtClean="0">
                        <a:latin typeface="Cambria Math" panose="02040503050406030204" pitchFamily="18" charset="0"/>
                      </a:rPr>
                      <m:t>𝑑𝐵𝑚</m:t>
                    </m:r>
                  </m:oMath>
                </a14:m>
                <a:r>
                  <a:rPr lang="en-US" altLang="ko-KR" sz="1600" dirty="0"/>
                  <a:t> up to </a:t>
                </a:r>
                <a14:m>
                  <m:oMath xmlns:m="http://schemas.openxmlformats.org/officeDocument/2006/math">
                    <m:r>
                      <a:rPr lang="en-US" altLang="ko-KR" sz="1600" i="1" dirty="0" smtClean="0">
                        <a:latin typeface="Cambria Math" panose="02040503050406030204" pitchFamily="18" charset="0"/>
                      </a:rPr>
                      <m:t>20 </m:t>
                    </m:r>
                    <m:r>
                      <a:rPr lang="en-US" altLang="ko-KR" sz="1600" i="1" dirty="0" smtClean="0">
                        <a:latin typeface="Cambria Math" panose="02040503050406030204" pitchFamily="18" charset="0"/>
                      </a:rPr>
                      <m:t>𝑑𝐵𝑚</m:t>
                    </m:r>
                  </m:oMath>
                </a14:m>
                <a:endParaRPr lang="en-US" altLang="ko-KR" sz="1600" dirty="0"/>
              </a:p>
              <a:p>
                <a:pPr marL="285750" indent="-285750">
                  <a:lnSpc>
                    <a:spcPct val="110000"/>
                  </a:lnSpc>
                  <a:buFontTx/>
                  <a:buChar char="-"/>
                </a:pPr>
                <a:r>
                  <a:rPr lang="en-US" altLang="ko-KR" sz="1600" dirty="0"/>
                  <a:t>With </a:t>
                </a:r>
                <a14:m>
                  <m:oMath xmlns:m="http://schemas.openxmlformats.org/officeDocument/2006/math">
                    <m:r>
                      <a:rPr lang="en-US" altLang="ko-KR" sz="1600" i="1" dirty="0" smtClean="0">
                        <a:latin typeface="Cambria Math" panose="02040503050406030204" pitchFamily="18" charset="0"/>
                      </a:rPr>
                      <m:t>20 </m:t>
                    </m:r>
                    <m:r>
                      <a:rPr lang="en-US" altLang="ko-KR" sz="1600" i="1" dirty="0" smtClean="0">
                        <a:latin typeface="Cambria Math" panose="02040503050406030204" pitchFamily="18" charset="0"/>
                      </a:rPr>
                      <m:t>𝑑𝐵𝑚</m:t>
                    </m:r>
                  </m:oMath>
                </a14:m>
                <a:r>
                  <a:rPr lang="en-US" altLang="ko-KR" sz="1600" dirty="0"/>
                  <a:t> of Tx power, the BS can decode from </a:t>
                </a:r>
                <a:br>
                  <a:rPr lang="en-US" altLang="ko-KR" sz="1600" dirty="0"/>
                </a:br>
                <a:r>
                  <a:rPr lang="en-US" altLang="ko-KR" sz="1600" dirty="0"/>
                  <a:t>approximately </a:t>
                </a:r>
                <a14:m>
                  <m:oMath xmlns:m="http://schemas.openxmlformats.org/officeDocument/2006/math">
                    <m:r>
                      <a:rPr lang="en-US" altLang="ko-KR" sz="1600" i="1" dirty="0" smtClean="0">
                        <a:latin typeface="Cambria Math" panose="02040503050406030204" pitchFamily="18" charset="0"/>
                      </a:rPr>
                      <m:t>8 </m:t>
                    </m:r>
                    <m:r>
                      <a:rPr lang="en-US" altLang="ko-KR" sz="1600" i="1" dirty="0" smtClean="0">
                        <a:latin typeface="Cambria Math" panose="02040503050406030204" pitchFamily="18" charset="0"/>
                      </a:rPr>
                      <m:t>𝑘𝑚</m:t>
                    </m:r>
                    <m:r>
                      <a:rPr lang="en-US" altLang="ko-KR" sz="1600" i="1" dirty="0" smtClean="0">
                        <a:latin typeface="Cambria Math" panose="02040503050406030204" pitchFamily="18" charset="0"/>
                      </a:rPr>
                      <m:t> </m:t>
                    </m:r>
                  </m:oMath>
                </a14:m>
                <a:r>
                  <a:rPr lang="en-US" altLang="ko-KR" sz="1600" dirty="0"/>
                  <a:t>away</a:t>
                </a:r>
              </a:p>
            </p:txBody>
          </p:sp>
        </mc:Choice>
        <mc:Fallback xmlns="">
          <p:sp>
            <p:nvSpPr>
              <p:cNvPr id="8" name="TextBox 7">
                <a:extLst>
                  <a:ext uri="{FF2B5EF4-FFF2-40B4-BE49-F238E27FC236}">
                    <a16:creationId xmlns:a16="http://schemas.microsoft.com/office/drawing/2014/main" id="{0E2269CC-75AB-41A6-9695-2AEC106AB07D}"/>
                  </a:ext>
                </a:extLst>
              </p:cNvPr>
              <p:cNvSpPr txBox="1">
                <a:spLocks noRot="1" noChangeAspect="1" noMove="1" noResize="1" noEditPoints="1" noAdjustHandles="1" noChangeArrowheads="1" noChangeShapeType="1" noTextEdit="1"/>
              </p:cNvSpPr>
              <p:nvPr/>
            </p:nvSpPr>
            <p:spPr>
              <a:xfrm>
                <a:off x="5008723" y="3643501"/>
                <a:ext cx="5919253" cy="1169166"/>
              </a:xfrm>
              <a:prstGeom prst="rect">
                <a:avLst/>
              </a:prstGeom>
              <a:blipFill>
                <a:blip r:embed="rId4"/>
                <a:stretch>
                  <a:fillRect l="-412" b="-6283"/>
                </a:stretch>
              </a:blipFill>
              <a:ln>
                <a:noFill/>
              </a:ln>
            </p:spPr>
            <p:txBody>
              <a:bodyPr/>
              <a:lstStyle/>
              <a:p>
                <a:r>
                  <a:rPr lang="ko-KR" altLang="en-US">
                    <a:noFill/>
                  </a:rPr>
                  <a:t> </a:t>
                </a:r>
              </a:p>
            </p:txBody>
          </p:sp>
        </mc:Fallback>
      </mc:AlternateContent>
      <p:pic>
        <p:nvPicPr>
          <p:cNvPr id="9" name="그림 8">
            <a:extLst>
              <a:ext uri="{FF2B5EF4-FFF2-40B4-BE49-F238E27FC236}">
                <a16:creationId xmlns:a16="http://schemas.microsoft.com/office/drawing/2014/main" id="{3BB9A795-2BD1-4EFC-BD3B-8F661BC1BAC4}"/>
              </a:ext>
            </a:extLst>
          </p:cNvPr>
          <p:cNvPicPr>
            <a:picLocks noChangeAspect="1"/>
          </p:cNvPicPr>
          <p:nvPr/>
        </p:nvPicPr>
        <p:blipFill>
          <a:blip r:embed="rId5"/>
          <a:stretch>
            <a:fillRect/>
          </a:stretch>
        </p:blipFill>
        <p:spPr>
          <a:xfrm>
            <a:off x="911225" y="3492034"/>
            <a:ext cx="3822140" cy="2830995"/>
          </a:xfrm>
          <a:prstGeom prst="rect">
            <a:avLst/>
          </a:prstGeom>
        </p:spPr>
      </p:pic>
      <p:sp>
        <p:nvSpPr>
          <p:cNvPr id="10" name="TextBox 9"/>
          <p:cNvSpPr txBox="1"/>
          <p:nvPr/>
        </p:nvSpPr>
        <p:spPr>
          <a:xfrm>
            <a:off x="1028823" y="6245324"/>
            <a:ext cx="3586944" cy="307777"/>
          </a:xfrm>
          <a:prstGeom prst="rect">
            <a:avLst/>
          </a:prstGeom>
          <a:noFill/>
        </p:spPr>
        <p:txBody>
          <a:bodyPr wrap="none" rtlCol="0">
            <a:spAutoFit/>
          </a:bodyPr>
          <a:lstStyle/>
          <a:p>
            <a:r>
              <a:rPr lang="en-US" altLang="ko-KR" sz="1400" dirty="0" smtClean="0"/>
              <a:t>Figure 13. Distance with varying Tx powers</a:t>
            </a:r>
            <a:endParaRPr lang="ko-KR" altLang="en-US" sz="1400" dirty="0"/>
          </a:p>
        </p:txBody>
      </p:sp>
      <p:sp>
        <p:nvSpPr>
          <p:cNvPr id="11" name="날짜 개체 틀 10"/>
          <p:cNvSpPr>
            <a:spLocks noGrp="1"/>
          </p:cNvSpPr>
          <p:nvPr>
            <p:ph type="dt" sz="half" idx="10"/>
          </p:nvPr>
        </p:nvSpPr>
        <p:spPr/>
        <p:txBody>
          <a:bodyPr/>
          <a:lstStyle/>
          <a:p>
            <a:fld id="{FBE783F5-C9C8-494B-8FF9-8C641151C944}" type="datetime4">
              <a:rPr lang="en-US" altLang="ko-KR" smtClean="0"/>
              <a:t>October 1, 2018</a:t>
            </a:fld>
            <a:endParaRPr lang="ko-KR" altLang="en-US"/>
          </a:p>
        </p:txBody>
      </p:sp>
      <p:sp>
        <p:nvSpPr>
          <p:cNvPr id="13" name="슬라이드 번호 개체 틀 12"/>
          <p:cNvSpPr>
            <a:spLocks noGrp="1"/>
          </p:cNvSpPr>
          <p:nvPr>
            <p:ph type="sldNum" sz="quarter" idx="12"/>
          </p:nvPr>
        </p:nvSpPr>
        <p:spPr/>
        <p:txBody>
          <a:bodyPr/>
          <a:lstStyle/>
          <a:p>
            <a:r>
              <a:rPr lang="en-US" altLang="ko-KR" smtClean="0"/>
              <a:t>Pages </a:t>
            </a:r>
            <a:fld id="{B520CDF4-2128-4AEB-86B8-6C90AAFF1BAF}" type="slidenum">
              <a:rPr lang="ko-KR" altLang="en-US" smtClean="0"/>
              <a:pPr/>
              <a:t>38</a:t>
            </a:fld>
            <a:r>
              <a:rPr lang="en-US" altLang="ko-KR" smtClean="0"/>
              <a:t>/55</a:t>
            </a:r>
            <a:endParaRPr lang="ko-KR" altLang="en-US" dirty="0"/>
          </a:p>
        </p:txBody>
      </p:sp>
    </p:spTree>
    <p:extLst>
      <p:ext uri="{BB962C8B-B14F-4D97-AF65-F5344CB8AC3E}">
        <p14:creationId xmlns:p14="http://schemas.microsoft.com/office/powerpoint/2010/main" val="31989076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Experiments</a:t>
            </a:r>
            <a:endParaRPr lang="ko-KR" altLang="en-US" dirty="0"/>
          </a:p>
        </p:txBody>
      </p:sp>
      <p:sp>
        <p:nvSpPr>
          <p:cNvPr id="3" name="내용 개체 틀 2"/>
          <p:cNvSpPr>
            <a:spLocks noGrp="1"/>
          </p:cNvSpPr>
          <p:nvPr>
            <p:ph idx="1"/>
          </p:nvPr>
        </p:nvSpPr>
        <p:spPr/>
        <p:txBody>
          <a:bodyPr/>
          <a:lstStyle/>
          <a:p>
            <a:r>
              <a:rPr lang="en-US" altLang="ko-KR" dirty="0"/>
              <a:t>Metropolitan city area</a:t>
            </a:r>
          </a:p>
          <a:p>
            <a:pPr lvl="1"/>
            <a:r>
              <a:rPr lang="en-US" altLang="ko-KR" dirty="0"/>
              <a:t>Maximum achievable throughput</a:t>
            </a:r>
          </a:p>
          <a:p>
            <a:pPr lvl="2"/>
            <a:r>
              <a:rPr lang="en-US" altLang="ko-KR" dirty="0"/>
              <a:t>Maximum total bits that the BS can receive per second</a:t>
            </a:r>
          </a:p>
          <a:p>
            <a:pPr lvl="2"/>
            <a:r>
              <a:rPr lang="en-US" altLang="ko-KR" dirty="0"/>
              <a:t>Compare throughput between SNOW 1.0 and 2.0</a:t>
            </a:r>
          </a:p>
        </p:txBody>
      </p:sp>
      <p:pic>
        <p:nvPicPr>
          <p:cNvPr id="6" name="그림 5">
            <a:extLst>
              <a:ext uri="{FF2B5EF4-FFF2-40B4-BE49-F238E27FC236}">
                <a16:creationId xmlns:a16="http://schemas.microsoft.com/office/drawing/2014/main" id="{AED606D9-8206-4124-A039-8E5CB3F3962F}"/>
              </a:ext>
            </a:extLst>
          </p:cNvPr>
          <p:cNvPicPr>
            <a:picLocks noChangeAspect="1"/>
          </p:cNvPicPr>
          <p:nvPr/>
        </p:nvPicPr>
        <p:blipFill>
          <a:blip r:embed="rId2"/>
          <a:stretch>
            <a:fillRect/>
          </a:stretch>
        </p:blipFill>
        <p:spPr>
          <a:xfrm>
            <a:off x="8339475" y="0"/>
            <a:ext cx="3852525" cy="2429670"/>
          </a:xfrm>
          <a:prstGeom prst="rect">
            <a:avLst/>
          </a:prstGeom>
        </p:spPr>
      </p:pic>
      <p:pic>
        <p:nvPicPr>
          <p:cNvPr id="9" name="그림 8">
            <a:extLst>
              <a:ext uri="{FF2B5EF4-FFF2-40B4-BE49-F238E27FC236}">
                <a16:creationId xmlns:a16="http://schemas.microsoft.com/office/drawing/2014/main" id="{D290562D-0B7F-49B6-9323-37E4E38BD1C1}"/>
              </a:ext>
            </a:extLst>
          </p:cNvPr>
          <p:cNvPicPr>
            <a:picLocks noChangeAspect="1"/>
          </p:cNvPicPr>
          <p:nvPr/>
        </p:nvPicPr>
        <p:blipFill>
          <a:blip r:embed="rId3"/>
          <a:stretch>
            <a:fillRect/>
          </a:stretch>
        </p:blipFill>
        <p:spPr>
          <a:xfrm>
            <a:off x="911225" y="3299852"/>
            <a:ext cx="4355308" cy="3008872"/>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7F5572A-0798-47DC-B537-E2FA11F0B795}"/>
                  </a:ext>
                </a:extLst>
              </p:cNvPr>
              <p:cNvSpPr txBox="1"/>
              <p:nvPr/>
            </p:nvSpPr>
            <p:spPr>
              <a:xfrm>
                <a:off x="5334628" y="3299852"/>
                <a:ext cx="6409137" cy="2252540"/>
              </a:xfrm>
              <a:prstGeom prst="rect">
                <a:avLst/>
              </a:prstGeom>
              <a:noFill/>
              <a:ln>
                <a:noFill/>
              </a:ln>
            </p:spPr>
            <p:txBody>
              <a:bodyPr wrap="square" rtlCol="0">
                <a:spAutoFit/>
              </a:bodyPr>
              <a:lstStyle/>
              <a:p>
                <a:pPr marL="285750" indent="-285750">
                  <a:lnSpc>
                    <a:spcPct val="110000"/>
                  </a:lnSpc>
                  <a:buFontTx/>
                  <a:buChar char="-"/>
                </a:pPr>
                <a:r>
                  <a:rPr lang="en-US" altLang="ko-KR" sz="1600" dirty="0" smtClean="0"/>
                  <a:t>Maximum achievable throughput in a typical IEEE 802.15.4 based WSN is </a:t>
                </a:r>
                <a14:m>
                  <m:oMath xmlns:m="http://schemas.openxmlformats.org/officeDocument/2006/math">
                    <m:r>
                      <a:rPr lang="en-US" altLang="ko-KR" sz="1600" i="1" dirty="0" smtClean="0">
                        <a:latin typeface="Cambria Math" panose="02040503050406030204" pitchFamily="18" charset="0"/>
                      </a:rPr>
                      <m:t>250 </m:t>
                    </m:r>
                    <m:r>
                      <a:rPr lang="en-US" altLang="ko-KR" sz="1600" i="1" dirty="0" smtClean="0">
                        <a:latin typeface="Cambria Math" panose="02040503050406030204" pitchFamily="18" charset="0"/>
                      </a:rPr>
                      <m:t>𝑘𝑏𝑝𝑠</m:t>
                    </m:r>
                  </m:oMath>
                </a14:m>
                <a:r>
                  <a:rPr lang="en-US" altLang="ko-KR" sz="1600" dirty="0"/>
                  <a:t> (baseline)</a:t>
                </a:r>
              </a:p>
              <a:p>
                <a:pPr marL="285750" indent="-285750">
                  <a:lnSpc>
                    <a:spcPct val="110000"/>
                  </a:lnSpc>
                  <a:buFontTx/>
                  <a:buChar char="-"/>
                </a:pPr>
                <a:r>
                  <a:rPr lang="en-US" altLang="ko-KR" sz="1600" dirty="0"/>
                  <a:t>The number of nodes doesn’t impact its performance as the BS can receive at most one packet at a time</a:t>
                </a:r>
              </a:p>
              <a:p>
                <a:pPr marL="285750" indent="-285750">
                  <a:lnSpc>
                    <a:spcPct val="110000"/>
                  </a:lnSpc>
                  <a:buFontTx/>
                  <a:buChar char="-"/>
                </a:pPr>
                <a:r>
                  <a:rPr lang="en-US" altLang="ko-KR" sz="1600" dirty="0"/>
                  <a:t>A channel in the IEEE 802.15.4 network is much wider and has higher bit rate </a:t>
                </a:r>
                <a:r>
                  <a:rPr lang="en-US" altLang="ko-KR" sz="1600" dirty="0" smtClean="0"/>
                  <a:t>(</a:t>
                </a:r>
                <a14:m>
                  <m:oMath xmlns:m="http://schemas.openxmlformats.org/officeDocument/2006/math">
                    <m:r>
                      <a:rPr lang="en-US" altLang="ko-KR" sz="1600" i="1" dirty="0" smtClean="0">
                        <a:latin typeface="Cambria Math" panose="02040503050406030204" pitchFamily="18" charset="0"/>
                      </a:rPr>
                      <m:t>250 </m:t>
                    </m:r>
                    <m:r>
                      <a:rPr lang="en-US" altLang="ko-KR" sz="1600" i="1" dirty="0" smtClean="0">
                        <a:latin typeface="Cambria Math" panose="02040503050406030204" pitchFamily="18" charset="0"/>
                      </a:rPr>
                      <m:t>𝑘𝑏𝑝𝑠</m:t>
                    </m:r>
                  </m:oMath>
                </a14:m>
                <a:r>
                  <a:rPr lang="en-US" altLang="ko-KR" sz="1600" dirty="0" smtClean="0"/>
                  <a:t> vs. </a:t>
                </a:r>
                <a14:m>
                  <m:oMath xmlns:m="http://schemas.openxmlformats.org/officeDocument/2006/math">
                    <m:r>
                      <a:rPr lang="en-US" altLang="ko-KR" sz="1600" i="1" dirty="0" smtClean="0">
                        <a:latin typeface="Cambria Math" panose="02040503050406030204" pitchFamily="18" charset="0"/>
                      </a:rPr>
                      <m:t>50 </m:t>
                    </m:r>
                    <m:r>
                      <a:rPr lang="en-US" altLang="ko-KR" sz="1600" i="1" dirty="0" smtClean="0">
                        <a:latin typeface="Cambria Math" panose="02040503050406030204" pitchFamily="18" charset="0"/>
                      </a:rPr>
                      <m:t>𝑘𝑏𝑝𝑠</m:t>
                    </m:r>
                  </m:oMath>
                </a14:m>
                <a:r>
                  <a:rPr lang="en-US" altLang="ko-KR" sz="1600" dirty="0" smtClean="0"/>
                  <a:t>)</a:t>
                </a:r>
                <a:endParaRPr lang="en-US" altLang="ko-KR" sz="1600" dirty="0"/>
              </a:p>
              <a:p>
                <a:pPr marL="285750" indent="-285750">
                  <a:lnSpc>
                    <a:spcPct val="110000"/>
                  </a:lnSpc>
                  <a:buFontTx/>
                  <a:buChar char="-"/>
                </a:pPr>
                <a:r>
                  <a:rPr lang="en-US" altLang="ko-KR" sz="1600" dirty="0"/>
                  <a:t>SNOW throughput keeps increasing linearly with the number of nodes while the baseline remains unchanged </a:t>
                </a:r>
              </a:p>
            </p:txBody>
          </p:sp>
        </mc:Choice>
        <mc:Fallback xmlns="">
          <p:sp>
            <p:nvSpPr>
              <p:cNvPr id="10" name="TextBox 9">
                <a:extLst>
                  <a:ext uri="{FF2B5EF4-FFF2-40B4-BE49-F238E27FC236}">
                    <a16:creationId xmlns:a16="http://schemas.microsoft.com/office/drawing/2014/main" id="{B7F5572A-0798-47DC-B537-E2FA11F0B795}"/>
                  </a:ext>
                </a:extLst>
              </p:cNvPr>
              <p:cNvSpPr txBox="1">
                <a:spLocks noRot="1" noChangeAspect="1" noMove="1" noResize="1" noEditPoints="1" noAdjustHandles="1" noChangeArrowheads="1" noChangeShapeType="1" noTextEdit="1"/>
              </p:cNvSpPr>
              <p:nvPr/>
            </p:nvSpPr>
            <p:spPr>
              <a:xfrm>
                <a:off x="5334628" y="3299852"/>
                <a:ext cx="6409137" cy="2252540"/>
              </a:xfrm>
              <a:prstGeom prst="rect">
                <a:avLst/>
              </a:prstGeom>
              <a:blipFill>
                <a:blip r:embed="rId4"/>
                <a:stretch>
                  <a:fillRect l="-285" r="-666" b="-2432"/>
                </a:stretch>
              </a:blipFill>
              <a:ln>
                <a:noFill/>
              </a:ln>
            </p:spPr>
            <p:txBody>
              <a:bodyPr/>
              <a:lstStyle/>
              <a:p>
                <a:r>
                  <a:rPr lang="ko-KR" altLang="en-US">
                    <a:noFill/>
                  </a:rPr>
                  <a:t> </a:t>
                </a:r>
              </a:p>
            </p:txBody>
          </p:sp>
        </mc:Fallback>
      </mc:AlternateContent>
      <p:sp>
        <p:nvSpPr>
          <p:cNvPr id="11" name="TextBox 10"/>
          <p:cNvSpPr txBox="1"/>
          <p:nvPr/>
        </p:nvSpPr>
        <p:spPr>
          <a:xfrm>
            <a:off x="1295471" y="6216859"/>
            <a:ext cx="3586816" cy="307777"/>
          </a:xfrm>
          <a:prstGeom prst="rect">
            <a:avLst/>
          </a:prstGeom>
          <a:noFill/>
        </p:spPr>
        <p:txBody>
          <a:bodyPr wrap="none" rtlCol="0">
            <a:spAutoFit/>
          </a:bodyPr>
          <a:lstStyle/>
          <a:p>
            <a:r>
              <a:rPr lang="en-US" altLang="ko-KR" sz="1400" dirty="0" smtClean="0"/>
              <a:t>Figure 14. Maximum achievable throughput</a:t>
            </a:r>
            <a:endParaRPr lang="ko-KR" altLang="en-US" sz="1400" dirty="0"/>
          </a:p>
        </p:txBody>
      </p:sp>
      <p:sp>
        <p:nvSpPr>
          <p:cNvPr id="8" name="날짜 개체 틀 7"/>
          <p:cNvSpPr>
            <a:spLocks noGrp="1"/>
          </p:cNvSpPr>
          <p:nvPr>
            <p:ph type="dt" sz="half" idx="10"/>
          </p:nvPr>
        </p:nvSpPr>
        <p:spPr/>
        <p:txBody>
          <a:bodyPr/>
          <a:lstStyle/>
          <a:p>
            <a:fld id="{19C27072-2EFC-4F66-BA28-52241D596F84}" type="datetime4">
              <a:rPr lang="en-US" altLang="ko-KR" smtClean="0"/>
              <a:t>October 1, 2018</a:t>
            </a:fld>
            <a:endParaRPr lang="ko-KR" altLang="en-US"/>
          </a:p>
        </p:txBody>
      </p:sp>
      <p:sp>
        <p:nvSpPr>
          <p:cNvPr id="13" name="슬라이드 번호 개체 틀 12"/>
          <p:cNvSpPr>
            <a:spLocks noGrp="1"/>
          </p:cNvSpPr>
          <p:nvPr>
            <p:ph type="sldNum" sz="quarter" idx="12"/>
          </p:nvPr>
        </p:nvSpPr>
        <p:spPr/>
        <p:txBody>
          <a:bodyPr/>
          <a:lstStyle/>
          <a:p>
            <a:r>
              <a:rPr lang="en-US" altLang="ko-KR" smtClean="0"/>
              <a:t>Pages </a:t>
            </a:r>
            <a:fld id="{B520CDF4-2128-4AEB-86B8-6C90AAFF1BAF}" type="slidenum">
              <a:rPr lang="ko-KR" altLang="en-US" smtClean="0"/>
              <a:pPr/>
              <a:t>39</a:t>
            </a:fld>
            <a:r>
              <a:rPr lang="en-US" altLang="ko-KR" smtClean="0"/>
              <a:t>/55</a:t>
            </a:r>
            <a:endParaRPr lang="ko-KR" altLang="en-US" dirty="0"/>
          </a:p>
        </p:txBody>
      </p:sp>
    </p:spTree>
    <p:extLst>
      <p:ext uri="{BB962C8B-B14F-4D97-AF65-F5344CB8AC3E}">
        <p14:creationId xmlns:p14="http://schemas.microsoft.com/office/powerpoint/2010/main" val="18666017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Experiments</a:t>
            </a:r>
            <a:endParaRPr lang="ko-KR" altLang="en-US" dirty="0"/>
          </a:p>
        </p:txBody>
      </p:sp>
      <mc:AlternateContent xmlns:mc="http://schemas.openxmlformats.org/markup-compatibility/2006" xmlns:a14="http://schemas.microsoft.com/office/drawing/2010/main">
        <mc:Choice Requires="a14">
          <p:sp>
            <p:nvSpPr>
              <p:cNvPr id="3" name="내용 개체 틀 2"/>
              <p:cNvSpPr>
                <a:spLocks noGrp="1"/>
              </p:cNvSpPr>
              <p:nvPr>
                <p:ph idx="1"/>
              </p:nvPr>
            </p:nvSpPr>
            <p:spPr/>
            <p:txBody>
              <a:bodyPr/>
              <a:lstStyle/>
              <a:p>
                <a:r>
                  <a:rPr lang="en-US" altLang="ko-KR" dirty="0"/>
                  <a:t>Metropolitan city area</a:t>
                </a:r>
              </a:p>
              <a:p>
                <a:pPr lvl="1"/>
                <a:r>
                  <a:rPr lang="en-US" altLang="ko-KR" dirty="0"/>
                  <a:t>Energy consumption and latency</a:t>
                </a:r>
              </a:p>
              <a:p>
                <a:pPr lvl="2"/>
                <a:r>
                  <a:rPr lang="en-US" altLang="ko-KR" dirty="0"/>
                  <a:t>Compare SNOW with a traditional WSN design</a:t>
                </a:r>
              </a:p>
              <a:p>
                <a:pPr lvl="3"/>
                <a:r>
                  <a:rPr lang="en-US" altLang="ko-KR" dirty="0" smtClean="0"/>
                  <a:t>A-MAC [10]: energy efficient MAC protocol for IEEE 802.15.4 based WSN (</a:t>
                </a:r>
                <a14:m>
                  <m:oMath xmlns:m="http://schemas.openxmlformats.org/officeDocument/2006/math">
                    <m:r>
                      <a:rPr lang="en-US" altLang="ko-KR" i="1" dirty="0" smtClean="0">
                        <a:latin typeface="Cambria Math" panose="02040503050406030204" pitchFamily="18" charset="0"/>
                      </a:rPr>
                      <m:t>2.4 </m:t>
                    </m:r>
                    <m:r>
                      <a:rPr lang="en-US" altLang="ko-KR" i="1" dirty="0" smtClean="0">
                        <a:latin typeface="Cambria Math" panose="02040503050406030204" pitchFamily="18" charset="0"/>
                      </a:rPr>
                      <m:t>𝐺𝐻𝑧</m:t>
                    </m:r>
                  </m:oMath>
                </a14:m>
                <a:r>
                  <a:rPr lang="en-US" altLang="ko-KR" dirty="0" smtClean="0"/>
                  <a:t> band)</a:t>
                </a:r>
              </a:p>
              <a:p>
                <a:pPr lvl="2"/>
                <a:r>
                  <a:rPr lang="en-US" altLang="ko-KR" dirty="0" smtClean="0"/>
                  <a:t>Place </a:t>
                </a:r>
                <a:r>
                  <a:rPr lang="en-US" altLang="ko-KR" dirty="0"/>
                  <a:t>7 SNOW nodes each </a:t>
                </a:r>
                <a14:m>
                  <m:oMath xmlns:m="http://schemas.openxmlformats.org/officeDocument/2006/math">
                    <m:r>
                      <a:rPr lang="en-US" altLang="ko-KR" i="1" dirty="0" smtClean="0">
                        <a:latin typeface="Cambria Math" panose="02040503050406030204" pitchFamily="18" charset="0"/>
                      </a:rPr>
                      <m:t>280 </m:t>
                    </m:r>
                    <m:r>
                      <a:rPr lang="en-US" altLang="ko-KR" i="1" dirty="0" smtClean="0">
                        <a:latin typeface="Cambria Math" panose="02040503050406030204" pitchFamily="18" charset="0"/>
                      </a:rPr>
                      <m:t>𝑚</m:t>
                    </m:r>
                  </m:oMath>
                </a14:m>
                <a:r>
                  <a:rPr lang="en-US" altLang="ko-KR" dirty="0"/>
                  <a:t> apart from the BS</a:t>
                </a:r>
              </a:p>
              <a:p>
                <a:pPr lvl="2"/>
                <a:r>
                  <a:rPr lang="en-US" altLang="ko-KR" dirty="0"/>
                  <a:t>Place A-MAC nodes </a:t>
                </a:r>
                <a14:m>
                  <m:oMath xmlns:m="http://schemas.openxmlformats.org/officeDocument/2006/math">
                    <m:r>
                      <a:rPr lang="en-US" altLang="ko-KR" i="1" dirty="0" smtClean="0">
                        <a:latin typeface="Cambria Math" panose="02040503050406030204" pitchFamily="18" charset="0"/>
                      </a:rPr>
                      <m:t>40 </m:t>
                    </m:r>
                    <m:r>
                      <a:rPr lang="en-US" altLang="ko-KR" i="1" dirty="0" smtClean="0">
                        <a:latin typeface="Cambria Math" panose="02040503050406030204" pitchFamily="18" charset="0"/>
                      </a:rPr>
                      <m:t>𝑚</m:t>
                    </m:r>
                  </m:oMath>
                </a14:m>
                <a:r>
                  <a:rPr lang="en-US" altLang="ko-KR" dirty="0"/>
                  <a:t> apart from each other making a linear multi-hop network</a:t>
                </a:r>
              </a:p>
              <a:p>
                <a:pPr lvl="3"/>
                <a:r>
                  <a:rPr lang="en-US" altLang="ko-KR" dirty="0"/>
                  <a:t>Due to their shorter communication ranges</a:t>
                </a:r>
              </a:p>
              <a:p>
                <a:pPr lvl="2"/>
                <a:r>
                  <a:rPr lang="en-US" altLang="ko-KR" dirty="0"/>
                  <a:t>In both of the networks, each node except the BS generates a packet every </a:t>
                </a:r>
                <a:r>
                  <a:rPr lang="en-US" altLang="ko-KR" dirty="0" smtClean="0"/>
                  <a:t>60 seconds</a:t>
                </a:r>
                <a:endParaRPr lang="en-US" altLang="ko-KR" dirty="0"/>
              </a:p>
              <a:p>
                <a:pPr lvl="3"/>
                <a:r>
                  <a:rPr lang="en-US" altLang="ko-KR" dirty="0"/>
                  <a:t>To collect all the packets at the BS</a:t>
                </a:r>
              </a:p>
              <a:p>
                <a:pPr lvl="3"/>
                <a:r>
                  <a:rPr lang="en-US" altLang="ko-KR" dirty="0"/>
                  <a:t>Run multiple rounds of convergecast for 2 hours</a:t>
                </a:r>
              </a:p>
              <a:p>
                <a:pPr lvl="3"/>
                <a:endParaRPr lang="en-US" altLang="ko-KR" dirty="0"/>
              </a:p>
              <a:p>
                <a:pPr lvl="2"/>
                <a:endParaRPr lang="en-US" altLang="ko-KR" dirty="0"/>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blipFill>
                <a:blip r:embed="rId2"/>
                <a:stretch>
                  <a:fillRect l="-745" t="-376"/>
                </a:stretch>
              </a:blipFill>
            </p:spPr>
            <p:txBody>
              <a:bodyPr/>
              <a:lstStyle/>
              <a:p>
                <a:r>
                  <a:rPr lang="ko-KR" altLang="en-US">
                    <a:noFill/>
                  </a:rPr>
                  <a:t> </a:t>
                </a:r>
              </a:p>
            </p:txBody>
          </p:sp>
        </mc:Fallback>
      </mc:AlternateContent>
      <p:sp>
        <p:nvSpPr>
          <p:cNvPr id="7" name="직사각형 6"/>
          <p:cNvSpPr/>
          <p:nvPr/>
        </p:nvSpPr>
        <p:spPr>
          <a:xfrm>
            <a:off x="371475" y="6077892"/>
            <a:ext cx="9022080" cy="461665"/>
          </a:xfrm>
          <a:prstGeom prst="rect">
            <a:avLst/>
          </a:prstGeom>
        </p:spPr>
        <p:txBody>
          <a:bodyPr wrap="square">
            <a:spAutoFit/>
          </a:bodyPr>
          <a:lstStyle/>
          <a:p>
            <a:r>
              <a:rPr lang="en-US" altLang="ko-KR" sz="1200" dirty="0"/>
              <a:t>[10] Prabal Dutta, Stephen Dawson-Haggerty, Yin Chen, </a:t>
            </a:r>
            <a:r>
              <a:rPr lang="en-US" altLang="ko-KR" sz="1200" dirty="0" err="1"/>
              <a:t>Chieh</a:t>
            </a:r>
            <a:r>
              <a:rPr lang="en-US" altLang="ko-KR" sz="1200" dirty="0"/>
              <a:t>-Jan Mike Liang, </a:t>
            </a:r>
            <a:r>
              <a:rPr lang="en-US" altLang="ko-KR" sz="1200" dirty="0" smtClean="0"/>
              <a:t>and Andreas </a:t>
            </a:r>
            <a:r>
              <a:rPr lang="en-US" altLang="ko-KR" sz="1200" dirty="0"/>
              <a:t>Terzis. 2010. Design and evaluation of a versatile and efficient </a:t>
            </a:r>
            <a:r>
              <a:rPr lang="en-US" altLang="ko-KR" sz="1200" dirty="0" err="1" smtClean="0"/>
              <a:t>receiverinitiated</a:t>
            </a:r>
            <a:r>
              <a:rPr lang="en-US" altLang="ko-KR" sz="1200" dirty="0" smtClean="0"/>
              <a:t> link </a:t>
            </a:r>
            <a:r>
              <a:rPr lang="en-US" altLang="ko-KR" sz="1200" dirty="0"/>
              <a:t>layer for low-power wireless. In SenSys ’10.</a:t>
            </a:r>
            <a:endParaRPr lang="ko-KR" altLang="en-US" sz="1200" dirty="0"/>
          </a:p>
        </p:txBody>
      </p:sp>
      <p:sp>
        <p:nvSpPr>
          <p:cNvPr id="9" name="날짜 개체 틀 8"/>
          <p:cNvSpPr>
            <a:spLocks noGrp="1"/>
          </p:cNvSpPr>
          <p:nvPr>
            <p:ph type="dt" sz="half" idx="10"/>
          </p:nvPr>
        </p:nvSpPr>
        <p:spPr/>
        <p:txBody>
          <a:bodyPr/>
          <a:lstStyle/>
          <a:p>
            <a:fld id="{428BC0AE-025D-4F93-9BF9-CE7B6EAD22B1}" type="datetime4">
              <a:rPr lang="en-US" altLang="ko-KR" smtClean="0"/>
              <a:t>October 1, 2018</a:t>
            </a:fld>
            <a:endParaRPr lang="ko-KR" altLang="en-US"/>
          </a:p>
        </p:txBody>
      </p:sp>
      <p:sp>
        <p:nvSpPr>
          <p:cNvPr id="11" name="슬라이드 번호 개체 틀 10"/>
          <p:cNvSpPr>
            <a:spLocks noGrp="1"/>
          </p:cNvSpPr>
          <p:nvPr>
            <p:ph type="sldNum" sz="quarter" idx="12"/>
          </p:nvPr>
        </p:nvSpPr>
        <p:spPr/>
        <p:txBody>
          <a:bodyPr/>
          <a:lstStyle/>
          <a:p>
            <a:r>
              <a:rPr lang="en-US" altLang="ko-KR" smtClean="0"/>
              <a:t>Pages </a:t>
            </a:r>
            <a:fld id="{B520CDF4-2128-4AEB-86B8-6C90AAFF1BAF}" type="slidenum">
              <a:rPr lang="ko-KR" altLang="en-US" smtClean="0"/>
              <a:pPr/>
              <a:t>40</a:t>
            </a:fld>
            <a:r>
              <a:rPr lang="en-US" altLang="ko-KR" smtClean="0"/>
              <a:t>/55</a:t>
            </a:r>
            <a:endParaRPr lang="ko-KR" altLang="en-US" dirty="0"/>
          </a:p>
        </p:txBody>
      </p:sp>
    </p:spTree>
    <p:extLst>
      <p:ext uri="{BB962C8B-B14F-4D97-AF65-F5344CB8AC3E}">
        <p14:creationId xmlns:p14="http://schemas.microsoft.com/office/powerpoint/2010/main" val="30312038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Experiments</a:t>
            </a:r>
            <a:endParaRPr lang="ko-KR" altLang="en-US" dirty="0"/>
          </a:p>
        </p:txBody>
      </p:sp>
      <p:sp>
        <p:nvSpPr>
          <p:cNvPr id="3" name="내용 개체 틀 2"/>
          <p:cNvSpPr>
            <a:spLocks noGrp="1"/>
          </p:cNvSpPr>
          <p:nvPr>
            <p:ph idx="1"/>
          </p:nvPr>
        </p:nvSpPr>
        <p:spPr/>
        <p:txBody>
          <a:bodyPr/>
          <a:lstStyle/>
          <a:p>
            <a:r>
              <a:rPr lang="en-US" altLang="ko-KR" dirty="0"/>
              <a:t>Metropolitan city area</a:t>
            </a:r>
          </a:p>
          <a:p>
            <a:pPr lvl="1"/>
            <a:r>
              <a:rPr lang="en-US" altLang="ko-KR" dirty="0"/>
              <a:t>Energy consumption and latency (cont’d)</a:t>
            </a:r>
          </a:p>
          <a:p>
            <a:pPr lvl="2"/>
            <a:endParaRPr lang="en-US" altLang="ko-KR" dirty="0"/>
          </a:p>
        </p:txBody>
      </p:sp>
      <p:pic>
        <p:nvPicPr>
          <p:cNvPr id="6" name="그림 5">
            <a:extLst>
              <a:ext uri="{FF2B5EF4-FFF2-40B4-BE49-F238E27FC236}">
                <a16:creationId xmlns:a16="http://schemas.microsoft.com/office/drawing/2014/main" id="{AED606D9-8206-4124-A039-8E5CB3F3962F}"/>
              </a:ext>
            </a:extLst>
          </p:cNvPr>
          <p:cNvPicPr>
            <a:picLocks noChangeAspect="1"/>
          </p:cNvPicPr>
          <p:nvPr/>
        </p:nvPicPr>
        <p:blipFill>
          <a:blip r:embed="rId2"/>
          <a:stretch>
            <a:fillRect/>
          </a:stretch>
        </p:blipFill>
        <p:spPr>
          <a:xfrm>
            <a:off x="8339475" y="0"/>
            <a:ext cx="3852525" cy="2429670"/>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7F5572A-0798-47DC-B537-E2FA11F0B795}"/>
                  </a:ext>
                </a:extLst>
              </p:cNvPr>
              <p:cNvSpPr txBox="1"/>
              <p:nvPr/>
            </p:nvSpPr>
            <p:spPr>
              <a:xfrm>
                <a:off x="7944876" y="2756182"/>
                <a:ext cx="3996111" cy="1710853"/>
              </a:xfrm>
              <a:prstGeom prst="rect">
                <a:avLst/>
              </a:prstGeom>
              <a:noFill/>
              <a:ln>
                <a:noFill/>
              </a:ln>
            </p:spPr>
            <p:txBody>
              <a:bodyPr wrap="square" rtlCol="0">
                <a:spAutoFit/>
              </a:bodyPr>
              <a:lstStyle/>
              <a:p>
                <a:pPr marL="285750" indent="-285750">
                  <a:lnSpc>
                    <a:spcPct val="110000"/>
                  </a:lnSpc>
                  <a:buFontTx/>
                  <a:buChar char="-"/>
                </a:pPr>
                <a:r>
                  <a:rPr lang="en-US" altLang="ko-KR" sz="1600" dirty="0"/>
                  <a:t>Regardless of the number of nodes, </a:t>
                </a:r>
                <a:br>
                  <a:rPr lang="en-US" altLang="ko-KR" sz="1600" dirty="0"/>
                </a:br>
                <a:r>
                  <a:rPr lang="en-US" altLang="ko-KR" sz="1600" dirty="0"/>
                  <a:t>on average SNOW node consumes nearly </a:t>
                </a:r>
                <a14:m>
                  <m:oMath xmlns:m="http://schemas.openxmlformats.org/officeDocument/2006/math">
                    <m:r>
                      <a:rPr lang="en-US" altLang="ko-KR" sz="1600" i="1" dirty="0" smtClean="0">
                        <a:latin typeface="Cambria Math" panose="02040503050406030204" pitchFamily="18" charset="0"/>
                      </a:rPr>
                      <m:t>0.46</m:t>
                    </m:r>
                    <m:r>
                      <a:rPr lang="en-US" altLang="ko-KR" sz="1600" i="1" dirty="0" smtClean="0">
                        <a:latin typeface="Cambria Math" panose="02040503050406030204" pitchFamily="18" charset="0"/>
                      </a:rPr>
                      <m:t>𝑚𝐽</m:t>
                    </m:r>
                  </m:oMath>
                </a14:m>
                <a:r>
                  <a:rPr lang="en-US" altLang="ko-KR" sz="1600" dirty="0"/>
                  <a:t> energy</a:t>
                </a:r>
              </a:p>
              <a:p>
                <a:pPr marL="285750" indent="-285750">
                  <a:lnSpc>
                    <a:spcPct val="110000"/>
                  </a:lnSpc>
                  <a:buFontTx/>
                  <a:buChar char="-"/>
                </a:pPr>
                <a:r>
                  <a:rPr lang="en-US" altLang="ko-KR" sz="1600" dirty="0"/>
                  <a:t>With a large number of nodes, A-MAC</a:t>
                </a:r>
                <a:br>
                  <a:rPr lang="en-US" altLang="ko-KR" sz="1600" dirty="0"/>
                </a:br>
                <a:r>
                  <a:rPr lang="en-US" altLang="ko-KR" sz="1600" dirty="0"/>
                  <a:t>node consumes significant amount of energy</a:t>
                </a:r>
              </a:p>
            </p:txBody>
          </p:sp>
        </mc:Choice>
        <mc:Fallback xmlns="">
          <p:sp>
            <p:nvSpPr>
              <p:cNvPr id="10" name="TextBox 9">
                <a:extLst>
                  <a:ext uri="{FF2B5EF4-FFF2-40B4-BE49-F238E27FC236}">
                    <a16:creationId xmlns:a16="http://schemas.microsoft.com/office/drawing/2014/main" id="{B7F5572A-0798-47DC-B537-E2FA11F0B795}"/>
                  </a:ext>
                </a:extLst>
              </p:cNvPr>
              <p:cNvSpPr txBox="1">
                <a:spLocks noRot="1" noChangeAspect="1" noMove="1" noResize="1" noEditPoints="1" noAdjustHandles="1" noChangeArrowheads="1" noChangeShapeType="1" noTextEdit="1"/>
              </p:cNvSpPr>
              <p:nvPr/>
            </p:nvSpPr>
            <p:spPr>
              <a:xfrm>
                <a:off x="7944876" y="2756182"/>
                <a:ext cx="3996111" cy="1710853"/>
              </a:xfrm>
              <a:prstGeom prst="rect">
                <a:avLst/>
              </a:prstGeom>
              <a:blipFill>
                <a:blip r:embed="rId3"/>
                <a:stretch>
                  <a:fillRect l="-457" b="-3559"/>
                </a:stretch>
              </a:blipFill>
              <a:ln>
                <a:noFill/>
              </a:ln>
            </p:spPr>
            <p:txBody>
              <a:bodyPr/>
              <a:lstStyle/>
              <a:p>
                <a:r>
                  <a:rPr lang="ko-KR" altLang="en-US">
                    <a:noFill/>
                  </a:rPr>
                  <a:t> </a:t>
                </a:r>
              </a:p>
            </p:txBody>
          </p:sp>
        </mc:Fallback>
      </mc:AlternateContent>
      <p:pic>
        <p:nvPicPr>
          <p:cNvPr id="7" name="그림 6">
            <a:extLst>
              <a:ext uri="{FF2B5EF4-FFF2-40B4-BE49-F238E27FC236}">
                <a16:creationId xmlns:a16="http://schemas.microsoft.com/office/drawing/2014/main" id="{F418E6D4-2867-49AF-B57E-91C2DE44B6DA}"/>
              </a:ext>
            </a:extLst>
          </p:cNvPr>
          <p:cNvPicPr>
            <a:picLocks noChangeAspect="1"/>
          </p:cNvPicPr>
          <p:nvPr/>
        </p:nvPicPr>
        <p:blipFill>
          <a:blip r:embed="rId4"/>
          <a:stretch>
            <a:fillRect/>
          </a:stretch>
        </p:blipFill>
        <p:spPr>
          <a:xfrm>
            <a:off x="911225" y="2593562"/>
            <a:ext cx="3454587" cy="2815051"/>
          </a:xfrm>
          <a:prstGeom prst="rect">
            <a:avLst/>
          </a:prstGeom>
        </p:spPr>
      </p:pic>
      <p:pic>
        <p:nvPicPr>
          <p:cNvPr id="8" name="그림 7">
            <a:extLst>
              <a:ext uri="{FF2B5EF4-FFF2-40B4-BE49-F238E27FC236}">
                <a16:creationId xmlns:a16="http://schemas.microsoft.com/office/drawing/2014/main" id="{DECE0E33-4C1B-4F47-88D5-09F295A33110}"/>
              </a:ext>
            </a:extLst>
          </p:cNvPr>
          <p:cNvPicPr>
            <a:picLocks noChangeAspect="1"/>
          </p:cNvPicPr>
          <p:nvPr/>
        </p:nvPicPr>
        <p:blipFill>
          <a:blip r:embed="rId5"/>
          <a:stretch>
            <a:fillRect/>
          </a:stretch>
        </p:blipFill>
        <p:spPr>
          <a:xfrm>
            <a:off x="4365812" y="2613089"/>
            <a:ext cx="3454587" cy="2795524"/>
          </a:xfrm>
          <a:prstGeom prst="rect">
            <a:avLst/>
          </a:prstGeom>
        </p:spPr>
      </p:pic>
      <p:sp>
        <p:nvSpPr>
          <p:cNvPr id="11" name="TextBox 10"/>
          <p:cNvSpPr txBox="1"/>
          <p:nvPr/>
        </p:nvSpPr>
        <p:spPr>
          <a:xfrm>
            <a:off x="1801771" y="5435700"/>
            <a:ext cx="4895251" cy="307777"/>
          </a:xfrm>
          <a:prstGeom prst="rect">
            <a:avLst/>
          </a:prstGeom>
          <a:noFill/>
        </p:spPr>
        <p:txBody>
          <a:bodyPr wrap="none" rtlCol="0">
            <a:spAutoFit/>
          </a:bodyPr>
          <a:lstStyle/>
          <a:p>
            <a:r>
              <a:rPr lang="en-US" altLang="ko-KR" sz="1400" dirty="0" smtClean="0"/>
              <a:t>Figure 15. Energy consumption and latency in convergecast</a:t>
            </a:r>
            <a:endParaRPr lang="ko-KR" altLang="en-US" sz="1400" dirty="0"/>
          </a:p>
        </p:txBody>
      </p:sp>
      <p:sp>
        <p:nvSpPr>
          <p:cNvPr id="12" name="날짜 개체 틀 11"/>
          <p:cNvSpPr>
            <a:spLocks noGrp="1"/>
          </p:cNvSpPr>
          <p:nvPr>
            <p:ph type="dt" sz="half" idx="10"/>
          </p:nvPr>
        </p:nvSpPr>
        <p:spPr/>
        <p:txBody>
          <a:bodyPr/>
          <a:lstStyle/>
          <a:p>
            <a:fld id="{50253F17-1822-4968-B14E-00C3484400AB}" type="datetime4">
              <a:rPr lang="en-US" altLang="ko-KR" smtClean="0"/>
              <a:t>October 1, 2018</a:t>
            </a:fld>
            <a:endParaRPr lang="ko-KR" altLang="en-US"/>
          </a:p>
        </p:txBody>
      </p:sp>
      <p:sp>
        <p:nvSpPr>
          <p:cNvPr id="14" name="슬라이드 번호 개체 틀 13"/>
          <p:cNvSpPr>
            <a:spLocks noGrp="1"/>
          </p:cNvSpPr>
          <p:nvPr>
            <p:ph type="sldNum" sz="quarter" idx="12"/>
          </p:nvPr>
        </p:nvSpPr>
        <p:spPr/>
        <p:txBody>
          <a:bodyPr/>
          <a:lstStyle/>
          <a:p>
            <a:r>
              <a:rPr lang="en-US" altLang="ko-KR" smtClean="0"/>
              <a:t>Pages </a:t>
            </a:r>
            <a:fld id="{B520CDF4-2128-4AEB-86B8-6C90AAFF1BAF}" type="slidenum">
              <a:rPr lang="ko-KR" altLang="en-US" smtClean="0"/>
              <a:pPr/>
              <a:t>41</a:t>
            </a:fld>
            <a:r>
              <a:rPr lang="en-US" altLang="ko-KR" smtClean="0"/>
              <a:t>/55</a:t>
            </a:r>
            <a:endParaRPr lang="ko-KR" altLang="en-US" dirty="0"/>
          </a:p>
        </p:txBody>
      </p:sp>
    </p:spTree>
    <p:extLst>
      <p:ext uri="{BB962C8B-B14F-4D97-AF65-F5344CB8AC3E}">
        <p14:creationId xmlns:p14="http://schemas.microsoft.com/office/powerpoint/2010/main" val="8851309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Experiments</a:t>
            </a:r>
            <a:endParaRPr lang="ko-KR" altLang="en-US" dirty="0"/>
          </a:p>
        </p:txBody>
      </p:sp>
      <p:sp>
        <p:nvSpPr>
          <p:cNvPr id="3" name="내용 개체 틀 2"/>
          <p:cNvSpPr>
            <a:spLocks noGrp="1"/>
          </p:cNvSpPr>
          <p:nvPr>
            <p:ph idx="1"/>
          </p:nvPr>
        </p:nvSpPr>
        <p:spPr/>
        <p:txBody>
          <a:bodyPr/>
          <a:lstStyle/>
          <a:p>
            <a:r>
              <a:rPr lang="en-US" altLang="ko-KR" dirty="0"/>
              <a:t>Metropolitan city area</a:t>
            </a:r>
          </a:p>
          <a:p>
            <a:pPr lvl="1"/>
            <a:r>
              <a:rPr lang="en-US" altLang="ko-KR" dirty="0"/>
              <a:t>Handling hidden terminal problem</a:t>
            </a:r>
            <a:endParaRPr lang="ko-KR" altLang="en-US" dirty="0"/>
          </a:p>
        </p:txBody>
      </p:sp>
      <p:pic>
        <p:nvPicPr>
          <p:cNvPr id="7" name="그림 6">
            <a:extLst>
              <a:ext uri="{FF2B5EF4-FFF2-40B4-BE49-F238E27FC236}">
                <a16:creationId xmlns:a16="http://schemas.microsoft.com/office/drawing/2014/main" id="{190FD98C-7590-4441-A4E7-48AD78DD6893}"/>
              </a:ext>
            </a:extLst>
          </p:cNvPr>
          <p:cNvPicPr>
            <a:picLocks noChangeAspect="1"/>
          </p:cNvPicPr>
          <p:nvPr/>
        </p:nvPicPr>
        <p:blipFill>
          <a:blip r:embed="rId2"/>
          <a:stretch>
            <a:fillRect/>
          </a:stretch>
        </p:blipFill>
        <p:spPr>
          <a:xfrm>
            <a:off x="911225" y="2421691"/>
            <a:ext cx="5934052" cy="3887034"/>
          </a:xfrm>
          <a:prstGeom prst="rect">
            <a:avLst/>
          </a:prstGeom>
        </p:spPr>
      </p:pic>
      <p:sp>
        <p:nvSpPr>
          <p:cNvPr id="8" name="타원 7">
            <a:extLst>
              <a:ext uri="{FF2B5EF4-FFF2-40B4-BE49-F238E27FC236}">
                <a16:creationId xmlns:a16="http://schemas.microsoft.com/office/drawing/2014/main" id="{47754452-057F-4776-BBAD-214239CD217C}"/>
              </a:ext>
            </a:extLst>
          </p:cNvPr>
          <p:cNvSpPr/>
          <p:nvPr/>
        </p:nvSpPr>
        <p:spPr>
          <a:xfrm rot="21109039">
            <a:off x="2510117" y="3101788"/>
            <a:ext cx="3307976" cy="136263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타원 8">
            <a:extLst>
              <a:ext uri="{FF2B5EF4-FFF2-40B4-BE49-F238E27FC236}">
                <a16:creationId xmlns:a16="http://schemas.microsoft.com/office/drawing/2014/main" id="{06ED5FC0-7741-4858-B66D-F342234DC541}"/>
              </a:ext>
            </a:extLst>
          </p:cNvPr>
          <p:cNvSpPr/>
          <p:nvPr/>
        </p:nvSpPr>
        <p:spPr>
          <a:xfrm>
            <a:off x="3462767" y="4517724"/>
            <a:ext cx="2228452" cy="1192678"/>
          </a:xfrm>
          <a:prstGeom prst="ellipse">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1" name="TextBox 10">
            <a:extLst>
              <a:ext uri="{FF2B5EF4-FFF2-40B4-BE49-F238E27FC236}">
                <a16:creationId xmlns:a16="http://schemas.microsoft.com/office/drawing/2014/main" id="{89C923F4-CB02-466C-A3F0-E591C9D10012}"/>
              </a:ext>
            </a:extLst>
          </p:cNvPr>
          <p:cNvSpPr txBox="1"/>
          <p:nvPr/>
        </p:nvSpPr>
        <p:spPr>
          <a:xfrm>
            <a:off x="7079269" y="2421691"/>
            <a:ext cx="4440378" cy="3606757"/>
          </a:xfrm>
          <a:prstGeom prst="rect">
            <a:avLst/>
          </a:prstGeom>
          <a:noFill/>
          <a:ln>
            <a:noFill/>
          </a:ln>
        </p:spPr>
        <p:txBody>
          <a:bodyPr wrap="square" rtlCol="0">
            <a:spAutoFit/>
          </a:bodyPr>
          <a:lstStyle/>
          <a:p>
            <a:pPr marL="285750" indent="-285750">
              <a:lnSpc>
                <a:spcPct val="110000"/>
              </a:lnSpc>
              <a:buFontTx/>
              <a:buChar char="-"/>
            </a:pPr>
            <a:r>
              <a:rPr lang="en-US" altLang="ko-KR" sz="1600" dirty="0"/>
              <a:t>Adjust the Tx powers of the nodes at the position shown in Fig. </a:t>
            </a:r>
            <a:r>
              <a:rPr lang="en-US" altLang="ko-KR" sz="1600" dirty="0" smtClean="0"/>
              <a:t>16</a:t>
            </a:r>
            <a:r>
              <a:rPr lang="en-US" altLang="ko-KR" sz="1600" dirty="0"/>
              <a:t/>
            </a:r>
            <a:br>
              <a:rPr lang="en-US" altLang="ko-KR" sz="1600" dirty="0"/>
            </a:br>
            <a:r>
              <a:rPr lang="en-US" altLang="ko-KR" sz="1600" dirty="0"/>
              <a:t>1) A, B and C are hidden to D, E</a:t>
            </a:r>
            <a:br>
              <a:rPr lang="en-US" altLang="ko-KR" sz="1600" dirty="0"/>
            </a:br>
            <a:r>
              <a:rPr lang="en-US" altLang="ko-KR" sz="1600" dirty="0"/>
              <a:t>2) D and E are not hidden to each other</a:t>
            </a:r>
            <a:br>
              <a:rPr lang="en-US" altLang="ko-KR" sz="1600" dirty="0"/>
            </a:br>
            <a:r>
              <a:rPr lang="en-US" altLang="ko-KR" sz="1600" dirty="0"/>
              <a:t>3) A, B and C are not hidden to each other</a:t>
            </a:r>
          </a:p>
          <a:p>
            <a:pPr marL="285750" indent="-285750">
              <a:lnSpc>
                <a:spcPct val="110000"/>
              </a:lnSpc>
              <a:buFontTx/>
              <a:buChar char="-"/>
            </a:pPr>
            <a:endParaRPr lang="en-US" altLang="ko-KR" sz="1600" dirty="0"/>
          </a:p>
          <a:p>
            <a:pPr marL="285750" indent="-285750">
              <a:lnSpc>
                <a:spcPct val="110000"/>
              </a:lnSpc>
              <a:buFontTx/>
              <a:buChar char="-"/>
            </a:pPr>
            <a:r>
              <a:rPr lang="en-US" altLang="ko-KR" sz="1600" dirty="0"/>
              <a:t>Experiment 1</a:t>
            </a:r>
            <a:br>
              <a:rPr lang="en-US" altLang="ko-KR" sz="1600" dirty="0"/>
            </a:br>
            <a:r>
              <a:rPr lang="en-US" altLang="ko-KR" sz="1600" dirty="0"/>
              <a:t>the hidden nodes are assigned the same subcarriers</a:t>
            </a:r>
          </a:p>
          <a:p>
            <a:pPr marL="285750" indent="-285750">
              <a:lnSpc>
                <a:spcPct val="110000"/>
              </a:lnSpc>
              <a:buFontTx/>
              <a:buChar char="-"/>
            </a:pPr>
            <a:r>
              <a:rPr lang="en-US" altLang="ko-KR" sz="1600" dirty="0"/>
              <a:t>Experiment 2</a:t>
            </a:r>
            <a:br>
              <a:rPr lang="en-US" altLang="ko-KR" sz="1600" dirty="0"/>
            </a:br>
            <a:r>
              <a:rPr lang="en-US" altLang="ko-KR" sz="1600" dirty="0"/>
              <a:t>the BS assign different subcarriers to the nodes hidden to each other (reflect the SNOW MAC protocol)</a:t>
            </a:r>
          </a:p>
        </p:txBody>
      </p:sp>
      <p:sp>
        <p:nvSpPr>
          <p:cNvPr id="10" name="TextBox 9"/>
          <p:cNvSpPr txBox="1"/>
          <p:nvPr/>
        </p:nvSpPr>
        <p:spPr>
          <a:xfrm>
            <a:off x="1420821" y="6308725"/>
            <a:ext cx="4755661" cy="307777"/>
          </a:xfrm>
          <a:prstGeom prst="rect">
            <a:avLst/>
          </a:prstGeom>
          <a:noFill/>
        </p:spPr>
        <p:txBody>
          <a:bodyPr wrap="none" rtlCol="0">
            <a:spAutoFit/>
          </a:bodyPr>
          <a:lstStyle/>
          <a:p>
            <a:r>
              <a:rPr lang="en-US" altLang="ko-KR" sz="1400" dirty="0" smtClean="0"/>
              <a:t>Figure 16. Node positions for hidden terminal experiments</a:t>
            </a:r>
            <a:endParaRPr lang="ko-KR" altLang="en-US" sz="1400" dirty="0"/>
          </a:p>
        </p:txBody>
      </p:sp>
      <p:sp>
        <p:nvSpPr>
          <p:cNvPr id="12" name="날짜 개체 틀 11"/>
          <p:cNvSpPr>
            <a:spLocks noGrp="1"/>
          </p:cNvSpPr>
          <p:nvPr>
            <p:ph type="dt" sz="half" idx="10"/>
          </p:nvPr>
        </p:nvSpPr>
        <p:spPr/>
        <p:txBody>
          <a:bodyPr/>
          <a:lstStyle/>
          <a:p>
            <a:fld id="{86AD1D69-EDF6-47C5-83DA-EB1C20A05215}" type="datetime4">
              <a:rPr lang="en-US" altLang="ko-KR" smtClean="0"/>
              <a:t>October 1, 2018</a:t>
            </a:fld>
            <a:endParaRPr lang="ko-KR" altLang="en-US"/>
          </a:p>
        </p:txBody>
      </p:sp>
      <p:sp>
        <p:nvSpPr>
          <p:cNvPr id="14" name="슬라이드 번호 개체 틀 13"/>
          <p:cNvSpPr>
            <a:spLocks noGrp="1"/>
          </p:cNvSpPr>
          <p:nvPr>
            <p:ph type="sldNum" sz="quarter" idx="12"/>
          </p:nvPr>
        </p:nvSpPr>
        <p:spPr/>
        <p:txBody>
          <a:bodyPr/>
          <a:lstStyle/>
          <a:p>
            <a:r>
              <a:rPr lang="en-US" altLang="ko-KR" smtClean="0"/>
              <a:t>Pages </a:t>
            </a:r>
            <a:fld id="{B520CDF4-2128-4AEB-86B8-6C90AAFF1BAF}" type="slidenum">
              <a:rPr lang="ko-KR" altLang="en-US" smtClean="0"/>
              <a:pPr/>
              <a:t>42</a:t>
            </a:fld>
            <a:r>
              <a:rPr lang="en-US" altLang="ko-KR" smtClean="0"/>
              <a:t>/55</a:t>
            </a:r>
            <a:endParaRPr lang="ko-KR" altLang="en-US" dirty="0"/>
          </a:p>
        </p:txBody>
      </p:sp>
    </p:spTree>
    <p:extLst>
      <p:ext uri="{BB962C8B-B14F-4D97-AF65-F5344CB8AC3E}">
        <p14:creationId xmlns:p14="http://schemas.microsoft.com/office/powerpoint/2010/main" val="28113938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Experiments</a:t>
            </a:r>
            <a:endParaRPr lang="ko-KR" altLang="en-US" dirty="0"/>
          </a:p>
        </p:txBody>
      </p:sp>
      <p:sp>
        <p:nvSpPr>
          <p:cNvPr id="3" name="내용 개체 틀 2"/>
          <p:cNvSpPr>
            <a:spLocks noGrp="1"/>
          </p:cNvSpPr>
          <p:nvPr>
            <p:ph idx="1"/>
          </p:nvPr>
        </p:nvSpPr>
        <p:spPr/>
        <p:txBody>
          <a:bodyPr/>
          <a:lstStyle/>
          <a:p>
            <a:r>
              <a:rPr lang="en-US" altLang="ko-KR" dirty="0"/>
              <a:t>Metropolitan city area</a:t>
            </a:r>
          </a:p>
          <a:p>
            <a:pPr lvl="1"/>
            <a:r>
              <a:rPr lang="en-US" altLang="ko-KR" dirty="0"/>
              <a:t>Handling hidden terminal problem (cont’d) </a:t>
            </a:r>
            <a:endParaRPr lang="ko-KR" altLang="en-US" dirty="0"/>
          </a:p>
        </p:txBody>
      </p:sp>
      <p:sp>
        <p:nvSpPr>
          <p:cNvPr id="11" name="TextBox 10">
            <a:extLst>
              <a:ext uri="{FF2B5EF4-FFF2-40B4-BE49-F238E27FC236}">
                <a16:creationId xmlns:a16="http://schemas.microsoft.com/office/drawing/2014/main" id="{89C923F4-CB02-466C-A3F0-E591C9D10012}"/>
              </a:ext>
            </a:extLst>
          </p:cNvPr>
          <p:cNvSpPr txBox="1"/>
          <p:nvPr/>
        </p:nvSpPr>
        <p:spPr>
          <a:xfrm>
            <a:off x="6152682" y="2358938"/>
            <a:ext cx="5456611" cy="2523383"/>
          </a:xfrm>
          <a:prstGeom prst="rect">
            <a:avLst/>
          </a:prstGeom>
          <a:noFill/>
          <a:ln>
            <a:noFill/>
          </a:ln>
        </p:spPr>
        <p:txBody>
          <a:bodyPr wrap="square" rtlCol="0">
            <a:spAutoFit/>
          </a:bodyPr>
          <a:lstStyle/>
          <a:p>
            <a:pPr marL="285750" indent="-285750">
              <a:lnSpc>
                <a:spcPct val="110000"/>
              </a:lnSpc>
              <a:buFontTx/>
              <a:buChar char="-"/>
            </a:pPr>
            <a:r>
              <a:rPr lang="en-US" altLang="ko-KR" sz="1600" dirty="0"/>
              <a:t>Each node sends 100 packets to the BS</a:t>
            </a:r>
          </a:p>
          <a:p>
            <a:pPr marL="285750" indent="-285750">
              <a:lnSpc>
                <a:spcPct val="110000"/>
              </a:lnSpc>
              <a:buFontTx/>
              <a:buChar char="-"/>
            </a:pPr>
            <a:r>
              <a:rPr lang="en-US" altLang="ko-KR" sz="1600" dirty="0"/>
              <a:t>After getting the ACK for each packets, each node sleeps for a random time interval between 0-50 </a:t>
            </a:r>
            <a:r>
              <a:rPr lang="en-US" altLang="ko-KR" sz="1600" dirty="0" err="1"/>
              <a:t>ms</a:t>
            </a:r>
            <a:endParaRPr lang="en-US" altLang="ko-KR" sz="1600" dirty="0"/>
          </a:p>
          <a:p>
            <a:pPr marL="285750" indent="-285750">
              <a:lnSpc>
                <a:spcPct val="110000"/>
              </a:lnSpc>
              <a:buFontTx/>
              <a:buChar char="-"/>
            </a:pPr>
            <a:r>
              <a:rPr lang="en-US" altLang="ko-KR" sz="1600" dirty="0"/>
              <a:t>After sending 100 packets, each node calculates its packet loss rate and average it</a:t>
            </a:r>
          </a:p>
          <a:p>
            <a:pPr marL="285750" indent="-285750">
              <a:lnSpc>
                <a:spcPct val="110000"/>
              </a:lnSpc>
              <a:buFontTx/>
              <a:buChar char="-"/>
            </a:pPr>
            <a:r>
              <a:rPr lang="en-US" altLang="ko-KR" sz="1600" dirty="0"/>
              <a:t>Exp1’s average packet loss rate is 65%</a:t>
            </a:r>
          </a:p>
          <a:p>
            <a:pPr marL="285750" indent="-285750">
              <a:lnSpc>
                <a:spcPct val="110000"/>
              </a:lnSpc>
              <a:buFontTx/>
              <a:buChar char="-"/>
            </a:pPr>
            <a:r>
              <a:rPr lang="en-US" altLang="ko-KR" sz="1600" dirty="0"/>
              <a:t>For SNOW MAC protocol (Exp2) it is 0.9%, which demonstrates the benefits of combining location-aware subcarrier allocation in SNOW MAC</a:t>
            </a:r>
          </a:p>
        </p:txBody>
      </p:sp>
      <p:pic>
        <p:nvPicPr>
          <p:cNvPr id="6" name="그림 5">
            <a:extLst>
              <a:ext uri="{FF2B5EF4-FFF2-40B4-BE49-F238E27FC236}">
                <a16:creationId xmlns:a16="http://schemas.microsoft.com/office/drawing/2014/main" id="{B2B7BE22-E6CF-4A45-B8DE-7F8C36C7E6B5}"/>
              </a:ext>
            </a:extLst>
          </p:cNvPr>
          <p:cNvPicPr>
            <a:picLocks noChangeAspect="1"/>
          </p:cNvPicPr>
          <p:nvPr/>
        </p:nvPicPr>
        <p:blipFill>
          <a:blip r:embed="rId2"/>
          <a:stretch>
            <a:fillRect/>
          </a:stretch>
        </p:blipFill>
        <p:spPr>
          <a:xfrm>
            <a:off x="911225" y="2462701"/>
            <a:ext cx="4701708" cy="3252199"/>
          </a:xfrm>
          <a:prstGeom prst="rect">
            <a:avLst/>
          </a:prstGeom>
        </p:spPr>
      </p:pic>
      <p:sp>
        <p:nvSpPr>
          <p:cNvPr id="8" name="TextBox 7"/>
          <p:cNvSpPr txBox="1"/>
          <p:nvPr/>
        </p:nvSpPr>
        <p:spPr>
          <a:xfrm>
            <a:off x="1311673" y="5704034"/>
            <a:ext cx="3900811" cy="307777"/>
          </a:xfrm>
          <a:prstGeom prst="rect">
            <a:avLst/>
          </a:prstGeom>
          <a:noFill/>
        </p:spPr>
        <p:txBody>
          <a:bodyPr wrap="none" rtlCol="0">
            <a:spAutoFit/>
          </a:bodyPr>
          <a:lstStyle/>
          <a:p>
            <a:r>
              <a:rPr lang="en-US" altLang="ko-KR" sz="1400" dirty="0" smtClean="0"/>
              <a:t>Figure 17. Performance under hidden terminals</a:t>
            </a:r>
            <a:endParaRPr lang="ko-KR" altLang="en-US" sz="1400" dirty="0"/>
          </a:p>
        </p:txBody>
      </p:sp>
      <p:sp>
        <p:nvSpPr>
          <p:cNvPr id="9" name="날짜 개체 틀 8"/>
          <p:cNvSpPr>
            <a:spLocks noGrp="1"/>
          </p:cNvSpPr>
          <p:nvPr>
            <p:ph type="dt" sz="half" idx="10"/>
          </p:nvPr>
        </p:nvSpPr>
        <p:spPr/>
        <p:txBody>
          <a:bodyPr/>
          <a:lstStyle/>
          <a:p>
            <a:fld id="{6153FACF-EB09-44C7-A6AE-F064EB40650F}" type="datetime4">
              <a:rPr lang="en-US" altLang="ko-KR" smtClean="0"/>
              <a:t>October 1, 2018</a:t>
            </a:fld>
            <a:endParaRPr lang="ko-KR" altLang="en-US"/>
          </a:p>
        </p:txBody>
      </p:sp>
      <p:sp>
        <p:nvSpPr>
          <p:cNvPr id="12" name="슬라이드 번호 개체 틀 11"/>
          <p:cNvSpPr>
            <a:spLocks noGrp="1"/>
          </p:cNvSpPr>
          <p:nvPr>
            <p:ph type="sldNum" sz="quarter" idx="12"/>
          </p:nvPr>
        </p:nvSpPr>
        <p:spPr/>
        <p:txBody>
          <a:bodyPr/>
          <a:lstStyle/>
          <a:p>
            <a:r>
              <a:rPr lang="en-US" altLang="ko-KR" smtClean="0"/>
              <a:t>Pages </a:t>
            </a:r>
            <a:fld id="{B520CDF4-2128-4AEB-86B8-6C90AAFF1BAF}" type="slidenum">
              <a:rPr lang="ko-KR" altLang="en-US" smtClean="0"/>
              <a:pPr/>
              <a:t>43</a:t>
            </a:fld>
            <a:r>
              <a:rPr lang="en-US" altLang="ko-KR" smtClean="0"/>
              <a:t>/55</a:t>
            </a:r>
            <a:endParaRPr lang="ko-KR" altLang="en-US" dirty="0"/>
          </a:p>
        </p:txBody>
      </p:sp>
    </p:spTree>
    <p:extLst>
      <p:ext uri="{BB962C8B-B14F-4D97-AF65-F5344CB8AC3E}">
        <p14:creationId xmlns:p14="http://schemas.microsoft.com/office/powerpoint/2010/main" val="40662448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Experiments</a:t>
            </a:r>
            <a:endParaRPr lang="ko-KR" altLang="en-US" dirty="0"/>
          </a:p>
        </p:txBody>
      </p:sp>
      <p:sp>
        <p:nvSpPr>
          <p:cNvPr id="3" name="내용 개체 틀 2"/>
          <p:cNvSpPr>
            <a:spLocks noGrp="1"/>
          </p:cNvSpPr>
          <p:nvPr>
            <p:ph idx="1"/>
          </p:nvPr>
        </p:nvSpPr>
        <p:spPr/>
        <p:txBody>
          <a:bodyPr/>
          <a:lstStyle/>
          <a:p>
            <a:r>
              <a:rPr lang="en-US" altLang="ko-KR" dirty="0"/>
              <a:t>Metropolitan city area</a:t>
            </a:r>
          </a:p>
          <a:p>
            <a:pPr lvl="1"/>
            <a:r>
              <a:rPr lang="en-US" altLang="ko-KR" dirty="0"/>
              <a:t>BS encoding time and decoding time</a:t>
            </a:r>
          </a:p>
          <a:p>
            <a:pPr lvl="2"/>
            <a:r>
              <a:rPr lang="en-US" altLang="ko-KR" dirty="0"/>
              <a:t>Theoretically, the encoding/decoding time for any number of nodes at the BS should be constant</a:t>
            </a:r>
            <a:br>
              <a:rPr lang="en-US" altLang="ko-KR" dirty="0"/>
            </a:br>
            <a:r>
              <a:rPr lang="en-US" altLang="ko-KR" dirty="0"/>
              <a:t>as the IFFT/G-FFT algorithm runs with the same number of bins every time</a:t>
            </a:r>
          </a:p>
          <a:p>
            <a:pPr lvl="2"/>
            <a:r>
              <a:rPr lang="en-US" altLang="ko-KR" dirty="0"/>
              <a:t>Run each experiment for 10 minutes and record the time needed in the worst case</a:t>
            </a:r>
            <a:endParaRPr lang="ko-KR" altLang="en-US"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89C923F4-CB02-466C-A3F0-E591C9D10012}"/>
                  </a:ext>
                </a:extLst>
              </p:cNvPr>
              <p:cNvSpPr txBox="1"/>
              <p:nvPr/>
            </p:nvSpPr>
            <p:spPr>
              <a:xfrm>
                <a:off x="5456840" y="3558988"/>
                <a:ext cx="5991089" cy="1169166"/>
              </a:xfrm>
              <a:prstGeom prst="rect">
                <a:avLst/>
              </a:prstGeom>
              <a:noFill/>
              <a:ln>
                <a:noFill/>
              </a:ln>
            </p:spPr>
            <p:txBody>
              <a:bodyPr wrap="square" rtlCol="0">
                <a:spAutoFit/>
              </a:bodyPr>
              <a:lstStyle/>
              <a:p>
                <a:pPr marL="285750" indent="-285750">
                  <a:lnSpc>
                    <a:spcPct val="110000"/>
                  </a:lnSpc>
                  <a:buFontTx/>
                  <a:buChar char="-"/>
                </a:pPr>
                <a:r>
                  <a:rPr lang="en-US" altLang="ko-KR" sz="1600" dirty="0" smtClean="0"/>
                  <a:t>Both encoding time and decoding time are within </a:t>
                </a:r>
                <a14:m>
                  <m:oMath xmlns:m="http://schemas.openxmlformats.org/officeDocument/2006/math">
                    <m:r>
                      <a:rPr lang="en-US" altLang="ko-KR" sz="1600" i="1" dirty="0" smtClean="0">
                        <a:latin typeface="Cambria Math" panose="02040503050406030204" pitchFamily="18" charset="0"/>
                      </a:rPr>
                      <m:t>0.1 </m:t>
                    </m:r>
                    <m:r>
                      <a:rPr lang="en-US" altLang="ko-KR" sz="1600" b="0" i="1" dirty="0" smtClean="0">
                        <a:latin typeface="Cambria Math" panose="02040503050406030204" pitchFamily="18" charset="0"/>
                      </a:rPr>
                      <m:t>𝑚𝑠</m:t>
                    </m:r>
                  </m:oMath>
                </a14:m>
                <a:endParaRPr lang="en-US" altLang="ko-KR" sz="1600" dirty="0"/>
              </a:p>
              <a:p>
                <a:pPr marL="285750" indent="-285750">
                  <a:lnSpc>
                    <a:spcPct val="110000"/>
                  </a:lnSpc>
                  <a:buFontTx/>
                  <a:buChar char="-"/>
                </a:pPr>
                <a:r>
                  <a:rPr lang="en-US" altLang="ko-KR" sz="1600" dirty="0"/>
                  <a:t>SNOW BS encoding/decoding time is almost similar to standard encoding/decoding time for one packet in typical WSN devices</a:t>
                </a:r>
              </a:p>
            </p:txBody>
          </p:sp>
        </mc:Choice>
        <mc:Fallback xmlns="">
          <p:sp>
            <p:nvSpPr>
              <p:cNvPr id="11" name="TextBox 10">
                <a:extLst>
                  <a:ext uri="{FF2B5EF4-FFF2-40B4-BE49-F238E27FC236}">
                    <a16:creationId xmlns:a16="http://schemas.microsoft.com/office/drawing/2014/main" id="{89C923F4-CB02-466C-A3F0-E591C9D10012}"/>
                  </a:ext>
                </a:extLst>
              </p:cNvPr>
              <p:cNvSpPr txBox="1">
                <a:spLocks noRot="1" noChangeAspect="1" noMove="1" noResize="1" noEditPoints="1" noAdjustHandles="1" noChangeArrowheads="1" noChangeShapeType="1" noTextEdit="1"/>
              </p:cNvSpPr>
              <p:nvPr/>
            </p:nvSpPr>
            <p:spPr>
              <a:xfrm>
                <a:off x="5456840" y="3558988"/>
                <a:ext cx="5991089" cy="1169166"/>
              </a:xfrm>
              <a:prstGeom prst="rect">
                <a:avLst/>
              </a:prstGeom>
              <a:blipFill>
                <a:blip r:embed="rId2"/>
                <a:stretch>
                  <a:fillRect l="-305" b="-5729"/>
                </a:stretch>
              </a:blipFill>
              <a:ln>
                <a:noFill/>
              </a:ln>
            </p:spPr>
            <p:txBody>
              <a:bodyPr/>
              <a:lstStyle/>
              <a:p>
                <a:r>
                  <a:rPr lang="ko-KR" altLang="en-US">
                    <a:noFill/>
                  </a:rPr>
                  <a:t> </a:t>
                </a:r>
              </a:p>
            </p:txBody>
          </p:sp>
        </mc:Fallback>
      </mc:AlternateContent>
      <p:pic>
        <p:nvPicPr>
          <p:cNvPr id="7" name="그림 6">
            <a:extLst>
              <a:ext uri="{FF2B5EF4-FFF2-40B4-BE49-F238E27FC236}">
                <a16:creationId xmlns:a16="http://schemas.microsoft.com/office/drawing/2014/main" id="{9797148C-4BCC-4913-9A9A-7B510CF38531}"/>
              </a:ext>
            </a:extLst>
          </p:cNvPr>
          <p:cNvPicPr>
            <a:picLocks noChangeAspect="1"/>
          </p:cNvPicPr>
          <p:nvPr/>
        </p:nvPicPr>
        <p:blipFill>
          <a:blip r:embed="rId3"/>
          <a:stretch>
            <a:fillRect/>
          </a:stretch>
        </p:blipFill>
        <p:spPr>
          <a:xfrm>
            <a:off x="911224" y="3558988"/>
            <a:ext cx="4005867" cy="2749737"/>
          </a:xfrm>
          <a:prstGeom prst="rect">
            <a:avLst/>
          </a:prstGeom>
        </p:spPr>
      </p:pic>
      <p:sp>
        <p:nvSpPr>
          <p:cNvPr id="8" name="TextBox 7"/>
          <p:cNvSpPr txBox="1"/>
          <p:nvPr/>
        </p:nvSpPr>
        <p:spPr>
          <a:xfrm>
            <a:off x="1013572" y="6253068"/>
            <a:ext cx="3801169" cy="307777"/>
          </a:xfrm>
          <a:prstGeom prst="rect">
            <a:avLst/>
          </a:prstGeom>
          <a:noFill/>
        </p:spPr>
        <p:txBody>
          <a:bodyPr wrap="none" rtlCol="0">
            <a:spAutoFit/>
          </a:bodyPr>
          <a:lstStyle/>
          <a:p>
            <a:r>
              <a:rPr lang="en-US" altLang="ko-KR" sz="1400" dirty="0" smtClean="0"/>
              <a:t>Figure 18. Encoding and decoding time at BS</a:t>
            </a:r>
            <a:endParaRPr lang="ko-KR" altLang="en-US" sz="1400" dirty="0"/>
          </a:p>
        </p:txBody>
      </p:sp>
      <p:sp>
        <p:nvSpPr>
          <p:cNvPr id="9" name="날짜 개체 틀 8"/>
          <p:cNvSpPr>
            <a:spLocks noGrp="1"/>
          </p:cNvSpPr>
          <p:nvPr>
            <p:ph type="dt" sz="half" idx="10"/>
          </p:nvPr>
        </p:nvSpPr>
        <p:spPr/>
        <p:txBody>
          <a:bodyPr/>
          <a:lstStyle/>
          <a:p>
            <a:fld id="{CABAAC34-85A1-403D-A8EB-11470BC9DABB}" type="datetime4">
              <a:rPr lang="en-US" altLang="ko-KR" smtClean="0"/>
              <a:t>October 1, 2018</a:t>
            </a:fld>
            <a:endParaRPr lang="ko-KR" altLang="en-US"/>
          </a:p>
        </p:txBody>
      </p:sp>
      <p:sp>
        <p:nvSpPr>
          <p:cNvPr id="12" name="슬라이드 번호 개체 틀 11"/>
          <p:cNvSpPr>
            <a:spLocks noGrp="1"/>
          </p:cNvSpPr>
          <p:nvPr>
            <p:ph type="sldNum" sz="quarter" idx="12"/>
          </p:nvPr>
        </p:nvSpPr>
        <p:spPr/>
        <p:txBody>
          <a:bodyPr/>
          <a:lstStyle/>
          <a:p>
            <a:r>
              <a:rPr lang="en-US" altLang="ko-KR" smtClean="0"/>
              <a:t>Pages </a:t>
            </a:r>
            <a:fld id="{B520CDF4-2128-4AEB-86B8-6C90AAFF1BAF}" type="slidenum">
              <a:rPr lang="ko-KR" altLang="en-US" smtClean="0"/>
              <a:pPr/>
              <a:t>44</a:t>
            </a:fld>
            <a:r>
              <a:rPr lang="en-US" altLang="ko-KR" smtClean="0"/>
              <a:t>/55</a:t>
            </a:r>
            <a:endParaRPr lang="ko-KR" altLang="en-US" dirty="0"/>
          </a:p>
        </p:txBody>
      </p:sp>
    </p:spTree>
    <p:extLst>
      <p:ext uri="{BB962C8B-B14F-4D97-AF65-F5344CB8AC3E}">
        <p14:creationId xmlns:p14="http://schemas.microsoft.com/office/powerpoint/2010/main" val="2381374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Experiments</a:t>
            </a:r>
            <a:endParaRPr lang="ko-KR" altLang="en-US" dirty="0"/>
          </a:p>
        </p:txBody>
      </p:sp>
      <p:sp>
        <p:nvSpPr>
          <p:cNvPr id="3" name="내용 개체 틀 2"/>
          <p:cNvSpPr>
            <a:spLocks noGrp="1"/>
          </p:cNvSpPr>
          <p:nvPr>
            <p:ph idx="1"/>
          </p:nvPr>
        </p:nvSpPr>
        <p:spPr/>
        <p:txBody>
          <a:bodyPr/>
          <a:lstStyle/>
          <a:p>
            <a:r>
              <a:rPr lang="en-US" altLang="ko-KR" dirty="0"/>
              <a:t>Indoor deployment</a:t>
            </a:r>
          </a:p>
          <a:p>
            <a:pPr lvl="1"/>
            <a:r>
              <a:rPr lang="en-US" altLang="ko-KR" dirty="0"/>
              <a:t>SNOW nodes and the BS are in the same floor</a:t>
            </a:r>
          </a:p>
          <a:p>
            <a:pPr lvl="2"/>
            <a:r>
              <a:rPr lang="en-US" altLang="ko-KR" dirty="0"/>
              <a:t>Fixed BS (receiver)</a:t>
            </a:r>
          </a:p>
          <a:p>
            <a:pPr lvl="2"/>
            <a:r>
              <a:rPr lang="en-US" altLang="ko-KR" dirty="0"/>
              <a:t>Various SNOW node</a:t>
            </a:r>
          </a:p>
          <a:p>
            <a:pPr lvl="1"/>
            <a:r>
              <a:rPr lang="en-US" altLang="ko-KR" dirty="0"/>
              <a:t>A node transmits 10000 consecutive packets</a:t>
            </a:r>
            <a:br>
              <a:rPr lang="en-US" altLang="ko-KR" dirty="0"/>
            </a:br>
            <a:r>
              <a:rPr lang="en-US" altLang="ko-KR" dirty="0"/>
              <a:t>at each position</a:t>
            </a:r>
          </a:p>
        </p:txBody>
      </p:sp>
      <p:pic>
        <p:nvPicPr>
          <p:cNvPr id="6" name="그림 5">
            <a:extLst>
              <a:ext uri="{FF2B5EF4-FFF2-40B4-BE49-F238E27FC236}">
                <a16:creationId xmlns:a16="http://schemas.microsoft.com/office/drawing/2014/main" id="{517D2D85-1B0A-45DA-B71B-320E856EBBEE}"/>
              </a:ext>
            </a:extLst>
          </p:cNvPr>
          <p:cNvPicPr>
            <a:picLocks noChangeAspect="1"/>
          </p:cNvPicPr>
          <p:nvPr/>
        </p:nvPicPr>
        <p:blipFill>
          <a:blip r:embed="rId2"/>
          <a:stretch>
            <a:fillRect/>
          </a:stretch>
        </p:blipFill>
        <p:spPr>
          <a:xfrm>
            <a:off x="6456363" y="2267351"/>
            <a:ext cx="5364162" cy="3951727"/>
          </a:xfrm>
          <a:prstGeom prst="rect">
            <a:avLst/>
          </a:prstGeom>
        </p:spPr>
      </p:pic>
      <p:sp>
        <p:nvSpPr>
          <p:cNvPr id="7" name="TextBox 6"/>
          <p:cNvSpPr txBox="1"/>
          <p:nvPr/>
        </p:nvSpPr>
        <p:spPr>
          <a:xfrm>
            <a:off x="7766049" y="6219078"/>
            <a:ext cx="2744790" cy="307777"/>
          </a:xfrm>
          <a:prstGeom prst="rect">
            <a:avLst/>
          </a:prstGeom>
          <a:noFill/>
        </p:spPr>
        <p:txBody>
          <a:bodyPr wrap="none" rtlCol="0">
            <a:spAutoFit/>
          </a:bodyPr>
          <a:lstStyle/>
          <a:p>
            <a:r>
              <a:rPr lang="en-US" altLang="ko-KR" sz="1400" dirty="0" smtClean="0"/>
              <a:t>Figure 19. Indoor node positions</a:t>
            </a:r>
            <a:endParaRPr lang="ko-KR" altLang="en-US" sz="1400" dirty="0"/>
          </a:p>
        </p:txBody>
      </p:sp>
      <p:sp>
        <p:nvSpPr>
          <p:cNvPr id="9" name="날짜 개체 틀 8"/>
          <p:cNvSpPr>
            <a:spLocks noGrp="1"/>
          </p:cNvSpPr>
          <p:nvPr>
            <p:ph type="dt" sz="half" idx="10"/>
          </p:nvPr>
        </p:nvSpPr>
        <p:spPr/>
        <p:txBody>
          <a:bodyPr/>
          <a:lstStyle/>
          <a:p>
            <a:fld id="{50994F4D-4222-4379-A59A-C201220E3B0C}" type="datetime4">
              <a:rPr lang="en-US" altLang="ko-KR" smtClean="0"/>
              <a:t>October 1, 2018</a:t>
            </a:fld>
            <a:endParaRPr lang="ko-KR" altLang="en-US"/>
          </a:p>
        </p:txBody>
      </p:sp>
      <p:sp>
        <p:nvSpPr>
          <p:cNvPr id="11" name="슬라이드 번호 개체 틀 10"/>
          <p:cNvSpPr>
            <a:spLocks noGrp="1"/>
          </p:cNvSpPr>
          <p:nvPr>
            <p:ph type="sldNum" sz="quarter" idx="12"/>
          </p:nvPr>
        </p:nvSpPr>
        <p:spPr/>
        <p:txBody>
          <a:bodyPr/>
          <a:lstStyle/>
          <a:p>
            <a:r>
              <a:rPr lang="en-US" altLang="ko-KR" smtClean="0"/>
              <a:t>Pages </a:t>
            </a:r>
            <a:fld id="{B520CDF4-2128-4AEB-86B8-6C90AAFF1BAF}" type="slidenum">
              <a:rPr lang="ko-KR" altLang="en-US" smtClean="0"/>
              <a:pPr/>
              <a:t>45</a:t>
            </a:fld>
            <a:r>
              <a:rPr lang="en-US" altLang="ko-KR" smtClean="0"/>
              <a:t>/55</a:t>
            </a:r>
            <a:endParaRPr lang="ko-KR" altLang="en-US" dirty="0"/>
          </a:p>
        </p:txBody>
      </p:sp>
    </p:spTree>
    <p:extLst>
      <p:ext uri="{BB962C8B-B14F-4D97-AF65-F5344CB8AC3E}">
        <p14:creationId xmlns:p14="http://schemas.microsoft.com/office/powerpoint/2010/main" val="7711364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Experiments</a:t>
            </a:r>
            <a:endParaRPr lang="ko-KR" altLang="en-US" dirty="0"/>
          </a:p>
        </p:txBody>
      </p:sp>
      <p:sp>
        <p:nvSpPr>
          <p:cNvPr id="3" name="내용 개체 틀 2"/>
          <p:cNvSpPr>
            <a:spLocks noGrp="1"/>
          </p:cNvSpPr>
          <p:nvPr>
            <p:ph idx="1"/>
          </p:nvPr>
        </p:nvSpPr>
        <p:spPr/>
        <p:txBody>
          <a:bodyPr/>
          <a:lstStyle/>
          <a:p>
            <a:r>
              <a:rPr lang="en-US" altLang="ko-KR" dirty="0"/>
              <a:t>Indoor </a:t>
            </a:r>
            <a:r>
              <a:rPr lang="en-US" altLang="ko-KR" dirty="0" smtClean="0"/>
              <a:t>deployment</a:t>
            </a:r>
          </a:p>
          <a:p>
            <a:pPr lvl="1"/>
            <a:r>
              <a:rPr lang="en-US" altLang="ko-KR" dirty="0" smtClean="0"/>
              <a:t>CDR over various SNR conditions under varying subcarrier bandwidths</a:t>
            </a:r>
          </a:p>
          <a:p>
            <a:pPr lvl="1"/>
            <a:r>
              <a:rPr lang="en-US" altLang="ko-KR" dirty="0" smtClean="0"/>
              <a:t>CDR under varying number of walls between sender and receiver</a:t>
            </a:r>
            <a:endParaRPr lang="en-US" altLang="ko-KR" dirty="0"/>
          </a:p>
        </p:txBody>
      </p:sp>
      <p:pic>
        <p:nvPicPr>
          <p:cNvPr id="7" name="그림 6">
            <a:extLst>
              <a:ext uri="{FF2B5EF4-FFF2-40B4-BE49-F238E27FC236}">
                <a16:creationId xmlns:a16="http://schemas.microsoft.com/office/drawing/2014/main" id="{082E6986-CA01-4802-8F3E-74AA9AE0799F}"/>
              </a:ext>
            </a:extLst>
          </p:cNvPr>
          <p:cNvPicPr>
            <a:picLocks noChangeAspect="1"/>
          </p:cNvPicPr>
          <p:nvPr/>
        </p:nvPicPr>
        <p:blipFill>
          <a:blip r:embed="rId2"/>
          <a:stretch>
            <a:fillRect/>
          </a:stretch>
        </p:blipFill>
        <p:spPr>
          <a:xfrm>
            <a:off x="911225" y="2996965"/>
            <a:ext cx="6760845" cy="2489905"/>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9C923F4-CB02-466C-A3F0-E591C9D10012}"/>
                  </a:ext>
                </a:extLst>
              </p:cNvPr>
              <p:cNvSpPr txBox="1"/>
              <p:nvPr/>
            </p:nvSpPr>
            <p:spPr>
              <a:xfrm>
                <a:off x="7752522" y="2996965"/>
                <a:ext cx="3888188" cy="2529923"/>
              </a:xfrm>
              <a:prstGeom prst="rect">
                <a:avLst/>
              </a:prstGeom>
              <a:noFill/>
              <a:ln>
                <a:noFill/>
              </a:ln>
            </p:spPr>
            <p:txBody>
              <a:bodyPr wrap="square" rtlCol="0">
                <a:spAutoFit/>
              </a:bodyPr>
              <a:lstStyle/>
              <a:p>
                <a:pPr marL="285750" indent="-285750">
                  <a:lnSpc>
                    <a:spcPct val="110000"/>
                  </a:lnSpc>
                  <a:buFontTx/>
                  <a:buChar char="-"/>
                </a:pPr>
                <a:r>
                  <a:rPr lang="en-US" altLang="ko-KR" sz="1600" dirty="0" smtClean="0"/>
                  <a:t>At SNR of </a:t>
                </a:r>
                <a14:m>
                  <m:oMath xmlns:m="http://schemas.openxmlformats.org/officeDocument/2006/math">
                    <m:r>
                      <a:rPr lang="en-US" altLang="ko-KR" sz="1600" i="1" dirty="0" smtClean="0">
                        <a:latin typeface="Cambria Math" panose="02040503050406030204" pitchFamily="18" charset="0"/>
                      </a:rPr>
                      <m:t>3 </m:t>
                    </m:r>
                    <m:r>
                      <a:rPr lang="en-US" altLang="ko-KR" sz="1600" i="1" dirty="0" smtClean="0">
                        <a:latin typeface="Cambria Math" panose="02040503050406030204" pitchFamily="18" charset="0"/>
                      </a:rPr>
                      <m:t>𝑑𝐵</m:t>
                    </m:r>
                  </m:oMath>
                </a14:m>
                <a:r>
                  <a:rPr lang="en-US" altLang="ko-KR" sz="1600" dirty="0" smtClean="0"/>
                  <a:t>, the CDR is around 98.5% for all subcarrier bandwidths</a:t>
                </a:r>
              </a:p>
              <a:p>
                <a:pPr marL="285750" indent="-285750">
                  <a:lnSpc>
                    <a:spcPct val="110000"/>
                  </a:lnSpc>
                  <a:buFontTx/>
                  <a:buChar char="-"/>
                </a:pPr>
                <a:r>
                  <a:rPr lang="en-US" altLang="ko-KR" sz="1600" dirty="0" smtClean="0"/>
                  <a:t>While increasing the SNR, the CDR increase accordingly for all subcarrier bandwidths</a:t>
                </a:r>
                <a:br>
                  <a:rPr lang="en-US" altLang="ko-KR" sz="1600" dirty="0" smtClean="0"/>
                </a:br>
                <a:endParaRPr lang="en-US" altLang="ko-KR" sz="1600" dirty="0" smtClean="0"/>
              </a:p>
              <a:p>
                <a:pPr marL="285750" indent="-285750">
                  <a:lnSpc>
                    <a:spcPct val="110000"/>
                  </a:lnSpc>
                  <a:buFontTx/>
                  <a:buChar char="-"/>
                </a:pPr>
                <a:r>
                  <a:rPr lang="en-US" altLang="ko-KR" sz="1600" dirty="0" smtClean="0"/>
                  <a:t>Due to low frequency and narrow bandwidth, SNOW can reliably communicate in indoor environments</a:t>
                </a:r>
                <a:endParaRPr lang="en-US" altLang="ko-KR" sz="1600" dirty="0"/>
              </a:p>
            </p:txBody>
          </p:sp>
        </mc:Choice>
        <mc:Fallback xmlns="">
          <p:sp>
            <p:nvSpPr>
              <p:cNvPr id="8" name="TextBox 7">
                <a:extLst>
                  <a:ext uri="{FF2B5EF4-FFF2-40B4-BE49-F238E27FC236}">
                    <a16:creationId xmlns:a16="http://schemas.microsoft.com/office/drawing/2014/main" id="{89C923F4-CB02-466C-A3F0-E591C9D10012}"/>
                  </a:ext>
                </a:extLst>
              </p:cNvPr>
              <p:cNvSpPr txBox="1">
                <a:spLocks noRot="1" noChangeAspect="1" noMove="1" noResize="1" noEditPoints="1" noAdjustHandles="1" noChangeArrowheads="1" noChangeShapeType="1" noTextEdit="1"/>
              </p:cNvSpPr>
              <p:nvPr/>
            </p:nvSpPr>
            <p:spPr>
              <a:xfrm>
                <a:off x="7752522" y="2996965"/>
                <a:ext cx="3888188" cy="2529923"/>
              </a:xfrm>
              <a:prstGeom prst="rect">
                <a:avLst/>
              </a:prstGeom>
              <a:blipFill>
                <a:blip r:embed="rId3"/>
                <a:stretch>
                  <a:fillRect l="-627" r="-940" b="-1928"/>
                </a:stretch>
              </a:blipFill>
              <a:ln>
                <a:noFill/>
              </a:ln>
            </p:spPr>
            <p:txBody>
              <a:bodyPr/>
              <a:lstStyle/>
              <a:p>
                <a:r>
                  <a:rPr lang="ko-KR" altLang="en-US">
                    <a:noFill/>
                  </a:rPr>
                  <a:t> </a:t>
                </a:r>
              </a:p>
            </p:txBody>
          </p:sp>
        </mc:Fallback>
      </mc:AlternateContent>
      <p:sp>
        <p:nvSpPr>
          <p:cNvPr id="9" name="TextBox 8"/>
          <p:cNvSpPr txBox="1"/>
          <p:nvPr/>
        </p:nvSpPr>
        <p:spPr>
          <a:xfrm>
            <a:off x="2480138" y="5590019"/>
            <a:ext cx="3615862" cy="307777"/>
          </a:xfrm>
          <a:prstGeom prst="rect">
            <a:avLst/>
          </a:prstGeom>
          <a:noFill/>
        </p:spPr>
        <p:txBody>
          <a:bodyPr wrap="none" rtlCol="0">
            <a:spAutoFit/>
          </a:bodyPr>
          <a:lstStyle/>
          <a:p>
            <a:r>
              <a:rPr lang="en-US" altLang="ko-KR" sz="1400" dirty="0" smtClean="0"/>
              <a:t>Figure 20. Reliability in indoor environments</a:t>
            </a:r>
            <a:endParaRPr lang="ko-KR" altLang="en-US" sz="1400" dirty="0"/>
          </a:p>
        </p:txBody>
      </p:sp>
      <p:sp>
        <p:nvSpPr>
          <p:cNvPr id="10" name="날짜 개체 틀 9"/>
          <p:cNvSpPr>
            <a:spLocks noGrp="1"/>
          </p:cNvSpPr>
          <p:nvPr>
            <p:ph type="dt" sz="half" idx="10"/>
          </p:nvPr>
        </p:nvSpPr>
        <p:spPr/>
        <p:txBody>
          <a:bodyPr/>
          <a:lstStyle/>
          <a:p>
            <a:fld id="{B3176A64-34BB-4C8F-8878-4AEC9BD250DE}" type="datetime4">
              <a:rPr lang="en-US" altLang="ko-KR" smtClean="0"/>
              <a:t>October 1, 2018</a:t>
            </a:fld>
            <a:endParaRPr lang="ko-KR" altLang="en-US"/>
          </a:p>
        </p:txBody>
      </p:sp>
      <p:sp>
        <p:nvSpPr>
          <p:cNvPr id="12" name="슬라이드 번호 개체 틀 11"/>
          <p:cNvSpPr>
            <a:spLocks noGrp="1"/>
          </p:cNvSpPr>
          <p:nvPr>
            <p:ph type="sldNum" sz="quarter" idx="12"/>
          </p:nvPr>
        </p:nvSpPr>
        <p:spPr/>
        <p:txBody>
          <a:bodyPr/>
          <a:lstStyle/>
          <a:p>
            <a:r>
              <a:rPr lang="en-US" altLang="ko-KR" smtClean="0"/>
              <a:t>Pages </a:t>
            </a:r>
            <a:fld id="{B520CDF4-2128-4AEB-86B8-6C90AAFF1BAF}" type="slidenum">
              <a:rPr lang="ko-KR" altLang="en-US" smtClean="0"/>
              <a:pPr/>
              <a:t>46</a:t>
            </a:fld>
            <a:r>
              <a:rPr lang="en-US" altLang="ko-KR" smtClean="0"/>
              <a:t>/55</a:t>
            </a:r>
            <a:endParaRPr lang="ko-KR" altLang="en-US" dirty="0"/>
          </a:p>
        </p:txBody>
      </p:sp>
    </p:spTree>
    <p:extLst>
      <p:ext uri="{BB962C8B-B14F-4D97-AF65-F5344CB8AC3E}">
        <p14:creationId xmlns:p14="http://schemas.microsoft.com/office/powerpoint/2010/main" val="10273202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1E31263-CE73-4095-8152-8B47D55AFD48}"/>
              </a:ext>
            </a:extLst>
          </p:cNvPr>
          <p:cNvSpPr>
            <a:spLocks noGrp="1"/>
          </p:cNvSpPr>
          <p:nvPr>
            <p:ph type="title"/>
          </p:nvPr>
        </p:nvSpPr>
        <p:spPr/>
        <p:txBody>
          <a:bodyPr/>
          <a:lstStyle/>
          <a:p>
            <a:r>
              <a:rPr lang="en-US" altLang="ko-KR" dirty="0"/>
              <a:t>Experiments</a:t>
            </a:r>
            <a:endParaRPr lang="ko-KR" altLang="en-US" dirty="0"/>
          </a:p>
        </p:txBody>
      </p:sp>
      <mc:AlternateContent xmlns:mc="http://schemas.openxmlformats.org/markup-compatibility/2006" xmlns:a14="http://schemas.microsoft.com/office/drawing/2010/main">
        <mc:Choice Requires="a14">
          <p:sp>
            <p:nvSpPr>
              <p:cNvPr id="3" name="내용 개체 틀 2">
                <a:extLst>
                  <a:ext uri="{FF2B5EF4-FFF2-40B4-BE49-F238E27FC236}">
                    <a16:creationId xmlns:a16="http://schemas.microsoft.com/office/drawing/2014/main" id="{06189105-C195-421D-A7A7-20A41637C4D2}"/>
                  </a:ext>
                </a:extLst>
              </p:cNvPr>
              <p:cNvSpPr>
                <a:spLocks noGrp="1"/>
              </p:cNvSpPr>
              <p:nvPr>
                <p:ph idx="1"/>
              </p:nvPr>
            </p:nvSpPr>
            <p:spPr/>
            <p:txBody>
              <a:bodyPr/>
              <a:lstStyle/>
              <a:p>
                <a:r>
                  <a:rPr lang="en-US" altLang="ko-KR" dirty="0" smtClean="0"/>
                  <a:t>Deployment in a rural area</a:t>
                </a:r>
              </a:p>
              <a:p>
                <a:pPr lvl="1"/>
                <a:r>
                  <a:rPr lang="en-US" altLang="ko-KR" dirty="0" smtClean="0"/>
                  <a:t>Characteristic of a rural deployment of SNOW</a:t>
                </a:r>
              </a:p>
              <a:p>
                <a:pPr lvl="2"/>
                <a:r>
                  <a:rPr lang="en-US" altLang="ko-KR" dirty="0" smtClean="0"/>
                  <a:t>Higher availability of TV white spaces</a:t>
                </a:r>
              </a:p>
              <a:p>
                <a:pPr lvl="2"/>
                <a:r>
                  <a:rPr lang="en-US" altLang="ko-KR" dirty="0" smtClean="0"/>
                  <a:t>Longer communication range</a:t>
                </a:r>
              </a:p>
              <a:p>
                <a:pPr lvl="1"/>
                <a:r>
                  <a:rPr lang="en-US" altLang="ko-KR" dirty="0" smtClean="0"/>
                  <a:t>Deploy SNOW in a rural area of Rolla, Missouri</a:t>
                </a:r>
              </a:p>
              <a:p>
                <a:pPr lvl="2"/>
                <a:r>
                  <a:rPr lang="en-US" altLang="ko-KR" dirty="0" smtClean="0"/>
                  <a:t>The BS and the node are </a:t>
                </a:r>
                <a14:m>
                  <m:oMath xmlns:m="http://schemas.openxmlformats.org/officeDocument/2006/math">
                    <m:r>
                      <a:rPr lang="en-US" altLang="ko-KR" i="1" dirty="0" smtClean="0">
                        <a:latin typeface="Cambria Math" panose="02040503050406030204" pitchFamily="18" charset="0"/>
                      </a:rPr>
                      <m:t>2 </m:t>
                    </m:r>
                    <m:r>
                      <a:rPr lang="en-US" altLang="ko-KR" i="1" dirty="0" smtClean="0">
                        <a:latin typeface="Cambria Math" panose="02040503050406030204" pitchFamily="18" charset="0"/>
                      </a:rPr>
                      <m:t>𝑘𝑚</m:t>
                    </m:r>
                  </m:oMath>
                </a14:m>
                <a:r>
                  <a:rPr lang="en-US" altLang="ko-KR" dirty="0" smtClean="0"/>
                  <a:t> away</a:t>
                </a:r>
              </a:p>
              <a:p>
                <a:pPr lvl="2"/>
                <a:r>
                  <a:rPr lang="en-US" altLang="ko-KR" dirty="0"/>
                  <a:t>The node transmits 1000 40-byte packets consecutively</a:t>
                </a:r>
              </a:p>
              <a:p>
                <a:pPr lvl="2"/>
                <a:endParaRPr lang="en-US" altLang="ko-KR" dirty="0"/>
              </a:p>
              <a:p>
                <a:pPr lvl="1"/>
                <a:r>
                  <a:rPr lang="en-US" altLang="ko-KR" dirty="0" smtClean="0"/>
                  <a:t>Reliability vs Tx power</a:t>
                </a:r>
              </a:p>
              <a:p>
                <a:pPr lvl="2"/>
                <a:r>
                  <a:rPr lang="en-US" altLang="ko-KR" dirty="0" smtClean="0"/>
                  <a:t>SNOW achieves </a:t>
                </a:r>
                <a14:m>
                  <m:oMath xmlns:m="http://schemas.openxmlformats.org/officeDocument/2006/math">
                    <m:r>
                      <a:rPr lang="en-US" altLang="ko-KR" i="1" dirty="0" smtClean="0">
                        <a:latin typeface="Cambria Math" panose="02040503050406030204" pitchFamily="18" charset="0"/>
                      </a:rPr>
                      <m:t>2 </m:t>
                    </m:r>
                    <m:r>
                      <a:rPr lang="en-US" altLang="ko-KR" i="1" dirty="0" smtClean="0">
                        <a:latin typeface="Cambria Math" panose="02040503050406030204" pitchFamily="18" charset="0"/>
                      </a:rPr>
                      <m:t>𝑘𝑚</m:t>
                    </m:r>
                  </m:oMath>
                </a14:m>
                <a:r>
                  <a:rPr lang="en-US" altLang="ko-KR" dirty="0" smtClean="0"/>
                  <a:t>+ communication range at only</a:t>
                </a:r>
                <a:br>
                  <a:rPr lang="en-US" altLang="ko-KR" dirty="0" smtClean="0"/>
                </a:br>
                <a14:m>
                  <m:oMath xmlns:m="http://schemas.openxmlformats.org/officeDocument/2006/math">
                    <m:r>
                      <a:rPr lang="en-US" altLang="ko-KR" i="1" dirty="0" smtClean="0">
                        <a:latin typeface="Cambria Math" panose="02040503050406030204" pitchFamily="18" charset="0"/>
                      </a:rPr>
                      <m:t>0 </m:t>
                    </m:r>
                    <m:r>
                      <a:rPr lang="en-US" altLang="ko-KR" i="1" dirty="0" err="1" smtClean="0">
                        <a:latin typeface="Cambria Math" panose="02040503050406030204" pitchFamily="18" charset="0"/>
                      </a:rPr>
                      <m:t>𝑑𝐵𝑚</m:t>
                    </m:r>
                  </m:oMath>
                </a14:m>
                <a:r>
                  <a:rPr lang="en-US" altLang="ko-KR" dirty="0" smtClean="0"/>
                  <a:t> Tx power </a:t>
                </a:r>
              </a:p>
              <a:p>
                <a:pPr lvl="3"/>
                <a:r>
                  <a:rPr lang="en-US" altLang="ko-KR" dirty="0" smtClean="0"/>
                  <a:t>Almost double than urban deployment</a:t>
                </a:r>
                <a:br>
                  <a:rPr lang="en-US" altLang="ko-KR" dirty="0" smtClean="0"/>
                </a:br>
                <a:r>
                  <a:rPr lang="en-US" altLang="ko-KR" dirty="0" smtClean="0"/>
                  <a:t>due to a cleaner light of sight</a:t>
                </a:r>
                <a:endParaRPr lang="ko-KR" altLang="en-US" dirty="0"/>
              </a:p>
            </p:txBody>
          </p:sp>
        </mc:Choice>
        <mc:Fallback xmlns="">
          <p:sp>
            <p:nvSpPr>
              <p:cNvPr id="3" name="내용 개체 틀 2">
                <a:extLst>
                  <a:ext uri="{FF2B5EF4-FFF2-40B4-BE49-F238E27FC236}">
                    <a16:creationId xmlns:a16="http://schemas.microsoft.com/office/drawing/2014/main" id="{06189105-C195-421D-A7A7-20A41637C4D2}"/>
                  </a:ext>
                </a:extLst>
              </p:cNvPr>
              <p:cNvSpPr>
                <a:spLocks noGrp="1" noRot="1" noChangeAspect="1" noMove="1" noResize="1" noEditPoints="1" noAdjustHandles="1" noChangeArrowheads="1" noChangeShapeType="1" noTextEdit="1"/>
              </p:cNvSpPr>
              <p:nvPr>
                <p:ph idx="1"/>
              </p:nvPr>
            </p:nvSpPr>
            <p:spPr>
              <a:blipFill>
                <a:blip r:embed="rId2"/>
                <a:stretch>
                  <a:fillRect l="-745" t="-376"/>
                </a:stretch>
              </a:blipFill>
            </p:spPr>
            <p:txBody>
              <a:bodyPr/>
              <a:lstStyle/>
              <a:p>
                <a:r>
                  <a:rPr lang="ko-KR" altLang="en-US">
                    <a:noFill/>
                  </a:rPr>
                  <a:t> </a:t>
                </a:r>
              </a:p>
            </p:txBody>
          </p:sp>
        </mc:Fallback>
      </mc:AlternateContent>
      <p:pic>
        <p:nvPicPr>
          <p:cNvPr id="6" name="그림 5">
            <a:extLst>
              <a:ext uri="{FF2B5EF4-FFF2-40B4-BE49-F238E27FC236}">
                <a16:creationId xmlns:a16="http://schemas.microsoft.com/office/drawing/2014/main" id="{AED606D9-8206-4124-A039-8E5CB3F3962F}"/>
              </a:ext>
            </a:extLst>
          </p:cNvPr>
          <p:cNvPicPr>
            <a:picLocks noChangeAspect="1"/>
          </p:cNvPicPr>
          <p:nvPr/>
        </p:nvPicPr>
        <p:blipFill>
          <a:blip r:embed="rId3"/>
          <a:stretch>
            <a:fillRect/>
          </a:stretch>
        </p:blipFill>
        <p:spPr>
          <a:xfrm>
            <a:off x="8339475" y="0"/>
            <a:ext cx="3852525" cy="2429670"/>
          </a:xfrm>
          <a:prstGeom prst="rect">
            <a:avLst/>
          </a:prstGeom>
        </p:spPr>
      </p:pic>
      <p:pic>
        <p:nvPicPr>
          <p:cNvPr id="7" name="그림 6"/>
          <p:cNvPicPr>
            <a:picLocks noChangeAspect="1"/>
          </p:cNvPicPr>
          <p:nvPr/>
        </p:nvPicPr>
        <p:blipFill>
          <a:blip r:embed="rId4"/>
          <a:stretch>
            <a:fillRect/>
          </a:stretch>
        </p:blipFill>
        <p:spPr>
          <a:xfrm>
            <a:off x="7867912" y="3879850"/>
            <a:ext cx="3412863" cy="2428875"/>
          </a:xfrm>
          <a:prstGeom prst="rect">
            <a:avLst/>
          </a:prstGeom>
        </p:spPr>
      </p:pic>
      <p:sp>
        <p:nvSpPr>
          <p:cNvPr id="9" name="TextBox 8"/>
          <p:cNvSpPr txBox="1"/>
          <p:nvPr/>
        </p:nvSpPr>
        <p:spPr>
          <a:xfrm>
            <a:off x="7370246" y="6245324"/>
            <a:ext cx="4408194" cy="307777"/>
          </a:xfrm>
          <a:prstGeom prst="rect">
            <a:avLst/>
          </a:prstGeom>
          <a:noFill/>
        </p:spPr>
        <p:txBody>
          <a:bodyPr wrap="none" rtlCol="0">
            <a:spAutoFit/>
          </a:bodyPr>
          <a:lstStyle/>
          <a:p>
            <a:r>
              <a:rPr lang="en-US" altLang="ko-KR" sz="1400" dirty="0" smtClean="0"/>
              <a:t>Figure 21. Reliability vs. Tx power in rural deployment</a:t>
            </a:r>
            <a:endParaRPr lang="ko-KR" altLang="en-US" sz="1400" dirty="0"/>
          </a:p>
        </p:txBody>
      </p:sp>
      <p:sp>
        <p:nvSpPr>
          <p:cNvPr id="10" name="날짜 개체 틀 9"/>
          <p:cNvSpPr>
            <a:spLocks noGrp="1"/>
          </p:cNvSpPr>
          <p:nvPr>
            <p:ph type="dt" sz="half" idx="10"/>
          </p:nvPr>
        </p:nvSpPr>
        <p:spPr/>
        <p:txBody>
          <a:bodyPr/>
          <a:lstStyle/>
          <a:p>
            <a:fld id="{C7C5CD54-9FCD-4ABA-B375-FDFA5E94B736}" type="datetime4">
              <a:rPr lang="en-US" altLang="ko-KR" smtClean="0"/>
              <a:t>October 1, 2018</a:t>
            </a:fld>
            <a:endParaRPr lang="ko-KR" altLang="en-US"/>
          </a:p>
        </p:txBody>
      </p:sp>
      <p:sp>
        <p:nvSpPr>
          <p:cNvPr id="12" name="슬라이드 번호 개체 틀 11"/>
          <p:cNvSpPr>
            <a:spLocks noGrp="1"/>
          </p:cNvSpPr>
          <p:nvPr>
            <p:ph type="sldNum" sz="quarter" idx="12"/>
          </p:nvPr>
        </p:nvSpPr>
        <p:spPr/>
        <p:txBody>
          <a:bodyPr/>
          <a:lstStyle/>
          <a:p>
            <a:r>
              <a:rPr lang="en-US" altLang="ko-KR" smtClean="0"/>
              <a:t>Pages </a:t>
            </a:r>
            <a:fld id="{B520CDF4-2128-4AEB-86B8-6C90AAFF1BAF}" type="slidenum">
              <a:rPr lang="ko-KR" altLang="en-US" smtClean="0"/>
              <a:pPr/>
              <a:t>47</a:t>
            </a:fld>
            <a:r>
              <a:rPr lang="en-US" altLang="ko-KR" smtClean="0"/>
              <a:t>/55</a:t>
            </a:r>
            <a:endParaRPr lang="ko-KR" altLang="en-US" dirty="0"/>
          </a:p>
        </p:txBody>
      </p:sp>
    </p:spTree>
    <p:extLst>
      <p:ext uri="{BB962C8B-B14F-4D97-AF65-F5344CB8AC3E}">
        <p14:creationId xmlns:p14="http://schemas.microsoft.com/office/powerpoint/2010/main" val="2511092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1E31263-CE73-4095-8152-8B47D55AFD48}"/>
              </a:ext>
            </a:extLst>
          </p:cNvPr>
          <p:cNvSpPr>
            <a:spLocks noGrp="1"/>
          </p:cNvSpPr>
          <p:nvPr>
            <p:ph type="title"/>
          </p:nvPr>
        </p:nvSpPr>
        <p:spPr/>
        <p:txBody>
          <a:bodyPr/>
          <a:lstStyle/>
          <a:p>
            <a:r>
              <a:rPr lang="en-US" altLang="ko-KR" dirty="0"/>
              <a:t>Experiments</a:t>
            </a:r>
            <a:endParaRPr lang="ko-KR" altLang="en-US" dirty="0"/>
          </a:p>
        </p:txBody>
      </p:sp>
      <mc:AlternateContent xmlns:mc="http://schemas.openxmlformats.org/markup-compatibility/2006" xmlns:a14="http://schemas.microsoft.com/office/drawing/2010/main">
        <mc:Choice Requires="a14">
          <p:sp>
            <p:nvSpPr>
              <p:cNvPr id="3" name="내용 개체 틀 2">
                <a:extLst>
                  <a:ext uri="{FF2B5EF4-FFF2-40B4-BE49-F238E27FC236}">
                    <a16:creationId xmlns:a16="http://schemas.microsoft.com/office/drawing/2014/main" id="{06189105-C195-421D-A7A7-20A41637C4D2}"/>
                  </a:ext>
                </a:extLst>
              </p:cNvPr>
              <p:cNvSpPr>
                <a:spLocks noGrp="1"/>
              </p:cNvSpPr>
              <p:nvPr>
                <p:ph idx="1"/>
              </p:nvPr>
            </p:nvSpPr>
            <p:spPr/>
            <p:txBody>
              <a:bodyPr/>
              <a:lstStyle/>
              <a:p>
                <a:r>
                  <a:rPr lang="en-US" altLang="ko-KR" dirty="0" smtClean="0"/>
                  <a:t>Deployment in a rural area</a:t>
                </a:r>
              </a:p>
              <a:p>
                <a:pPr lvl="1"/>
                <a:r>
                  <a:rPr lang="en-US" altLang="ko-KR" dirty="0" smtClean="0"/>
                  <a:t>BER at the BS while decoding packets from various distances</a:t>
                </a:r>
              </a:p>
              <a:p>
                <a:pPr lvl="2"/>
                <a:r>
                  <a:rPr lang="en-US" altLang="ko-KR" dirty="0" smtClean="0"/>
                  <a:t>The decodability of the packets transmitted from </a:t>
                </a:r>
                <a14:m>
                  <m:oMath xmlns:m="http://schemas.openxmlformats.org/officeDocument/2006/math">
                    <m:r>
                      <a:rPr lang="en-US" altLang="ko-KR" i="1" dirty="0" smtClean="0">
                        <a:latin typeface="Cambria Math" panose="02040503050406030204" pitchFamily="18" charset="0"/>
                      </a:rPr>
                      <m:t>2 </m:t>
                    </m:r>
                    <m:r>
                      <a:rPr lang="en-US" altLang="ko-KR" i="1" dirty="0" smtClean="0">
                        <a:latin typeface="Cambria Math" panose="02040503050406030204" pitchFamily="18" charset="0"/>
                      </a:rPr>
                      <m:t>𝑘𝑚</m:t>
                    </m:r>
                  </m:oMath>
                </a14:m>
                <a:r>
                  <a:rPr lang="en-US" altLang="ko-KR" dirty="0" smtClean="0"/>
                  <a:t> away</a:t>
                </a:r>
                <a:br>
                  <a:rPr lang="en-US" altLang="ko-KR" dirty="0" smtClean="0"/>
                </a:br>
                <a:r>
                  <a:rPr lang="en-US" altLang="ko-KR" dirty="0" smtClean="0"/>
                  <a:t>as BER remains </a:t>
                </a:r>
                <a14:m>
                  <m:oMath xmlns:m="http://schemas.openxmlformats.org/officeDocument/2006/math">
                    <m:r>
                      <a:rPr lang="en-US" altLang="ko-KR" i="1" dirty="0" smtClean="0">
                        <a:latin typeface="Cambria Math" panose="02040503050406030204" pitchFamily="18" charset="0"/>
                      </a:rPr>
                      <m:t>≤ </m:t>
                    </m:r>
                    <m:sSup>
                      <m:sSupPr>
                        <m:ctrlPr>
                          <a:rPr lang="en-US" altLang="ko-KR" i="1" dirty="0" smtClean="0">
                            <a:latin typeface="Cambria Math" panose="02040503050406030204" pitchFamily="18" charset="0"/>
                          </a:rPr>
                        </m:ctrlPr>
                      </m:sSupPr>
                      <m:e>
                        <m:r>
                          <a:rPr lang="en-US" altLang="ko-KR" i="1" dirty="0" smtClean="0">
                            <a:latin typeface="Cambria Math" panose="02040503050406030204" pitchFamily="18" charset="0"/>
                          </a:rPr>
                          <m:t>10</m:t>
                        </m:r>
                      </m:e>
                      <m:sup>
                        <m:r>
                          <a:rPr lang="en-US" altLang="ko-KR" i="1" dirty="0" smtClean="0">
                            <a:latin typeface="Cambria Math" panose="02040503050406030204" pitchFamily="18" charset="0"/>
                          </a:rPr>
                          <m:t>−3</m:t>
                        </m:r>
                      </m:sup>
                    </m:sSup>
                  </m:oMath>
                </a14:m>
                <a:endParaRPr lang="en-US" altLang="ko-KR" dirty="0" smtClean="0"/>
              </a:p>
              <a:p>
                <a:pPr lvl="1"/>
                <a:r>
                  <a:rPr lang="en-US" altLang="ko-KR" dirty="0" smtClean="0"/>
                  <a:t>Throughput with various bandwidths and the number of nodes</a:t>
                </a:r>
              </a:p>
              <a:p>
                <a:pPr lvl="2"/>
                <a:r>
                  <a:rPr lang="en-US" altLang="ko-KR" dirty="0" smtClean="0"/>
                  <a:t>SNOW’s maximum achievable throughput linearly increases</a:t>
                </a:r>
              </a:p>
            </p:txBody>
          </p:sp>
        </mc:Choice>
        <mc:Fallback xmlns="">
          <p:sp>
            <p:nvSpPr>
              <p:cNvPr id="3" name="내용 개체 틀 2">
                <a:extLst>
                  <a:ext uri="{FF2B5EF4-FFF2-40B4-BE49-F238E27FC236}">
                    <a16:creationId xmlns:a16="http://schemas.microsoft.com/office/drawing/2014/main" id="{06189105-C195-421D-A7A7-20A41637C4D2}"/>
                  </a:ext>
                </a:extLst>
              </p:cNvPr>
              <p:cNvSpPr>
                <a:spLocks noGrp="1" noRot="1" noChangeAspect="1" noMove="1" noResize="1" noEditPoints="1" noAdjustHandles="1" noChangeArrowheads="1" noChangeShapeType="1" noTextEdit="1"/>
              </p:cNvSpPr>
              <p:nvPr>
                <p:ph idx="1"/>
              </p:nvPr>
            </p:nvSpPr>
            <p:spPr>
              <a:blipFill>
                <a:blip r:embed="rId2"/>
                <a:stretch>
                  <a:fillRect l="-745" t="-376"/>
                </a:stretch>
              </a:blipFill>
            </p:spPr>
            <p:txBody>
              <a:bodyPr/>
              <a:lstStyle/>
              <a:p>
                <a:r>
                  <a:rPr lang="ko-KR" altLang="en-US">
                    <a:noFill/>
                  </a:rPr>
                  <a:t> </a:t>
                </a:r>
              </a:p>
            </p:txBody>
          </p:sp>
        </mc:Fallback>
      </mc:AlternateContent>
      <p:pic>
        <p:nvPicPr>
          <p:cNvPr id="6" name="그림 5">
            <a:extLst>
              <a:ext uri="{FF2B5EF4-FFF2-40B4-BE49-F238E27FC236}">
                <a16:creationId xmlns:a16="http://schemas.microsoft.com/office/drawing/2014/main" id="{AED606D9-8206-4124-A039-8E5CB3F3962F}"/>
              </a:ext>
            </a:extLst>
          </p:cNvPr>
          <p:cNvPicPr>
            <a:picLocks noChangeAspect="1"/>
          </p:cNvPicPr>
          <p:nvPr/>
        </p:nvPicPr>
        <p:blipFill>
          <a:blip r:embed="rId3"/>
          <a:stretch>
            <a:fillRect/>
          </a:stretch>
        </p:blipFill>
        <p:spPr>
          <a:xfrm>
            <a:off x="8339475" y="0"/>
            <a:ext cx="3852525" cy="2429670"/>
          </a:xfrm>
          <a:prstGeom prst="rect">
            <a:avLst/>
          </a:prstGeom>
        </p:spPr>
      </p:pic>
      <p:pic>
        <p:nvPicPr>
          <p:cNvPr id="9" name="그림 8"/>
          <p:cNvPicPr>
            <a:picLocks noChangeAspect="1"/>
          </p:cNvPicPr>
          <p:nvPr/>
        </p:nvPicPr>
        <p:blipFill>
          <a:blip r:embed="rId4"/>
          <a:stretch>
            <a:fillRect/>
          </a:stretch>
        </p:blipFill>
        <p:spPr>
          <a:xfrm>
            <a:off x="911226" y="3880354"/>
            <a:ext cx="7428250" cy="2428371"/>
          </a:xfrm>
          <a:prstGeom prst="rect">
            <a:avLst/>
          </a:prstGeom>
        </p:spPr>
      </p:pic>
      <p:sp>
        <p:nvSpPr>
          <p:cNvPr id="10" name="TextBox 9"/>
          <p:cNvSpPr txBox="1"/>
          <p:nvPr/>
        </p:nvSpPr>
        <p:spPr>
          <a:xfrm>
            <a:off x="1373114" y="6237579"/>
            <a:ext cx="2581541" cy="307777"/>
          </a:xfrm>
          <a:prstGeom prst="rect">
            <a:avLst/>
          </a:prstGeom>
          <a:noFill/>
        </p:spPr>
        <p:txBody>
          <a:bodyPr wrap="none" rtlCol="0">
            <a:spAutoFit/>
          </a:bodyPr>
          <a:lstStyle/>
          <a:p>
            <a:r>
              <a:rPr lang="en-US" altLang="ko-KR" sz="1400" dirty="0" smtClean="0"/>
              <a:t>Figure 22. BER over distances</a:t>
            </a:r>
            <a:endParaRPr lang="ko-KR" altLang="en-US" sz="1400" dirty="0"/>
          </a:p>
        </p:txBody>
      </p:sp>
      <p:sp>
        <p:nvSpPr>
          <p:cNvPr id="11" name="TextBox 10"/>
          <p:cNvSpPr txBox="1"/>
          <p:nvPr/>
        </p:nvSpPr>
        <p:spPr>
          <a:xfrm>
            <a:off x="5284984" y="6237579"/>
            <a:ext cx="3054491" cy="307777"/>
          </a:xfrm>
          <a:prstGeom prst="rect">
            <a:avLst/>
          </a:prstGeom>
          <a:noFill/>
        </p:spPr>
        <p:txBody>
          <a:bodyPr wrap="none" rtlCol="0">
            <a:spAutoFit/>
          </a:bodyPr>
          <a:lstStyle/>
          <a:p>
            <a:r>
              <a:rPr lang="en-US" altLang="ko-KR" sz="1400" dirty="0" smtClean="0"/>
              <a:t>Figure 23. Throughput vs bandwidth</a:t>
            </a:r>
            <a:endParaRPr lang="ko-KR" altLang="en-US" sz="1400" dirty="0"/>
          </a:p>
        </p:txBody>
      </p:sp>
      <p:sp>
        <p:nvSpPr>
          <p:cNvPr id="8" name="날짜 개체 틀 7"/>
          <p:cNvSpPr>
            <a:spLocks noGrp="1"/>
          </p:cNvSpPr>
          <p:nvPr>
            <p:ph type="dt" sz="half" idx="10"/>
          </p:nvPr>
        </p:nvSpPr>
        <p:spPr/>
        <p:txBody>
          <a:bodyPr/>
          <a:lstStyle/>
          <a:p>
            <a:fld id="{B46CB120-D90C-43C2-932D-81CAFB98279B}" type="datetime4">
              <a:rPr lang="en-US" altLang="ko-KR" smtClean="0"/>
              <a:t>October 1, 2018</a:t>
            </a:fld>
            <a:endParaRPr lang="ko-KR" altLang="en-US"/>
          </a:p>
        </p:txBody>
      </p:sp>
      <p:sp>
        <p:nvSpPr>
          <p:cNvPr id="13" name="슬라이드 번호 개체 틀 12"/>
          <p:cNvSpPr>
            <a:spLocks noGrp="1"/>
          </p:cNvSpPr>
          <p:nvPr>
            <p:ph type="sldNum" sz="quarter" idx="12"/>
          </p:nvPr>
        </p:nvSpPr>
        <p:spPr/>
        <p:txBody>
          <a:bodyPr/>
          <a:lstStyle/>
          <a:p>
            <a:r>
              <a:rPr lang="en-US" altLang="ko-KR" smtClean="0"/>
              <a:t>Pages </a:t>
            </a:r>
            <a:fld id="{B520CDF4-2128-4AEB-86B8-6C90AAFF1BAF}" type="slidenum">
              <a:rPr lang="ko-KR" altLang="en-US" smtClean="0"/>
              <a:pPr/>
              <a:t>48</a:t>
            </a:fld>
            <a:r>
              <a:rPr lang="en-US" altLang="ko-KR" smtClean="0"/>
              <a:t>/55</a:t>
            </a:r>
            <a:endParaRPr lang="ko-KR" altLang="en-US" dirty="0"/>
          </a:p>
        </p:txBody>
      </p:sp>
    </p:spTree>
    <p:extLst>
      <p:ext uri="{BB962C8B-B14F-4D97-AF65-F5344CB8AC3E}">
        <p14:creationId xmlns:p14="http://schemas.microsoft.com/office/powerpoint/2010/main" val="18895313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Simulation</a:t>
            </a:r>
            <a:endParaRPr lang="ko-KR" altLang="en-US" dirty="0"/>
          </a:p>
        </p:txBody>
      </p:sp>
      <p:sp>
        <p:nvSpPr>
          <p:cNvPr id="3" name="내용 개체 틀 2"/>
          <p:cNvSpPr>
            <a:spLocks noGrp="1"/>
          </p:cNvSpPr>
          <p:nvPr>
            <p:ph idx="1"/>
          </p:nvPr>
        </p:nvSpPr>
        <p:spPr/>
        <p:txBody>
          <a:bodyPr/>
          <a:lstStyle/>
          <a:p>
            <a:r>
              <a:rPr lang="en-US" altLang="ko-KR" dirty="0" smtClean="0"/>
              <a:t>For large-scale evaluation of SNOW, perform simulations in QualNet</a:t>
            </a:r>
          </a:p>
          <a:p>
            <a:r>
              <a:rPr lang="en-US" altLang="ko-KR" dirty="0" smtClean="0"/>
              <a:t>Compare SNOW’s performance with SNOW 1.0 and LoRa</a:t>
            </a:r>
          </a:p>
          <a:p>
            <a:pPr lvl="1"/>
            <a:r>
              <a:rPr lang="en-US" altLang="ko-KR" dirty="0" smtClean="0"/>
              <a:t>SNOW 1.0 and SNOW 2.0 take the advantage of wide white space spectrum</a:t>
            </a:r>
          </a:p>
          <a:p>
            <a:pPr lvl="1"/>
            <a:r>
              <a:rPr lang="en-US" altLang="ko-KR" dirty="0" smtClean="0"/>
              <a:t>LoRa operates in limited ISM band</a:t>
            </a:r>
            <a:endParaRPr lang="en-US" altLang="ko-KR" dirty="0"/>
          </a:p>
          <a:p>
            <a:pPr lvl="1"/>
            <a:r>
              <a:rPr lang="en-US" altLang="ko-KR" dirty="0" smtClean="0"/>
              <a:t>For a fair comparison, compare SNOW with these techniques separately under different setup</a:t>
            </a:r>
          </a:p>
        </p:txBody>
      </p:sp>
      <p:sp>
        <p:nvSpPr>
          <p:cNvPr id="7" name="날짜 개체 틀 6"/>
          <p:cNvSpPr>
            <a:spLocks noGrp="1"/>
          </p:cNvSpPr>
          <p:nvPr>
            <p:ph type="dt" sz="half" idx="10"/>
          </p:nvPr>
        </p:nvSpPr>
        <p:spPr/>
        <p:txBody>
          <a:bodyPr/>
          <a:lstStyle/>
          <a:p>
            <a:fld id="{8A0A67B4-C5F2-4C84-9895-983DA88D929E}"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49</a:t>
            </a:fld>
            <a:r>
              <a:rPr lang="en-US" altLang="ko-KR" smtClean="0"/>
              <a:t>/55</a:t>
            </a:r>
            <a:endParaRPr lang="ko-KR" altLang="en-US" dirty="0"/>
          </a:p>
        </p:txBody>
      </p:sp>
    </p:spTree>
    <p:extLst>
      <p:ext uri="{BB962C8B-B14F-4D97-AF65-F5344CB8AC3E}">
        <p14:creationId xmlns:p14="http://schemas.microsoft.com/office/powerpoint/2010/main" val="4664402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Simulation</a:t>
            </a:r>
            <a:endParaRPr lang="ko-KR" altLang="en-US" dirty="0"/>
          </a:p>
        </p:txBody>
      </p:sp>
      <mc:AlternateContent xmlns:mc="http://schemas.openxmlformats.org/markup-compatibility/2006" xmlns:a14="http://schemas.microsoft.com/office/drawing/2010/main">
        <mc:Choice Requires="a14">
          <p:sp>
            <p:nvSpPr>
              <p:cNvPr id="3" name="내용 개체 틀 2"/>
              <p:cNvSpPr>
                <a:spLocks noGrp="1"/>
              </p:cNvSpPr>
              <p:nvPr>
                <p:ph idx="1"/>
              </p:nvPr>
            </p:nvSpPr>
            <p:spPr/>
            <p:txBody>
              <a:bodyPr/>
              <a:lstStyle/>
              <a:p>
                <a:r>
                  <a:rPr lang="en-US" altLang="ko-KR" dirty="0" smtClean="0"/>
                  <a:t>Comparison with SNOW 1.0</a:t>
                </a:r>
              </a:p>
              <a:p>
                <a:pPr lvl="1"/>
                <a:r>
                  <a:rPr lang="en-US" altLang="ko-KR" dirty="0" smtClean="0"/>
                  <a:t>Consider </a:t>
                </a:r>
                <a14:m>
                  <m:oMath xmlns:m="http://schemas.openxmlformats.org/officeDocument/2006/math">
                    <m:r>
                      <a:rPr lang="en-US" altLang="ko-KR" i="1" dirty="0" smtClean="0">
                        <a:latin typeface="Cambria Math" panose="02040503050406030204" pitchFamily="18" charset="0"/>
                      </a:rPr>
                      <m:t>81 </m:t>
                    </m:r>
                    <m:r>
                      <a:rPr lang="en-US" altLang="ko-KR" i="1" dirty="0" smtClean="0">
                        <a:latin typeface="Cambria Math" panose="02040503050406030204" pitchFamily="18" charset="0"/>
                      </a:rPr>
                      <m:t>𝑀𝐻𝑧</m:t>
                    </m:r>
                  </m:oMath>
                </a14:m>
                <a:r>
                  <a:rPr lang="en-US" altLang="ko-KR" dirty="0" smtClean="0"/>
                  <a:t> of BS bandwidth and spilt it into 400 overlapping orthogonal subcarriers each </a:t>
                </a:r>
                <a14:m>
                  <m:oMath xmlns:m="http://schemas.openxmlformats.org/officeDocument/2006/math">
                    <m:r>
                      <a:rPr lang="en-US" altLang="ko-KR" i="1" dirty="0" smtClean="0">
                        <a:latin typeface="Cambria Math" panose="02040503050406030204" pitchFamily="18" charset="0"/>
                      </a:rPr>
                      <m:t>400 </m:t>
                    </m:r>
                    <m:r>
                      <a:rPr lang="en-US" altLang="ko-KR" i="1" dirty="0" smtClean="0">
                        <a:latin typeface="Cambria Math" panose="02040503050406030204" pitchFamily="18" charset="0"/>
                      </a:rPr>
                      <m:t>𝑘𝐻𝑧</m:t>
                    </m:r>
                  </m:oMath>
                </a14:m>
                <a:r>
                  <a:rPr lang="en-US" altLang="ko-KR" dirty="0" smtClean="0"/>
                  <a:t> wide</a:t>
                </a:r>
              </a:p>
              <a:p>
                <a:pPr lvl="1"/>
                <a:r>
                  <a:rPr lang="en-US" altLang="ko-KR" dirty="0" smtClean="0"/>
                  <a:t>Create single hop star network where nodes are distributed within </a:t>
                </a:r>
                <a14:m>
                  <m:oMath xmlns:m="http://schemas.openxmlformats.org/officeDocument/2006/math">
                    <m:r>
                      <a:rPr lang="en-US" altLang="ko-KR" i="1" dirty="0" smtClean="0">
                        <a:latin typeface="Cambria Math" panose="02040503050406030204" pitchFamily="18" charset="0"/>
                      </a:rPr>
                      <m:t>2 </m:t>
                    </m:r>
                    <m:r>
                      <a:rPr lang="en-US" altLang="ko-KR" i="1" dirty="0" smtClean="0">
                        <a:latin typeface="Cambria Math" panose="02040503050406030204" pitchFamily="18" charset="0"/>
                      </a:rPr>
                      <m:t>𝑘𝑚</m:t>
                    </m:r>
                  </m:oMath>
                </a14:m>
                <a:r>
                  <a:rPr lang="en-US" altLang="ko-KR" dirty="0" smtClean="0"/>
                  <a:t> radius of the BS</a:t>
                </a:r>
              </a:p>
              <a:p>
                <a:pPr lvl="1"/>
                <a:r>
                  <a:rPr lang="en-US" altLang="ko-KR" dirty="0" smtClean="0"/>
                  <a:t>Each node sends 100 40-byte packets </a:t>
                </a:r>
              </a:p>
              <a:p>
                <a:pPr lvl="1"/>
                <a:r>
                  <a:rPr lang="en-US" altLang="ko-KR" dirty="0" smtClean="0"/>
                  <a:t>Check</a:t>
                </a:r>
              </a:p>
              <a:p>
                <a:pPr lvl="2"/>
                <a:r>
                  <a:rPr lang="en-US" altLang="ko-KR" dirty="0" smtClean="0"/>
                  <a:t>Throughputs at the BS</a:t>
                </a:r>
              </a:p>
              <a:p>
                <a:pPr lvl="2"/>
                <a:r>
                  <a:rPr lang="en-US" altLang="ko-KR" dirty="0" smtClean="0"/>
                  <a:t>Average energy consumption per node</a:t>
                </a:r>
              </a:p>
              <a:p>
                <a:pPr lvl="2"/>
                <a:r>
                  <a:rPr lang="en-US" altLang="ko-KR" dirty="0" smtClean="0"/>
                  <a:t>Total time needed to collect all packets</a:t>
                </a:r>
                <a:endParaRPr lang="ko-KR" altLang="en-US" dirty="0"/>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blipFill>
                <a:blip r:embed="rId2"/>
                <a:stretch>
                  <a:fillRect l="-745" t="-376"/>
                </a:stretch>
              </a:blipFill>
            </p:spPr>
            <p:txBody>
              <a:bodyPr/>
              <a:lstStyle/>
              <a:p>
                <a:r>
                  <a:rPr lang="ko-KR" altLang="en-US">
                    <a:noFill/>
                  </a:rPr>
                  <a:t> </a:t>
                </a:r>
              </a:p>
            </p:txBody>
          </p:sp>
        </mc:Fallback>
      </mc:AlternateContent>
      <p:sp>
        <p:nvSpPr>
          <p:cNvPr id="7" name="날짜 개체 틀 6"/>
          <p:cNvSpPr>
            <a:spLocks noGrp="1"/>
          </p:cNvSpPr>
          <p:nvPr>
            <p:ph type="dt" sz="half" idx="10"/>
          </p:nvPr>
        </p:nvSpPr>
        <p:spPr/>
        <p:txBody>
          <a:bodyPr/>
          <a:lstStyle/>
          <a:p>
            <a:fld id="{F964B110-BE6E-4E7D-90EE-04A2D2CD7E78}"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50</a:t>
            </a:fld>
            <a:r>
              <a:rPr lang="en-US" altLang="ko-KR" smtClean="0"/>
              <a:t>/55</a:t>
            </a:r>
            <a:endParaRPr lang="ko-KR" altLang="en-US" dirty="0"/>
          </a:p>
        </p:txBody>
      </p:sp>
    </p:spTree>
    <p:extLst>
      <p:ext uri="{BB962C8B-B14F-4D97-AF65-F5344CB8AC3E}">
        <p14:creationId xmlns:p14="http://schemas.microsoft.com/office/powerpoint/2010/main" val="31716766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Simulation</a:t>
            </a:r>
            <a:endParaRPr lang="ko-KR" altLang="en-US" dirty="0"/>
          </a:p>
        </p:txBody>
      </p:sp>
      <p:sp>
        <p:nvSpPr>
          <p:cNvPr id="3" name="내용 개체 틀 2"/>
          <p:cNvSpPr>
            <a:spLocks noGrp="1"/>
          </p:cNvSpPr>
          <p:nvPr>
            <p:ph idx="1"/>
          </p:nvPr>
        </p:nvSpPr>
        <p:spPr/>
        <p:txBody>
          <a:bodyPr/>
          <a:lstStyle/>
          <a:p>
            <a:r>
              <a:rPr lang="en-US" altLang="ko-KR" dirty="0" smtClean="0"/>
              <a:t>Comparison with SNOW 1.0</a:t>
            </a:r>
          </a:p>
          <a:p>
            <a:pPr lvl="1"/>
            <a:r>
              <a:rPr lang="en-US" altLang="ko-KR" dirty="0"/>
              <a:t>Throughputs </a:t>
            </a:r>
            <a:r>
              <a:rPr lang="en-US" altLang="ko-KR" dirty="0" smtClean="0"/>
              <a:t>in SNOW 1.0 increase slowly due to the longer downward communication cycles for delivering all the ACKs</a:t>
            </a:r>
            <a:endParaRPr lang="en-US" altLang="ko-KR" dirty="0"/>
          </a:p>
          <a:p>
            <a:pPr lvl="1"/>
            <a:r>
              <a:rPr lang="en-US" altLang="ko-KR" dirty="0" smtClean="0"/>
              <a:t>Both the energy consumption and latency in SNOW 1.0 are almost two times that in SNOW 2.0</a:t>
            </a:r>
          </a:p>
          <a:p>
            <a:pPr lvl="2"/>
            <a:r>
              <a:rPr lang="en-US" altLang="ko-KR" dirty="0" smtClean="0"/>
              <a:t>Demonstrates the superiority of SNOW 2.0 over SNOW 1.0 in terms of scalability</a:t>
            </a:r>
            <a:endParaRPr lang="en-US" altLang="ko-KR" dirty="0"/>
          </a:p>
          <a:p>
            <a:pPr lvl="1"/>
            <a:endParaRPr lang="en-US" altLang="ko-KR" dirty="0" smtClean="0"/>
          </a:p>
        </p:txBody>
      </p:sp>
      <p:pic>
        <p:nvPicPr>
          <p:cNvPr id="7" name="그림 6"/>
          <p:cNvPicPr>
            <a:picLocks noChangeAspect="1"/>
          </p:cNvPicPr>
          <p:nvPr/>
        </p:nvPicPr>
        <p:blipFill>
          <a:blip r:embed="rId2"/>
          <a:stretch>
            <a:fillRect/>
          </a:stretch>
        </p:blipFill>
        <p:spPr>
          <a:xfrm>
            <a:off x="884321" y="3563564"/>
            <a:ext cx="10423357" cy="2619375"/>
          </a:xfrm>
          <a:prstGeom prst="rect">
            <a:avLst/>
          </a:prstGeom>
        </p:spPr>
      </p:pic>
      <p:sp>
        <p:nvSpPr>
          <p:cNvPr id="8" name="TextBox 7"/>
          <p:cNvSpPr txBox="1"/>
          <p:nvPr/>
        </p:nvSpPr>
        <p:spPr>
          <a:xfrm>
            <a:off x="4582444" y="6181923"/>
            <a:ext cx="3027111" cy="307777"/>
          </a:xfrm>
          <a:prstGeom prst="rect">
            <a:avLst/>
          </a:prstGeom>
          <a:noFill/>
        </p:spPr>
        <p:txBody>
          <a:bodyPr wrap="none" rtlCol="0">
            <a:spAutoFit/>
          </a:bodyPr>
          <a:lstStyle/>
          <a:p>
            <a:r>
              <a:rPr lang="en-US" altLang="ko-KR" sz="1400" dirty="0" smtClean="0"/>
              <a:t>Figure 24. SNOW 2.0 vs. SNOW 1.0</a:t>
            </a:r>
            <a:endParaRPr lang="ko-KR" altLang="en-US" sz="1400" dirty="0"/>
          </a:p>
        </p:txBody>
      </p:sp>
      <p:sp>
        <p:nvSpPr>
          <p:cNvPr id="9" name="날짜 개체 틀 8"/>
          <p:cNvSpPr>
            <a:spLocks noGrp="1"/>
          </p:cNvSpPr>
          <p:nvPr>
            <p:ph type="dt" sz="half" idx="10"/>
          </p:nvPr>
        </p:nvSpPr>
        <p:spPr/>
        <p:txBody>
          <a:bodyPr/>
          <a:lstStyle/>
          <a:p>
            <a:fld id="{16D9819A-DA91-40B1-93FE-71ACC95D23B7}" type="datetime4">
              <a:rPr lang="en-US" altLang="ko-KR" smtClean="0"/>
              <a:t>October 1, 2018</a:t>
            </a:fld>
            <a:endParaRPr lang="ko-KR" altLang="en-US"/>
          </a:p>
        </p:txBody>
      </p:sp>
      <p:sp>
        <p:nvSpPr>
          <p:cNvPr id="11" name="슬라이드 번호 개체 틀 10"/>
          <p:cNvSpPr>
            <a:spLocks noGrp="1"/>
          </p:cNvSpPr>
          <p:nvPr>
            <p:ph type="sldNum" sz="quarter" idx="12"/>
          </p:nvPr>
        </p:nvSpPr>
        <p:spPr/>
        <p:txBody>
          <a:bodyPr/>
          <a:lstStyle/>
          <a:p>
            <a:r>
              <a:rPr lang="en-US" altLang="ko-KR" smtClean="0"/>
              <a:t>Pages </a:t>
            </a:r>
            <a:fld id="{B520CDF4-2128-4AEB-86B8-6C90AAFF1BAF}" type="slidenum">
              <a:rPr lang="ko-KR" altLang="en-US" smtClean="0"/>
              <a:pPr/>
              <a:t>51</a:t>
            </a:fld>
            <a:r>
              <a:rPr lang="en-US" altLang="ko-KR" smtClean="0"/>
              <a:t>/55</a:t>
            </a:r>
            <a:endParaRPr lang="ko-KR" altLang="en-US" dirty="0"/>
          </a:p>
        </p:txBody>
      </p:sp>
    </p:spTree>
    <p:extLst>
      <p:ext uri="{BB962C8B-B14F-4D97-AF65-F5344CB8AC3E}">
        <p14:creationId xmlns:p14="http://schemas.microsoft.com/office/powerpoint/2010/main" val="5010885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Simulation</a:t>
            </a:r>
            <a:endParaRPr lang="ko-KR" altLang="en-US" dirty="0"/>
          </a:p>
        </p:txBody>
      </p:sp>
      <mc:AlternateContent xmlns:mc="http://schemas.openxmlformats.org/markup-compatibility/2006" xmlns:a14="http://schemas.microsoft.com/office/drawing/2010/main">
        <mc:Choice Requires="a14">
          <p:sp>
            <p:nvSpPr>
              <p:cNvPr id="3" name="내용 개체 틀 2"/>
              <p:cNvSpPr>
                <a:spLocks noGrp="1"/>
              </p:cNvSpPr>
              <p:nvPr>
                <p:ph idx="1"/>
              </p:nvPr>
            </p:nvSpPr>
            <p:spPr>
              <a:xfrm>
                <a:off x="371475" y="1449387"/>
                <a:ext cx="11449050" cy="4859337"/>
              </a:xfrm>
            </p:spPr>
            <p:txBody>
              <a:bodyPr/>
              <a:lstStyle/>
              <a:p>
                <a:r>
                  <a:rPr lang="en-US" altLang="ko-KR" dirty="0" smtClean="0"/>
                  <a:t>Comparison with LoRa</a:t>
                </a:r>
              </a:p>
              <a:p>
                <a:pPr lvl="1"/>
                <a:r>
                  <a:rPr lang="en-US" altLang="ko-KR" dirty="0" smtClean="0"/>
                  <a:t>As the superiority of SNOW 1.0 over LoRa in terms of throughput was numerically demonstrated in previous paper (SNOW 1.0) and it have already demonstrated the superiority of SNOW 2.0 over SNOW 1.0</a:t>
                </a:r>
              </a:p>
              <a:p>
                <a:pPr lvl="1"/>
                <a:r>
                  <a:rPr lang="en-US" altLang="ko-KR" dirty="0" smtClean="0"/>
                  <a:t>Hence, compare LoRa and SNOW 2.0 only in terms of energy consumption and latency</a:t>
                </a:r>
              </a:p>
              <a:p>
                <a:pPr lvl="1"/>
                <a:endParaRPr lang="en-US" altLang="ko-KR" dirty="0" smtClean="0"/>
              </a:p>
              <a:p>
                <a:pPr lvl="1"/>
                <a:r>
                  <a:rPr lang="en-US" altLang="ko-KR" dirty="0" smtClean="0"/>
                  <a:t>Consider a LoRa gateway with 8 parallel demodulation path, each of </a:t>
                </a:r>
                <a14:m>
                  <m:oMath xmlns:m="http://schemas.openxmlformats.org/officeDocument/2006/math">
                    <m:r>
                      <a:rPr lang="en-US" altLang="ko-KR" i="1" dirty="0" smtClean="0">
                        <a:latin typeface="Cambria Math" panose="02040503050406030204" pitchFamily="18" charset="0"/>
                      </a:rPr>
                      <m:t>500 </m:t>
                    </m:r>
                    <m:r>
                      <a:rPr lang="en-US" altLang="ko-KR" i="1" dirty="0" smtClean="0">
                        <a:latin typeface="Cambria Math" panose="02040503050406030204" pitchFamily="18" charset="0"/>
                      </a:rPr>
                      <m:t>𝑘𝐻𝑧</m:t>
                    </m:r>
                    <m:r>
                      <a:rPr lang="en-US" altLang="ko-KR" i="1" dirty="0" smtClean="0">
                        <a:latin typeface="Cambria Math" panose="02040503050406030204" pitchFamily="18" charset="0"/>
                      </a:rPr>
                      <m:t> </m:t>
                    </m:r>
                  </m:oMath>
                </a14:m>
                <a:r>
                  <a:rPr lang="en-US" altLang="ko-KR" dirty="0" smtClean="0"/>
                  <a:t>wide</a:t>
                </a:r>
              </a:p>
              <a:p>
                <a:pPr lvl="1"/>
                <a:r>
                  <a:rPr lang="en-US" altLang="ko-KR" dirty="0" smtClean="0"/>
                  <a:t>For fair comparison, we choose a SNOW BS bandwidth of </a:t>
                </a:r>
                <a14:m>
                  <m:oMath xmlns:m="http://schemas.openxmlformats.org/officeDocument/2006/math">
                    <m:r>
                      <a:rPr lang="en-US" altLang="ko-KR" i="1" dirty="0" smtClean="0">
                        <a:latin typeface="Cambria Math" panose="02040503050406030204" pitchFamily="18" charset="0"/>
                      </a:rPr>
                      <m:t>500 </m:t>
                    </m:r>
                    <m:r>
                      <a:rPr lang="en-US" altLang="ko-KR" i="1" dirty="0" smtClean="0">
                        <a:latin typeface="Cambria Math" panose="02040503050406030204" pitchFamily="18" charset="0"/>
                      </a:rPr>
                      <m:t>𝑘𝐻𝑧</m:t>
                    </m:r>
                    <m:r>
                      <a:rPr lang="en-US" altLang="ko-KR" b="0" i="1" dirty="0" smtClean="0">
                        <a:latin typeface="Cambria Math" panose="02040503050406030204" pitchFamily="18" charset="0"/>
                      </a:rPr>
                      <m:t>×</m:t>
                    </m:r>
                    <m:r>
                      <a:rPr lang="en-US" altLang="ko-KR" i="1" dirty="0" smtClean="0">
                        <a:latin typeface="Cambria Math" panose="02040503050406030204" pitchFamily="18" charset="0"/>
                      </a:rPr>
                      <m:t>8=4 </m:t>
                    </m:r>
                    <m:r>
                      <a:rPr lang="en-US" altLang="ko-KR" i="1" dirty="0" smtClean="0">
                        <a:latin typeface="Cambria Math" panose="02040503050406030204" pitchFamily="18" charset="0"/>
                      </a:rPr>
                      <m:t>𝑀𝐻𝑧</m:t>
                    </m:r>
                  </m:oMath>
                </a14:m>
                <a:r>
                  <a:rPr lang="en-US" altLang="ko-KR" dirty="0" smtClean="0"/>
                  <a:t/>
                </a:r>
                <a:br>
                  <a:rPr lang="en-US" altLang="ko-KR" dirty="0" smtClean="0"/>
                </a:br>
                <a:r>
                  <a:rPr lang="en-US" altLang="ko-KR" dirty="0" smtClean="0"/>
                  <a:t>and split into 19 overlapping orthogonal subcarriers, each of </a:t>
                </a:r>
                <a14:m>
                  <m:oMath xmlns:m="http://schemas.openxmlformats.org/officeDocument/2006/math">
                    <m:r>
                      <a:rPr lang="en-US" altLang="ko-KR" i="1" dirty="0" smtClean="0">
                        <a:latin typeface="Cambria Math" panose="02040503050406030204" pitchFamily="18" charset="0"/>
                      </a:rPr>
                      <m:t>400 </m:t>
                    </m:r>
                    <m:r>
                      <a:rPr lang="en-US" altLang="ko-KR" i="1" dirty="0" smtClean="0">
                        <a:latin typeface="Cambria Math" panose="02040503050406030204" pitchFamily="18" charset="0"/>
                      </a:rPr>
                      <m:t>𝑘𝐻𝑧</m:t>
                    </m:r>
                  </m:oMath>
                </a14:m>
                <a:r>
                  <a:rPr lang="en-US" altLang="ko-KR" dirty="0" smtClean="0"/>
                  <a:t> wide</a:t>
                </a:r>
              </a:p>
              <a:p>
                <a:pPr lvl="1"/>
                <a:r>
                  <a:rPr lang="en-US" altLang="ko-KR" dirty="0" smtClean="0"/>
                  <a:t>For each, create a single-hop star network where the nodes are within </a:t>
                </a:r>
                <a14:m>
                  <m:oMath xmlns:m="http://schemas.openxmlformats.org/officeDocument/2006/math">
                    <m:r>
                      <a:rPr lang="en-US" altLang="ko-KR" i="1" dirty="0" smtClean="0">
                        <a:latin typeface="Cambria Math" panose="02040503050406030204" pitchFamily="18" charset="0"/>
                      </a:rPr>
                      <m:t>2 </m:t>
                    </m:r>
                    <m:r>
                      <a:rPr lang="en-US" altLang="ko-KR" i="1" dirty="0" smtClean="0">
                        <a:latin typeface="Cambria Math" panose="02040503050406030204" pitchFamily="18" charset="0"/>
                      </a:rPr>
                      <m:t>𝑘𝑚</m:t>
                    </m:r>
                  </m:oMath>
                </a14:m>
                <a:r>
                  <a:rPr lang="en-US" altLang="ko-KR" dirty="0" smtClean="0"/>
                  <a:t> radius of the BS</a:t>
                </a:r>
              </a:p>
              <a:p>
                <a:pPr lvl="1"/>
                <a:r>
                  <a:rPr lang="en-US" altLang="ko-KR" dirty="0" smtClean="0"/>
                  <a:t>LoRa use the pure ALOHA MAC protocol</a:t>
                </a:r>
              </a:p>
              <a:p>
                <a:pPr lvl="1"/>
                <a:r>
                  <a:rPr lang="en-US" altLang="ko-KR" dirty="0" smtClean="0"/>
                  <a:t>Every node sends 100 40-byte packets</a:t>
                </a:r>
              </a:p>
              <a:p>
                <a:pPr lvl="1"/>
                <a:endParaRPr lang="ko-KR" altLang="en-US" dirty="0"/>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xfrm>
                <a:off x="371475" y="1449387"/>
                <a:ext cx="11449050" cy="4859337"/>
              </a:xfrm>
              <a:blipFill>
                <a:blip r:embed="rId2"/>
                <a:stretch>
                  <a:fillRect l="-745" t="-376" r="-160"/>
                </a:stretch>
              </a:blipFill>
            </p:spPr>
            <p:txBody>
              <a:bodyPr/>
              <a:lstStyle/>
              <a:p>
                <a:r>
                  <a:rPr lang="ko-KR" altLang="en-US">
                    <a:noFill/>
                  </a:rPr>
                  <a:t> </a:t>
                </a:r>
              </a:p>
            </p:txBody>
          </p:sp>
        </mc:Fallback>
      </mc:AlternateContent>
      <p:sp>
        <p:nvSpPr>
          <p:cNvPr id="7" name="날짜 개체 틀 6"/>
          <p:cNvSpPr>
            <a:spLocks noGrp="1"/>
          </p:cNvSpPr>
          <p:nvPr>
            <p:ph type="dt" sz="half" idx="10"/>
          </p:nvPr>
        </p:nvSpPr>
        <p:spPr/>
        <p:txBody>
          <a:bodyPr/>
          <a:lstStyle/>
          <a:p>
            <a:fld id="{0D24BB31-3027-4B30-915D-E37AF84C976C}"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52</a:t>
            </a:fld>
            <a:r>
              <a:rPr lang="en-US" altLang="ko-KR" smtClean="0"/>
              <a:t>/55</a:t>
            </a:r>
            <a:endParaRPr lang="ko-KR" altLang="en-US" dirty="0"/>
          </a:p>
        </p:txBody>
      </p:sp>
    </p:spTree>
    <p:extLst>
      <p:ext uri="{BB962C8B-B14F-4D97-AF65-F5344CB8AC3E}">
        <p14:creationId xmlns:p14="http://schemas.microsoft.com/office/powerpoint/2010/main" val="8304759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Simulation</a:t>
            </a:r>
            <a:endParaRPr lang="ko-KR" altLang="en-US" dirty="0"/>
          </a:p>
        </p:txBody>
      </p:sp>
      <mc:AlternateContent xmlns:mc="http://schemas.openxmlformats.org/markup-compatibility/2006" xmlns:a14="http://schemas.microsoft.com/office/drawing/2010/main">
        <mc:Choice Requires="a14">
          <p:sp>
            <p:nvSpPr>
              <p:cNvPr id="3" name="내용 개체 틀 2"/>
              <p:cNvSpPr>
                <a:spLocks noGrp="1"/>
              </p:cNvSpPr>
              <p:nvPr>
                <p:ph idx="1"/>
              </p:nvPr>
            </p:nvSpPr>
            <p:spPr/>
            <p:txBody>
              <a:bodyPr/>
              <a:lstStyle/>
              <a:p>
                <a:r>
                  <a:rPr lang="en-US" altLang="ko-KR" dirty="0" smtClean="0"/>
                  <a:t>Comparison with LoRa</a:t>
                </a:r>
              </a:p>
              <a:p>
                <a:pPr lvl="1"/>
                <a:r>
                  <a:rPr lang="en-US" altLang="ko-KR" dirty="0" smtClean="0"/>
                  <a:t>For a 2000-node network, the packets are collected at the</a:t>
                </a:r>
              </a:p>
              <a:p>
                <a:pPr lvl="2"/>
                <a:r>
                  <a:rPr lang="en-US" altLang="ko-KR" dirty="0" smtClean="0"/>
                  <a:t>The SNOW BS within 0.79 minutes consuming </a:t>
                </a:r>
                <a14:m>
                  <m:oMath xmlns:m="http://schemas.openxmlformats.org/officeDocument/2006/math">
                    <m:r>
                      <a:rPr lang="en-US" altLang="ko-KR" i="1" dirty="0" smtClean="0">
                        <a:latin typeface="Cambria Math" panose="02040503050406030204" pitchFamily="18" charset="0"/>
                      </a:rPr>
                      <m:t>22.22 </m:t>
                    </m:r>
                    <m:r>
                      <a:rPr lang="en-US" altLang="ko-KR" i="1" dirty="0" smtClean="0">
                        <a:latin typeface="Cambria Math" panose="02040503050406030204" pitchFamily="18" charset="0"/>
                      </a:rPr>
                      <m:t>𝑚𝐽𝑜𝑢𝑙𝑒</m:t>
                    </m:r>
                  </m:oMath>
                </a14:m>
                <a:r>
                  <a:rPr lang="en-US" altLang="ko-KR" dirty="0" smtClean="0"/>
                  <a:t> of average energy per node</a:t>
                </a:r>
              </a:p>
              <a:p>
                <a:pPr lvl="2"/>
                <a:r>
                  <a:rPr lang="en-US" altLang="ko-KR" dirty="0" smtClean="0"/>
                  <a:t>The LoRa gateway within 45.81 minutes consuming </a:t>
                </a:r>
                <a14:m>
                  <m:oMath xmlns:m="http://schemas.openxmlformats.org/officeDocument/2006/math">
                    <m:r>
                      <a:rPr lang="en-US" altLang="ko-KR" i="1" dirty="0" smtClean="0">
                        <a:latin typeface="Cambria Math" panose="02040503050406030204" pitchFamily="18" charset="0"/>
                      </a:rPr>
                      <m:t>450.56 </m:t>
                    </m:r>
                    <m:r>
                      <a:rPr lang="en-US" altLang="ko-KR" i="1" dirty="0" smtClean="0">
                        <a:latin typeface="Cambria Math" panose="02040503050406030204" pitchFamily="18" charset="0"/>
                      </a:rPr>
                      <m:t>𝑚𝐽𝑜𝑢𝑙𝑒</m:t>
                    </m:r>
                  </m:oMath>
                </a14:m>
                <a:endParaRPr lang="en-US" altLang="ko-KR" dirty="0" smtClean="0"/>
              </a:p>
              <a:p>
                <a:pPr lvl="1"/>
                <a:r>
                  <a:rPr lang="en-US" altLang="ko-KR" dirty="0" smtClean="0"/>
                  <a:t>Using the same bandwidth, SNOW 2.0 can support a larger set of nodes</a:t>
                </a:r>
                <a:endParaRPr lang="ko-KR" altLang="en-US" dirty="0"/>
              </a:p>
            </p:txBody>
          </p:sp>
        </mc:Choice>
        <mc:Fallback xmlns="">
          <p:sp>
            <p:nvSpPr>
              <p:cNvPr id="3" name="내용 개체 틀 2"/>
              <p:cNvSpPr>
                <a:spLocks noGrp="1" noRot="1" noChangeAspect="1" noMove="1" noResize="1" noEditPoints="1" noAdjustHandles="1" noChangeArrowheads="1" noChangeShapeType="1" noTextEdit="1"/>
              </p:cNvSpPr>
              <p:nvPr>
                <p:ph idx="1"/>
              </p:nvPr>
            </p:nvSpPr>
            <p:spPr>
              <a:blipFill>
                <a:blip r:embed="rId2"/>
                <a:stretch>
                  <a:fillRect l="-745" t="-376"/>
                </a:stretch>
              </a:blipFill>
            </p:spPr>
            <p:txBody>
              <a:bodyPr/>
              <a:lstStyle/>
              <a:p>
                <a:r>
                  <a:rPr lang="ko-KR" altLang="en-US">
                    <a:noFill/>
                  </a:rPr>
                  <a:t> </a:t>
                </a:r>
              </a:p>
            </p:txBody>
          </p:sp>
        </mc:Fallback>
      </mc:AlternateContent>
      <p:pic>
        <p:nvPicPr>
          <p:cNvPr id="6" name="그림 5"/>
          <p:cNvPicPr>
            <a:picLocks noChangeAspect="1"/>
          </p:cNvPicPr>
          <p:nvPr/>
        </p:nvPicPr>
        <p:blipFill>
          <a:blip r:embed="rId3"/>
          <a:stretch>
            <a:fillRect/>
          </a:stretch>
        </p:blipFill>
        <p:spPr>
          <a:xfrm>
            <a:off x="999628" y="3635848"/>
            <a:ext cx="3188456" cy="2672876"/>
          </a:xfrm>
          <a:prstGeom prst="rect">
            <a:avLst/>
          </a:prstGeom>
        </p:spPr>
      </p:pic>
      <p:pic>
        <p:nvPicPr>
          <p:cNvPr id="7" name="그림 6"/>
          <p:cNvPicPr>
            <a:picLocks noChangeAspect="1"/>
          </p:cNvPicPr>
          <p:nvPr/>
        </p:nvPicPr>
        <p:blipFill>
          <a:blip r:embed="rId4"/>
          <a:stretch>
            <a:fillRect/>
          </a:stretch>
        </p:blipFill>
        <p:spPr>
          <a:xfrm>
            <a:off x="4188084" y="3724291"/>
            <a:ext cx="3314818" cy="2584434"/>
          </a:xfrm>
          <a:prstGeom prst="rect">
            <a:avLst/>
          </a:prstGeom>
        </p:spPr>
      </p:pic>
      <p:sp>
        <p:nvSpPr>
          <p:cNvPr id="8" name="TextBox 7"/>
          <p:cNvSpPr txBox="1"/>
          <p:nvPr/>
        </p:nvSpPr>
        <p:spPr>
          <a:xfrm>
            <a:off x="3010591" y="6308725"/>
            <a:ext cx="2613536" cy="307777"/>
          </a:xfrm>
          <a:prstGeom prst="rect">
            <a:avLst/>
          </a:prstGeom>
          <a:noFill/>
        </p:spPr>
        <p:txBody>
          <a:bodyPr wrap="none" rtlCol="0">
            <a:spAutoFit/>
          </a:bodyPr>
          <a:lstStyle/>
          <a:p>
            <a:r>
              <a:rPr lang="en-US" altLang="ko-KR" sz="1400" dirty="0" smtClean="0"/>
              <a:t>Figure 25. SNOW 2.0 vs. LoRa</a:t>
            </a:r>
            <a:endParaRPr lang="ko-KR" altLang="en-US" sz="1400" dirty="0"/>
          </a:p>
        </p:txBody>
      </p:sp>
      <p:sp>
        <p:nvSpPr>
          <p:cNvPr id="10" name="날짜 개체 틀 9"/>
          <p:cNvSpPr>
            <a:spLocks noGrp="1"/>
          </p:cNvSpPr>
          <p:nvPr>
            <p:ph type="dt" sz="half" idx="10"/>
          </p:nvPr>
        </p:nvSpPr>
        <p:spPr/>
        <p:txBody>
          <a:bodyPr/>
          <a:lstStyle/>
          <a:p>
            <a:fld id="{F8FF142A-97C2-4368-861B-333DC8AFF8B2}" type="datetime4">
              <a:rPr lang="en-US" altLang="ko-KR" smtClean="0"/>
              <a:t>October 1, 2018</a:t>
            </a:fld>
            <a:endParaRPr lang="ko-KR" altLang="en-US"/>
          </a:p>
        </p:txBody>
      </p:sp>
      <p:sp>
        <p:nvSpPr>
          <p:cNvPr id="12" name="슬라이드 번호 개체 틀 11"/>
          <p:cNvSpPr>
            <a:spLocks noGrp="1"/>
          </p:cNvSpPr>
          <p:nvPr>
            <p:ph type="sldNum" sz="quarter" idx="12"/>
          </p:nvPr>
        </p:nvSpPr>
        <p:spPr/>
        <p:txBody>
          <a:bodyPr/>
          <a:lstStyle/>
          <a:p>
            <a:r>
              <a:rPr lang="en-US" altLang="ko-KR" smtClean="0"/>
              <a:t>Pages </a:t>
            </a:r>
            <a:fld id="{B520CDF4-2128-4AEB-86B8-6C90AAFF1BAF}" type="slidenum">
              <a:rPr lang="ko-KR" altLang="en-US" smtClean="0"/>
              <a:pPr/>
              <a:t>53</a:t>
            </a:fld>
            <a:r>
              <a:rPr lang="en-US" altLang="ko-KR" smtClean="0"/>
              <a:t>/55</a:t>
            </a:r>
            <a:endParaRPr lang="ko-KR" altLang="en-US" dirty="0"/>
          </a:p>
        </p:txBody>
      </p:sp>
    </p:spTree>
    <p:extLst>
      <p:ext uri="{BB962C8B-B14F-4D97-AF65-F5344CB8AC3E}">
        <p14:creationId xmlns:p14="http://schemas.microsoft.com/office/powerpoint/2010/main" val="23640177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Conclusion</a:t>
            </a:r>
            <a:endParaRPr lang="ko-KR" altLang="en-US" dirty="0"/>
          </a:p>
        </p:txBody>
      </p:sp>
      <p:sp>
        <p:nvSpPr>
          <p:cNvPr id="3" name="내용 개체 틀 2"/>
          <p:cNvSpPr>
            <a:spLocks noGrp="1"/>
          </p:cNvSpPr>
          <p:nvPr>
            <p:ph idx="1"/>
          </p:nvPr>
        </p:nvSpPr>
        <p:spPr/>
        <p:txBody>
          <a:bodyPr/>
          <a:lstStyle/>
          <a:p>
            <a:r>
              <a:rPr lang="en-US" altLang="ko-KR" dirty="0" smtClean="0"/>
              <a:t>Propose the design of an asynchronous, reliable and robust </a:t>
            </a:r>
            <a:br>
              <a:rPr lang="en-US" altLang="ko-KR" dirty="0" smtClean="0"/>
            </a:br>
            <a:r>
              <a:rPr lang="en-US" altLang="ko-KR" dirty="0" smtClean="0"/>
              <a:t>Sensor Network over White spaces (SNOW)</a:t>
            </a:r>
          </a:p>
          <a:p>
            <a:r>
              <a:rPr lang="en-US" altLang="ko-KR" dirty="0" smtClean="0"/>
              <a:t>The new design support reliable, asynchronous, bi-directional and concurrent communication between numerous sensors and the BS</a:t>
            </a:r>
          </a:p>
          <a:p>
            <a:r>
              <a:rPr lang="en-US" altLang="ko-KR" dirty="0" smtClean="0"/>
              <a:t>Hardware experiments through deployments in multiple geographical areas </a:t>
            </a:r>
            <a:br>
              <a:rPr lang="en-US" altLang="ko-KR" dirty="0" smtClean="0"/>
            </a:br>
            <a:r>
              <a:rPr lang="en-US" altLang="ko-KR" dirty="0" smtClean="0"/>
              <a:t>as well as simulations demonstrated that it significantly outperforms the state-of-the-art designs in terms of scalability, energy and latency</a:t>
            </a:r>
            <a:endParaRPr lang="ko-KR" altLang="en-US" dirty="0"/>
          </a:p>
        </p:txBody>
      </p:sp>
      <p:sp>
        <p:nvSpPr>
          <p:cNvPr id="7" name="날짜 개체 틀 6"/>
          <p:cNvSpPr>
            <a:spLocks noGrp="1"/>
          </p:cNvSpPr>
          <p:nvPr>
            <p:ph type="dt" sz="half" idx="10"/>
          </p:nvPr>
        </p:nvSpPr>
        <p:spPr/>
        <p:txBody>
          <a:bodyPr/>
          <a:lstStyle/>
          <a:p>
            <a:fld id="{50E24596-E970-45B1-9B68-7BCD34C3AEF5}"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54</a:t>
            </a:fld>
            <a:r>
              <a:rPr lang="en-US" altLang="ko-KR" smtClean="0"/>
              <a:t>/55</a:t>
            </a:r>
            <a:endParaRPr lang="ko-KR" altLang="en-US" dirty="0"/>
          </a:p>
        </p:txBody>
      </p:sp>
    </p:spTree>
    <p:extLst>
      <p:ext uri="{BB962C8B-B14F-4D97-AF65-F5344CB8AC3E}">
        <p14:creationId xmlns:p14="http://schemas.microsoft.com/office/powerpoint/2010/main" val="10811339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Critique</a:t>
            </a:r>
            <a:endParaRPr lang="ko-KR" altLang="en-US" dirty="0"/>
          </a:p>
        </p:txBody>
      </p:sp>
      <p:sp>
        <p:nvSpPr>
          <p:cNvPr id="3" name="내용 개체 틀 2"/>
          <p:cNvSpPr>
            <a:spLocks noGrp="1"/>
          </p:cNvSpPr>
          <p:nvPr>
            <p:ph idx="1"/>
          </p:nvPr>
        </p:nvSpPr>
        <p:spPr/>
        <p:txBody>
          <a:bodyPr/>
          <a:lstStyle/>
          <a:p>
            <a:pPr marL="0" indent="0">
              <a:buNone/>
            </a:pPr>
            <a:r>
              <a:rPr lang="en-US" altLang="ko-KR" dirty="0"/>
              <a:t>+ Continuity of </a:t>
            </a:r>
            <a:r>
              <a:rPr lang="en-US" altLang="ko-KR" dirty="0" smtClean="0"/>
              <a:t>work</a:t>
            </a:r>
          </a:p>
          <a:p>
            <a:pPr marL="0" indent="0">
              <a:buNone/>
            </a:pPr>
            <a:r>
              <a:rPr lang="en-US" altLang="ko-KR" dirty="0" smtClean="0"/>
              <a:t>+ PHY design considering IEEE 802.15.4 standard</a:t>
            </a:r>
          </a:p>
          <a:p>
            <a:pPr marL="0" indent="0">
              <a:buNone/>
            </a:pPr>
            <a:r>
              <a:rPr lang="en-US" altLang="ko-KR" dirty="0"/>
              <a:t>+ </a:t>
            </a:r>
            <a:r>
              <a:rPr lang="en-US" altLang="ko-KR" dirty="0" smtClean="0"/>
              <a:t>Various environment experiments</a:t>
            </a:r>
          </a:p>
          <a:p>
            <a:pPr marL="0" indent="0">
              <a:buNone/>
            </a:pPr>
            <a:endParaRPr lang="en-US" altLang="ko-KR" dirty="0"/>
          </a:p>
          <a:p>
            <a:pPr>
              <a:buFontTx/>
              <a:buChar char="-"/>
            </a:pPr>
            <a:r>
              <a:rPr lang="en-US" altLang="ko-KR" dirty="0" smtClean="0"/>
              <a:t>Unsuitability for scenarios involving a large number of nodes </a:t>
            </a:r>
            <a:br>
              <a:rPr lang="en-US" altLang="ko-KR" dirty="0" smtClean="0"/>
            </a:br>
            <a:r>
              <a:rPr lang="en-US" altLang="ko-KR" dirty="0" smtClean="0"/>
              <a:t>(only simulation</a:t>
            </a:r>
            <a:r>
              <a:rPr lang="en-US" altLang="ko-KR" dirty="0" smtClean="0"/>
              <a:t>…??)</a:t>
            </a:r>
          </a:p>
          <a:p>
            <a:pPr>
              <a:buFontTx/>
              <a:buChar char="-"/>
            </a:pPr>
            <a:r>
              <a:rPr lang="en-US" altLang="ko-KR" dirty="0" smtClean="0"/>
              <a:t>Hidden terminal vs. </a:t>
            </a:r>
            <a:r>
              <a:rPr lang="en-US" altLang="ko-KR" dirty="0" smtClean="0"/>
              <a:t>TDMA</a:t>
            </a:r>
            <a:endParaRPr lang="en-US" altLang="ko-KR" dirty="0" smtClean="0"/>
          </a:p>
        </p:txBody>
      </p:sp>
      <p:sp>
        <p:nvSpPr>
          <p:cNvPr id="7" name="날짜 개체 틀 6"/>
          <p:cNvSpPr>
            <a:spLocks noGrp="1"/>
          </p:cNvSpPr>
          <p:nvPr>
            <p:ph type="dt" sz="half" idx="10"/>
          </p:nvPr>
        </p:nvSpPr>
        <p:spPr/>
        <p:txBody>
          <a:bodyPr/>
          <a:lstStyle/>
          <a:p>
            <a:fld id="{E158FD3C-AFAF-417C-9F9D-1069C22605F1}" type="datetime4">
              <a:rPr lang="en-US" altLang="ko-KR" smtClean="0"/>
              <a:t>October 1, 2018</a:t>
            </a:fld>
            <a:endParaRPr lang="ko-KR" altLang="en-US"/>
          </a:p>
        </p:txBody>
      </p:sp>
      <p:sp>
        <p:nvSpPr>
          <p:cNvPr id="9" name="슬라이드 번호 개체 틀 8"/>
          <p:cNvSpPr>
            <a:spLocks noGrp="1"/>
          </p:cNvSpPr>
          <p:nvPr>
            <p:ph type="sldNum" sz="quarter" idx="12"/>
          </p:nvPr>
        </p:nvSpPr>
        <p:spPr/>
        <p:txBody>
          <a:bodyPr/>
          <a:lstStyle/>
          <a:p>
            <a:r>
              <a:rPr lang="en-US" altLang="ko-KR" smtClean="0"/>
              <a:t>Pages </a:t>
            </a:r>
            <a:fld id="{B520CDF4-2128-4AEB-86B8-6C90AAFF1BAF}" type="slidenum">
              <a:rPr lang="ko-KR" altLang="en-US" smtClean="0"/>
              <a:pPr/>
              <a:t>55</a:t>
            </a:fld>
            <a:r>
              <a:rPr lang="en-US" altLang="ko-KR" smtClean="0"/>
              <a:t>/55</a:t>
            </a:r>
            <a:endParaRPr lang="ko-KR" altLang="en-US" dirty="0"/>
          </a:p>
        </p:txBody>
      </p:sp>
    </p:spTree>
    <p:extLst>
      <p:ext uri="{BB962C8B-B14F-4D97-AF65-F5344CB8AC3E}">
        <p14:creationId xmlns:p14="http://schemas.microsoft.com/office/powerpoint/2010/main" val="2073603294"/>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윤고딕">
      <a:majorFont>
        <a:latin typeface="YD윤고딕 330"/>
        <a:ea typeface="YD윤고딕 330"/>
        <a:cs typeface=""/>
      </a:majorFont>
      <a:minorFont>
        <a:latin typeface="YD윤고딕 320"/>
        <a:ea typeface="YD윤고딕 320"/>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6767</TotalTime>
  <Words>3294</Words>
  <Application>Microsoft Office PowerPoint</Application>
  <PresentationFormat>와이드스크린</PresentationFormat>
  <Paragraphs>606</Paragraphs>
  <Slides>55</Slides>
  <Notes>0</Notes>
  <HiddenSlides>0</HiddenSlides>
  <MMClips>0</MMClips>
  <ScaleCrop>false</ScaleCrop>
  <HeadingPairs>
    <vt:vector size="6" baseType="variant">
      <vt:variant>
        <vt:lpstr>사용한 글꼴</vt:lpstr>
      </vt:variant>
      <vt:variant>
        <vt:i4>7</vt:i4>
      </vt:variant>
      <vt:variant>
        <vt:lpstr>테마</vt:lpstr>
      </vt:variant>
      <vt:variant>
        <vt:i4>1</vt:i4>
      </vt:variant>
      <vt:variant>
        <vt:lpstr>슬라이드 제목</vt:lpstr>
      </vt:variant>
      <vt:variant>
        <vt:i4>55</vt:i4>
      </vt:variant>
    </vt:vector>
  </HeadingPairs>
  <TitlesOfParts>
    <vt:vector size="63" baseType="lpstr">
      <vt:lpstr>YD윤고딕 320</vt:lpstr>
      <vt:lpstr>YD윤고딕 310</vt:lpstr>
      <vt:lpstr>Wingdings</vt:lpstr>
      <vt:lpstr>YD윤고딕 330</vt:lpstr>
      <vt:lpstr>맑은 고딕</vt:lpstr>
      <vt:lpstr>Cambria Math</vt:lpstr>
      <vt:lpstr>Arial</vt:lpstr>
      <vt:lpstr>Office 테마</vt:lpstr>
      <vt:lpstr>Enabling Reliable, Asynchronous,  and Bidirectional Communication in Sensor Networks over White Spaces</vt:lpstr>
      <vt:lpstr>Introduction</vt:lpstr>
      <vt:lpstr>Introduction</vt:lpstr>
      <vt:lpstr>Introduction</vt:lpstr>
      <vt:lpstr>Introduction</vt:lpstr>
      <vt:lpstr>Introduction</vt:lpstr>
      <vt:lpstr>Introduction</vt:lpstr>
      <vt:lpstr>Introduction</vt:lpstr>
      <vt:lpstr>System Model</vt:lpstr>
      <vt:lpstr>System Model</vt:lpstr>
      <vt:lpstr>Physical Layer Design</vt:lpstr>
      <vt:lpstr>Physical Layer Design</vt:lpstr>
      <vt:lpstr>Physical Layer Design</vt:lpstr>
      <vt:lpstr>Physical Layer Design</vt:lpstr>
      <vt:lpstr>Physical Layer Design</vt:lpstr>
      <vt:lpstr>Physical Layer Design</vt:lpstr>
      <vt:lpstr>Physical Layer Design</vt:lpstr>
      <vt:lpstr>Physical Layer Design</vt:lpstr>
      <vt:lpstr>Physical Layer Design</vt:lpstr>
      <vt:lpstr>Physical Layer Design</vt:lpstr>
      <vt:lpstr>Physical Layer Design</vt:lpstr>
      <vt:lpstr>Physical Layer Design</vt:lpstr>
      <vt:lpstr>Physical Layer Design</vt:lpstr>
      <vt:lpstr>Physical Layer Design</vt:lpstr>
      <vt:lpstr>MAC Protocol</vt:lpstr>
      <vt:lpstr>MAC Protocol</vt:lpstr>
      <vt:lpstr>MAC Protocol</vt:lpstr>
      <vt:lpstr>MAC Protocol</vt:lpstr>
      <vt:lpstr>MAC Protocol</vt:lpstr>
      <vt:lpstr>MAC Protocol</vt:lpstr>
      <vt:lpstr>MAC Protocol</vt:lpstr>
      <vt:lpstr>MAC Protocol</vt:lpstr>
      <vt:lpstr>MAC Protocol</vt:lpstr>
      <vt:lpstr>Implementation</vt:lpstr>
      <vt:lpstr>Experiments</vt:lpstr>
      <vt:lpstr>Experiments</vt:lpstr>
      <vt:lpstr>Experiments</vt:lpstr>
      <vt:lpstr>Experiments</vt:lpstr>
      <vt:lpstr>Experiments</vt:lpstr>
      <vt:lpstr>Experiments</vt:lpstr>
      <vt:lpstr>Experiments</vt:lpstr>
      <vt:lpstr>Experiments</vt:lpstr>
      <vt:lpstr>Experiments</vt:lpstr>
      <vt:lpstr>Experiments</vt:lpstr>
      <vt:lpstr>Experiments</vt:lpstr>
      <vt:lpstr>Experiments</vt:lpstr>
      <vt:lpstr>Experiments</vt:lpstr>
      <vt:lpstr>Experiments</vt:lpstr>
      <vt:lpstr>Simulation</vt:lpstr>
      <vt:lpstr>Simulation</vt:lpstr>
      <vt:lpstr>Simulation</vt:lpstr>
      <vt:lpstr>Simulation</vt:lpstr>
      <vt:lpstr>Simulation</vt:lpstr>
      <vt:lpstr>Conclusion</vt:lpstr>
      <vt:lpstr>Critique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SmartLight: Light-weight 3D Indoor Localization Using a Single LED Lamp</dc:title>
  <dc:creator>전용석</dc:creator>
  <cp:lastModifiedBy>Jeon Yongseok</cp:lastModifiedBy>
  <cp:revision>521</cp:revision>
  <cp:lastPrinted>2018-09-11T04:54:32Z</cp:lastPrinted>
  <dcterms:created xsi:type="dcterms:W3CDTF">2018-09-04T10:07:05Z</dcterms:created>
  <dcterms:modified xsi:type="dcterms:W3CDTF">2018-10-01T08:25:42Z</dcterms:modified>
</cp:coreProperties>
</file>