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453" r:id="rId149"/>
    <p:sldId id="454" r:id="rId150"/>
    <p:sldId id="455" r:id="rId151"/>
    <p:sldId id="456" r:id="rId152"/>
    <p:sldId id="457" r:id="rId153"/>
    <p:sldId id="458" r:id="rId154"/>
    <p:sldId id="459" r:id="rId155"/>
    <p:sldId id="460" r:id="rId156"/>
    <p:sldId id="461" r:id="rId157"/>
    <p:sldId id="462" r:id="rId158"/>
    <p:sldId id="463" r:id="rId159"/>
    <p:sldId id="464" r:id="rId160"/>
    <p:sldId id="465" r:id="rId161"/>
    <p:sldId id="466" r:id="rId162"/>
    <p:sldId id="467" r:id="rId163"/>
    <p:sldId id="468" r:id="rId164"/>
    <p:sldId id="469" r:id="rId165"/>
    <p:sldId id="470" r:id="rId166"/>
    <p:sldId id="471" r:id="rId167"/>
    <p:sldId id="472" r:id="rId168"/>
    <p:sldId id="473" r:id="rId169"/>
    <p:sldId id="474" r:id="rId170"/>
    <p:sldId id="475" r:id="rId171"/>
    <p:sldId id="476" r:id="rId172"/>
    <p:sldId id="477" r:id="rId173"/>
    <p:sldId id="478" r:id="rId174"/>
    <p:sldId id="479" r:id="rId175"/>
    <p:sldId id="480" r:id="rId176"/>
    <p:sldId id="481" r:id="rId177"/>
    <p:sldId id="482" r:id="rId17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57" d="100"/>
          <a:sy n="157" d="100"/>
        </p:scale>
        <p:origin x="403" y="10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22" Type="http://schemas.openxmlformats.org/officeDocument/2006/relationships/presProps" Target="presProps.xml"/><Relationship Id="rId123" Type="http://schemas.openxmlformats.org/officeDocument/2006/relationships/viewProps" Target="viewProps.xml"/><Relationship Id="rId124" Type="http://schemas.openxmlformats.org/officeDocument/2006/relationships/theme" Target="theme/theme1.xml"/><Relationship Id="rId125" Type="http://schemas.openxmlformats.org/officeDocument/2006/relationships/tableStyles" Target="tableStyles.xml"/><Relationship Id="rId149" Type="http://schemas.openxmlformats.org/officeDocument/2006/relationships/slide" Target="slides/slide144.xml"/><Relationship Id="rId150" Type="http://schemas.openxmlformats.org/officeDocument/2006/relationships/slide" Target="slides/slide145.xml"/><Relationship Id="rId151" Type="http://schemas.openxmlformats.org/officeDocument/2006/relationships/slide" Target="slides/slide146.xml"/><Relationship Id="rId152" Type="http://schemas.openxmlformats.org/officeDocument/2006/relationships/slide" Target="slides/slide147.xml"/><Relationship Id="rId153" Type="http://schemas.openxmlformats.org/officeDocument/2006/relationships/slide" Target="slides/slide148.xml"/><Relationship Id="rId154" Type="http://schemas.openxmlformats.org/officeDocument/2006/relationships/slide" Target="slides/slide149.xml"/><Relationship Id="rId155" Type="http://schemas.openxmlformats.org/officeDocument/2006/relationships/slide" Target="slides/slide150.xml"/><Relationship Id="rId156" Type="http://schemas.openxmlformats.org/officeDocument/2006/relationships/slide" Target="slides/slide151.xml"/><Relationship Id="rId157" Type="http://schemas.openxmlformats.org/officeDocument/2006/relationships/slide" Target="slides/slide152.xml"/><Relationship Id="rId158" Type="http://schemas.openxmlformats.org/officeDocument/2006/relationships/slide" Target="slides/slide153.xml"/><Relationship Id="rId159" Type="http://schemas.openxmlformats.org/officeDocument/2006/relationships/slide" Target="slides/slide154.xml"/><Relationship Id="rId160" Type="http://schemas.openxmlformats.org/officeDocument/2006/relationships/slide" Target="slides/slide155.xml"/><Relationship Id="rId161" Type="http://schemas.openxmlformats.org/officeDocument/2006/relationships/slide" Target="slides/slide156.xml"/><Relationship Id="rId162" Type="http://schemas.openxmlformats.org/officeDocument/2006/relationships/slide" Target="slides/slide157.xml"/><Relationship Id="rId163" Type="http://schemas.openxmlformats.org/officeDocument/2006/relationships/slide" Target="slides/slide158.xml"/><Relationship Id="rId164" Type="http://schemas.openxmlformats.org/officeDocument/2006/relationships/slide" Target="slides/slide159.xml"/><Relationship Id="rId165" Type="http://schemas.openxmlformats.org/officeDocument/2006/relationships/slide" Target="slides/slide160.xml"/><Relationship Id="rId166" Type="http://schemas.openxmlformats.org/officeDocument/2006/relationships/slide" Target="slides/slide161.xml"/><Relationship Id="rId167" Type="http://schemas.openxmlformats.org/officeDocument/2006/relationships/slide" Target="slides/slide162.xml"/><Relationship Id="rId168" Type="http://schemas.openxmlformats.org/officeDocument/2006/relationships/slide" Target="slides/slide163.xml"/><Relationship Id="rId169" Type="http://schemas.openxmlformats.org/officeDocument/2006/relationships/slide" Target="slides/slide164.xml"/><Relationship Id="rId170" Type="http://schemas.openxmlformats.org/officeDocument/2006/relationships/slide" Target="slides/slide165.xml"/><Relationship Id="rId171" Type="http://schemas.openxmlformats.org/officeDocument/2006/relationships/slide" Target="slides/slide166.xml"/><Relationship Id="rId172" Type="http://schemas.openxmlformats.org/officeDocument/2006/relationships/slide" Target="slides/slide167.xml"/><Relationship Id="rId173" Type="http://schemas.openxmlformats.org/officeDocument/2006/relationships/slide" Target="slides/slide168.xml"/><Relationship Id="rId174" Type="http://schemas.openxmlformats.org/officeDocument/2006/relationships/slide" Target="slides/slide169.xml"/><Relationship Id="rId175" Type="http://schemas.openxmlformats.org/officeDocument/2006/relationships/slide" Target="slides/slide170.xml"/><Relationship Id="rId176" Type="http://schemas.openxmlformats.org/officeDocument/2006/relationships/slide" Target="slides/slide171.xml"/><Relationship Id="rId177" Type="http://schemas.openxmlformats.org/officeDocument/2006/relationships/slide" Target="slides/slide172.xml"/><Relationship Id="rId178" Type="http://schemas.openxmlformats.org/officeDocument/2006/relationships/slide" Target="slides/slide17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1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1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_rels/slide1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1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/Relationships>
</file>

<file path=ppt/slides/_rels/slide1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/Relationships>
</file>

<file path=ppt/slides/_rels/slide1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_rels/slide1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/Relationships>
</file>

<file path=ppt/slides/_rels/slide1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/Relationships>
</file>

<file path=ppt/slides/_rels/slide1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228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22960" y="960120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E09292"/>
                </a:solidFill>
                <a:latin typeface="Arial"/>
              </a:rPr>
              <a:t>Wireless Internet · 제8장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353312"/>
            <a:ext cx="585216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3000" b="1" i="0">
                <a:solidFill>
                  <a:srgbClr val="FFFFFF"/>
                </a:solidFill>
                <a:latin typeface="Arial"/>
              </a:rPr>
              <a:t>Ambient IoT (2): MAC과 접속 절차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240280"/>
            <a:ext cx="5577840" cy="4023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C9D2E0"/>
                </a:solidFill>
                <a:latin typeface="Arial"/>
              </a:rPr>
              <a:t>7장의 device 위에 무엇이 올라가나: 배터리 없음, 하향은 세기만 읽음, 상향은 반사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C9D2E0"/>
                </a:solidFill>
                <a:latin typeface="Arial"/>
              </a:rPr>
              <a:t>세 질문: NR stack에서 남은 것과 사라진 것, 시계·격자 없는 device의 순서, 확인과 재시도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C9D2E0"/>
                </a:solidFill>
                <a:latin typeface="Arial"/>
              </a:rPr>
              <a:t>중심 spec: TS 38.391 (A-IoT MAC), 짧아서 한 번에 다 읽힘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C9D2E0"/>
                </a:solidFill>
                <a:latin typeface="Arial"/>
              </a:rPr>
              <a:t>곁들일 문서: TS 38.300 clause 16.23, TS 23.369, TS 24.369, TR 38.769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C9D2E0"/>
                </a:solidFill>
                <a:latin typeface="Arial"/>
              </a:rPr>
              <a:t>방법: NR Random Access와 나란히 놓기. TA, HARQ, RRC 상태가 빠질 때 남는 뼈대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C9D2E0"/>
                </a:solidFill>
                <a:latin typeface="Arial"/>
              </a:rPr>
              <a:t>목표: TS 38.391 message 하나하나의 모양, 40년 된 RFID와의 같은 점·다른 점</a:t>
            </a:r>
          </a:p>
        </p:txBody>
      </p:sp>
      <p:sp>
        <p:nvSpPr>
          <p:cNvPr id="6" name="Rectangle 5"/>
          <p:cNvSpPr/>
          <p:nvPr/>
        </p:nvSpPr>
        <p:spPr>
          <a:xfrm>
            <a:off x="6720840" y="1589532"/>
            <a:ext cx="4754880" cy="3678936"/>
          </a:xfrm>
          <a:prstGeom prst="rect">
            <a:avLst/>
          </a:prstGeom>
          <a:solidFill>
            <a:srgbClr val="2E36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949440" y="1726691"/>
            <a:ext cx="429768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E09292"/>
                </a:solidFill>
                <a:latin typeface="Arial"/>
              </a:rPr>
              <a:t>이 장에서 다루는 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49440" y="2092451"/>
            <a:ext cx="4297680" cy="30205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D8DEE8"/>
                </a:solidFill>
                <a:latin typeface="Arial"/>
              </a:rPr>
              <a:t>어느 spec이 무엇을 정하는가: spec 지도, 구조, SNPN, transaction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D8DEE8"/>
                </a:solidFill>
                <a:latin typeface="Arial"/>
              </a:rPr>
              <a:t>protocol stack: 무엇이 남고 무엇이 사라졌나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D8DEE8"/>
                </a:solidFill>
                <a:latin typeface="Arial"/>
              </a:rPr>
              <a:t>식별자: 짧은 것과 긴 것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D8DEE8"/>
                </a:solidFill>
                <a:latin typeface="Arial"/>
              </a:rPr>
              <a:t>paging: reader가 transaction을 연다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D8DEE8"/>
                </a:solidFill>
                <a:latin typeface="Arial"/>
              </a:rPr>
              <a:t>access occasion: slot의 기준 시점은 reader가 찍는다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D8DEE8"/>
                </a:solidFill>
                <a:latin typeface="Arial"/>
              </a:rPr>
              <a:t>경쟁의 확률: R개의 access occasion과 N개의 device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D8DEE8"/>
                </a:solidFill>
                <a:latin typeface="Arial"/>
              </a:rPr>
              <a:t>contention resolution, 데이터 전송, 실패, 하나의 inventory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D8DEE8"/>
                </a:solidFill>
                <a:latin typeface="Arial"/>
              </a:rPr>
              <a:t>inventory, command, 그리고 보안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D8DEE8"/>
                </a:solidFill>
                <a:latin typeface="Arial"/>
              </a:rPr>
              <a:t>비교: NR Random Access와 RFID Gen2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D8DEE8"/>
                </a:solidFill>
                <a:latin typeface="Arial"/>
              </a:rPr>
              <a:t>읽을 spec, 확인 질문, 연구 질문</a:t>
            </a:r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2100" b="1" i="0">
                <a:solidFill>
                  <a:srgbClr val="1A1A1A"/>
                </a:solidFill>
                <a:latin typeface="Arial"/>
                <a:ea typeface="맑은 고딕"/>
              </a:rPr>
              <a:t>어느 spec이 무엇을 정하는가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000" b="0" i="0">
                <a:solidFill>
                  <a:srgbClr val="5A5A5A"/>
                </a:solidFill>
                <a:latin typeface="Arial"/>
                <a:ea typeface="맑은 고딕"/>
              </a:rPr>
              <a:t>상위 계층은 세 층, 세 Working Group: radio는 RAN, core network는 SA2, NAS message는 CT1. reader는 NAS를 열지 않고 나른다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9280" cy="2102052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세 층의 분담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5376672" cy="12031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RAN Working Group: physical layer와 MAC (radio 쪽)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SA2: core network 쪽 architecture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CT1: device와 core network 사이 NAS message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reader: 그 사이에서 NAS message를 열지 않고 운반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1" i="0">
                <a:solidFill>
                  <a:srgbClr val="1A1A1A"/>
                </a:solidFill>
                <a:latin typeface="Arial"/>
                <a:ea typeface="맑은 고딕"/>
              </a:rPr>
              <a:t>MAC은 gNB-reader에서 끝, 그 위 NAS는 AIOTF까지</a:t>
            </a:r>
          </a:p>
        </p:txBody>
      </p:sp>
      <p:sp>
        <p:nvSpPr>
          <p:cNvPr id="7" name="Rectangle 6"/>
          <p:cNvSpPr/>
          <p:nvPr/>
        </p:nvSpPr>
        <p:spPr>
          <a:xfrm>
            <a:off x="329184" y="3016452"/>
            <a:ext cx="5669280" cy="185318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75488" y="3098748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TS 38.391 clause 2의 참조 문서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3373068"/>
            <a:ext cx="5376672" cy="9543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TS 38.291, TS 38.300, TS 23.369, TS 23.003, TS 33.369, TS 24.369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MAC spec 자신이 지도의 경계를 그음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MAC spec의 "upper layers" = 실제로는 TS 24.369의 AIoT NAS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이것을 기억하면 TS 38.391 문장이 잘 읽힘</a:t>
            </a:r>
          </a:p>
        </p:txBody>
      </p:sp>
      <p:sp>
        <p:nvSpPr>
          <p:cNvPr id="10" name="Rectangle 9"/>
          <p:cNvSpPr/>
          <p:nvPr/>
        </p:nvSpPr>
        <p:spPr>
          <a:xfrm>
            <a:off x="329184" y="4997651"/>
            <a:ext cx="5669280" cy="1604316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75488" y="5079947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이 장의 방법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5488" y="5354267"/>
            <a:ext cx="5376672" cy="70545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NR Random Access (5장)와 계속 나란히 놓고 읽기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NR에서 당연하던 것이 하나씩 빠짐: timing advance, HARQ, RRC 연결 상태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1" i="0">
                <a:solidFill>
                  <a:srgbClr val="1A1A1A"/>
                </a:solidFill>
                <a:latin typeface="Arial"/>
                <a:ea typeface="맑은 고딕"/>
              </a:rPr>
              <a:t>빠질 때 남는 최소한의 뼈대가 무엇인지 보기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9632" y="786384"/>
            <a:ext cx="5669280" cy="581558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45936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spec 지도 (Rel-19, 위에서 아래 순서로 읽기)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5936" y="1143000"/>
            <a:ext cx="5376672" cy="319415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TS 38.300 clause 16.23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A-IoT 전체 구조, gNB-reader, AS protocol stack (MAC과 physical layer만)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TS 38.391: A-IoT MAC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paging, access 절차, upper layer data 전송, 실패 판정, message 형식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TS 38.291: A-IoT physical layer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R2D, D2R 신호, PRDCH, PDRCH, 시간 관계 (7장)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TS 23.369: AIOTF 등 core network 구조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inventory와 command 절차, 식별자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TS 24.369: AIoT NAS protocol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Inventory Report, Read, Write, Disable message, 보안 header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TS 33.369: 인증, key, 임시 식별자 (privacy)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TR 38.769: RAN study (Rel-19), 후보 방식과 결론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TR 23.700-13: SA2 study (Rel-19), architecture 후보</a:t>
            </a: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2100" b="1" i="0">
                <a:solidFill>
                  <a:srgbClr val="1A1A1A"/>
                </a:solidFill>
                <a:latin typeface="Arial"/>
                <a:ea typeface="맑은 고딕"/>
              </a:rPr>
              <a:t>구조: AF에서 device까지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000" b="0" i="0">
                <a:solidFill>
                  <a:srgbClr val="5A5A5A"/>
                </a:solidFill>
                <a:latin typeface="Arial"/>
                <a:ea typeface="맑은 고딕"/>
              </a:rPr>
              <a:t>AF가 요청하고, NEF를 거쳐 AIOTF가 AIoT NAS를 종단하며, NG-RAN 안의 gNB-reader가 전파를 낸다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11539728" cy="1744597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ch08-arc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1306" y="859536"/>
            <a:ext cx="5215483" cy="159829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29184" y="2658997"/>
            <a:ext cx="5669280" cy="394297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75488" y="2741293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요청의 경로와 service operation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5488" y="3015613"/>
            <a:ext cx="5376672" cy="19498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AF (Application Function): 서비스 요청자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예: 물류 창고 재고 관리 서버, "이 구역 상자 목록"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NEF (Network Exposure Function) 경유, AIOTF (AIoT Function) 도착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device 상대 service operation은 두 종류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inventory (누가 있는지 읽기), command (Read, Write, Disable)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TS 38.300 clause 16.23.1, TS 23.369 clause 6.2.2, 6.2.3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spec: TS 38.300 clause 16.23.1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"In this release, the A-IoT reader is a gNB-reader." UE reader는 범위 밖</a:t>
            </a:r>
          </a:p>
        </p:txBody>
      </p:sp>
      <p:sp>
        <p:nvSpPr>
          <p:cNvPr id="9" name="Rectangle 8"/>
          <p:cNvSpPr/>
          <p:nvPr/>
        </p:nvSpPr>
        <p:spPr>
          <a:xfrm>
            <a:off x="6199632" y="2658997"/>
            <a:ext cx="5669280" cy="394297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45936" y="2741293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AIOTF가 하는 일 (TS 23.369 clause 4.5.3 요약)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45936" y="3015613"/>
            <a:ext cx="5376672" cy="219867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device와의 AIoT NAS 종단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NG-RAN과 직접 또는 AMF 경유 연결, 간접일 때 AMF 선택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AF 쪽 창구, 신뢰된 AF의 요청 승인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NG-RAN에 service operation 지시, 보조 정보 제공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대상 NG-RAN과 reader 선택, Correlation ID 할당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ADM에서 device profile, AF subscription data 조회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선택 사항: device context 관리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여러 응답 aggregation, 결과를 AF에 보고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1" i="0">
                <a:solidFill>
                  <a:srgbClr val="1A1A1A"/>
                </a:solidFill>
                <a:latin typeface="Arial"/>
                <a:ea typeface="맑은 고딕"/>
              </a:rPr>
              <a:t>device 상대 service operation은 둘, AIOTF의 역할은 그보다 넓음</a:t>
            </a: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2100" b="1" i="0">
                <a:solidFill>
                  <a:srgbClr val="1A1A1A"/>
                </a:solidFill>
                <a:latin typeface="Arial"/>
                <a:ea typeface="맑은 고딕"/>
              </a:rPr>
              <a:t>배치 제약과 사설망: SNPN, PNI-NPN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000" b="0" i="0">
                <a:solidFill>
                  <a:srgbClr val="5A5A5A"/>
                </a:solidFill>
                <a:latin typeface="Arial"/>
                <a:ea typeface="맑은 고딕"/>
              </a:rPr>
              <a:t>Rel-19 AIoT system은 공중망과 연동하지 않는 사설망(SNPN 등). gNB-reader는 그 사설망의 gNB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9280" cy="2947644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배치 제약 (TS 38.300 clause 16.23.2)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5376672" cy="190865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AIOTF 연결 두 방식: 직접, AMF 경유 간접 (동시 배치 없음)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간접에서도 A-IoT 정보는 AMF를 투명 통과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split gNB architecture 미지원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gNB 사이 A-IoT 전용 통신 없음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이웃 reader가 같은 device를 동시에 불러도 radio 쪽 조정 수단 없음 (판단)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TS 23.369 clause 1: "an isolated private network, such as SNPN, that does not interact with a public network"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공중망 연동은 Rel-19 범위 밖</a:t>
            </a:r>
          </a:p>
        </p:txBody>
      </p:sp>
      <p:sp>
        <p:nvSpPr>
          <p:cNvPr id="7" name="Rectangle 6"/>
          <p:cNvSpPr/>
          <p:nvPr/>
        </p:nvSpPr>
        <p:spPr>
          <a:xfrm>
            <a:off x="329184" y="3862044"/>
            <a:ext cx="5669280" cy="273992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75488" y="394434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질문: 왜 AMF가 아니라 새 function(AIOTF)?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4218660"/>
            <a:ext cx="5376672" cy="170093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AMF: 등록, 연결, 이동성 관리, "망에 붙어 있는 상태" 전제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A-IoT device: 에너지 모일 때만 깨어나 한두 message, 등록 상태 유지 불가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AMF 상태 기계에 넣으면 상태 생성·폐기만 반복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TS 23.369: device 연결 상태 없이 inventory, command 처리하는 별도 function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망 쪽 기록은 있을 수 있음: AIOTF의 선택적 device context (clause 4.5.3)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없는 것은 device 쪽 등록과 연결 상태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해석, spec은 이유를 문장으로 적지 않음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99632" y="786384"/>
            <a:ext cx="5669280" cy="3362096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45936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NPN (Non-Public Network) 두 가지 (TS 23.501 clause 5.30)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5936" y="1143000"/>
            <a:ext cx="5376672" cy="219867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SNPN: Stand-alone NPN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core network: 자기 것을 따로 운용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망과 접근 구분: PLMN ID + NID (Network Identifier)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예: 공장이 직접 깐 5G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PNI-NPN: Public Network Integrated NPN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core network: 통신사(PLMN) core를 빌려 씀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망과 접근 구분: CAG (Closed Access Group)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예: 통신사가 떼어 준 slice나 CAG cell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6장 femto 절의 CAG = PNI-NPN 쪽 장치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9632" y="4276496"/>
            <a:ext cx="5669280" cy="2325471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45936" y="4358792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사설망이라도 5G System 그대로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5936" y="4633112"/>
            <a:ext cx="5376672" cy="11620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RAN은 NR gNB, PLMN ID에 더해 NID 방송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Rel-19 gNB-reader = 그 사설망의 gNB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닫힌 사설망만: 첫 Release에서 로밍, 가입자 관리, 과금, 사업자 간 보안을 한꺼번에 풀지 않는 선택 (판단)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1" i="0">
                <a:solidFill>
                  <a:srgbClr val="1A1A1A"/>
                </a:solidFill>
                <a:latin typeface="Arial"/>
                <a:ea typeface="맑은 고딕"/>
              </a:rPr>
              <a:t>창고 재고 관리는 한 사업장 안에서 끝나 잃는 것이 적음</a:t>
            </a: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2100" b="1" i="0">
                <a:solidFill>
                  <a:srgbClr val="1A1A1A"/>
                </a:solidFill>
                <a:latin typeface="Arial"/>
                <a:ea typeface="맑은 고딕"/>
              </a:rPr>
              <a:t>transaction: A-IoT 통신의 단위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000" b="0" i="0">
                <a:solidFill>
                  <a:srgbClr val="5A5A5A"/>
                </a:solidFill>
                <a:latin typeface="Arial"/>
                <a:ea typeface="맑은 고딕"/>
              </a:rPr>
              <a:t>AF의 inventory나 command 요청 하나와 그것을 처리하는 message 전체. 한 번 답하고 끝나는 일회성 통신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9280" cy="1714702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정의와 흐름 (TS 38.300 clause 16.23.6)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5376672" cy="12031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AIOTF: 요청마다 Correlation ID → gNB에 Inventory Request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gNB: A-IoT Paging으로 무선 쪽 절차 시작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결과: Inventory Report (Correlation ID), 마지막에 Inventory Complete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무선 구간 번호: paging의 6 bit Transaction ID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1" i="0">
                <a:solidFill>
                  <a:srgbClr val="1A1A1A"/>
                </a:solidFill>
                <a:latin typeface="Arial"/>
                <a:ea typeface="맑은 고딕"/>
              </a:rPr>
              <a:t>Random ID, AS ID, NACK은 transaction 하나 안에서만 의미</a:t>
            </a:r>
          </a:p>
        </p:txBody>
      </p:sp>
      <p:sp>
        <p:nvSpPr>
          <p:cNvPr id="7" name="Rectangle 6"/>
          <p:cNvSpPr/>
          <p:nvPr/>
        </p:nvSpPr>
        <p:spPr>
          <a:xfrm>
            <a:off x="329184" y="2629102"/>
            <a:ext cx="5669280" cy="1714702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75488" y="2711398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일회성: NR과의 차이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2985718"/>
            <a:ext cx="5376672" cy="12031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NR UE: registration, RRC 연결, C-RNTI, 그 위에서 계속 송수신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A-IoT: registration도 RRC 연결도 없음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평소 잠들어 에너지 수집, paging 오면 transaction 하나에 응답, 다시 잠듦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다음 transaction은 Random ID, AS ID부터 새로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device에 남는 것: permanent ID, 마지막 Transaction ID 정도</a:t>
            </a:r>
          </a:p>
        </p:txBody>
      </p:sp>
      <p:sp>
        <p:nvSpPr>
          <p:cNvPr id="10" name="Rectangle 9"/>
          <p:cNvSpPr/>
          <p:nvPr/>
        </p:nvSpPr>
        <p:spPr>
          <a:xfrm>
            <a:off x="329184" y="4471820"/>
            <a:ext cx="5669280" cy="2130147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75488" y="4554116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(비유) TCP 세션과 DNS 질의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5488" y="4828436"/>
            <a:ext cx="5376672" cy="161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(비유) NR = TCP 연결 위의 세션, A-IoT = DNS 질의 하나 (답하면 끝, 다음은 처음부터)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Transaction ID = DNS query ID: 응답과 요청을 묶는 번호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깨지는 곳: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DNS는 클라이언트가 먼저 묻지만 A-IoT는 망(reader)이 먼저 부름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DNS 아래에는 IP 경로·주소라는 지속 상태가 있으나 A-IoT에는 하부 상태조차 없음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9632" y="786384"/>
            <a:ext cx="5669280" cy="581558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45936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질문: Correlation ID와 Transaction ID는 무엇이 다른가?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5936" y="1143000"/>
            <a:ext cx="5376672" cy="385846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Correlation ID: core 쪽 요청 번호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AIOTF가 AF 요청마다 할당 (TS 23.369 clause 4.5.3)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Inventory Request에 실어 gNB로, gNB가 Response와 Report에 같은 값 (TS 38.300 clause 16.23.6)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결과가 여러 회차, 여러 Report, 여러 gNB로 흩어짐 → AIOTF가 모아 AF에 한 번 보고 (판단)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RPC, HTTP의 request ID와 같은 역할</a:t>
            </a:r>
          </a:p>
          <a:p>
            <a:pPr marL="507492" indent="-141732">
              <a:lnSpc>
                <a:spcPct val="94000"/>
              </a:lnSpc>
              <a:spcAft>
                <a:spcPts val="324"/>
              </a:spcAft>
              <a:buFont typeface="Arial"/>
              <a:buChar char="·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AF 요청 → 여러 백엔드(gNB) → 게이트웨이(AIOTF)가 같은 ID끼리 합침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device는 Correlation ID를 모름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Transaction ID: 무선 구간 번호, 6 bit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device가 처음 아는 순간: A-IoT Paging 수신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누가 정하는지 TS 38.391에 없음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gNB가 Correlation ID 하나에 Transaction ID 하나를 붙인다고 읽음 (판단)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6 bit로 충분: device는 마지막 값 하나만 기억, 같은가 다른가만 비교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값이 한 바퀴 돌아 재사용되면 이미 답한 것으로 오인 가능</a:t>
            </a:r>
          </a:p>
          <a:p>
            <a:pPr marL="507492" indent="-141732">
              <a:lnSpc>
                <a:spcPct val="94000"/>
              </a:lnSpc>
              <a:spcAft>
                <a:spcPts val="324"/>
              </a:spcAft>
              <a:buFont typeface="Arial"/>
              <a:buChar char="·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피하는 값 배정은 gNB 구현 몫</a:t>
            </a:r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2100" b="1" i="0">
                <a:solidFill>
                  <a:srgbClr val="1A1A1A"/>
                </a:solidFill>
                <a:latin typeface="Arial"/>
                <a:ea typeface="맑은 고딕"/>
              </a:rPr>
              <a:t>protocol stack: physical layer와 MAC 두 층뿐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000" b="0" i="0">
                <a:solidFill>
                  <a:srgbClr val="5A5A5A"/>
                </a:solidFill>
                <a:latin typeface="Arial"/>
                <a:ea typeface="맑은 고딕"/>
              </a:rPr>
              <a:t>RRC, SDAP, PDCP, RLC 없음, control plane과 user plane 구분도 없음. 압축이 아니라 필요한 이유 자체가 사라짐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9280" cy="4782921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NR UE와 A-IoT device의 protocol stack</a:t>
            </a:r>
          </a:p>
        </p:txBody>
      </p:sp>
      <p:pic>
        <p:nvPicPr>
          <p:cNvPr id="6" name="Picture 5" descr="ch08-sta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324" y="2057766"/>
            <a:ext cx="4879000" cy="252362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29184" y="5697321"/>
            <a:ext cx="5669280" cy="904646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75488" y="5779617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spec: TS 38.300 clause 16.23.3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6053937"/>
            <a:ext cx="5376672" cy="4565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"there is no differentiation between the control plane and the user plane"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Figure 16.23.3-1: A-IoT MAC과 A-IoT physical layer만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99632" y="786384"/>
            <a:ext cx="5669280" cy="1742795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45936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NAS가 실리는 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5936" y="1143000"/>
            <a:ext cx="5376672" cy="9131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NR UE: NAS → RRC message → PDCP, RLC → MAC (6장)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A-IoT: AIoT NAS message가 곧바로 MAC의 upper layer data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TS 23.369 clause 4.6.2.2: device와 AIOTF 사이 message는 NG-RAN 투명 통과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9632" y="2657195"/>
            <a:ext cx="5669280" cy="178394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45936" y="2739491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TR 38.769 clause 6.3.2 (study 결론)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5936" y="3013811"/>
            <a:ext cx="5376672" cy="9543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지원: A-IoT MAC, physical layer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미지원: RRC, SDAP, PDCP, RLC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미지원 기능: AS security, HARQ, RLC ARQ, 여러 logical channel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TR은 이유를 적지 않음 → 다음 슬라이드에서 거꾸로 추적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199632" y="4569154"/>
            <a:ext cx="5669280" cy="203281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45936" y="465145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질문: RLC가 없는데 MAC에 segmentation. RLC를 MAC에 넣은 것?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45936" y="4925770"/>
            <a:ext cx="5376672" cy="12031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일부만: NR RLC의 두 핵심 = 분할, ARQ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분할은 MAC 안 (TS 38.391 clause 5.4.4)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상태 변수·timer로 스스로 재전송 결정하는 기계는 없음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reader가 "몇 byte까지 받았다" 통보, device는 그 다음 byte부터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1" i="0">
                <a:solidFill>
                  <a:srgbClr val="1A1A1A"/>
                </a:solidFill>
                <a:latin typeface="Arial"/>
                <a:ea typeface="맑은 고딕"/>
              </a:rPr>
              <a:t>원리: 상태를 에너지 부족한 쪽에서 넉넉한 쪽(reader)으로 이동 (해석)</a:t>
            </a:r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2100" b="1" i="0">
                <a:solidFill>
                  <a:srgbClr val="1A1A1A"/>
                </a:solidFill>
                <a:latin typeface="Arial"/>
                <a:ea typeface="맑은 고딕"/>
              </a:rPr>
              <a:t>빠진 것이 곧 설계 결정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000" b="0" i="0">
                <a:solidFill>
                  <a:srgbClr val="5A5A5A"/>
                </a:solidFill>
                <a:latin typeface="Arial"/>
                <a:ea typeface="맑은 고딕"/>
              </a:rPr>
              <a:t>NR의 층들은 대부분 "오래 붙어 있는 연결"을 관리하려고 존재. A-IoT는 그런 연결이 없으니 그 층들도 없다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9280" cy="581558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NR에 있고 A-IoT에 없는 것 (전제가 무너지는 곳은 해석)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5376672" cy="394075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RRC: 연결 상태, 설정, 측정, handover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유지할 연결 상태 없음, transaction 하나 끝나면 아무것도 안 남김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SDAP: QoS flow를 DRB에 mapping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PDU session, QoS flow 없음 → mapping 대상 없음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PDCP: 암호화, 무결성, 헤더 압축, 순서 맞추기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보안은 NAS에서 AIOTF와 끝단 대 끝단, radio bearer 없음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RLC: 분할, ARQ 재전송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분할은 MAC이 직접, 재전송은 reader의 다음 지시로 대신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HARQ: soft combining 재전송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R2D: 수신 신호 저장·합성할 메모리, 처리 능력 없음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D2R: reader 지시로 대신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여러 logical channel: 우선순위, 다중화 (LCP)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보낼 것은 한 종류 (NAS message 하나)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TA, 전력 제어: 상향 정렬, 간섭 관리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송신기 없이 반사만 함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정렬은 매 R2D message가 기준 시점을 다시 잡는 것으로 대신</a:t>
            </a:r>
          </a:p>
        </p:txBody>
      </p:sp>
      <p:sp>
        <p:nvSpPr>
          <p:cNvPr id="7" name="Rectangle 6"/>
          <p:cNvSpPr/>
          <p:nvPr/>
        </p:nvSpPr>
        <p:spPr>
          <a:xfrm>
            <a:off x="6199632" y="786384"/>
            <a:ext cx="5669280" cy="3590391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345936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MAC 기능 (TS 38.391 clause 4.4)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5936" y="1143000"/>
            <a:ext cx="5376672" cy="219867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D2R transport channel용 MAC PDU 구성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R2D transport channel에서 받은 MAC PDU 해석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message type 판정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paging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radio resource 선택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access와 re-access 절차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upper layer data 전달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D2R segmentation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실패 판정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99632" y="4504791"/>
            <a:ext cx="5669280" cy="2097176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45936" y="4587087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NR MAC (TS 38.321 clause 4.4)과 비교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5936" y="4861407"/>
            <a:ext cx="5376672" cy="70545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빠진 것: logical channel 사이 우선순위, 다중화, HARQ, DRX, timer 기반 동작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MAC 구성: MAC entity 하나 + transport channel 둘 (R2D, D2R) (clause 4.2)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1" i="0">
                <a:solidFill>
                  <a:srgbClr val="1A1A1A"/>
                </a:solidFill>
                <a:latin typeface="Arial"/>
                <a:ea typeface="맑은 고딕"/>
              </a:rPr>
              <a:t>연결이 없으면 연결을 관리하던 층도 없다</a:t>
            </a:r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2100" b="1" i="0">
                <a:solidFill>
                  <a:srgbClr val="1A1A1A"/>
                </a:solidFill>
                <a:latin typeface="Arial"/>
                <a:ea typeface="맑은 고딕"/>
              </a:rPr>
              <a:t>식별자: 짧은 것과 긴 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000" b="0" i="0">
                <a:solidFill>
                  <a:srgbClr val="5A5A5A"/>
                </a:solidFill>
                <a:latin typeface="Arial"/>
                <a:ea typeface="맑은 고딕"/>
              </a:rPr>
              <a:t>공중으로 자주 오가는 것은 16 bit 임시 번호, 진짜 이름(permanent identifier)은 NAS message 안에서 한 번만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9280" cy="410870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식별자와 수명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5376672" cy="34430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Transaction ID: 6 bit, TS 38.391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reader의 inventory나 command 하나를 가리킴, paging에 실림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Random ID: 16 bit, TS 38.391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Msg1마다 새로 뽑는 난수, contention resolution용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AS ID: 16 bit, TS 38.391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Msg2 이후 transaction 동안 그 device의 이름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해제: 다음 transaction의 paging, 실패, NACK, CFA paging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Paging ID: 가변, TS 38.391, TS 23.369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누구를 부르는지, MAC은 해석 없이 upper layer로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Permanent Identifier: 32~496 bit, TS 23.369 clause 5.7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device의 고정 이름, EPC 형식 등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Temporary Identifier: TS 23.369, TS 33.369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privacy 보호 시 permanent 대신 쓰는 이름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1" i="0">
                <a:solidFill>
                  <a:srgbClr val="1A1A1A"/>
                </a:solidFill>
                <a:latin typeface="Arial"/>
                <a:ea typeface="맑은 고딕"/>
              </a:rPr>
              <a:t>MAC이 직접 다루는 것: 위의 셋</a:t>
            </a:r>
          </a:p>
        </p:txBody>
      </p:sp>
      <p:sp>
        <p:nvSpPr>
          <p:cNvPr id="7" name="Rectangle 6"/>
          <p:cNvSpPr/>
          <p:nvPr/>
        </p:nvSpPr>
        <p:spPr>
          <a:xfrm>
            <a:off x="329184" y="5023103"/>
            <a:ext cx="5669280" cy="1578864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75488" y="5105399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MAC의 세 식별자 규칙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5379719"/>
            <a:ext cx="5376672" cy="9131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Random ID (clause 5.3.1.2): "16-bit random number" j, 0 ≤ j &lt; 2</a:t>
            </a:r>
            <a:r>
              <a:rPr lang="ko-KR" altLang="en-US" sz="1200" b="0" i="0" baseline="30000">
                <a:solidFill>
                  <a:srgbClr val="1A1A1A"/>
                </a:solidFill>
                <a:latin typeface="Arial"/>
                <a:ea typeface="맑은 고딕"/>
              </a:rPr>
              <a:t>16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AS ID (clause 3.1): R2D 수신, D2R scheduling, NACK Feedback에서 device 지칭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Msg2에서 AS ID 미지정 → 자기 Random ID를 AS ID로 (clause 5.3.1.3)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99632" y="786384"/>
            <a:ext cx="5669280" cy="3714825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45936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permanent identifier (TS 23.369 clause 5.7)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5936" y="1143000"/>
            <a:ext cx="5376672" cy="319415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구성: ID type, domain information, identification information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identification information: EPC 형식 또는 구조 없는 값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EPC = Electronic Product Code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GS1이 정한 물건 하나하나의 고유 번호 (GS1 EPC Tag Data Standard)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6장의 EPC (Evolved Packet Core, LTE core network)와 전혀 다른 말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바코드(GTIN)는 상품 종류까지, EPC는 일련번호로 개체 하나 구별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SGTIN-96 (가장 흔한 형식), 96 bit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Header 8 bit, Filter 3 bit, Partition 3 bit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Company Prefix + Item Reference 44 bit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Serial Number 38 bit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UHF RFID 태그가 inventory에서 반사하는 번호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길이: 32, 64, 96, 128, 256, 496 bit 중 하나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96 bit EPC의 RFID 태그 체계를 그대로 담기 위함 (판단)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9632" y="4629225"/>
            <a:ext cx="5669280" cy="1972742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45936" y="4711521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NR과 역할 대응 (판단)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5936" y="4985841"/>
            <a:ext cx="5376672" cy="145206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permanent identifier ↔ SUPI, temporary identifier ↔ 5G-GUTI, SUCI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Random ID ↔ RA preamble 번호, AS ID ↔ C-RNTI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흐름 세 단계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Msg1: 16 bit Random ID만 공중으로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Msg2: 자기 값 확인, 그 값이나 지정 AS ID가 이번 transaction의 이름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진짜 이름: AIoT NAS Inventory Report 안에 실려 AIOTF까지 한 번</a:t>
            </a:r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2100" b="1" i="0">
                <a:solidFill>
                  <a:srgbClr val="1A1A1A"/>
                </a:solidFill>
                <a:latin typeface="Arial"/>
                <a:ea typeface="맑은 고딕"/>
              </a:rPr>
              <a:t>왜 매번 난수인가, 언제 새로 정하나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000" b="0" i="0">
                <a:solidFill>
                  <a:srgbClr val="5A5A5A"/>
                </a:solidFill>
                <a:latin typeface="Arial"/>
                <a:ea typeface="맑은 고딕"/>
              </a:rPr>
              <a:t>비싼 공중 bit는 짧고 수명 짧은 이름에, 긴 이름은 NAS 안에 한 번. Random ID는 Msg1마다, AS ID는 transaction마다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9280" cy="2760497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질문: permanent ID가 있는데 왜 매번 16 bit 난수?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5376672" cy="170093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길이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경쟁 단계는 같은 access occasion에서 부딪혀 버려지는 전송이 많음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96 bit보다 16 bit가 에너지·시간 절약, 이름은 이긴 device만 나중에 한 번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privacy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매번 같은 permanent ID → 누구든 추적 가능, 새 난수는 아무 정보 없음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NR도 같음: Msg1은 preamble 번호(64개 중 하나)만, 이름은 Msg3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16 bit면 충분: 같은 access occasion + 같은 난수 확률 2</a:t>
            </a:r>
            <a:r>
              <a:rPr lang="ko-KR" altLang="en-US" sz="1200" b="0" i="0" baseline="30000">
                <a:solidFill>
                  <a:srgbClr val="1A1A1A"/>
                </a:solidFill>
                <a:latin typeface="Arial"/>
                <a:ea typeface="맑은 고딕"/>
              </a:rPr>
              <a:t>-16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, 약 0.0015%</a:t>
            </a:r>
          </a:p>
        </p:txBody>
      </p:sp>
      <p:sp>
        <p:nvSpPr>
          <p:cNvPr id="7" name="Rectangle 6"/>
          <p:cNvSpPr/>
          <p:nvPr/>
        </p:nvSpPr>
        <p:spPr>
          <a:xfrm>
            <a:off x="329184" y="3674897"/>
            <a:ext cx="5669280" cy="292707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75488" y="3757193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(비유) 은행 창구의 번호표와 신분증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4031513"/>
            <a:ext cx="5376672" cy="186750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(비유) 번호표(Random ID) 뽑고 대기, 번호 불리면 창구로(Msg2)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창구에서 비로소 신분증(permanent identifier)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업무 중에는 직원이 그 번호로 부름(AS ID), 다음엔 번호표 새로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깨지는 곳: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번호표는 기계가 겹치지 않게 주지만 Random ID는 각자 뽑아 드물게(2</a:t>
            </a:r>
            <a:r>
              <a:rPr lang="ko-KR" altLang="en-US" sz="1200" b="0" i="0" baseline="30000">
                <a:solidFill>
                  <a:srgbClr val="1A1A1A"/>
                </a:solidFill>
                <a:latin typeface="Arial"/>
                <a:ea typeface="맑은 고딕"/>
              </a:rPr>
              <a:t>-16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) 겹침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은행은 한 사람만 오지만, 같은 access occasion에 여러 device가 동시에 말함 → 난수 필요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99632" y="786384"/>
            <a:ext cx="5669280" cy="581558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45936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질문: Random ID와 AS ID는 언제 새로 정해지나?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5936" y="1143000"/>
            <a:ext cx="5376672" cy="41896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Random ID: Msg1을 보낼 때마다 새로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clause 5.3.1.2의 난수 생성 단계가 Msg1 전송마다 실행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경쟁에서 지면 다음 paging에서 다시 뽑음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이유 (판단)</a:t>
            </a:r>
          </a:p>
          <a:p>
            <a:pPr marL="507492" indent="-141732">
              <a:lnSpc>
                <a:spcPct val="94000"/>
              </a:lnSpc>
              <a:spcAft>
                <a:spcPts val="324"/>
              </a:spcAft>
              <a:buFont typeface="Arial"/>
              <a:buChar char="·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우연히 같은 값의 두 device가 계속 겹치지 않게</a:t>
            </a:r>
          </a:p>
          <a:p>
            <a:pPr marL="507492" indent="-141732">
              <a:lnSpc>
                <a:spcPct val="94000"/>
              </a:lnSpc>
              <a:spcAft>
                <a:spcPts val="324"/>
              </a:spcAft>
              <a:buFont typeface="Arial"/>
              <a:buChar char="·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고정 값이 별명이 되어 추적에 쓰이지 않게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RFID EPC Gen2 태그도 slot마다 RN16 새로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AS ID: transaction 하나 동안 고정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저장된 AS ID가 없을 때 첫 Random ID Response에서 결정 (clause 5.3.1.3)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이후 reader가 데이터를 나눠 받을 때마다 같은 이름으로 호출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AS ID 해제 조건 넷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다른 Transaction ID의 paging 수신 (clause 5.2)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같은 Transaction ID의 이전 절차 실패 뒤 재경쟁 (clause 5.2)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NACK Feedback에 자기 AS ID (clause 5.5.2)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CFA paging 수신 (clause 5.2)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성공 직후 버리라는 조항 없음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저장해 두었다가 다음 transaction 시작 때 지워지는 구조로 읽힘</a:t>
            </a:r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2100" b="1" i="0">
                <a:solidFill>
                  <a:srgbClr val="1A1A1A"/>
                </a:solidFill>
                <a:latin typeface="Arial"/>
                <a:ea typeface="맑은 고딕"/>
              </a:rPr>
              <a:t>paging: reader가 transaction을 연다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000" b="0" i="0">
                <a:solidFill>
                  <a:srgbClr val="5A5A5A"/>
                </a:solidFill>
                <a:latin typeface="Arial"/>
                <a:ea typeface="맑은 고딕"/>
              </a:rPr>
              <a:t>모든 transaction은 A-IoT Paging으로 시작, device는 먼저 말하지 않음. paging 하나가 누가, 어느 access occasion에서, 어떤 transaction에 대답할지 결정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9280" cy="1972741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출발점 (TS 38.391 clause 5.1)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5376672" cy="70545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device: 전원이 들어오면 PRDCH에서 R2D message 감시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"전원이 들어오면": 에너지가 모일 때만 동작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reader는 지금 몇 개가 듣고 있는지조차 모름</a:t>
            </a:r>
          </a:p>
        </p:txBody>
      </p:sp>
      <p:sp>
        <p:nvSpPr>
          <p:cNvPr id="7" name="Rectangle 6"/>
          <p:cNvSpPr/>
          <p:nvPr/>
        </p:nvSpPr>
        <p:spPr>
          <a:xfrm>
            <a:off x="329184" y="2887141"/>
            <a:ext cx="5669280" cy="3714826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75488" y="2969437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A-IoT Paging field (clause 6.2.1.1): CBRA / CFA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3243757"/>
            <a:ext cx="5376672" cy="24475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R2D Message Type 3 bit, R2D TBS 7 bit: 둘 다 있음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Security Parameter Present Indication 1 bit: 둘 다 있음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Security Parameter 128 bit: 둘 다 (이번 Release CBRA는 늘 실음)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Access Type 1 bit: CBRA / CFA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Transaction ID 6 bit: 항상 / 없음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Paging ID Presence Indication 1 bit: 있음 / 없음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Paging ID Length 10 bit, Paging ID 가변: 선택 / 항상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Number of Access Occasions 4 bit: 값 k → n = 2</a:t>
            </a:r>
            <a:r>
              <a:rPr lang="ko-KR" altLang="en-US" sz="1200" b="0" i="0" baseline="30000">
                <a:solidFill>
                  <a:srgbClr val="1A1A1A"/>
                </a:solidFill>
                <a:latin typeface="Arial"/>
                <a:ea typeface="맑은 고딕"/>
              </a:rPr>
              <a:t>k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개 / 없음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D2R Scheduling Info: 18 bit (Time Resource Indication 포함) / 24 bit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K 1 bit: Msg2 대기 Access Trigger 수 1 또는 4 / 없음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99632" y="786384"/>
            <a:ext cx="5669280" cy="2074621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45936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왜 이런 차이인가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5936" y="1143000"/>
            <a:ext cx="5376672" cy="141091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CBRA: 여러 device 경쟁 → Transaction ID 필수, Paging ID는 대상 고를 때만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CFA: 특정 device 하나를 경쟁 없이 → Paging ID 필수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한 device만 부르니 "이미 답한 device는 빠져라"용 Transaction ID 없음 (판단)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Security Parameter: 형식상 선택, 이번 Release는 presence indication = 1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1" i="0">
                <a:solidFill>
                  <a:srgbClr val="1A1A1A"/>
                </a:solidFill>
                <a:latin typeface="Arial"/>
                <a:ea typeface="맑은 고딕"/>
              </a:rPr>
              <a:t>Paging ID 없는 CBRA paging만 해도 179 bit 안팎 (계산), Access Trigger는 3 bit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9632" y="2989021"/>
            <a:ext cx="5669280" cy="2115769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45936" y="3071317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message type (clause 6.1.2, 6.2.2.1)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5936" y="3345637"/>
            <a:ext cx="5376672" cy="145206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R2D: 3 bit, 다섯 종류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A-IoT Paging (001), Access Trigger (010), Random ID Response (011)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R2D Upper Layer Data Transfer (100), NACK Feedback (101)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D2R: Access Random ID, D2R Upper Layer Data Transfer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Access Random ID: message type field조차 없이 16 bit Random ID 하나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reader는 그 시점이 access occasion임을 이미 앎 → type 표시 불필요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199632" y="5232806"/>
            <a:ext cx="5669280" cy="1369161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45936" y="5315102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NR paging과의 차이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45936" y="5589422"/>
            <a:ext cx="5376672" cy="70545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NR: "연결 맺으러 오라" 신호, 실제 접속은 UE가 시작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A-IoT: paging 자체가 접속 절차의 첫 message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1" i="0">
                <a:solidFill>
                  <a:srgbClr val="1A1A1A"/>
                </a:solidFill>
                <a:latin typeface="Arial"/>
                <a:ea typeface="맑은 고딕"/>
              </a:rPr>
              <a:t>대답할 자원과 시점까지 paging이 함께 정함</a:t>
            </a:r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2100" b="1" i="0">
                <a:solidFill>
                  <a:srgbClr val="1A1A1A"/>
                </a:solidFill>
                <a:latin typeface="Arial"/>
                <a:ea typeface="맑은 고딕"/>
              </a:rPr>
              <a:t>누가 대답하는가: Paging ID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000" b="0" i="0">
                <a:solidFill>
                  <a:srgbClr val="5A5A5A"/>
                </a:solidFill>
                <a:latin typeface="Arial"/>
                <a:ea typeface="맑은 고딕"/>
              </a:rPr>
              <a:t>Paging ID가 없으면 들은 device 전부, 있으면 MAC이 아니라 NAS가 자기 정보와 비교해 대상을 정한다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9280" cy="428518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paging을 받은 device의 판단 (TS 38.391 clause 5.2, 5.5.3)</a:t>
            </a:r>
          </a:p>
        </p:txBody>
      </p:sp>
      <p:pic>
        <p:nvPicPr>
          <p:cNvPr id="6" name="Picture 5" descr="ch08-fl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082" y="1977138"/>
            <a:ext cx="5215483" cy="218713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29184" y="5199583"/>
            <a:ext cx="5669280" cy="1402384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75488" y="5281879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Paging ID: 해석은 NAS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5556199"/>
            <a:ext cx="5376672" cy="9543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Paging ID 없음 표시 → 들은 device 모두 선택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Paging ID 있음 → MAC은 upper layer로 넘김, 일치 통보 시에만 접속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TS 23.369 clause 6.2.2: filtering 정보, permanent ID, temporary ID 중 하나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1" i="0">
                <a:solidFill>
                  <a:srgbClr val="1A1A1A"/>
                </a:solidFill>
                <a:latin typeface="Arial"/>
                <a:ea typeface="맑은 고딕"/>
              </a:rPr>
              <a:t>무엇과 비교할지는 device의 NAS 상태 → MAC은 판단 불가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99632" y="786384"/>
            <a:ext cx="5669280" cy="3217087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45936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Filtering Information (TS 23.369 clause 5.8)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5936" y="1143000"/>
            <a:ext cx="5376672" cy="170093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permanent identifier의 구성 요소 하나를 지정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ID Type, PLMN ID, NID, Third Party Identifier, Identification Information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비교할 bitstring, 필요하면 offset과 length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device: 자기 ID의 그 위치 비교, 모든 조건이 맞으면 대상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예: EPC의 company prefix 자리 지정 → "○○사 제품만 대답" inventory (판단)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RFID EPC Gen2와 비교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Select (mask로 태그 고름) + Query가 A-IoT Paging 하나에 합쳐진 셈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9632" y="4131487"/>
            <a:ext cx="5669280" cy="247048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45936" y="4213783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Paging ID가 아예 없을 때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5936" y="4488103"/>
            <a:ext cx="5376672" cy="9543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upper layer에 묻지 않고 선택된 것으로 봄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대상 = 이 transaction에 아직 답하지 않은, paging을 들은 device 전부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예: 창고 한 구역 전수 재고 조사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1" i="0">
                <a:solidFill>
                  <a:srgbClr val="1A1A1A"/>
                </a:solidFill>
                <a:latin typeface="Arial"/>
                <a:ea typeface="맑은 고딕"/>
              </a:rPr>
              <a:t>경쟁자 수가 가장 많고 가장 불확실한 경우</a:t>
            </a:r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2100" b="1" i="0">
                <a:solidFill>
                  <a:srgbClr val="1A1A1A"/>
                </a:solidFill>
                <a:latin typeface="Arial"/>
                <a:ea typeface="맑은 고딕"/>
              </a:rPr>
              <a:t>누가 대답하는가: Transaction ID와 두 관문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000" b="0" i="0">
                <a:solidFill>
                  <a:srgbClr val="5A5A5A"/>
                </a:solidFill>
                <a:latin typeface="Arial"/>
                <a:ea typeface="맑은 고딕"/>
              </a:rPr>
              <a:t>Transaction ID로 "이 transaction에 아직 답하지 않았나", Paging ID로 "내가 대상인가". 둘 다 통과해야 대답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9280" cy="3963695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A-IoT Paging을 받은 device의 판단 (clause 5.2)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5376672" cy="26964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CBRA, 저장된 Transaction ID 없음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Transaction ID 새로 저장, AS ID 있으면 해제 → 대상이면 CBRA 시작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CBRA, 저장된 값과 다름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새 값으로 교체, AS ID 해제 → 대상이면 CBRA 시작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CBRA, 같은 값, 이전 절차 실패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Transaction ID 그대로, AS ID 해제 → 대상이면 CBRA 다시 시작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CBRA, 같은 값, 실패 아님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둘 다 그대로 → 규정된 행동 없음 (대답하지 않음)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CFA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Transaction ID, AS ID 모두 해제 → Paging ID가 맞으면 CFA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clause 5.5.3: CBRA 성공 전 새 paging 수신 → 진행 중 절차 실패 판정</a:t>
            </a:r>
          </a:p>
        </p:txBody>
      </p:sp>
      <p:sp>
        <p:nvSpPr>
          <p:cNvPr id="7" name="Rectangle 6"/>
          <p:cNvSpPr/>
          <p:nvPr/>
        </p:nvSpPr>
        <p:spPr>
          <a:xfrm>
            <a:off x="329184" y="4878095"/>
            <a:ext cx="5669280" cy="1723872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75488" y="4960391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Transaction ID와 AS ID의 관계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5234711"/>
            <a:ext cx="5376672" cy="4565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둘 다 "어느 transaction에 참여 중이고 거기서 내 이름은 무엇인가"의 기억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1" i="0">
                <a:solidFill>
                  <a:srgbClr val="1A1A1A"/>
                </a:solidFill>
                <a:latin typeface="Arial"/>
                <a:ea typeface="맑은 고딕"/>
              </a:rPr>
              <a:t>AS ID는 transaction에 딸린 이름 → transaction이 바뀌면 해제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99632" y="786384"/>
            <a:ext cx="5669280" cy="284378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45936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질문: 같은 Transaction ID로 paging을 다시 보내면?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5936" y="1143000"/>
            <a:ext cx="5376672" cy="145206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성공한 device는 침묵, 실패한 device만 재경쟁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reader: 되풀이하며 아직 못 읽은 device를 줄여 감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회차마다 경쟁자 감소 → access occasion 수를 줄여도 됨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RFID: 읽힌 태그가 inventoried flag를 바꿔 다음 라운드에서 빠짐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새 Transaction ID → 모든 device가 처음부터 대답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이 비교는 해석, TS 38.391은 Transaction ID 변경 시점 미규정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9632" y="3758183"/>
            <a:ext cx="5669280" cy="2843784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45936" y="3840479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두 관문 정리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5936" y="4114799"/>
            <a:ext cx="5376672" cy="145206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관문 1, Transaction ID: 이 transaction에 이미 성공했나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성공했으면 침묵, 처음이거나 실패했으면 통과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관문 2, Paging ID: 내가 대상인가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없으면 모두 대상, 있으면 NAS가 비교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통과한 device만 counter를 뽑고 Msg1 준비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1" i="0">
                <a:solidFill>
                  <a:srgbClr val="1A1A1A"/>
                </a:solidFill>
                <a:latin typeface="Arial"/>
                <a:ea typeface="맑은 고딕"/>
              </a:rPr>
              <a:t>중복 대답 방지는 device의 6 bit 기억 하나로</a:t>
            </a:r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2100" b="1" i="0">
                <a:solidFill>
                  <a:srgbClr val="1A1A1A"/>
                </a:solidFill>
                <a:latin typeface="Arial"/>
                <a:ea typeface="맑은 고딕"/>
              </a:rPr>
              <a:t>access occasion: slot의 기준 시점은 reader가 찍는다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000" b="0" i="0">
                <a:solidFill>
                  <a:srgbClr val="5A5A5A"/>
                </a:solidFill>
                <a:latin typeface="Arial"/>
                <a:ea typeface="맑은 고딕"/>
              </a:rPr>
              <a:t>slot(access occasion)은 셀 전체의 고정 격자가 아니다. 매 R2D message(Paging, Access Trigger)의 끝이 뒤따르는 access occasion들의 기준 시점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9280" cy="309265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격자가 없는 device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5376672" cy="170093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NR resource grid (2장): frame, subframe, slot 번호가 셀 전체 공유 좌표계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UE: SSB를 주기적으로 받아 좌표계 추적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timing advance로 상향 신호를 격자에 맞춤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A-IoT device: SSB 못 읽음, 시계 부정확 (7장)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공유 격자 유지 불가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device가 세는 것: "방금 받은 R2D 끝에서 얼마 뒤", "Access Trigger 몇 번"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절대 시각은 모름</a:t>
            </a:r>
          </a:p>
        </p:txBody>
      </p:sp>
      <p:sp>
        <p:nvSpPr>
          <p:cNvPr id="7" name="Rectangle 6"/>
          <p:cNvSpPr/>
          <p:nvPr/>
        </p:nvSpPr>
        <p:spPr>
          <a:xfrm>
            <a:off x="329184" y="4007053"/>
            <a:ext cx="5669280" cy="2594914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75488" y="4089349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시간 관계 (TS 38.291 clause 7.1.2)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4363669"/>
            <a:ext cx="5376672" cy="12031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D2R 시작 시각 = R2D 전송 끝에서 잰 T</a:t>
            </a:r>
            <a:r>
              <a:rPr lang="ko-KR" altLang="en-US" sz="1200" b="0" i="0" baseline="-25000">
                <a:solidFill>
                  <a:srgbClr val="1A1A1A"/>
                </a:solidFill>
                <a:latin typeface="Arial"/>
                <a:ea typeface="맑은 고딕"/>
              </a:rPr>
              <a:t>R→D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message 종류, 크기에 따라 다름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핵심: 기준 시점이 항상 "방금 끝난 R2D 전송"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시계가 빠르거나 느려도 기준 시점이 매번 새로 잡힘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1" i="0">
                <a:solidFill>
                  <a:srgbClr val="1A1A1A"/>
                </a:solidFill>
                <a:latin typeface="Arial"/>
                <a:ea typeface="맑은 고딕"/>
              </a:rPr>
              <a:t>오차는 짧은 구간 안에서만 쌓임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99632" y="786384"/>
            <a:ext cx="5669280" cy="581558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45936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(비유) 확성기로 부르는 줄넘기 박자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5936" y="1143000"/>
            <a:ext cx="5376672" cy="24063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(비유) 선생님이 확성기로 "하나!" → 아이들은 속으로 박자를 세어 자기 차례에 뜀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아이들은 시계를 보지 않음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매 외침이 새 기준점, 속박자가 빨라도 다음 외침에서 재정렬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외침 사이가 길면 흐트러짐 → 외침 사이 차례 수 제한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사실 대응: 외침 = R2D message 끝, 속박자 = device 시계, 차례 = access occasion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깨지는 곳: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아이들은 서로 보고 박자를 맞춤, device는 다른 device 신호를 못 들음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운동장의 소리는 거의 동시 도달, 실제는 거리별 전파 시간 차이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성립 전제: 실내 수십 m에서 그 차이는 마이크로초 미만, chip 길이보다 작음</a:t>
            </a:r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2100" b="1" i="0">
                <a:solidFill>
                  <a:srgbClr val="1A1A1A"/>
                </a:solidFill>
                <a:latin typeface="Arial"/>
                <a:ea typeface="맑은 고딕"/>
              </a:rPr>
              <a:t>access occasion을 고르는 법 (TS 38.391 clause 5.3.1.1)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000" b="0" i="0">
                <a:solidFill>
                  <a:srgbClr val="5A5A5A"/>
                </a:solidFill>
                <a:latin typeface="Arial"/>
                <a:ea typeface="맑은 고딕"/>
              </a:rPr>
              <a:t>device는 0~n-1의 counter를 뽑고 Access Trigger마다 m씩 줄인다. 결과는 n개 access occasion 중 균등 선택과 같다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9280" cy="1866899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두 개의 수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5376672" cy="12031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n = 2</a:t>
            </a:r>
            <a:r>
              <a:rPr lang="ko-KR" altLang="en-US" sz="1200" b="0" i="0" baseline="30000">
                <a:solidFill>
                  <a:srgbClr val="1A1A1A"/>
                </a:solidFill>
                <a:latin typeface="Arial"/>
                <a:ea typeface="맑은 고딕"/>
              </a:rPr>
              <a:t>k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: 전체 access occasion 수 (Number of Access Occasions field)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m = X · N</a:t>
            </a:r>
            <a:r>
              <a:rPr lang="ko-KR" altLang="en-US" sz="1200" b="0" i="0" baseline="-25000">
                <a:solidFill>
                  <a:srgbClr val="1A1A1A"/>
                </a:solidFill>
                <a:latin typeface="Arial"/>
                <a:ea typeface="맑은 고딕"/>
              </a:rPr>
              <a:t>SFS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: R2D message 하나 뒤에 열리는 수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X: 시간 축 access occasion 수, Time Resource Indication, 1 또는 2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N</a:t>
            </a:r>
            <a:r>
              <a:rPr lang="ko-KR" altLang="en-US" sz="1200" b="0" i="0" baseline="-25000">
                <a:solidFill>
                  <a:srgbClr val="1A1A1A"/>
                </a:solidFill>
                <a:latin typeface="Arial"/>
                <a:ea typeface="맑은 고딕"/>
              </a:rPr>
              <a:t>SFS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: small frequency shift (SFS) factor 수, 8 bit bitmap, 최대 8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1" i="0">
                <a:solidFill>
                  <a:srgbClr val="1A1A1A"/>
                </a:solidFill>
                <a:latin typeface="Arial"/>
                <a:ea typeface="맑은 고딕"/>
              </a:rPr>
              <a:t>R2D message 하나 뒤 최대 16개 access occasion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329184" y="2781299"/>
            <a:ext cx="5669280" cy="2074621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75488" y="2863595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절차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3137915"/>
            <a:ext cx="5376672" cy="141091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(1) 난수 i (0 ≤ i ≤ n-1)를 ACCESS_OCCASION_COUNTER에 넣음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(2) counter &lt; m: paging 뒤 m개 중 (counter+1)번째에서 Access Random ID 전송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(3) 아니면 Access Trigger마다 counter를 m만큼 감소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m보다 작아지면 그 Access Trigger 뒤 m개 중 (counter+1)번째에서 전송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clause 5.3.1.1 note: counter와 다른 구현의 무작위 선택도 허용</a:t>
            </a:r>
          </a:p>
        </p:txBody>
      </p:sp>
      <p:sp>
        <p:nvSpPr>
          <p:cNvPr id="10" name="Rectangle 9"/>
          <p:cNvSpPr/>
          <p:nvPr/>
        </p:nvSpPr>
        <p:spPr>
          <a:xfrm>
            <a:off x="329184" y="4983936"/>
            <a:ext cx="5669280" cy="1618031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75488" y="5066232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예 (n = 8, m = 2, i = 5)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5488" y="5340552"/>
            <a:ext cx="5376672" cy="9543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paging 뒤 두 access occasion 건너뜀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Access Trigger마다 counter 5 → 3 → 1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둘째 Access Trigger 뒤 m개 중 둘째 access occasion에서 전송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1" i="0">
                <a:solidFill>
                  <a:srgbClr val="1A1A1A"/>
                </a:solidFill>
                <a:latin typeface="Arial"/>
                <a:ea typeface="맑은 고딕"/>
              </a:rPr>
              <a:t>결과: n개 access occasion 중 하나를 균등 선택한 것과 같음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9632" y="786384"/>
            <a:ext cx="5669280" cy="4036314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45936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NR 고정 격자와 R2D message 기준 access occasion</a:t>
            </a:r>
          </a:p>
        </p:txBody>
      </p:sp>
      <p:pic>
        <p:nvPicPr>
          <p:cNvPr id="15" name="Picture 14" descr="ch08-anch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4470" y="1810644"/>
            <a:ext cx="5299603" cy="2271258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6199632" y="4950714"/>
            <a:ext cx="5669280" cy="165125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45936" y="503301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Access Trigger message (clause 6.2.1.2, 6.1.1)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45936" y="5307330"/>
            <a:ext cx="5376672" cy="12031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내용: 3 bit message type 하나뿐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byte 단위로 맞추지 않는 유일한 MAC PDU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정보는 거의 없음, 하는 일 둘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device의 counter를 m만큼 진행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그 뒤 access occasion m개의 시간 기준 시점을 새로 찍음</a:t>
            </a:r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2100" b="1" i="0">
                <a:solidFill>
                  <a:srgbClr val="1A1A1A"/>
                </a:solidFill>
                <a:latin typeface="Arial"/>
                <a:ea typeface="맑은 고딕"/>
              </a:rPr>
              <a:t>A-IoT Paging과 Access Trigger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000" b="0" i="0">
                <a:solidFill>
                  <a:srgbClr val="5A5A5A"/>
                </a:solidFill>
                <a:latin typeface="Arial"/>
                <a:ea typeface="맑은 고딕"/>
              </a:rPr>
              <a:t>Paging은 transaction을 시작하며 규칙을 알리고, Access Trigger는 같은 paging이 알린 access occasion 중 아직 열리지 않은 것을 m개씩 이어서 연다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9280" cy="4036314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ch08-trigger-cro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88" y="1193275"/>
            <a:ext cx="5376672" cy="322253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29184" y="4950714"/>
            <a:ext cx="5669280" cy="165125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75488" y="503301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둘의 비교: A-IoT Paging / Access Trigger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5488" y="5307330"/>
            <a:ext cx="5376672" cy="12031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하는 일: transaction 시작, 규칙 알림 / 다음 access occasion m개를 엶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내용: Paging field 전체 / message type 3 bit뿐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device 반응: counter를 0~n-1에서 새로 뽑음 / counter를 m만큼 감소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끝나는 순간: 첫 m개의 시간 기준 / 다음 m개의 시간 기준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RFID EPC Gen2: Query / QueryRep</a:t>
            </a:r>
          </a:p>
        </p:txBody>
      </p:sp>
      <p:sp>
        <p:nvSpPr>
          <p:cNvPr id="9" name="Rectangle 8"/>
          <p:cNvSpPr/>
          <p:nvPr/>
        </p:nvSpPr>
        <p:spPr>
          <a:xfrm>
            <a:off x="6199632" y="786384"/>
            <a:ext cx="5669280" cy="168727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45936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왜 1이 아니라 m씩 줄이나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45936" y="1143000"/>
            <a:ext cx="5376672" cy="11620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counter가 세는 것 = Access Trigger 수가 아니라 access occasion 수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R2D message 하나 뒤 m개가 한꺼번에 열림 → Trigger 하나마다 내 앞이 m개 감소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counter ÷ m의 몫 = 몇 번째 Trigger 뒤, 나머지 = m개 중 몇 번째 (판단)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Gen2 QueryRep은 1씩: QueryRep 하나가 slot 하나만 엶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199632" y="2601670"/>
            <a:ext cx="5669280" cy="2641599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345936" y="2683966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Access Trigger는 paging의 연속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45936" y="2958286"/>
            <a:ext cx="5376672" cy="211637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paging 없이 응답할 기회를 주는 신호가 아님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앞선 paging을 듣고 관문을 통과해 counter 진행 중인 device만 반응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paging 뒤에 에너지가 차서 깨어난 device: counter 없음, 할 일 없음 (판단)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Msg1을 보낸 device: 이후 Access Trigger로 access occasion을 다시 고르지 않음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clause 5.3.1.1: "the procedure of processing any subsequent Access Trigger message for access occasion selection ends"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그 device에게 Access Trigger = Msg2 대기 시간의 눈금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K: "Access Trigger를 K번 받을 때까지 Msg2를 기다려라" (clause 5.3.1.3)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199632" y="5371285"/>
            <a:ext cx="5669280" cy="1230682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345936" y="5453581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Access Trigger를 따로 둔 이유 (판단)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45936" y="5727901"/>
            <a:ext cx="5376672" cy="70545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R2D 하나 뒤 최대 16개로 짧게 끊음, device 수백 개면 기준 시점을 여러 번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매번 paging이면 179 bit 넘고 counter를 새로 뽑아 처음부터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1" i="0">
                <a:solidFill>
                  <a:srgbClr val="1A1A1A"/>
                </a:solidFill>
                <a:latin typeface="Arial"/>
                <a:ea typeface="맑은 고딕"/>
              </a:rPr>
              <a:t>규칙은 그대로, 시간 기준만 다시 찍는 3 bit 신호</a:t>
            </a:r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2100" b="1" i="0">
                <a:solidFill>
                  <a:srgbClr val="1A1A1A"/>
                </a:solidFill>
                <a:latin typeface="Arial"/>
                <a:ea typeface="맑은 고딕"/>
              </a:rPr>
              <a:t>왜 이런 방식인가: 기준 시점, 두 시간 축, CSMA와 NR RA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000" b="0" i="0">
                <a:solidFill>
                  <a:srgbClr val="5A5A5A"/>
                </a:solidFill>
                <a:latin typeface="Arial"/>
                <a:ea typeface="맑은 고딕"/>
              </a:rPr>
              <a:t>격자를 아는 쪽(reader)이 격자를 모르는 쪽(device)을 위해 매번 기준 시점을 찍는다. 남는 선택지는 slotted ALOHA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9280" cy="3092652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질문: slot의 기준 시점은 누가? 왜 셀의 slot 번호를 안 쓰나?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5376672" cy="219867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기준 시점 = reader가 R2D message를 끝내는 순간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reader는 자기 NR 격자 위의 그 순간을 정확히 앎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각 access occasion이 격자 어디에 올지 reader 쪽에서 계산 가능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slot 번호를 쓰려면 device가 SSB를 읽고 frame 번호를 세야 함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앞 장의 수신 구조로는 불가능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한 번 맞춘 뒤 혼자 셀 수 있는 시간이 짧음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R2D message 하나 뒤 시간 축 access occasion 수 X ≤ 2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많이 필요하면 Access Trigger로 기준 시점을 다시 찍으며 이어 감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마지막 인과는 해석: spec은 X 상한이 시계 정확도 때문이라고 적지 않음</a:t>
            </a:r>
          </a:p>
        </p:txBody>
      </p:sp>
      <p:sp>
        <p:nvSpPr>
          <p:cNvPr id="7" name="Rectangle 6"/>
          <p:cNvSpPr/>
          <p:nvPr/>
        </p:nvSpPr>
        <p:spPr>
          <a:xfrm>
            <a:off x="329184" y="4007052"/>
            <a:ext cx="5669280" cy="2594915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75488" y="4089348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두 시간 축이 만나는 자리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4363668"/>
            <a:ext cx="5376672" cy="170093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reader의 격자: OFDM symbol과 slot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device의 격자: chip과 counter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눈금이 다르고 배수 관계도 아님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만나는 자리: R2D message가 끝나는 순간뿐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access occasion은 그 만남이 유효한 짧은 구간 안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그래서 RFID처럼 reader 명령에 묶여 진행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1" i="0">
                <a:solidFill>
                  <a:srgbClr val="1A1A1A"/>
                </a:solidFill>
                <a:latin typeface="Arial"/>
                <a:ea typeface="맑은 고딕"/>
              </a:rPr>
              <a:t>slot은 미리 깔린 것이 아니라 reader의 말 한마디마다 새로 생김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99632" y="786384"/>
            <a:ext cx="5669280" cy="581558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45936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질문: 왜 CSMA나 NR Random Access를 쓰지 않나?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5936" y="1143000"/>
            <a:ext cx="5376672" cy="26964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CSMA: 보내기 전에 채널 감지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수신기를 켜 두고 다른 송신자 신호를 감지해야 함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device: 다른 device 반사 신호를 감지할 감도, 전력 없음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reader 반송파가 있을 때만 말함 → "먼저 듣고 나중에 보내는" 틈 없음 (판단)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NR Random Access (5장)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셀 격자에서 PRACH occasion 찾기, 정확한 주파수·시간에 preamble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timing advance 받아 Msg3 전송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필요: 격자 추적 수신기, 정밀 송신기, 여러 단계 상태 유지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A-IoT device에는 셋 다 없음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남는 선택지: reader가 access occasion을 열고 device가 무작위 선택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1" i="0">
                <a:solidFill>
                  <a:srgbClr val="1A1A1A"/>
                </a:solidFill>
                <a:latin typeface="Arial"/>
                <a:ea typeface="맑은 고딕"/>
              </a:rPr>
              <a:t>slotted ALOHA, TR 38.769 clause 6.3.4도 기본 방식으로 정리</a:t>
            </a:r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2100" b="1" i="0">
                <a:solidFill>
                  <a:srgbClr val="1A1A1A"/>
                </a:solidFill>
                <a:latin typeface="Arial"/>
                <a:ea typeface="맑은 고딕"/>
              </a:rPr>
              <a:t>경쟁의 확률: R개의 access occasion과 N개의 device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000" b="0" i="0">
                <a:solidFill>
                  <a:srgbClr val="5A5A5A"/>
                </a:solidFill>
                <a:latin typeface="Arial"/>
                <a:ea typeface="맑은 고딕"/>
              </a:rPr>
              <a:t>기대 성공 수 N(1-1/R)</a:t>
            </a:r>
            <a:r>
              <a:rPr lang="ko-KR" altLang="en-US" sz="1000" b="0" i="0" baseline="30000">
                <a:solidFill>
                  <a:srgbClr val="5A5A5A"/>
                </a:solidFill>
                <a:latin typeface="Arial"/>
                <a:ea typeface="맑은 고딕"/>
              </a:rPr>
              <a:t>N-1</a:t>
            </a:r>
            <a:r>
              <a:rPr lang="ko-KR" altLang="en-US" sz="1000" b="0" i="0">
                <a:solidFill>
                  <a:srgbClr val="5A5A5A"/>
                </a:solidFill>
                <a:latin typeface="Arial"/>
                <a:ea typeface="맑은 고딕"/>
              </a:rPr>
              <a:t>은 N ≈ R에서 최대, 약 R/e (access occasion의 약 37%). 표준 확률 계산이며 spec이 정한 것이 아님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9280" cy="2346045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가정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5376672" cy="12031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(가정 1) 각 device는 R개 access occasion 중 하나를 독립·균등 선택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clause 5.3.1.1의 counter 방식이 정확히 이것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(가정 2) device 하나면 Random ID 읽힘, 둘 이상이면 못 읽음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capture(센 신호 하나를 읽어 냄)는 무시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(가정 3) 모든 device가 paging을 듣고 대답할 에너지가 있음</a:t>
            </a:r>
          </a:p>
        </p:txBody>
      </p:sp>
      <p:sp>
        <p:nvSpPr>
          <p:cNvPr id="7" name="Rectangle 6"/>
          <p:cNvSpPr/>
          <p:nvPr/>
        </p:nvSpPr>
        <p:spPr>
          <a:xfrm>
            <a:off x="329184" y="3260445"/>
            <a:ext cx="5669280" cy="3341522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75488" y="3342741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유도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3617061"/>
            <a:ext cx="5376672" cy="219867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device A의 access occasion을 나머지 N-1개가 각각 피할 확률 1-1/R, 독립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P</a:t>
            </a:r>
            <a:r>
              <a:rPr lang="ko-KR" altLang="en-US" sz="1200" b="0" i="0" baseline="-25000">
                <a:solidFill>
                  <a:srgbClr val="1A1A1A"/>
                </a:solidFill>
                <a:latin typeface="Arial"/>
                <a:ea typeface="맑은 고딕"/>
              </a:rPr>
              <a:t>succ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 = (1-1/R)</a:t>
            </a:r>
            <a:r>
              <a:rPr lang="ko-KR" altLang="en-US" sz="1200" b="0" i="0" baseline="30000">
                <a:solidFill>
                  <a:srgbClr val="1A1A1A"/>
                </a:solidFill>
                <a:latin typeface="Arial"/>
                <a:ea typeface="맑은 고딕"/>
              </a:rPr>
              <a:t>N-1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성공 수 = 각 device 성공 여부(0, 1)의 합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S(N,R) = N(1-1/R)</a:t>
            </a:r>
            <a:r>
              <a:rPr lang="ko-KR" altLang="en-US" sz="1200" b="0" i="0" baseline="30000">
                <a:solidFill>
                  <a:srgbClr val="1A1A1A"/>
                </a:solidFill>
                <a:latin typeface="Arial"/>
                <a:ea typeface="맑은 고딕"/>
              </a:rPr>
              <a:t>N-1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합의 기댓값 = 기댓값의 합, 독립 불필요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R이 클 때 (1-1/R)</a:t>
            </a:r>
            <a:r>
              <a:rPr lang="ko-KR" altLang="en-US" sz="1200" b="0" i="0" baseline="30000">
                <a:solidFill>
                  <a:srgbClr val="1A1A1A"/>
                </a:solidFill>
                <a:latin typeface="Arial"/>
                <a:ea typeface="맑은 고딕"/>
              </a:rPr>
              <a:t>N-1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 ≈ e</a:t>
            </a:r>
            <a:r>
              <a:rPr lang="ko-KR" altLang="en-US" sz="1200" b="0" i="0" baseline="30000">
                <a:solidFill>
                  <a:srgbClr val="1A1A1A"/>
                </a:solidFill>
                <a:latin typeface="Arial"/>
                <a:ea typeface="맑은 고딕"/>
              </a:rPr>
              <a:t>-N/R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 → S ≈ N e</a:t>
            </a:r>
            <a:r>
              <a:rPr lang="ko-KR" altLang="en-US" sz="1200" b="0" i="0" baseline="30000">
                <a:solidFill>
                  <a:srgbClr val="1A1A1A"/>
                </a:solidFill>
                <a:latin typeface="Arial"/>
                <a:ea typeface="맑은 고딕"/>
              </a:rPr>
              <a:t>-N/R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N으로 미분 = 0 → N = R에서 최대, R/e ≈ 0.368R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빈 access occasion: N개 모두 피할 확률 (1-1/R)</a:t>
            </a:r>
            <a:r>
              <a:rPr lang="ko-KR" altLang="en-US" sz="1200" b="0" i="0" baseline="30000">
                <a:solidFill>
                  <a:srgbClr val="1A1A1A"/>
                </a:solidFill>
                <a:latin typeface="Arial"/>
                <a:ea typeface="맑은 고딕"/>
              </a:rPr>
              <a:t>N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빈 access occasion 수 기댓값 R(1-1/R)</a:t>
            </a:r>
            <a:r>
              <a:rPr lang="ko-KR" altLang="en-US" sz="1200" b="0" i="0" baseline="30000">
                <a:solidFill>
                  <a:srgbClr val="1A1A1A"/>
                </a:solidFill>
                <a:latin typeface="Arial"/>
                <a:ea typeface="맑은 고딕"/>
              </a:rPr>
              <a:t>N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, N 추정에 사용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99632" y="786384"/>
            <a:ext cx="5669280" cy="4036314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45936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성공 확률과 회차당 기대 성공 수 (R = access occasion 수)</a:t>
            </a:r>
          </a:p>
        </p:txBody>
      </p:sp>
      <p:pic>
        <p:nvPicPr>
          <p:cNvPr id="12" name="Picture 11" descr="ch08-aloh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6530" y="1894764"/>
            <a:ext cx="5215483" cy="2103017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6199632" y="4950714"/>
            <a:ext cx="5669280" cy="165125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45936" y="503301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R = 16 (N: 성공 확률, 기대 성공 수, 기대 빈 access occasion 수)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5936" y="5307330"/>
            <a:ext cx="5376672" cy="12031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N = 4: 0.824, 3.3, 12.4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N = 8: 0.637, 5.1, 9.5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N = 16: 0.380, 6.1, 5.7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N = 32: 0.135, 4.3, 2.0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N = 64: 0.017, 1.1, 0.3</a:t>
            </a:r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2100" b="1" i="0">
                <a:solidFill>
                  <a:srgbClr val="1A1A1A"/>
                </a:solidFill>
                <a:latin typeface="Arial"/>
                <a:ea typeface="맑은 고딕"/>
              </a:rPr>
              <a:t>수치가 말하는 것과 여러 회차 inventory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000" b="0" i="0">
                <a:solidFill>
                  <a:srgbClr val="5A5A5A"/>
                </a:solidFill>
                <a:latin typeface="Arial"/>
                <a:ea typeface="맑은 고딕"/>
              </a:rPr>
              <a:t>효율은 access occasion 수와 경쟁자 수의 비율 하나로 정해지고, 그 비율을 맞추는 일은 전적으로 reader 구현에 맡겨져 있다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9280" cy="2594914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R = 16 표에서 읽는 세 가지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5376672" cy="12031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N = R = 16: 기대 성공 6.1 ≈ 16/e ≈ 5.9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device가 access occasion보다 많으면 성공 수가 오히려 감소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N = 64: 16개 중 평균 한 개만 쓸모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device가 훨씬 적으면 대부분 빔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N = 4: 16개 중 12개 남짓이 빈 채로 시간 소비</a:t>
            </a:r>
          </a:p>
        </p:txBody>
      </p:sp>
      <p:sp>
        <p:nvSpPr>
          <p:cNvPr id="7" name="Rectangle 6"/>
          <p:cNvSpPr/>
          <p:nvPr/>
        </p:nvSpPr>
        <p:spPr>
          <a:xfrm>
            <a:off x="329184" y="3509314"/>
            <a:ext cx="5669280" cy="309265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75488" y="359161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여러 회차 (N = 40, R = 32, 기댓값만 추적)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3865930"/>
            <a:ext cx="5376672" cy="170093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같은 Transaction ID 반복 → 성공 device 제외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1회차: 40 · (31/32)</a:t>
            </a:r>
            <a:r>
              <a:rPr lang="ko-KR" altLang="en-US" sz="1200" b="0" i="0" baseline="30000">
                <a:solidFill>
                  <a:srgbClr val="1A1A1A"/>
                </a:solidFill>
                <a:latin typeface="Arial"/>
                <a:ea typeface="맑은 고딕"/>
              </a:rPr>
              <a:t>39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 ≈ 11.6 성공, 약 28 남음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2회차: 28.4 · (31/32)</a:t>
            </a:r>
            <a:r>
              <a:rPr lang="ko-KR" altLang="en-US" sz="1200" b="0" i="0" baseline="30000">
                <a:solidFill>
                  <a:srgbClr val="1A1A1A"/>
                </a:solidFill>
                <a:latin typeface="Arial"/>
                <a:ea typeface="맑은 고딕"/>
              </a:rPr>
              <a:t>27.4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 ≈ 11.9 성공, 약 16.5 남음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다섯 회차 남짓에 거의 모두 읽힘 (실제 값은 확률적으로 흩어짐)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남은 수에 맞춰 R 축소: 회차 수 증가, access occasion 총수 감소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선택 기준: access occasion 하나 비용 대 paging 하나 비용의 비 (판단)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paging은 Security Parameter 128 bit까지 실으면 짧지 않음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99632" y="786384"/>
            <a:ext cx="5669280" cy="2719349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45936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질문: reader는 경쟁 device 수 N을 어떻게 아나?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5936" y="1143000"/>
            <a:ext cx="5376672" cy="145206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모름 → 추정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회차 뒤 관측: access occasion마다 빔, 단일 성공, 충돌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빈 access occasion 수 기댓값 R(1-1/R)</a:t>
            </a:r>
            <a:r>
              <a:rPr lang="ko-KR" altLang="en-US" sz="1200" b="0" i="0" baseline="30000">
                <a:solidFill>
                  <a:srgbClr val="1A1A1A"/>
                </a:solidFill>
                <a:latin typeface="Arial"/>
                <a:ea typeface="맑은 고딕"/>
              </a:rPr>
              <a:t>N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 = 관측 값 → N 풀기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표준 통계 기법, spec 규정 아님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TS 38.391은 reader의 n 선택 방법 미규정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n은 2의 거듭제곱만 → N 근처 2의 거듭제곱 둘 중 하나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9632" y="3633749"/>
            <a:ext cx="5669280" cy="2968218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45936" y="3716045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질문: 에너지가 부족한 device는?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5936" y="3990365"/>
            <a:ext cx="5376672" cy="170093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가정 3 붕괴: paging은 들었으나 자기 access occasion에 대답할 에너지 없음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그 access occasion은 비거나, 다른 device의 성공 확률 상승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reader가 보는 N이 회차마다 들쭉날쭉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arXiv 2605.04966 (Ruiz-Guirola 외)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paging 기반 CBRA 분석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paging에 접근 확률을 실어 에너지 있는 device 중 일부만 경쟁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접근 확률 field는 Rel-19 TS 38.391에 없음, 논문의 제안</a:t>
            </a:r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2100" b="1" i="0">
                <a:solidFill>
                  <a:srgbClr val="1A1A1A"/>
                </a:solidFill>
                <a:latin typeface="Arial"/>
                <a:ea typeface="맑은 고딕"/>
              </a:rPr>
              <a:t>Msg2: 되돌아온 난수로 contention resolution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000" b="0" i="0">
                <a:solidFill>
                  <a:srgbClr val="5A5A5A"/>
                </a:solidFill>
                <a:latin typeface="Arial"/>
                <a:ea typeface="맑은 고딕"/>
              </a:rPr>
              <a:t>Msg2(Random ID Response)에서 자기 Random ID가 되돌아오면 이긴 것. Echoed Random ID 하나가 NR RAPID와 Msg4의 역할을 함께 한다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9280" cy="2470479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Random ID Response (clause 6.2.1.3)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5376672" cy="9543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D2R Scheduling Info (24 bit)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ID entry 1~8개, entry마다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Echoed Random ID (16 bit), AS ID 지정 여부 표시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Assigned AS ID (16 bit, 지정 시), 주파수 index (3 bit, 선택)</a:t>
            </a:r>
          </a:p>
        </p:txBody>
      </p:sp>
      <p:sp>
        <p:nvSpPr>
          <p:cNvPr id="7" name="Rectangle 6"/>
          <p:cNvSpPr/>
          <p:nvPr/>
        </p:nvSpPr>
        <p:spPr>
          <a:xfrm>
            <a:off x="329184" y="3384879"/>
            <a:ext cx="5669280" cy="3217088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75488" y="3467175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Msg1 뒤 device의 동작 (clause 5.3.1.3)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3741495"/>
            <a:ext cx="5376672" cy="170093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다음 중 하나까지 Random ID Response 감시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Access Trigger K번 수신, 다음 A-IoT Paging 수신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자기에게 온 R2D Upper Layer Data Transfer나 NACK Feedback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같은 Echoed Random ID 있음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AS ID 저장: 지정되었으면 그 값, 아니면 자기 Random ID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Msg2의 D2R Scheduling Info로 D2R 전송 시작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없음: 아무것도 하지 않음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99632" y="786384"/>
            <a:ext cx="5669280" cy="3237661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45936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Echoed Random ID와 NR RAPID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5936" y="1143000"/>
            <a:ext cx="5376672" cy="19498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reader가 Msg1에서 읽은 Random ID를 그대로 되돌려 적은 값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Msg2는 그 access occasion에 Msg1을 보낸 device 모두가 들음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자기 값이 있어야 "내가 읽혔다"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충돌한 access occasion에서 하나만 읽혔으면 그 값만 → 승자도 가려짐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access occasion 번호로 답했다면 겹친 device가 모두 이겼다고 믿음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NR RAR의 RAPID (preamble 번호)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64개 중 하나 → 여러 UE가 같은 값, Msg4에서 신원 재확인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1" i="0">
                <a:solidFill>
                  <a:srgbClr val="1A1A1A"/>
                </a:solidFill>
                <a:latin typeface="Arial"/>
                <a:ea typeface="맑은 고딕"/>
              </a:rPr>
              <a:t>A-IoT: 16 bit 메아리 하나로 RAPID와 Msg4 역할을 한꺼번에 (판단)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9632" y="4152061"/>
            <a:ext cx="5669280" cy="2449906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45936" y="4234357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질문: 같은 access occasion에서 부딪혔는데 하나가 읽혔다면?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5936" y="4508677"/>
            <a:ext cx="5376672" cy="11620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capture: 읽은 Random ID 하나를 Msg2에 되돌림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둘 다 Msg2를 듣지만 자기 값을 찾는 쪽은 하나 = contention resolution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NR 4-step RA: 같은 preamble의 두 UE는 Msg4 UE Contention Resolution Identity로 갈림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1" i="0">
                <a:solidFill>
                  <a:srgbClr val="1A1A1A"/>
                </a:solidFill>
                <a:latin typeface="Arial"/>
                <a:ea typeface="맑은 고딕"/>
              </a:rPr>
              <a:t>A-IoT는 Msg2 한 번에: Msg1이 이미 구별용 16 bit를 실음</a:t>
            </a:r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2100" b="1" i="0">
                <a:solidFill>
                  <a:srgbClr val="1A1A1A"/>
                </a:solidFill>
                <a:latin typeface="Arial"/>
                <a:ea typeface="맑은 고딕"/>
              </a:rPr>
              <a:t>충돌한 device는 어떻게 되나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000" b="0" i="0">
                <a:solidFill>
                  <a:srgbClr val="5A5A5A"/>
                </a:solidFill>
                <a:latin typeface="Arial"/>
                <a:ea typeface="맑은 고딕"/>
              </a:rPr>
              <a:t>같은 access occasion의 결과는 세 갈래. 읽히지 않은 device는 backoff 없이 다음 A-IoT Paging에서만 다시 시도한다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9280" cy="3445382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질문: 같은 access occasion을 고른 device들은?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5376672" cy="261411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counter 같음 = 같은 시간 위치, 같은 SFS 값 = 같은 access occasion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그 아래 다시 고르는 단계 없음 → Msg1이 같은 자원에서 겹침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결과 세 갈래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세기 비슷: 어느 Random ID도 못 읽음</a:t>
            </a:r>
          </a:p>
          <a:p>
            <a:pPr marL="507492" indent="-141732">
              <a:lnSpc>
                <a:spcPct val="94000"/>
              </a:lnSpc>
              <a:spcAft>
                <a:spcPts val="324"/>
              </a:spcAft>
              <a:buFont typeface="Arial"/>
              <a:buChar char="·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reader에게는 빈 것이 아니라 "에너지는 있는데 못 읽음", 경쟁자 수 추정에 사용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한쪽이 훨씬 셈: capture로 그 하나가 읽힘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capture + Random ID까지 같음 (2</a:t>
            </a:r>
            <a:r>
              <a:rPr lang="ko-KR" altLang="en-US" sz="1200" b="0" i="0" baseline="30000">
                <a:solidFill>
                  <a:srgbClr val="1A1A1A"/>
                </a:solidFill>
                <a:latin typeface="Arial"/>
                <a:ea typeface="맑은 고딕"/>
              </a:rPr>
              <a:t>-16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): 둘 다 이겼다고 믿음, 첫 데이터 뒤 NACK으로 정리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counter 다름: 같은 시간이라도 SFS 값이 달라 충돌 없음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전제: 시계 오차가 SFS 간격을 넘지 않음 (7장)</a:t>
            </a:r>
          </a:p>
        </p:txBody>
      </p:sp>
      <p:sp>
        <p:nvSpPr>
          <p:cNvPr id="7" name="Rectangle 6"/>
          <p:cNvSpPr/>
          <p:nvPr/>
        </p:nvSpPr>
        <p:spPr>
          <a:xfrm>
            <a:off x="329184" y="4359782"/>
            <a:ext cx="5669280" cy="2242185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75488" y="4442078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질문: 같은 access occasion, 같은 16 bit 난수의 두 device는?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4716398"/>
            <a:ext cx="5376672" cy="141091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둘 다 Msg2에서 자기 값 → 같은 AS ID, 같은 D2R 자원으로 데이터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반사 신호가 다시 부딪혀 reader가 못 읽을 가능성 큼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clause 5.5.2: 첫 D2R 데이터 후 NACK Feedback에 자기 AS ID → AS ID 해제, 실패 판정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같은 Transaction ID의 다음 paging에서 재경쟁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확률 2</a:t>
            </a:r>
            <a:r>
              <a:rPr lang="ko-KR" altLang="en-US" sz="1200" b="0" i="0" baseline="30000">
                <a:solidFill>
                  <a:srgbClr val="1A1A1A"/>
                </a:solidFill>
                <a:latin typeface="Arial"/>
                <a:ea typeface="맑은 고딕"/>
              </a:rPr>
              <a:t>-16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 규모로 드물지만 절차는 닫혀 있음 (전개는 해석)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99632" y="786384"/>
            <a:ext cx="5669280" cy="581558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45936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질문: Msg1이 읽히지 않은 device는 언제 다시 시도하나?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5936" y="1143000"/>
            <a:ext cx="5376672" cy="46050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다음 A-IoT Paging에서만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Msg2 대기: Access Trigger K번 또는 다음 paging까지 (clause 5.3.1.3)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Msg1 재전송, access occasion 재선택, backoff 규칙 없음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CBRA 시작 계기는 A-IoT Paging 수신뿐 (clause 5.2)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같은 Transaction ID paging → 이전 절차 실패 판정 (clause 5.5.3), counter와 Random ID 새로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NR과 대비 (판단)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NR UE: RA 실패 시 스스로 backoff, 전력 올려 preamble 재전송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A-IoT: 재시도 시점 = reader가 다시 paging하는 시점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매 paging마다 counter 새로 뽑기가 backoff를 대신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자율 재시도는 시간 세기·상태 유지 필요, 나쁜 시계와 µW 생존 device에 부담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지휘를 reader에 모으면 남은 경쟁자 수에 맞춰 n 재설정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Access Trigger를 더 보내도 소용없음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Msg1 보낸 device는 이후 Trigger로 재선택 안 함 (clause 5.3.1.1)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Trigger는 n개 중 아직 안 열린 것만 엶, 다 열리면 열 것 없음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reader는 누가 실패했는지 모름: "무언가 있었는데 못 읽음"뿐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1" i="0">
                <a:solidFill>
                  <a:srgbClr val="1A1A1A"/>
                </a:solidFill>
                <a:latin typeface="Arial"/>
                <a:ea typeface="맑은 고딕"/>
              </a:rPr>
              <a:t>같은 Transaction ID로 다시 paging하지 않으면 그 transaction에서 끝내 못 읽힘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RFID EPC Gen2도 같음: 충돌 태그는 다음 Query나 QueryAdjust 대기</a:t>
            </a:r>
          </a:p>
        </p:txBody>
      </p:sp>
    </p:spTree>
  </p:cSld>
  <p:clrMapOvr>
    <a:masterClrMapping/>
  </p:clrMapOvr>
</p:sld>
</file>

<file path=ppt/slides/slide1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2100" b="1" i="0">
                <a:solidFill>
                  <a:srgbClr val="1A1A1A"/>
                </a:solidFill>
                <a:latin typeface="Arial"/>
                <a:ea typeface="맑은 고딕"/>
              </a:rPr>
              <a:t>upper layer data: reader가 지시하고 device가 따른다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000" b="0" i="0">
                <a:solidFill>
                  <a:srgbClr val="5A5A5A"/>
                </a:solidFill>
                <a:latin typeface="Arial"/>
                <a:ea typeface="맑은 고딕"/>
              </a:rPr>
              <a:t>명시적 ACK message 없음. 다음 지시(Received Data Size)가 앞 전송을 확인하고, 재전송 결정은 reader가 한다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9280" cy="217129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D2R Upper Layer Data Transfer (clause 5.4.2, 6.2.2.2)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5376672" cy="141091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적용하는 D2R Scheduling Info: 절차를 시작시킨 것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직전 Msg2, CFA paging, 또는 R2D Upper Layer Data Transfer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형식: 2 bit message type, More Data Indication (1 bit), SDU Length (7 bit), Data SDU, padding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More Data Indication = 1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보낼 것이 더 남음, 또는 처리 지연으로 아직 준비 안 된 데이터</a:t>
            </a:r>
          </a:p>
        </p:txBody>
      </p:sp>
      <p:sp>
        <p:nvSpPr>
          <p:cNvPr id="7" name="Rectangle 6"/>
          <p:cNvSpPr/>
          <p:nvPr/>
        </p:nvSpPr>
        <p:spPr>
          <a:xfrm>
            <a:off x="329184" y="3085693"/>
            <a:ext cx="5669280" cy="192242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75488" y="3167989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R2D Upper Layer Data Transfer (clause 6.2.1.4)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3442309"/>
            <a:ext cx="5376672" cy="11620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AS ID (16 bit), 다음 D2R용 Scheduling Info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둘 중 하나: device에게 줄 Data SDU, 또는 Received Data Size (7 bit)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Received Data Size: reader가 지금까지 제대로 받은 byte 수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0이 아니면 원래 SDU의 (Received Data Size+1)번째 byte부터 다음 segment (clause 5.4.3, 5.4.4)</a:t>
            </a:r>
          </a:p>
        </p:txBody>
      </p:sp>
      <p:sp>
        <p:nvSpPr>
          <p:cNvPr id="10" name="Rectangle 9"/>
          <p:cNvSpPr/>
          <p:nvPr/>
        </p:nvSpPr>
        <p:spPr>
          <a:xfrm>
            <a:off x="329184" y="5136132"/>
            <a:ext cx="5669280" cy="1465835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75488" y="5218428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확인 응답은 어디에?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5488" y="5492748"/>
            <a:ext cx="5376672" cy="70545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AS ID로 보낸 R2D Upper Layer Data Transfer + Received Data Size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"여기까지 받았으니 다음을 보내라"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해석: spec은 이것을 ACK라고 부르지 않음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9632" y="786384"/>
            <a:ext cx="5669280" cy="581558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45936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inventory 절차의 message 흐름 (core network 부분은 줄임)</a:t>
            </a:r>
          </a:p>
        </p:txBody>
      </p:sp>
      <p:pic>
        <p:nvPicPr>
          <p:cNvPr id="15" name="Picture 14" descr="ch08-ms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4470" y="1901132"/>
            <a:ext cx="5299603" cy="3869551"/>
          </a:xfrm>
          <a:prstGeom prst="rect">
            <a:avLst/>
          </a:prstGeom>
        </p:spPr>
      </p:pic>
    </p:spTree>
  </p:cSld>
  <p:clrMapOvr>
    <a:masterClrMapping/>
  </p:clrMapOvr>
</p:sld>
</file>

<file path=ppt/slides/slide1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2100" b="1" i="0">
                <a:solidFill>
                  <a:srgbClr val="1A1A1A"/>
                </a:solidFill>
                <a:latin typeface="Arial"/>
                <a:ea typeface="맑은 고딕"/>
              </a:rPr>
              <a:t>재전송 결정, 실패의 두 종류, Contention-Free Access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000" b="0" i="0">
                <a:solidFill>
                  <a:srgbClr val="5A5A5A"/>
                </a:solidFill>
                <a:latin typeface="Arial"/>
                <a:ea typeface="맑은 고딕"/>
              </a:rPr>
              <a:t>A-IoT MAC의 상태는 거의 전부 reader가 든다. device가 기억하는 것은 Transaction ID, AS ID, 보내던 SDU의 위치뿐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9280" cy="284378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질문: HARQ도 RLC ARQ도 없는데 재전송은 누가 결정?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5376672" cy="190865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reader: Received Data Size를 늘리지 않고 같은 자리부터 재지시 = 사실상 재전송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이 재전송 지시에 NACK은 등장하지 않음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NACK Feedback은 random access 직후 첫 데이터에만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그 뒤 손실: Received Data Size로 처리하거나 새 paging으로 정리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device: timer, 재전송 횟수 세지 않음, 지시만 따름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재전송 정책(횟수, MCS)은 모두 reader 구현 (판단)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NR: HARQ, RLC 재전송이 양쪽 상태 기계로 규정 (3장)</a:t>
            </a:r>
          </a:p>
        </p:txBody>
      </p:sp>
      <p:sp>
        <p:nvSpPr>
          <p:cNvPr id="7" name="Rectangle 6"/>
          <p:cNvSpPr/>
          <p:nvPr/>
        </p:nvSpPr>
        <p:spPr>
          <a:xfrm>
            <a:off x="329184" y="3758183"/>
            <a:ext cx="5669280" cy="2843784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75488" y="3840479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실패 판정 (TS 38.391 clause 5.5)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4114799"/>
            <a:ext cx="5376672" cy="190865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데이터 전송 실패 (clause 5.5.2)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CBRA 뒤 첫 D2R 데이터를 보낸 device가 NACK Feedback에서 자기 AS ID 발견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AS ID 해제, 그 Transaction ID 절차 실패 판정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접속 절차 실패 (clause 5.5.3): CBRA 성공 판정 전에 새 A-IoT Paging 수신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1" i="0">
                <a:solidFill>
                  <a:srgbClr val="1A1A1A"/>
                </a:solidFill>
                <a:latin typeface="Arial"/>
                <a:ea typeface="맑은 고딕"/>
              </a:rPr>
              <a:t>결과는 같음: 같은 Transaction ID의 다음 paging에 다시 대답할 자격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NACK 없는 실패 (예: 에너지 고갈로 다음 지시 못 들음)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MAC이 따로 판정하지 않음, 다음 paging이 올 때 정리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99632" y="786384"/>
            <a:ext cx="5669280" cy="3341522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45936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Contention-Free Access (clause 5.3.2, 5.2)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5936" y="1143000"/>
            <a:ext cx="5376672" cy="170093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paging이 CFA 지시 → Msg1, Msg2 건너뜀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paging에 실린 D2R Scheduling Info로 바로 데이터 전송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쓰는 경우: reader가 Paging ID로 특정 device 하나를 정확히 지목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예: inventory로 이미 아는 device에 command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CFA paging 수신 → 저장된 AS ID, Transaction ID 모두 해제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NR contention-free RA와 목적이 같음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gNB가 지정한 dedicated preamble로 경쟁 회피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9632" y="4255922"/>
            <a:ext cx="5669280" cy="2346045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45936" y="4338218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device가 기억하는 것 vs reader가 드는 것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5936" y="4612538"/>
            <a:ext cx="5376672" cy="70545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device: Transaction ID, AS ID, 보내던 SDU의 위치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reader: n, X, N</a:t>
            </a:r>
            <a:r>
              <a:rPr lang="ko-KR" altLang="en-US" sz="1200" b="0" i="0" baseline="-25000">
                <a:solidFill>
                  <a:srgbClr val="1A1A1A"/>
                </a:solidFill>
                <a:latin typeface="Arial"/>
                <a:ea typeface="맑은 고딕"/>
              </a:rPr>
              <a:t>SFS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 선택, Received Data Size, 재전송, NACK 시점, paging 반복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1" i="0">
                <a:solidFill>
                  <a:srgbClr val="1A1A1A"/>
                </a:solidFill>
                <a:latin typeface="Arial"/>
                <a:ea typeface="맑은 고딕"/>
              </a:rPr>
              <a:t>에너지 부족한 쪽에서 상태를 들어내 넉넉한 쪽으로</a:t>
            </a:r>
          </a:p>
        </p:txBody>
      </p:sp>
    </p:spTree>
  </p:cSld>
  <p:clrMapOvr>
    <a:masterClrMapping/>
  </p:clrMapOvr>
</p:sld>
</file>

<file path=ppt/slides/slide1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2100" b="1" i="0">
                <a:solidFill>
                  <a:srgbClr val="1A1A1A"/>
                </a:solidFill>
                <a:latin typeface="Arial"/>
                <a:ea typeface="맑은 고딕"/>
              </a:rPr>
              <a:t>NACK Feedback: 재전송 요청이 아니다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000" b="0" i="0">
                <a:solidFill>
                  <a:srgbClr val="5A5A5A"/>
                </a:solidFill>
                <a:latin typeface="Arial"/>
                <a:ea typeface="맑은 고딕"/>
              </a:rPr>
              <a:t>재전송은 Received Data Size로 하고, NACK은 이름이 겹친 device를 탈락시키는 데 쓴다. NACK Feedback은 재전송 요청이 아니다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9280" cy="581558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ch08-retx-nack-cro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88" y="888134"/>
            <a:ext cx="5376672" cy="561208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199632" y="786384"/>
            <a:ext cx="5669280" cy="4503572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345936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질문: NACK Feedback은 재전송 요청인가?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45936" y="1143000"/>
            <a:ext cx="5376672" cy="377616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아님: "이번 시도에서 탈락, 이름 버리고 다음 paging에서 재경쟁" 통보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재전송은 (a)처럼 Received Data Size를 늘리지 않은 다음 지시, AS ID 그대로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감시 구간이 좁음 (clause 5.5.2)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시작: "Once the device transmitted the first D2R Upper Layer Data Transfer message after CBRA procedure"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끝: 자기 AS ID로 온 R2D Upper Layer Data Transfer나 새 A-IoT Paging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(a)에서 둘째 segment가 깨질 때 device는 이미 NACK을 보지 않음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다음 지시 = 그 이름 아래 device가 하나뿐이라는 확인, 이후 실패는 재전송으로 (판단)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NACK이 꼭 필요한 경우: 같은 Random ID의 두 device 분리 (b)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같은 이름으로 다시 보내면 또 겹침 → 새 Random ID로 재경쟁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reader는 실패 원인을 구별 못 함: 채널, 에너지 어느 경우든 NACK 사용은 구현 선택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1" i="0">
                <a:solidFill>
                  <a:srgbClr val="1A1A1A"/>
                </a:solidFill>
                <a:latin typeface="Arial"/>
                <a:ea typeface="맑은 고딕"/>
              </a:rPr>
              <a:t>clause 5.5.2 제목은 data transmission failure, 기능은 contention resolution의 마지막 확인 (판단)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NR 대응: Msg4에서 진 UE가 temporary C-RNTI를 버리고 RA 재시작</a:t>
            </a:r>
          </a:p>
        </p:txBody>
      </p:sp>
      <p:sp>
        <p:nvSpPr>
          <p:cNvPr id="9" name="Rectangle 8"/>
          <p:cNvSpPr/>
          <p:nvPr/>
        </p:nvSpPr>
        <p:spPr>
          <a:xfrm>
            <a:off x="6199632" y="5417972"/>
            <a:ext cx="5669280" cy="1183995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45936" y="5500268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NACK Feedback message (clause 6.2.1.5)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45936" y="5774588"/>
            <a:ext cx="5376672" cy="4565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AS ID 목록: 여러 device의 실패를 message 하나로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clause 5.5는 device가 실패를 알아채는 법만, reader의 NACK 송신 시점은 미규정</a:t>
            </a:r>
          </a:p>
        </p:txBody>
      </p:sp>
    </p:spTree>
  </p:cSld>
  <p:clrMapOvr>
    <a:masterClrMapping/>
  </p:clrMapOvr>
</p:sld>
</file>

<file path=ppt/slides/slide1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2100" b="1" i="0">
                <a:solidFill>
                  <a:srgbClr val="1A1A1A"/>
                </a:solidFill>
                <a:latin typeface="Arial"/>
                <a:ea typeface="맑은 고딕"/>
              </a:rPr>
              <a:t>정리: 하나의 inventory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000" b="0" i="0">
                <a:solidFill>
                  <a:srgbClr val="5A5A5A"/>
                </a:solidFill>
                <a:latin typeface="Arial"/>
                <a:ea typeface="맑은 고딕"/>
              </a:rPr>
              <a:t>성공한 device(A, B, D)와 끝내 읽히지 않은 device(C). paging, access occasion, contention resolution, 데이터, 실패 규칙을 한 call flow로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9280" cy="581558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ch08-scenario-cro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007" y="885990"/>
            <a:ext cx="4419633" cy="56163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199632" y="786384"/>
            <a:ext cx="5669280" cy="248940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345936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① A-IoT Paging #1 (TID 5, Paging ID 없음, n = 8, m = 4)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45936" y="1143000"/>
            <a:ext cx="5376672" cy="190865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대상 전원, 각 device가 Transaction ID (TID) 5 저장, counter 뽑음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A (counter 1): 혼자 고른 access occasion에서 읽힘 → Msg2 → Inventory Report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성공, 이후 TID 5 paging에는 침묵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B, C (counter 2): 같은 access occasion에서 겹쳐 아무것도 못 읽힘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D (counter 6): Access Trigger 1에서 6 → 2, 그 뒤 m개 중 셋째에서 Msg1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첫 데이터 뒤 Received Data Size = 40으로 이어 보냄, NACK 감시 끝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access occasion 8개는 Trigger 한 번으로 모두 열림 → Access Trigger 하나뿐</a:t>
            </a:r>
          </a:p>
        </p:txBody>
      </p:sp>
      <p:sp>
        <p:nvSpPr>
          <p:cNvPr id="9" name="Rectangle 8"/>
          <p:cNvSpPr/>
          <p:nvPr/>
        </p:nvSpPr>
        <p:spPr>
          <a:xfrm>
            <a:off x="6199632" y="3403803"/>
            <a:ext cx="5669280" cy="1535074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45936" y="3486099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② 같은 Transaction ID로 paging #2 (n = 2)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45936" y="3760419"/>
            <a:ext cx="5376672" cy="9543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A, D: 같은 TID, 성공 → 대답 안 함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B, C: clause 5.5.3 실패 판정 → counter, Random ID 새로 뽑아 재경쟁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또 겹쳤지만 capture로 B만 읽힘 → B 성공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n = 2 ≤ m → Access Trigger 불필요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199632" y="5066893"/>
            <a:ext cx="5669280" cy="1535074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345936" y="5149189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③ reader가 회차를 멈춤 (몇 회차까지는 구현)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45936" y="5423509"/>
            <a:ext cx="5376672" cy="9543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Inventory Report (A, D, B) + Inventory Complete → AIOTF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C: 이 transaction에서 끝내 못 읽힘, 스스로 재시도 없이 다음 paging 대기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Random ID, counter, 회차 결정은 예시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규칙: TS 38.391 clause 5.2, 5.3.1, 5.4, 5.5</a:t>
            </a:r>
          </a:p>
        </p:txBody>
      </p:sp>
    </p:spTree>
  </p:cSld>
  <p:clrMapOvr>
    <a:masterClrMapping/>
  </p:clrMapOvr>
</p:sld>
</file>

<file path=ppt/slides/slide1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2100" b="1" i="0">
                <a:solidFill>
                  <a:srgbClr val="1A1A1A"/>
                </a:solidFill>
                <a:latin typeface="Arial"/>
                <a:ea typeface="맑은 고딕"/>
              </a:rPr>
              <a:t>inventory, command, 그리고 보안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000" b="0" i="0">
                <a:solidFill>
                  <a:srgbClr val="5A5A5A"/>
                </a:solidFill>
                <a:latin typeface="Arial"/>
                <a:ea typeface="맑은 고딕"/>
              </a:rPr>
              <a:t>MAC은 "누가 언제 말할지"만, "무엇을 말하고 믿을 수 있는지"는 AIoT NAS가 AIOTF와 직접. 경계가 NR보다 선명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9280" cy="3113226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inventory 절차 (TS 23.369 clause 6.2.2)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5376672" cy="19498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AF 요청 → NEF가 AIOTF 선택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AIOTF: Correlation ID 생성, 대상 NG-RAN과 reader 선택, inventory 요청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reader: AIoT 식별 정보, 보안 parameter를 담아 paging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device: paging에 대답, AIoT NAS Inventory Report (device별 인증 정보)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AIOTF가 결과를 모아 AF에 통보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message 흐름 그림: 회색 = 이 부분, 파랑 = 이 장의 MAC 절차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128 bit Security Parameter: MAC은 해석 없이 upper layer로 (clause 5.2)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받아 인증 계산에 쓰는 것은 NAS</a:t>
            </a:r>
          </a:p>
        </p:txBody>
      </p:sp>
      <p:sp>
        <p:nvSpPr>
          <p:cNvPr id="7" name="Rectangle 6"/>
          <p:cNvSpPr/>
          <p:nvPr/>
        </p:nvSpPr>
        <p:spPr>
          <a:xfrm>
            <a:off x="329184" y="4027626"/>
            <a:ext cx="5669280" cy="2574341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75488" y="4109922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command 절차 (TS 23.369 clause 5.2.2.1, 6.2.3)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4384242"/>
            <a:ext cx="5376672" cy="141091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종류: Read, Write, Disable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TS 24.369: Read Command, Write Command, Permanent Disable Command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각각의 Complete message, reject message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AIOTF → device: AIoT NAS Command Request, device 응답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MAC 관점: R2D Upper Layer Data Transfer의 Data SDU로 하향, D2R Upper Layer Data Transfer로 응답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99632" y="786384"/>
            <a:ext cx="5669280" cy="3943121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45936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보안은 왜 NAS에 있나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5936" y="1143000"/>
            <a:ext cx="5376672" cy="290413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PDCP 없음, TR 38.769 clause 6.3.2: AS security 미지원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보안: TS 24.369 AIoT NAS, device와 AIOTF 사이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spec: TS 24.369 (AIoT NAS의 보안과 크기)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INVENTORY REPORT 외 모든 message: 무결성 보호(4 octet MAC) + 암호화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최대 크기: device 125 octet, AIOTF 119 octet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암호화 없는 망: 무결성 보호 + NEA0 표시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AS 보안을 두지 않은 이유 (판단)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AS 보안은 연결 단위 key 수립·유지, 유지할 연결이 없음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NAS 하나로 전 구간 → reader는 key 불필요, device 암호 계산 한 번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INVENTORY REPORT는 무결성 보호 제외, 대신 device별 인증 정보 포함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맞물림은 TS 33.369 원문 대조 필요, 이 책은 미대조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9632" y="4857521"/>
            <a:ext cx="5669280" cy="1744446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45936" y="4939817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질문: MAC message에 보안이 없으면 방해 가능?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5936" y="5214137"/>
            <a:ext cx="5376672" cy="70545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TS 38.391 MAC 형식에 암호화, 무결성 field 없음 → 가짜 R2D 구별 불가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가짜 NACK으로 진행 중 device 실패, 가짜 paging으로 에너지 소모 (판단)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NAS 보안은 위조, 도청은 막지만 이런 방해는 못 막음, RFID에도 있던 문제</a:t>
            </a:r>
          </a:p>
        </p:txBody>
      </p:sp>
    </p:spTree>
  </p:cSld>
  <p:clrMapOvr>
    <a:masterClrMapping/>
  </p:clrMapOvr>
</p:sld>
</file>

<file path=ppt/slides/slide1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2100" b="1" i="0">
                <a:solidFill>
                  <a:srgbClr val="1A1A1A"/>
                </a:solidFill>
                <a:latin typeface="Arial"/>
                <a:ea typeface="맑은 고딕"/>
              </a:rPr>
              <a:t>비교: NR Random Access와 A-IoT CBRA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000" b="0" i="0">
                <a:solidFill>
                  <a:srgbClr val="5A5A5A"/>
                </a:solidFill>
                <a:latin typeface="Arial"/>
                <a:ea typeface="맑은 고딕"/>
              </a:rPr>
              <a:t>NR RA의 언어(Msg1, Msg2, CBRA, CFA)로 쓰였지만 A-IoT의 두 단계는 NR 네 단계를 합친 것이 아니라 뒤의 두 단계가 처음부터 없는 것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9280" cy="581558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NR (TS 38.321 clause 5.1) 대 A-IoT (TS 38.391 clause 5.3)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5376672" cy="36918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누가 시작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NR: UE (paging은 계기일 뿐)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A-IoT: reader의 paging이 곧 시작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access occasion의 위치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NR: 셀 격자 위 PRACH occasion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A-IoT: R2D message 끝에서 잰 access occasion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Msg1 내용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NR: preamble 번호 (이름 없음)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A-IoT: 16 bit Random ID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Msg2 내용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NR: preamble 번호, TA, UL grant, 임시 C-RNTI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A-IoT: Echoed Random ID, AS ID, D2R Scheduling Info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contention resolution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NR: Msg4 (2-step은 MsgB)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A-IoT: Msg2</a:t>
            </a:r>
          </a:p>
        </p:txBody>
      </p:sp>
      <p:sp>
        <p:nvSpPr>
          <p:cNvPr id="7" name="Rectangle 6"/>
          <p:cNvSpPr/>
          <p:nvPr/>
        </p:nvSpPr>
        <p:spPr>
          <a:xfrm>
            <a:off x="6199632" y="786384"/>
            <a:ext cx="5669280" cy="2968218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345936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NR 대 A-IoT (계속)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5936" y="1143000"/>
            <a:ext cx="5376672" cy="219867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timing 정렬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NR: TA로 UE 송신 시점을 당김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A-IoT: 없음, 매 R2D message가 기준 시점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충돌 뒤 재시도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NR: UE가 backoff 후 스스로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A-IoT: 다음 paging을 기다림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뒤따르는 것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NR: RRC 연결, 이후 scheduling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A-IoT: NAS message 몇 개, 그리고 끝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99632" y="3882618"/>
            <a:ext cx="5669280" cy="2719349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45936" y="3964914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가장 큰 두 차이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5936" y="4239234"/>
            <a:ext cx="5376672" cy="19498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Msg2의 역할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NR 4-step: preamble 64개 정도 → 같은 번호 흔함, Msg2는 구별 못 함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Msg3에서 UE가 이름, Msg4에서 갈림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NR 2-step: 네 단계를 MsgA(preamble + PUSCH), MsgB로 합침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A-IoT: Msg1에 16 bit → 처음부터 구별, Msg3, Msg4 불필요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재시도의 주도권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NR UE: Msg2 못 받으면 backoff 후 preamble 재전송, 결정권은 UE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A-IoT device: 스스로 재시도 안 함, reader의 다음 paging 대기</a:t>
            </a:r>
          </a:p>
        </p:txBody>
      </p:sp>
    </p:spTree>
  </p:cSld>
  <p:clrMapOvr>
    <a:masterClrMapping/>
  </p:clrMapOvr>
</p:sld>
</file>

<file path=ppt/slides/slide1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2100" b="1" i="0">
                <a:solidFill>
                  <a:srgbClr val="1A1A1A"/>
                </a:solidFill>
                <a:latin typeface="Arial"/>
                <a:ea typeface="맑은 고딕"/>
              </a:rPr>
              <a:t>비교: RFID EPC Gen2 inventory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000" b="0" i="0">
                <a:solidFill>
                  <a:srgbClr val="5A5A5A"/>
                </a:solidFill>
                <a:latin typeface="Arial"/>
                <a:ea typeface="맑은 고딕"/>
              </a:rPr>
              <a:t>A-IoT는 3GPP가 RFID inventory를 NR 격자와 core network 안으로 옮겨 온 것. MAC을 읽을 때 NR RA보다 Gen2를 옆에 두는 편이 빠르다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9280" cy="1700986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EPC Gen2 inventory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5376672" cy="12031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Query로 라운드 시작, Q (0~15) 실림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태그: 0~2</a:t>
            </a:r>
            <a:r>
              <a:rPr lang="ko-KR" altLang="en-US" sz="1200" b="0" i="0" baseline="30000">
                <a:solidFill>
                  <a:srgbClr val="1A1A1A"/>
                </a:solidFill>
                <a:latin typeface="Arial"/>
                <a:ea typeface="맑은 고딕"/>
              </a:rPr>
              <a:t>Q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-1 난수를 slot counter에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QueryRep마다 counter -1, 0이 된 태그가 RN16 반사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reader: RN16을 ACK에 담아 되돌림 → 태그가 PC, EPC, CRC-16 전송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QueryAdjust로 Q 조정</a:t>
            </a:r>
          </a:p>
        </p:txBody>
      </p:sp>
      <p:sp>
        <p:nvSpPr>
          <p:cNvPr id="7" name="Rectangle 6"/>
          <p:cNvSpPr/>
          <p:nvPr/>
        </p:nvSpPr>
        <p:spPr>
          <a:xfrm>
            <a:off x="329184" y="2615386"/>
            <a:ext cx="5669280" cy="2655315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75488" y="2697682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역할 대응: Gen2 ↔ A-IoT (TS 38.391)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2972002"/>
            <a:ext cx="5376672" cy="215752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라운드 시작: Query (2</a:t>
            </a:r>
            <a:r>
              <a:rPr lang="ko-KR" altLang="en-US" sz="1200" b="0" i="0" baseline="30000">
                <a:solidFill>
                  <a:srgbClr val="1A1A1A"/>
                </a:solidFill>
                <a:latin typeface="Arial"/>
                <a:ea typeface="맑은 고딕"/>
              </a:rPr>
              <a:t>Q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개 slot) ↔ A-IoT Paging (2</a:t>
            </a:r>
            <a:r>
              <a:rPr lang="ko-KR" altLang="en-US" sz="1200" b="0" i="0" baseline="30000">
                <a:solidFill>
                  <a:srgbClr val="1A1A1A"/>
                </a:solidFill>
                <a:latin typeface="Arial"/>
                <a:ea typeface="맑은 고딕"/>
              </a:rPr>
              <a:t>k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개 access occasion)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무작위 선택: slot counter ∈ [0, 2</a:t>
            </a:r>
            <a:r>
              <a:rPr lang="ko-KR" altLang="en-US" sz="1200" b="0" i="0" baseline="30000">
                <a:solidFill>
                  <a:srgbClr val="1A1A1A"/>
                </a:solidFill>
                <a:latin typeface="Arial"/>
                <a:ea typeface="맑은 고딕"/>
              </a:rPr>
              <a:t>Q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-1] ↔ ACCESS_OCCASION_COUNTER ∈ [0, n-1]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다음 slot으로 진행: QueryRep (counter -1) ↔ Access Trigger (counter -m)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첫 응답: RN16 ↔ Access Random ID (16 bit)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contention resolution: ACK (RN16 되돌림) ↔ Random ID Response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식별 정보: PC, EPC, CRC-16 ↔ AIoT NAS Inventory Report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읽힌 device 제외: session별 inventoried flag ↔ Transaction ID와 성공 여부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경쟁 자원 수 조정: QueryAdjust ↔ 다음 paging의 n</a:t>
            </a:r>
          </a:p>
        </p:txBody>
      </p:sp>
      <p:sp>
        <p:nvSpPr>
          <p:cNvPr id="10" name="Rectangle 9"/>
          <p:cNvSpPr/>
          <p:nvPr/>
        </p:nvSpPr>
        <p:spPr>
          <a:xfrm>
            <a:off x="329184" y="5398717"/>
            <a:ext cx="5669280" cy="120325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75488" y="5481013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A-IoT가 달라진 세 가지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5488" y="5755333"/>
            <a:ext cx="5376672" cy="70545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R2D 하나 뒤 최대 16개 (시간 2, 주파수 8), QueryRep은 slot 하나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R2D가 NR 격자 위 OFDM 파형 → 같은 대역 NR과 공존 (7장)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NAS 보안과 core network 절차 → 운영자 망 안의 서비스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9632" y="786384"/>
            <a:ext cx="5669280" cy="2864357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45936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(비유) 번호표 없는 은행 창구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5936" y="1143000"/>
            <a:ext cx="5376672" cy="215752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(비유) 직원 "열여섯 번 부르겠습니다", 손님은 0~15 중 하나를 골라 "다음!"마다 하나씩 셈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자기 차례에 손 듦, 둘이 동시에 들면 아무도 안 받음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혼자 든 사람에게 그의 암호를 되뇌어 주면 창구로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사실 대응: "다음!" = QueryRep, Access Trigger, 암호 = 16 bit 난수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깨지는 곳: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손님은 서로 보고 양보 가능, device는 서로 못 봄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직원은 눈으로 세지만 reader는 빈 access occasion, 충돌 수로 추정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A-IoT "다음!" 한 번에 창구 최대 16개 (시간 2, 주파수 8)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199632" y="3778757"/>
            <a:ext cx="5669280" cy="282321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45936" y="3861053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질문: Gen2의 Q algorithm이 A-IoT에도?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45936" y="4135373"/>
            <a:ext cx="5376672" cy="211637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없음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Gen2도 Q 변경은 reader 구현 몫이 큼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예시 Q algorithm: 실수 Q</a:t>
            </a:r>
            <a:r>
              <a:rPr lang="ko-KR" altLang="en-US" sz="1200" b="0" i="0" baseline="-25000">
                <a:solidFill>
                  <a:srgbClr val="1A1A1A"/>
                </a:solidFill>
                <a:latin typeface="Arial"/>
                <a:ea typeface="맑은 고딕"/>
              </a:rPr>
              <a:t>fp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를 충돌 slot마다 +C, 빈 slot마다 -C (C = 0.1~0.5), 반올림해 다음 Q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A-IoT의 해당 결정: 다음 paging의 n, Access Trigger 횟수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TS 38.391은 미규정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재설계 여지: 주파수 축 access occasion, 에너지 부족 device, R2D당 access occasion 수 상한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1" i="0">
                <a:solidFill>
                  <a:srgbClr val="1A1A1A"/>
                </a:solidFill>
                <a:latin typeface="Arial"/>
                <a:ea typeface="맑은 고딕"/>
              </a:rPr>
              <a:t>구조는 Gen2와 거의 한 줄씩 대응</a:t>
            </a:r>
          </a:p>
        </p:txBody>
      </p:sp>
    </p:spTree>
  </p:cSld>
  <p:clrMapOvr>
    <a:masterClrMapping/>
  </p:clrMapOvr>
</p:sld>
</file>

<file path=ppt/slides/slide1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2100" b="1" i="0">
                <a:solidFill>
                  <a:srgbClr val="1A1A1A"/>
                </a:solidFill>
                <a:latin typeface="Arial"/>
                <a:ea typeface="맑은 고딕"/>
              </a:rPr>
              <a:t>읽을 spec과 정리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000" b="0" i="0">
                <a:solidFill>
                  <a:srgbClr val="5A5A5A"/>
                </a:solidFill>
                <a:latin typeface="Arial"/>
                <a:ea typeface="맑은 고딕"/>
              </a:rPr>
              <a:t>TS 38.391은 전체를 읽고, 나머지는 clause 단위로 골라 읽는다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9280" cy="581558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읽을 spec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5376672" cy="38996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TS 38.391 전체 (짧음)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clause 4.2, 4.4: MAC의 범위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clause 5.2: Transaction ID 규칙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clause 5.3.1.1: ACCESS_OCCASION_COUNTER 절차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clause 5.3.1.3: Msg2 판정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clause 5.4.4: Received Data Size 기반 분할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clause 5.5: 실패의 두 종류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clause 6.2: message 형식, field 길이를 세어 보며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TS 38.300 clause 16.23.1~16.23.3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gNB-reader, 직접·간접 연결, AS protocol stack 그림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TS 23.369 clause 4.5.3 (AIOTF), 4.6.2 (AIoT NAS, protocol stack), 5.7 (식별자), 6.2.2 (inventory), 6.2.3 (command)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TS 24.369: message 목록, 보안 header 형식, 최대 message 크기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TR 38.769 clause 6.3.2 (protocol stack), 6.3.4 (random access 후보)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채택되지 않은 Msg1 후보(데이터를 Msg1에 함께 싣는 안)와 장단점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TS 38.291 clause 7.1.2: R2D 끝에서 D2R 시작까지 시간 관계 (7장과 함께)</a:t>
            </a:r>
          </a:p>
        </p:txBody>
      </p:sp>
      <p:sp>
        <p:nvSpPr>
          <p:cNvPr id="7" name="Rectangle 6"/>
          <p:cNvSpPr/>
          <p:nvPr/>
        </p:nvSpPr>
        <p:spPr>
          <a:xfrm>
            <a:off x="6199632" y="786384"/>
            <a:ext cx="5669280" cy="581558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345936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정리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5936" y="1143000"/>
            <a:ext cx="5376672" cy="385846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radio stack: physical layer + MAC (TS 38.391)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RRC, SDAP, PDCP, RLC 없음, control/user plane 구분 없음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upper layer = TS 24.369 AIoT NAS, device와 AIOTF 끝단 대 끝단, Rel-19 reader는 gNB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모든 transaction은 A-IoT Paging으로 시작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Paging ID는 NAS가 해석, 6 bit Transaction ID는 중복 대답 방지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access occasion 기준 시점 = 매 R2D message(Paging, Access Trigger) 끝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counter 0~n-1, Access Trigger마다 m = X · N</a:t>
            </a:r>
            <a:r>
              <a:rPr lang="ko-KR" altLang="en-US" sz="1200" b="0" i="0" baseline="-25000">
                <a:solidFill>
                  <a:srgbClr val="1A1A1A"/>
                </a:solidFill>
                <a:latin typeface="Arial"/>
                <a:ea typeface="맑은 고딕"/>
              </a:rPr>
              <a:t>SFS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씩 감소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Msg1 = 16 bit Random ID, Msg2에서 되돌아오면 contention resolution 완료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NR Msg3, Msg4에 해당하는 단계 없음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명시적 ACK 없음: Received Data Size와 다음 Scheduling Info로 지시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실패는 NACK Feedback과 새 paging, 재전송 정책은 reader 구현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기대 성공 수 N(1-1/R)</a:t>
            </a:r>
            <a:r>
              <a:rPr lang="ko-KR" altLang="en-US" sz="1200" b="0" i="0" baseline="30000">
                <a:solidFill>
                  <a:srgbClr val="1A1A1A"/>
                </a:solidFill>
                <a:latin typeface="Arial"/>
                <a:ea typeface="맑은 고딕"/>
              </a:rPr>
              <a:t>N-1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, N ≈ R에서 약 R/e로 최대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n 선택은 spec 미규정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RFID EPC Gen2 inventory (Query, QueryRep, RN16, ACK)와 거의 한 줄씩 대응</a:t>
            </a:r>
          </a:p>
        </p:txBody>
      </p:sp>
    </p:spTree>
  </p:cSld>
  <p:clrMapOvr>
    <a:masterClrMapping/>
  </p:clrMapOvr>
</p:sld>
</file>

<file path=ppt/slides/slide1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2100" b="1" i="0">
                <a:solidFill>
                  <a:srgbClr val="1A1A1A"/>
                </a:solidFill>
                <a:latin typeface="Arial"/>
                <a:ea typeface="맑은 고딕"/>
              </a:rPr>
              <a:t>확인 질문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000" b="0" i="0">
                <a:solidFill>
                  <a:srgbClr val="5A5A5A"/>
                </a:solidFill>
                <a:latin typeface="Arial"/>
                <a:ea typeface="맑은 고딕"/>
              </a:rPr>
              <a:t>숫자 계산 문제는 clause 5.3.1.1의 counter 절차와 ALOHA 식으로 직접 풀어 볼 것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11539728" cy="2719348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1124712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stack, access occasion, 절차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11247120" cy="219867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1. TS 38.300 clause 16.23.3의 AS protocol stack에는 어떤 층? NR UE 대비 빠진 층을 모두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2. Number of Access Occasions = 6, X = 2, frequency shift factor 4개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access occasion은 모두 몇 개? 다 열려면 paging 뒤 Access Trigger 몇 번?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3. 2번 설정에서 counter 37을 뽑은 device: 몇 번째 Access Trigger 뒤, 그 뒤 m개 중 몇 번째 access occasion에서 Msg1?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4. 같은 Transaction ID로 두 번째 paging, 각각의 행동은?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첫 paging에서 성공한 device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Msg1에서 충돌한 device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Msg2까지 받았으나 NACK을 받은 device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5. NR 4-step RA의 Msg3, Msg4에 대응하는 단계가 A-IoT CBRA에 없는 이유를 Msg1의 내용 차이로</a:t>
            </a:r>
          </a:p>
        </p:txBody>
      </p:sp>
      <p:sp>
        <p:nvSpPr>
          <p:cNvPr id="7" name="Rectangle 6"/>
          <p:cNvSpPr/>
          <p:nvPr/>
        </p:nvSpPr>
        <p:spPr>
          <a:xfrm>
            <a:off x="329184" y="3633748"/>
            <a:ext cx="11539728" cy="2968219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75488" y="3716044"/>
            <a:ext cx="1124712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확률, 확인 응답, 보안, 비교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3990364"/>
            <a:ext cx="11247120" cy="24475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6. R = 32, N = 32일 때 한 device의 성공 확률과 기대 성공 수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N = 64로 두 배가 되면 기대 성공 수는?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7. R = 16개 access occasion 중 빈 것 6개 관측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빈 access occasion 수 기댓값 식으로 N 추정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이 추정이 틀릴 수 있는 이유 하나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8. 명시적 ACK message가 없는데 device가 데이터 전달을 판단하는 근거는?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9. 보안을 AS가 아니라 NAS에 둔 설계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장점 하나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MAC message 무보호로 생기는 위험 하나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10. EPC Gen2 QueryRep과 A-IoT Access Trigger: 같은 점과 다른 점</a:t>
            </a:r>
          </a:p>
        </p:txBody>
      </p:sp>
    </p:spTree>
  </p:cSld>
  <p:clrMapOvr>
    <a:masterClrMapping/>
  </p:clrMapOvr>
</p:sld>
</file>

<file path=ppt/slides/slide1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2100" b="1" i="0">
                <a:solidFill>
                  <a:srgbClr val="1A1A1A"/>
                </a:solidFill>
                <a:latin typeface="Arial"/>
                <a:ea typeface="맑은 고딕"/>
              </a:rPr>
              <a:t>연구로 이어지는 질문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000" b="0" i="0">
                <a:solidFill>
                  <a:srgbClr val="5A5A5A"/>
                </a:solidFill>
                <a:latin typeface="Arial"/>
                <a:ea typeface="맑은 고딕"/>
              </a:rPr>
              <a:t>TS 38.391이 reader 구현에 맡긴 결정과 radio 쪽에 없는 조정·보호가 연구 대상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9280" cy="1991665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1. reader의 access occasion 수 결정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5376672" cy="112090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paging마다 n = 2</a:t>
            </a:r>
            <a:r>
              <a:rPr lang="ko-KR" altLang="en-US" sz="1200" b="0" i="0" baseline="30000">
                <a:solidFill>
                  <a:srgbClr val="1A1A1A"/>
                </a:solidFill>
                <a:latin typeface="Arial"/>
                <a:ea typeface="맑은 고딕"/>
              </a:rPr>
              <a:t>k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, X, N</a:t>
            </a:r>
            <a:r>
              <a:rPr lang="ko-KR" altLang="en-US" sz="1200" b="0" i="0" baseline="-25000">
                <a:solidFill>
                  <a:srgbClr val="1A1A1A"/>
                </a:solidFill>
                <a:latin typeface="Arial"/>
                <a:ea typeface="맑은 고딕"/>
              </a:rPr>
              <a:t>SFS</a:t>
            </a: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 선택은 미규정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빈 access occasion, 단일 성공, 충돌 관측으로 n 조정: Gen2 Q algorithm 계열에서 출발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제약 반영: 2의 거듭제곱, 주파수 축 access occasion(최대 8), capture → RFID 문헌과 구별</a:t>
            </a:r>
          </a:p>
        </p:txBody>
      </p:sp>
      <p:sp>
        <p:nvSpPr>
          <p:cNvPr id="7" name="Rectangle 6"/>
          <p:cNvSpPr/>
          <p:nvPr/>
        </p:nvSpPr>
        <p:spPr>
          <a:xfrm>
            <a:off x="329184" y="2906065"/>
            <a:ext cx="5669280" cy="178394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75488" y="2988361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2. 에너지를 모으는 device의 경쟁 제어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3262681"/>
            <a:ext cx="5376672" cy="9131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자기 access occasion에 에너지 없음 → 낭비, reader의 N 추정 흔들림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arXiv 2605.04966: paging에 접근 확률, Rel-19 TS 38.391에 없는 field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기존 field(Paging ID filtering, K, Transaction ID 재사용)만으로 가능한가, 새 field가 필요한가</a:t>
            </a:r>
          </a:p>
        </p:txBody>
      </p:sp>
      <p:sp>
        <p:nvSpPr>
          <p:cNvPr id="10" name="Rectangle 9"/>
          <p:cNvSpPr/>
          <p:nvPr/>
        </p:nvSpPr>
        <p:spPr>
          <a:xfrm>
            <a:off x="329184" y="4818024"/>
            <a:ext cx="5669280" cy="178394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75488" y="490032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3. 재전송 정책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5488" y="5174640"/>
            <a:ext cx="5376672" cy="9131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reader가 Received Data Size와 NACK으로 지휘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공동 최적화: segment 크기(D2R TBS), 재전송 횟수, NACK으로 포기하고 다음 paging에 넘길 시점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목적 함수: inventory 총 시간, device 총 에너지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9632" y="786384"/>
            <a:ext cx="5669280" cy="2968218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45936" y="868680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4. 여러 reader 사이의 조정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5936" y="1143000"/>
            <a:ext cx="5376672" cy="12031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TS 38.300 clause 16.23.2: gNB 사이 A-IoT 전용 통신 없음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이웃 gNB-reader가 비슷한 시각에 같은 device들을 paging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R2D끼리, 또는 D2R과 다른 reader 반송파가 섞임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device가 두 Transaction ID 사이를 오가며 양쪽 모두 실패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대상: reader 사이 시간 분할, AIOTF 수준 조정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199632" y="3882618"/>
            <a:ext cx="5669280" cy="2719349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45936" y="3964914"/>
            <a:ext cx="5376672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lang="ko-KR" altLang="en-US" sz="1300" b="1" i="0">
                <a:solidFill>
                  <a:srgbClr val="8C1D1D"/>
                </a:solidFill>
                <a:latin typeface="Arial"/>
                <a:ea typeface="맑은 고딕"/>
              </a:rPr>
              <a:t>5. 보호받지 않는 MAC message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45936" y="4239234"/>
            <a:ext cx="5376672" cy="9543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MAC message 무결성 보호 없음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가짜 NACK Feedback, 반복 paging → 특정 device 반복 실패, 에너지 소모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INVENTORY REPORT의 NAS 무결성 보호 제외와 함께 공격 모델 수립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lang="ko-KR" altLang="en-US" sz="1200" b="0" i="0">
                <a:solidFill>
                  <a:srgbClr val="1A1A1A"/>
                </a:solidFill>
                <a:latin typeface="Arial"/>
                <a:ea typeface="맑은 고딕"/>
              </a:rPr>
              <a:t>출발점: 기존 field(Security Parameter, Transaction ID)로 막을 수 있는 범위 분석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44839</Words>
  <Application>Microsoft Office PowerPoint</Application>
  <PresentationFormat>와이드스크린</PresentationFormat>
  <Paragraphs>3867</Paragraphs>
  <Slides>120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120</vt:i4>
      </vt:variant>
    </vt:vector>
  </HeadingPairs>
  <TitlesOfParts>
    <vt:vector size="125" baseType="lpstr">
      <vt:lpstr>맑은 고딕</vt:lpstr>
      <vt:lpstr>Arial</vt:lpstr>
      <vt:lpstr>Calibri</vt:lpstr>
      <vt:lpstr>Courier New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subject/>
  <dc:creator/>
  <cp:keywords/>
  <dc:description>generated using python-pptx</dc:description>
  <cp:lastModifiedBy>Microsoft 계정</cp:lastModifiedBy>
  <cp:revision>3</cp:revision>
  <dcterms:created xsi:type="dcterms:W3CDTF">2013-01-27T09:14:16Z</dcterms:created>
  <dcterms:modified xsi:type="dcterms:W3CDTF">2026-10-02T00:11:12Z</dcterms:modified>
  <cp:category/>
</cp:coreProperties>
</file>