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70" r:id="rId13"/>
    <p:sldId id="266" r:id="rId14"/>
    <p:sldId id="267" r:id="rId15"/>
    <p:sldId id="268" r:id="rId1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1914" y="3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TCP/IP" TargetMode="External"/><Relationship Id="rId2" Type="http://schemas.openxmlformats.org/officeDocument/2006/relationships/hyperlink" Target="https://en.wikipedia.org/wiki/Packet_switching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n.wikipedia.org/wiki/United_States_Department_of_Defense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1.3 The Architecture and Protocols of the TCP/IP Suite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smtClean="0"/>
              <a:t>곽종원</a:t>
            </a:r>
            <a:endParaRPr lang="en-US" altLang="ko-KR" dirty="0" smtClean="0"/>
          </a:p>
          <a:p>
            <a:r>
              <a:rPr lang="en-US" altLang="ko-KR" dirty="0" smtClean="0"/>
              <a:t>2015020798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11519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W</a:t>
            </a:r>
            <a:r>
              <a:rPr lang="en-US" altLang="ko-KR" dirty="0" smtClean="0"/>
              <a:t>e </a:t>
            </a:r>
            <a:r>
              <a:rPr lang="en-US" altLang="ko-KR" dirty="0"/>
              <a:t>discuss the architecture </a:t>
            </a:r>
            <a:r>
              <a:rPr lang="en-US" altLang="ko-KR" dirty="0" smtClean="0"/>
              <a:t>and particular </a:t>
            </a:r>
            <a:r>
              <a:rPr lang="en-US" altLang="ko-KR" dirty="0"/>
              <a:t>protocols that constitute the </a:t>
            </a:r>
            <a:r>
              <a:rPr lang="en-US" altLang="ko-KR" i="1" dirty="0"/>
              <a:t>TCP/IP suite</a:t>
            </a:r>
            <a:r>
              <a:rPr lang="en-US" altLang="ko-KR" dirty="0" smtClean="0"/>
              <a:t>.</a:t>
            </a:r>
          </a:p>
          <a:p>
            <a:r>
              <a:rPr lang="en-US" altLang="ko-KR" dirty="0"/>
              <a:t>We begin by noting how the ARPANET reference model of layering, </a:t>
            </a:r>
            <a:r>
              <a:rPr lang="en-US" altLang="ko-KR" dirty="0" smtClean="0"/>
              <a:t>which ultimately </a:t>
            </a:r>
            <a:r>
              <a:rPr lang="en-US" altLang="ko-KR" dirty="0"/>
              <a:t>formed the basis for the Internet’s protocol layering, differs </a:t>
            </a:r>
            <a:r>
              <a:rPr lang="en-US" altLang="ko-KR" dirty="0" smtClean="0"/>
              <a:t>somewhat from </a:t>
            </a:r>
            <a:r>
              <a:rPr lang="en-US" altLang="ko-KR" dirty="0"/>
              <a:t>the OSI layering discussed earlier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ARPANET</a:t>
            </a:r>
          </a:p>
          <a:p>
            <a:pPr lvl="1"/>
            <a:r>
              <a:rPr lang="en-US" altLang="ko-KR" dirty="0" smtClean="0"/>
              <a:t>The</a:t>
            </a:r>
            <a:r>
              <a:rPr lang="en-US" altLang="ko-KR" dirty="0"/>
              <a:t> </a:t>
            </a:r>
            <a:r>
              <a:rPr lang="en-US" altLang="ko-KR" b="1" dirty="0"/>
              <a:t>Advanced Research Projects Agency Network</a:t>
            </a:r>
            <a:r>
              <a:rPr lang="en-US" altLang="ko-KR" dirty="0"/>
              <a:t> (</a:t>
            </a:r>
            <a:r>
              <a:rPr lang="en-US" altLang="ko-KR" b="1" dirty="0"/>
              <a:t>ARPANET</a:t>
            </a:r>
            <a:r>
              <a:rPr lang="en-US" altLang="ko-KR" dirty="0"/>
              <a:t>) was an early </a:t>
            </a:r>
            <a:r>
              <a:rPr lang="en-US" altLang="ko-KR" dirty="0">
                <a:hlinkClick r:id="rId2" tooltip="Packet switching"/>
              </a:rPr>
              <a:t>packet switching</a:t>
            </a:r>
            <a:r>
              <a:rPr lang="en-US" altLang="ko-KR" dirty="0"/>
              <a:t> network and the first network to implement the protocol suite </a:t>
            </a:r>
            <a:r>
              <a:rPr lang="en-US" altLang="ko-KR" dirty="0">
                <a:hlinkClick r:id="rId3" tooltip="TCP/IP"/>
              </a:rPr>
              <a:t>TCP/IP</a:t>
            </a:r>
            <a:r>
              <a:rPr lang="en-US" altLang="ko-KR" dirty="0" smtClean="0"/>
              <a:t>.</a:t>
            </a:r>
          </a:p>
          <a:p>
            <a:pPr lvl="1"/>
            <a:r>
              <a:rPr lang="en-US" altLang="ko-KR" dirty="0"/>
              <a:t>was initially funded by the Advanced Research Projects Agency (ARPA) of </a:t>
            </a:r>
            <a:r>
              <a:rPr lang="en-US" altLang="ko-KR" dirty="0" err="1"/>
              <a:t>the</a:t>
            </a:r>
            <a:r>
              <a:rPr lang="en-US" altLang="ko-KR" dirty="0" err="1">
                <a:hlinkClick r:id="rId4" tooltip="United States Department of Defense"/>
              </a:rPr>
              <a:t>United</a:t>
            </a:r>
            <a:r>
              <a:rPr lang="en-US" altLang="ko-KR" dirty="0">
                <a:hlinkClick r:id="rId4" tooltip="United States Department of Defense"/>
              </a:rPr>
              <a:t> States Department of </a:t>
            </a:r>
            <a:r>
              <a:rPr lang="en-US" altLang="ko-KR" dirty="0" smtClean="0">
                <a:hlinkClick r:id="rId4" tooltip="United States Department of Defense"/>
              </a:rPr>
              <a:t>Defense</a:t>
            </a:r>
            <a:r>
              <a:rPr lang="en-US" altLang="ko-KR" dirty="0" smtClean="0"/>
              <a:t> at 1969.</a:t>
            </a:r>
          </a:p>
          <a:p>
            <a:pPr lvl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45922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1.3.1 The ARPANET Reference Model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818632"/>
            <a:ext cx="8229600" cy="3725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50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1.3.1 The ARPANET Reference Model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Layer 2.5 ( Link layer )</a:t>
            </a:r>
          </a:p>
          <a:p>
            <a:pPr lvl="1"/>
            <a:r>
              <a:rPr lang="en-US" altLang="ko-KR" dirty="0"/>
              <a:t>“unofficial” </a:t>
            </a:r>
            <a:r>
              <a:rPr lang="en-US" altLang="ko-KR" dirty="0" smtClean="0"/>
              <a:t>layer</a:t>
            </a:r>
          </a:p>
          <a:p>
            <a:pPr lvl="1"/>
            <a:r>
              <a:rPr lang="en-US" altLang="ko-KR" i="1" dirty="0"/>
              <a:t>Address </a:t>
            </a:r>
            <a:r>
              <a:rPr lang="en-US" altLang="ko-KR" i="1" dirty="0" smtClean="0"/>
              <a:t>Resolution Protocol </a:t>
            </a:r>
            <a:r>
              <a:rPr lang="en-US" altLang="ko-KR" dirty="0"/>
              <a:t>(ARP</a:t>
            </a:r>
            <a:r>
              <a:rPr lang="en-US" altLang="ko-KR" dirty="0" smtClean="0"/>
              <a:t>)</a:t>
            </a:r>
          </a:p>
          <a:p>
            <a:pPr lvl="2"/>
            <a:r>
              <a:rPr lang="en-US" altLang="ko-KR" dirty="0"/>
              <a:t>to convert </a:t>
            </a:r>
            <a:r>
              <a:rPr lang="en-US" altLang="ko-KR" dirty="0" smtClean="0"/>
              <a:t>between the </a:t>
            </a:r>
            <a:r>
              <a:rPr lang="en-US" altLang="ko-KR" dirty="0"/>
              <a:t>addresses used by the IP layer and the addresses used by the link layer</a:t>
            </a:r>
            <a:r>
              <a:rPr lang="en-US" altLang="ko-KR" dirty="0" smtClean="0"/>
              <a:t>.</a:t>
            </a:r>
          </a:p>
          <a:p>
            <a:pPr lvl="2"/>
            <a:r>
              <a:rPr lang="en-US" altLang="ko-KR" dirty="0"/>
              <a:t>In IPv6 the address-mapping function is </a:t>
            </a:r>
            <a:r>
              <a:rPr lang="en-US" altLang="ko-KR" dirty="0" smtClean="0"/>
              <a:t>part of ICMPv6</a:t>
            </a:r>
          </a:p>
          <a:p>
            <a:pPr marL="914400" lvl="2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02095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1.3.1 The ARPANET Reference Model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/>
              <a:t>Layer </a:t>
            </a:r>
            <a:r>
              <a:rPr lang="en-US" altLang="ko-KR" dirty="0" smtClean="0"/>
              <a:t>3 ( Network layer )</a:t>
            </a:r>
            <a:endParaRPr lang="en-US" altLang="ko-KR" dirty="0"/>
          </a:p>
          <a:p>
            <a:pPr lvl="1"/>
            <a:r>
              <a:rPr lang="en-US" altLang="ko-KR" dirty="0" smtClean="0"/>
              <a:t>IP</a:t>
            </a:r>
          </a:p>
          <a:p>
            <a:pPr lvl="2"/>
            <a:r>
              <a:rPr lang="en-US" altLang="ko-KR" dirty="0"/>
              <a:t>The PDU that IP sends to link-layer protocols is called an </a:t>
            </a:r>
            <a:r>
              <a:rPr lang="en-US" altLang="ko-KR" i="1" dirty="0"/>
              <a:t>IP datagram ( packet ).</a:t>
            </a:r>
          </a:p>
          <a:p>
            <a:pPr lvl="2"/>
            <a:r>
              <a:rPr lang="en-US" altLang="ko-KR" i="1" dirty="0"/>
              <a:t>Fragmentation : </a:t>
            </a:r>
            <a:r>
              <a:rPr lang="en-US" altLang="ko-KR" dirty="0"/>
              <a:t>Fitting large packets into link-layer PDUs (called </a:t>
            </a:r>
            <a:r>
              <a:rPr lang="en-US" altLang="ko-KR" i="1" dirty="0"/>
              <a:t>frames</a:t>
            </a:r>
            <a:r>
              <a:rPr lang="en-US" altLang="ko-KR" dirty="0"/>
              <a:t>) that may be smaller is handled</a:t>
            </a:r>
          </a:p>
          <a:p>
            <a:pPr lvl="2"/>
            <a:r>
              <a:rPr lang="en-US" altLang="ko-KR" i="1" dirty="0"/>
              <a:t>Fragments / reassembly</a:t>
            </a:r>
          </a:p>
          <a:p>
            <a:pPr lvl="2"/>
            <a:r>
              <a:rPr lang="en-US" altLang="ko-KR" dirty="0"/>
              <a:t>IPv4 - </a:t>
            </a:r>
            <a:r>
              <a:rPr lang="en-US" altLang="ko-KR" i="1" dirty="0"/>
              <a:t>IP addresses </a:t>
            </a:r>
            <a:r>
              <a:rPr lang="en-US" altLang="ko-KR" dirty="0"/>
              <a:t>and are 32 bits long.</a:t>
            </a:r>
            <a:br>
              <a:rPr lang="en-US" altLang="ko-KR" dirty="0"/>
            </a:br>
            <a:r>
              <a:rPr lang="en-US" altLang="ko-KR" dirty="0"/>
              <a:t>IPv6 - </a:t>
            </a:r>
            <a:r>
              <a:rPr lang="en-US" altLang="ko-KR" i="1" dirty="0"/>
              <a:t>IP addresses </a:t>
            </a:r>
            <a:r>
              <a:rPr lang="en-US" altLang="ko-KR" dirty="0"/>
              <a:t>and are 64 bits long</a:t>
            </a:r>
            <a:r>
              <a:rPr lang="en-US" altLang="ko-KR" dirty="0" smtClean="0"/>
              <a:t>.</a:t>
            </a:r>
            <a:endParaRPr lang="en-US" altLang="ko-KR" i="1" dirty="0" smtClean="0"/>
          </a:p>
          <a:p>
            <a:pPr lvl="2"/>
            <a:r>
              <a:rPr lang="en-US" altLang="ko-KR" i="1" dirty="0" smtClean="0"/>
              <a:t>Forwarding : </a:t>
            </a:r>
            <a:r>
              <a:rPr lang="en-US" altLang="ko-KR" dirty="0"/>
              <a:t>The destination address of each datagram is used to determine where </a:t>
            </a:r>
            <a:r>
              <a:rPr lang="en-US" altLang="ko-KR" dirty="0" smtClean="0"/>
              <a:t>each datagram </a:t>
            </a:r>
            <a:r>
              <a:rPr lang="en-US" altLang="ko-KR" dirty="0"/>
              <a:t>should be sent, and the process of making this determination and </a:t>
            </a:r>
            <a:r>
              <a:rPr lang="en-US" altLang="ko-KR" dirty="0" smtClean="0"/>
              <a:t>sending the </a:t>
            </a:r>
            <a:r>
              <a:rPr lang="en-US" altLang="ko-KR" dirty="0"/>
              <a:t>datagram to its next </a:t>
            </a:r>
            <a:r>
              <a:rPr lang="en-US" altLang="ko-KR" dirty="0" smtClean="0"/>
              <a:t>hop.</a:t>
            </a:r>
          </a:p>
          <a:p>
            <a:pPr lvl="2"/>
            <a:r>
              <a:rPr lang="en-US" altLang="ko-KR" dirty="0" smtClean="0"/>
              <a:t>Three </a:t>
            </a:r>
            <a:r>
              <a:rPr lang="en-US" altLang="ko-KR" dirty="0"/>
              <a:t>types of IP </a:t>
            </a:r>
            <a:r>
              <a:rPr lang="en-US" altLang="ko-KR" dirty="0" smtClean="0"/>
              <a:t>addresses</a:t>
            </a:r>
            <a:br>
              <a:rPr lang="en-US" altLang="ko-KR" dirty="0" smtClean="0"/>
            </a:br>
            <a:r>
              <a:rPr lang="en-US" altLang="ko-KR" i="1" dirty="0" smtClean="0"/>
              <a:t>Unicast - </a:t>
            </a:r>
            <a:r>
              <a:rPr lang="en-US" altLang="ko-KR" dirty="0"/>
              <a:t>destined for a single </a:t>
            </a:r>
            <a:r>
              <a:rPr lang="en-US" altLang="ko-KR" dirty="0" smtClean="0"/>
              <a:t>host</a:t>
            </a:r>
            <a:br>
              <a:rPr lang="en-US" altLang="ko-KR" dirty="0" smtClean="0"/>
            </a:br>
            <a:r>
              <a:rPr lang="en-US" altLang="ko-KR" i="1" dirty="0" smtClean="0"/>
              <a:t>broadcast - </a:t>
            </a:r>
            <a:r>
              <a:rPr lang="en-US" altLang="ko-KR" dirty="0"/>
              <a:t>destined for all hosts on a given </a:t>
            </a:r>
            <a:r>
              <a:rPr lang="en-US" altLang="ko-KR" dirty="0" smtClean="0"/>
              <a:t>network</a:t>
            </a:r>
            <a:br>
              <a:rPr lang="en-US" altLang="ko-KR" dirty="0" smtClean="0"/>
            </a:br>
            <a:r>
              <a:rPr lang="en-US" altLang="ko-KR" i="1" dirty="0" smtClean="0"/>
              <a:t>multicast - </a:t>
            </a:r>
            <a:r>
              <a:rPr lang="en-US" altLang="ko-KR" dirty="0"/>
              <a:t>destined for a set of hosts that belong to a multicast group</a:t>
            </a:r>
            <a:endParaRPr lang="en-US" altLang="ko-KR" dirty="0" smtClean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05478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1.3.1 The ARPANET Reference Model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Layer </a:t>
            </a:r>
            <a:r>
              <a:rPr lang="en-US" altLang="ko-KR" dirty="0" smtClean="0"/>
              <a:t>3.5 </a:t>
            </a:r>
            <a:r>
              <a:rPr lang="en-US" altLang="ko-KR" dirty="0"/>
              <a:t>( Network layer )</a:t>
            </a:r>
            <a:endParaRPr lang="en-US" altLang="ko-KR" dirty="0" smtClean="0"/>
          </a:p>
          <a:p>
            <a:pPr lvl="1"/>
            <a:r>
              <a:rPr lang="en-US" altLang="ko-KR" dirty="0"/>
              <a:t>“unofficial” layer</a:t>
            </a:r>
          </a:p>
          <a:p>
            <a:pPr lvl="1"/>
            <a:r>
              <a:rPr lang="en-US" altLang="ko-KR" i="1" dirty="0"/>
              <a:t>Internet Control Message Protocol </a:t>
            </a:r>
            <a:r>
              <a:rPr lang="en-US" altLang="ko-KR" dirty="0"/>
              <a:t>(ICMP</a:t>
            </a:r>
            <a:r>
              <a:rPr lang="en-US" altLang="ko-KR" dirty="0" smtClean="0"/>
              <a:t>)</a:t>
            </a:r>
          </a:p>
          <a:p>
            <a:pPr lvl="2"/>
            <a:r>
              <a:rPr lang="en-US" altLang="ko-KR" dirty="0"/>
              <a:t>It is used by the IP layer to exchange error messages </a:t>
            </a:r>
            <a:r>
              <a:rPr lang="en-US" altLang="ko-KR" dirty="0" smtClean="0"/>
              <a:t>and other </a:t>
            </a:r>
            <a:r>
              <a:rPr lang="en-US" altLang="ko-KR" dirty="0"/>
              <a:t>vital information with the IP layer in another host or router</a:t>
            </a:r>
            <a:r>
              <a:rPr lang="en-US" altLang="ko-KR" dirty="0" smtClean="0"/>
              <a:t>.</a:t>
            </a:r>
          </a:p>
          <a:p>
            <a:pPr lvl="2"/>
            <a:r>
              <a:rPr lang="en-US" altLang="ko-KR" dirty="0" smtClean="0"/>
              <a:t>ICMPv4</a:t>
            </a:r>
          </a:p>
          <a:p>
            <a:pPr lvl="2"/>
            <a:r>
              <a:rPr lang="en-US" altLang="ko-KR" dirty="0" smtClean="0"/>
              <a:t>ICMPv6 : </a:t>
            </a:r>
            <a:r>
              <a:rPr lang="en-US" altLang="ko-KR" dirty="0"/>
              <a:t>is considerably more complex and includes functions such as address </a:t>
            </a:r>
            <a:r>
              <a:rPr lang="en-US" altLang="ko-KR" dirty="0" smtClean="0"/>
              <a:t>auto-configuration and </a:t>
            </a:r>
            <a:r>
              <a:rPr lang="en-US" altLang="ko-KR" dirty="0"/>
              <a:t>Neighbor Discovery that are handled by other protocols (e.g., ARP</a:t>
            </a:r>
            <a:r>
              <a:rPr lang="en-US" altLang="ko-KR" dirty="0" smtClean="0"/>
              <a:t>)</a:t>
            </a:r>
          </a:p>
          <a:p>
            <a:pPr lvl="2"/>
            <a:r>
              <a:rPr lang="en-US" altLang="ko-KR" dirty="0" smtClean="0"/>
              <a:t>Application use it. ( e.g. ping, </a:t>
            </a:r>
            <a:r>
              <a:rPr lang="en-US" altLang="ko-KR" dirty="0" err="1" smtClean="0"/>
              <a:t>traceroute</a:t>
            </a:r>
            <a:r>
              <a:rPr lang="en-US" altLang="ko-KR" dirty="0" smtClean="0"/>
              <a:t> )</a:t>
            </a:r>
          </a:p>
          <a:p>
            <a:pPr lvl="1"/>
            <a:r>
              <a:rPr lang="en-US" altLang="ko-KR" i="1" dirty="0"/>
              <a:t>Internet Group Management Protocol </a:t>
            </a:r>
            <a:r>
              <a:rPr lang="en-US" altLang="ko-KR" dirty="0"/>
              <a:t>(IGMP</a:t>
            </a:r>
            <a:r>
              <a:rPr lang="en-US" altLang="ko-KR" dirty="0" smtClean="0"/>
              <a:t>)</a:t>
            </a:r>
          </a:p>
          <a:p>
            <a:pPr lvl="2"/>
            <a:r>
              <a:rPr lang="en-US" altLang="ko-KR" dirty="0"/>
              <a:t>It is used with multicast addressing and delivery to </a:t>
            </a:r>
            <a:r>
              <a:rPr lang="en-US" altLang="ko-KR" dirty="0" smtClean="0"/>
              <a:t>manage.</a:t>
            </a:r>
          </a:p>
          <a:p>
            <a:pPr lvl="2"/>
            <a:r>
              <a:rPr lang="en-US" altLang="ko-KR" i="1" dirty="0"/>
              <a:t>Multicast Listener </a:t>
            </a:r>
            <a:r>
              <a:rPr lang="en-US" altLang="ko-KR" i="1" dirty="0" smtClean="0"/>
              <a:t>Discovery </a:t>
            </a:r>
            <a:r>
              <a:rPr lang="en-US" altLang="ko-KR" dirty="0" smtClean="0"/>
              <a:t>protocol </a:t>
            </a:r>
            <a:r>
              <a:rPr lang="en-US" altLang="ko-KR" dirty="0"/>
              <a:t>(MLD, used with IPv6</a:t>
            </a:r>
            <a:r>
              <a:rPr lang="en-US" altLang="ko-KR" dirty="0" smtClean="0"/>
              <a:t>).</a:t>
            </a:r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832442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1.3.1 The ARPANET Reference Model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Layer 4 </a:t>
            </a:r>
            <a:r>
              <a:rPr lang="en-US" altLang="ko-KR" dirty="0"/>
              <a:t>( </a:t>
            </a:r>
            <a:r>
              <a:rPr lang="en-US" altLang="ko-KR" dirty="0" smtClean="0"/>
              <a:t>Transport </a:t>
            </a:r>
            <a:r>
              <a:rPr lang="en-US" altLang="ko-KR" dirty="0"/>
              <a:t>layer )</a:t>
            </a:r>
            <a:endParaRPr lang="en-US" altLang="ko-KR" dirty="0" smtClean="0"/>
          </a:p>
          <a:p>
            <a:pPr lvl="1"/>
            <a:r>
              <a:rPr lang="en-US" altLang="ko-KR" i="1" dirty="0"/>
              <a:t>Transmission Control Protocol </a:t>
            </a:r>
            <a:r>
              <a:rPr lang="en-US" altLang="ko-KR" dirty="0"/>
              <a:t>(TCP</a:t>
            </a:r>
            <a:r>
              <a:rPr lang="en-US" altLang="ko-KR" dirty="0" smtClean="0"/>
              <a:t>)</a:t>
            </a:r>
          </a:p>
          <a:p>
            <a:pPr lvl="2"/>
            <a:r>
              <a:rPr lang="en-US" altLang="ko-KR" dirty="0"/>
              <a:t>deals </a:t>
            </a:r>
            <a:r>
              <a:rPr lang="en-US" altLang="ko-KR" dirty="0" smtClean="0"/>
              <a:t>with problems </a:t>
            </a:r>
            <a:r>
              <a:rPr lang="en-US" altLang="ko-KR" dirty="0"/>
              <a:t>such as packet loss, duplication, and </a:t>
            </a:r>
            <a:r>
              <a:rPr lang="en-US" altLang="ko-KR" dirty="0" smtClean="0"/>
              <a:t>reordering.</a:t>
            </a:r>
          </a:p>
          <a:p>
            <a:pPr lvl="2"/>
            <a:r>
              <a:rPr lang="en-US" altLang="ko-KR" dirty="0"/>
              <a:t>connection-oriented (VC) </a:t>
            </a:r>
            <a:r>
              <a:rPr lang="en-US" altLang="ko-KR" dirty="0" smtClean="0"/>
              <a:t>fashion</a:t>
            </a:r>
          </a:p>
          <a:p>
            <a:pPr lvl="2"/>
            <a:r>
              <a:rPr lang="en-US" altLang="ko-KR" dirty="0"/>
              <a:t>does </a:t>
            </a:r>
            <a:r>
              <a:rPr lang="en-US" altLang="ko-KR" dirty="0" smtClean="0"/>
              <a:t>not preserve </a:t>
            </a:r>
            <a:r>
              <a:rPr lang="en-US" altLang="ko-KR" dirty="0"/>
              <a:t>message </a:t>
            </a:r>
            <a:r>
              <a:rPr lang="en-US" altLang="ko-KR" dirty="0" smtClean="0"/>
              <a:t>boundaries.</a:t>
            </a:r>
          </a:p>
          <a:p>
            <a:pPr lvl="2"/>
            <a:r>
              <a:rPr lang="en-US" altLang="ko-KR" dirty="0"/>
              <a:t>provides a reliable flow of data between two hosts</a:t>
            </a:r>
            <a:r>
              <a:rPr lang="en-US" altLang="ko-KR" dirty="0" smtClean="0"/>
              <a:t>.</a:t>
            </a:r>
          </a:p>
          <a:p>
            <a:pPr lvl="2"/>
            <a:r>
              <a:rPr lang="en-US" altLang="ko-KR" dirty="0"/>
              <a:t>dividing the data passed to it from the application into </a:t>
            </a:r>
            <a:r>
              <a:rPr lang="en-US" altLang="ko-KR" dirty="0" smtClean="0"/>
              <a:t>appropriately sized </a:t>
            </a:r>
            <a:r>
              <a:rPr lang="en-US" altLang="ko-KR" dirty="0"/>
              <a:t>chunks for the network layer </a:t>
            </a:r>
            <a:r>
              <a:rPr lang="en-US" altLang="ko-KR" dirty="0" smtClean="0"/>
              <a:t>below.</a:t>
            </a:r>
          </a:p>
          <a:p>
            <a:pPr lvl="2"/>
            <a:r>
              <a:rPr lang="en-US" altLang="ko-KR" dirty="0"/>
              <a:t>acknowledging received </a:t>
            </a:r>
            <a:r>
              <a:rPr lang="en-US" altLang="ko-KR" dirty="0" smtClean="0"/>
              <a:t>packets.</a:t>
            </a:r>
          </a:p>
          <a:p>
            <a:pPr lvl="2"/>
            <a:r>
              <a:rPr lang="en-US" altLang="ko-KR" dirty="0"/>
              <a:t>setting </a:t>
            </a:r>
            <a:r>
              <a:rPr lang="en-US" altLang="ko-KR" dirty="0" smtClean="0"/>
              <a:t>timeouts to </a:t>
            </a:r>
            <a:r>
              <a:rPr lang="en-US" altLang="ko-KR" dirty="0"/>
              <a:t>make certain the other end acknowledges packets </a:t>
            </a:r>
            <a:r>
              <a:rPr lang="en-US" altLang="ko-KR" dirty="0" smtClean="0"/>
              <a:t>that are sent.</a:t>
            </a:r>
          </a:p>
          <a:p>
            <a:pPr lvl="2"/>
            <a:r>
              <a:rPr lang="en-US" altLang="ko-KR" dirty="0"/>
              <a:t>The PDU that TCP sends to IP </a:t>
            </a:r>
            <a:r>
              <a:rPr lang="en-US" altLang="ko-KR" dirty="0" smtClean="0"/>
              <a:t>is called </a:t>
            </a:r>
            <a:r>
              <a:rPr lang="en-US" altLang="ko-KR" dirty="0"/>
              <a:t>a </a:t>
            </a:r>
            <a:r>
              <a:rPr lang="en-US" altLang="ko-KR" i="1" dirty="0"/>
              <a:t>TCP segment</a:t>
            </a:r>
            <a:r>
              <a:rPr lang="en-US" altLang="ko-KR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97434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1.3.1 The ARPANET Reference Model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Layer </a:t>
            </a:r>
            <a:r>
              <a:rPr lang="en-US" altLang="ko-KR" dirty="0" smtClean="0"/>
              <a:t>4 </a:t>
            </a:r>
            <a:r>
              <a:rPr lang="en-US" altLang="ko-KR" dirty="0"/>
              <a:t>( Transport layer )</a:t>
            </a:r>
          </a:p>
          <a:p>
            <a:pPr lvl="1"/>
            <a:r>
              <a:rPr lang="en-US" altLang="ko-KR" i="1" dirty="0" smtClean="0"/>
              <a:t>User </a:t>
            </a:r>
            <a:r>
              <a:rPr lang="en-US" altLang="ko-KR" i="1" dirty="0"/>
              <a:t>Datagram Protocol </a:t>
            </a:r>
            <a:r>
              <a:rPr lang="en-US" altLang="ko-KR" dirty="0"/>
              <a:t>(UDP)</a:t>
            </a:r>
          </a:p>
          <a:p>
            <a:pPr lvl="2"/>
            <a:r>
              <a:rPr lang="en-US" altLang="ko-KR" dirty="0"/>
              <a:t>preserve message boundaries.</a:t>
            </a:r>
          </a:p>
          <a:p>
            <a:pPr lvl="2"/>
            <a:r>
              <a:rPr lang="en-US" altLang="ko-KR" dirty="0"/>
              <a:t>no rate control.</a:t>
            </a:r>
          </a:p>
          <a:p>
            <a:pPr lvl="2"/>
            <a:r>
              <a:rPr lang="en-US" altLang="ko-KR" dirty="0"/>
              <a:t>Error control</a:t>
            </a:r>
            <a:r>
              <a:rPr lang="en-US" altLang="ko-KR" dirty="0" smtClean="0"/>
              <a:t>.</a:t>
            </a:r>
          </a:p>
          <a:p>
            <a:pPr lvl="2"/>
            <a:r>
              <a:rPr lang="en-US" altLang="ko-KR" dirty="0"/>
              <a:t>there is </a:t>
            </a:r>
            <a:r>
              <a:rPr lang="en-US" altLang="ko-KR" dirty="0" smtClean="0"/>
              <a:t>no guarantee </a:t>
            </a:r>
            <a:r>
              <a:rPr lang="en-US" altLang="ko-KR" dirty="0"/>
              <a:t>that the datagrams reach the other </a:t>
            </a:r>
            <a:r>
              <a:rPr lang="en-US" altLang="ko-KR" dirty="0" smtClean="0"/>
              <a:t>end.</a:t>
            </a:r>
            <a:br>
              <a:rPr lang="en-US" altLang="ko-KR" dirty="0" smtClean="0"/>
            </a:br>
            <a:r>
              <a:rPr lang="en-US" altLang="ko-KR" dirty="0" smtClean="0">
                <a:sym typeface="Wingdings" panose="05000000000000000000" pitchFamily="2" charset="2"/>
              </a:rPr>
              <a:t> </a:t>
            </a:r>
            <a:r>
              <a:rPr lang="en-US" altLang="ko-KR" dirty="0"/>
              <a:t>Any desired reliability </a:t>
            </a:r>
            <a:r>
              <a:rPr lang="en-US" altLang="ko-KR" dirty="0" smtClean="0"/>
              <a:t>must be </a:t>
            </a:r>
            <a:r>
              <a:rPr lang="en-US" altLang="ko-KR" dirty="0"/>
              <a:t>added by the application layer</a:t>
            </a:r>
            <a:r>
              <a:rPr lang="en-US" altLang="ko-KR" dirty="0" smtClean="0"/>
              <a:t>.</a:t>
            </a:r>
          </a:p>
          <a:p>
            <a:pPr lvl="2"/>
            <a:r>
              <a:rPr lang="en-US" altLang="ko-KR" dirty="0"/>
              <a:t>UDP provides is a </a:t>
            </a:r>
            <a:r>
              <a:rPr lang="en-US" altLang="ko-KR" dirty="0" smtClean="0"/>
              <a:t>set of </a:t>
            </a:r>
            <a:r>
              <a:rPr lang="en-US" altLang="ko-KR" dirty="0"/>
              <a:t>port numbers for multiplexing and </a:t>
            </a:r>
            <a:r>
              <a:rPr lang="en-US" altLang="ko-KR" dirty="0" err="1"/>
              <a:t>demultiplexing</a:t>
            </a:r>
            <a:r>
              <a:rPr lang="en-US" altLang="ko-KR" dirty="0"/>
              <a:t> data, plus a data </a:t>
            </a:r>
            <a:r>
              <a:rPr lang="en-US" altLang="ko-KR" dirty="0" smtClean="0"/>
              <a:t>integrity checksum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069739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1.3.1 The ARPANET Reference Model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Layer </a:t>
            </a:r>
            <a:r>
              <a:rPr lang="en-US" altLang="ko-KR" dirty="0" smtClean="0"/>
              <a:t>4</a:t>
            </a:r>
            <a:r>
              <a:rPr lang="en-US" altLang="ko-KR" dirty="0"/>
              <a:t> ( Transport layer )</a:t>
            </a:r>
          </a:p>
          <a:p>
            <a:pPr lvl="1"/>
            <a:r>
              <a:rPr lang="en-US" altLang="ko-KR" i="1" dirty="0"/>
              <a:t>Datagram Congestion Control Protocol </a:t>
            </a:r>
            <a:r>
              <a:rPr lang="en-US" altLang="ko-KR" dirty="0"/>
              <a:t>(DCCP</a:t>
            </a:r>
            <a:r>
              <a:rPr lang="en-US" altLang="ko-KR" dirty="0" smtClean="0"/>
              <a:t>)</a:t>
            </a:r>
          </a:p>
          <a:p>
            <a:pPr lvl="2"/>
            <a:r>
              <a:rPr lang="en-US" altLang="ko-KR" dirty="0"/>
              <a:t>connection-oriented exchange </a:t>
            </a:r>
            <a:r>
              <a:rPr lang="en-US" altLang="ko-KR" dirty="0" smtClean="0"/>
              <a:t>of unreliable datagrams.</a:t>
            </a:r>
          </a:p>
          <a:p>
            <a:pPr lvl="2"/>
            <a:r>
              <a:rPr lang="en-US" altLang="ko-KR" dirty="0"/>
              <a:t>with congestion </a:t>
            </a:r>
            <a:r>
              <a:rPr lang="en-US" altLang="ko-KR" dirty="0" smtClean="0"/>
              <a:t>control.</a:t>
            </a:r>
          </a:p>
          <a:p>
            <a:pPr lvl="1"/>
            <a:r>
              <a:rPr lang="en-US" altLang="ko-KR" i="1" dirty="0" smtClean="0"/>
              <a:t>Stream Control </a:t>
            </a:r>
            <a:r>
              <a:rPr lang="en-US" altLang="ko-KR" i="1" dirty="0"/>
              <a:t>Transmission Protocol </a:t>
            </a:r>
            <a:r>
              <a:rPr lang="en-US" altLang="ko-KR" dirty="0"/>
              <a:t>(SCTP</a:t>
            </a:r>
            <a:r>
              <a:rPr lang="en-US" altLang="ko-KR" dirty="0" smtClean="0"/>
              <a:t>)</a:t>
            </a:r>
          </a:p>
          <a:p>
            <a:pPr lvl="2"/>
            <a:r>
              <a:rPr lang="en-US" altLang="ko-KR" dirty="0"/>
              <a:t>provides </a:t>
            </a:r>
            <a:r>
              <a:rPr lang="en-US" altLang="ko-KR" dirty="0" smtClean="0"/>
              <a:t>reliable delivery.</a:t>
            </a:r>
          </a:p>
          <a:p>
            <a:pPr lvl="2"/>
            <a:r>
              <a:rPr lang="en-US" altLang="ko-KR" dirty="0"/>
              <a:t>not require the sequencing of data to be </a:t>
            </a:r>
            <a:r>
              <a:rPr lang="en-US" altLang="ko-KR" dirty="0" smtClean="0"/>
              <a:t>strictly maintained.</a:t>
            </a:r>
          </a:p>
          <a:p>
            <a:pPr lvl="2"/>
            <a:r>
              <a:rPr lang="en-US" altLang="ko-KR" dirty="0"/>
              <a:t>allows for multiple streams to logically be carried on the </a:t>
            </a:r>
            <a:r>
              <a:rPr lang="en-US" altLang="ko-KR" dirty="0" smtClean="0"/>
              <a:t>same connection </a:t>
            </a:r>
            <a:r>
              <a:rPr lang="en-US" altLang="ko-KR" dirty="0"/>
              <a:t>and provides a message </a:t>
            </a:r>
            <a:r>
              <a:rPr lang="en-US" altLang="ko-KR" dirty="0" smtClean="0"/>
              <a:t>abstraction.</a:t>
            </a:r>
          </a:p>
          <a:p>
            <a:pPr lvl="2"/>
            <a:r>
              <a:rPr lang="en-US" altLang="ko-KR" dirty="0" smtClean="0"/>
              <a:t>was </a:t>
            </a:r>
            <a:r>
              <a:rPr lang="en-US" altLang="ko-KR" dirty="0"/>
              <a:t>designed for carrying signaling messages on IP networks that resemble </a:t>
            </a:r>
            <a:r>
              <a:rPr lang="en-US" altLang="ko-KR" dirty="0" smtClean="0"/>
              <a:t>those used </a:t>
            </a:r>
            <a:r>
              <a:rPr lang="en-US" altLang="ko-KR" dirty="0"/>
              <a:t>in the telephone network.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207248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1.3.1 The ARPANET Reference Model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Layer 7 - </a:t>
            </a:r>
            <a:r>
              <a:rPr lang="en-US" altLang="ko-KR" dirty="0"/>
              <a:t>application </a:t>
            </a:r>
            <a:r>
              <a:rPr lang="en-US" altLang="ko-KR" dirty="0" smtClean="0"/>
              <a:t>layer</a:t>
            </a:r>
          </a:p>
          <a:p>
            <a:pPr lvl="1"/>
            <a:r>
              <a:rPr lang="en-US" altLang="ko-KR" dirty="0"/>
              <a:t>The application layer is concerned with the </a:t>
            </a:r>
            <a:r>
              <a:rPr lang="en-US" altLang="ko-KR" dirty="0" smtClean="0"/>
              <a:t>details of </a:t>
            </a:r>
            <a:r>
              <a:rPr lang="en-US" altLang="ko-KR" dirty="0"/>
              <a:t>the application and not with the movement of data across the network.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511360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000" dirty="0"/>
              <a:t>1.3.2 Multiplexing, </a:t>
            </a:r>
            <a:r>
              <a:rPr lang="en-US" altLang="ko-KR" sz="2000" dirty="0" err="1"/>
              <a:t>Demultiplexing</a:t>
            </a:r>
            <a:r>
              <a:rPr lang="en-US" altLang="ko-KR" sz="2000" dirty="0"/>
              <a:t>, and Encapsulation in Layered</a:t>
            </a:r>
            <a:br>
              <a:rPr lang="en-US" altLang="ko-KR" sz="2000" dirty="0"/>
            </a:br>
            <a:r>
              <a:rPr lang="en-US" altLang="ko-KR" sz="2000" dirty="0"/>
              <a:t>Implementations</a:t>
            </a:r>
            <a:endParaRPr lang="ko-KR" altLang="en-US" sz="2000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1680" y="1026421"/>
            <a:ext cx="6283671" cy="48237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04048" y="5013176"/>
            <a:ext cx="4329583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smtClean="0"/>
              <a:t>1. Checks Error.</a:t>
            </a:r>
            <a:br>
              <a:rPr lang="en-US" altLang="ko-KR" sz="1400" smtClean="0"/>
            </a:br>
            <a:r>
              <a:rPr lang="en-US" altLang="ko-KR" sz="1400" smtClean="0"/>
              <a:t>2. Checks 48-bit destination address ( MAC )</a:t>
            </a:r>
          </a:p>
          <a:p>
            <a:r>
              <a:rPr lang="en-US" altLang="ko-KR" sz="1400" smtClean="0"/>
              <a:t>+ a 16-bit field ( </a:t>
            </a:r>
            <a:r>
              <a:rPr lang="en-US" altLang="ko-KR" sz="1400" i="1" smtClean="0"/>
              <a:t>Ethernet type )</a:t>
            </a:r>
            <a:br>
              <a:rPr lang="en-US" altLang="ko-KR" sz="1400" i="1" smtClean="0"/>
            </a:br>
            <a:r>
              <a:rPr lang="en-US" altLang="ko-KR" sz="1400" smtClean="0"/>
              <a:t>3. Removes header and tailor.</a:t>
            </a:r>
          </a:p>
          <a:p>
            <a:r>
              <a:rPr lang="en-US" altLang="ko-KR" sz="1400" smtClean="0"/>
              <a:t>4. Gives payload to network layer to IP Processing.</a:t>
            </a:r>
            <a:endParaRPr lang="ko-KR" alt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6386383" y="4149080"/>
            <a:ext cx="8499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/>
              <a:t>0x0800</a:t>
            </a:r>
            <a:endParaRPr lang="ko-KR" alt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6948264" y="3741390"/>
            <a:ext cx="13907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+ </a:t>
            </a:r>
            <a:r>
              <a:rPr lang="en-US" altLang="ko-KR" sz="1400" dirty="0"/>
              <a:t>reassembled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1994256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000" dirty="0"/>
              <a:t>1.3.2 Multiplexing, </a:t>
            </a:r>
            <a:r>
              <a:rPr lang="en-US" altLang="ko-KR" sz="2000" dirty="0" err="1"/>
              <a:t>Demultiplexing</a:t>
            </a:r>
            <a:r>
              <a:rPr lang="en-US" altLang="ko-KR" sz="2000" dirty="0"/>
              <a:t>, and Encapsulation in Layered</a:t>
            </a:r>
            <a:br>
              <a:rPr lang="en-US" altLang="ko-KR" sz="2000" dirty="0"/>
            </a:br>
            <a:r>
              <a:rPr lang="en-US" altLang="ko-KR" sz="2000" dirty="0"/>
              <a:t>Implementations</a:t>
            </a:r>
            <a:endParaRPr lang="ko-KR" altLang="en-US" sz="2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Tunneling</a:t>
            </a:r>
          </a:p>
          <a:p>
            <a:pPr lvl="1"/>
            <a:r>
              <a:rPr lang="en-US" altLang="ko-KR" dirty="0"/>
              <a:t>the 8-bit IPv4 </a:t>
            </a:r>
            <a:r>
              <a:rPr lang="en-US" altLang="ko-KR" i="1" dirty="0"/>
              <a:t>Protocol </a:t>
            </a:r>
            <a:r>
              <a:rPr lang="en-US" altLang="ko-KR" dirty="0" smtClean="0"/>
              <a:t>field of IPv4 is below</a:t>
            </a:r>
            <a:br>
              <a:rPr lang="en-US" altLang="ko-KR" dirty="0" smtClean="0"/>
            </a:br>
            <a:r>
              <a:rPr lang="en-US" altLang="ko-KR" dirty="0"/>
              <a:t>1 (ICMP), 2 (IGMP), 4 (IPv4), 6 (TCP), and 17 (UDP</a:t>
            </a:r>
            <a:r>
              <a:rPr lang="en-US" altLang="ko-KR" dirty="0" smtClean="0"/>
              <a:t>) …</a:t>
            </a:r>
          </a:p>
          <a:p>
            <a:pPr lvl="1"/>
            <a:r>
              <a:rPr lang="en-US" altLang="ko-KR" dirty="0" smtClean="0"/>
              <a:t>IP Datagram may appear “</a:t>
            </a:r>
            <a:r>
              <a:rPr lang="en-US" altLang="ko-KR" dirty="0"/>
              <a:t>4 (IPv4</a:t>
            </a:r>
            <a:r>
              <a:rPr lang="en-US" altLang="ko-KR" dirty="0" smtClean="0"/>
              <a:t>)“</a:t>
            </a:r>
            <a:r>
              <a:rPr lang="en-US" altLang="ko-KR" dirty="0"/>
              <a:t>inside the payload area of an IP </a:t>
            </a:r>
            <a:r>
              <a:rPr lang="en-US" altLang="ko-KR" dirty="0" smtClean="0"/>
              <a:t>datagram.</a:t>
            </a:r>
            <a:br>
              <a:rPr lang="en-US" altLang="ko-KR" dirty="0" smtClean="0"/>
            </a:br>
            <a:r>
              <a:rPr lang="en-US" altLang="ko-KR" dirty="0" smtClean="0">
                <a:sym typeface="Wingdings" panose="05000000000000000000" pitchFamily="2" charset="2"/>
              </a:rPr>
              <a:t> </a:t>
            </a:r>
            <a:r>
              <a:rPr lang="en-US" altLang="ko-KR" dirty="0"/>
              <a:t>This </a:t>
            </a:r>
            <a:r>
              <a:rPr lang="en-US" altLang="ko-KR" dirty="0" smtClean="0"/>
              <a:t>violates the </a:t>
            </a:r>
            <a:r>
              <a:rPr lang="en-US" altLang="ko-KR" dirty="0"/>
              <a:t>original concepts of layering and encapsulation but is the basis for a </a:t>
            </a:r>
            <a:r>
              <a:rPr lang="en-US" altLang="ko-KR" dirty="0" smtClean="0"/>
              <a:t>powerful technique </a:t>
            </a:r>
            <a:r>
              <a:rPr lang="en-US" altLang="ko-KR" dirty="0"/>
              <a:t>known as </a:t>
            </a:r>
            <a:r>
              <a:rPr lang="en-US" altLang="ko-KR" dirty="0" smtClean="0"/>
              <a:t>tunneling.</a:t>
            </a:r>
          </a:p>
        </p:txBody>
      </p:sp>
    </p:spTree>
    <p:extLst>
      <p:ext uri="{BB962C8B-B14F-4D97-AF65-F5344CB8AC3E}">
        <p14:creationId xmlns:p14="http://schemas.microsoft.com/office/powerpoint/2010/main" val="18564322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1.3.3 Port Number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16-bit nonnegative integers (i.e., range 0–65535</a:t>
            </a:r>
            <a:r>
              <a:rPr lang="en-US" altLang="ko-KR" dirty="0" smtClean="0"/>
              <a:t>).</a:t>
            </a:r>
          </a:p>
          <a:p>
            <a:r>
              <a:rPr lang="en-US" altLang="ko-KR" dirty="0"/>
              <a:t>Port </a:t>
            </a:r>
            <a:r>
              <a:rPr lang="en-US" altLang="ko-KR" dirty="0" smtClean="0"/>
              <a:t>Number </a:t>
            </a:r>
            <a:r>
              <a:rPr lang="en-US" altLang="ko-KR" dirty="0"/>
              <a:t>are used for determining the correct receiving application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e.g. </a:t>
            </a:r>
            <a:r>
              <a:rPr lang="en-US" altLang="ko-KR" dirty="0"/>
              <a:t>a server first “binds” to a port </a:t>
            </a:r>
            <a:r>
              <a:rPr lang="en-US" altLang="ko-KR" dirty="0" smtClean="0"/>
              <a:t>number, and </a:t>
            </a:r>
            <a:r>
              <a:rPr lang="en-US" altLang="ko-KR" dirty="0"/>
              <a:t>subsequently one or more clients establish connections to the port </a:t>
            </a:r>
            <a:r>
              <a:rPr lang="en-US" altLang="ko-KR" dirty="0" smtClean="0"/>
              <a:t>number using </a:t>
            </a:r>
            <a:r>
              <a:rPr lang="en-US" altLang="ko-KR" dirty="0"/>
              <a:t>a particular transport protocol on a particular machine</a:t>
            </a:r>
            <a:r>
              <a:rPr lang="en-US" altLang="ko-KR" dirty="0" smtClean="0"/>
              <a:t>.</a:t>
            </a:r>
          </a:p>
          <a:p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359697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1.3.3 Port Number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Standard port numbers are assigned by the Internet Assigned Numbers Authority (IANA).</a:t>
            </a:r>
            <a:endParaRPr lang="ko-KR" altLang="en-US" dirty="0"/>
          </a:p>
          <a:p>
            <a:pPr lvl="1"/>
            <a:r>
              <a:rPr lang="en-US" altLang="ko-KR" dirty="0"/>
              <a:t>the </a:t>
            </a:r>
            <a:r>
              <a:rPr lang="en-US" altLang="ko-KR" i="1" dirty="0" smtClean="0"/>
              <a:t>well-known </a:t>
            </a:r>
            <a:r>
              <a:rPr lang="en-US" altLang="ko-KR" dirty="0"/>
              <a:t>port numbers (0–1023</a:t>
            </a:r>
            <a:r>
              <a:rPr lang="en-US" altLang="ko-KR" dirty="0" smtClean="0"/>
              <a:t>)</a:t>
            </a:r>
          </a:p>
          <a:p>
            <a:pPr lvl="2"/>
            <a:r>
              <a:rPr lang="en-US" altLang="ko-KR" i="1" dirty="0" smtClean="0"/>
              <a:t>e.g. Secure </a:t>
            </a:r>
            <a:r>
              <a:rPr lang="en-US" altLang="ko-KR" i="1" dirty="0"/>
              <a:t>Shell Protocol </a:t>
            </a:r>
            <a:r>
              <a:rPr lang="en-US" altLang="ko-KR" dirty="0"/>
              <a:t>(SSH, port 22), FTP (ports 20 and 21</a:t>
            </a:r>
            <a:r>
              <a:rPr lang="en-US" altLang="ko-KR" dirty="0" smtClean="0"/>
              <a:t>)</a:t>
            </a:r>
          </a:p>
          <a:p>
            <a:pPr lvl="2"/>
            <a:r>
              <a:rPr lang="en-US" altLang="ko-KR" dirty="0" smtClean="0"/>
              <a:t>Protocols with multiple ports (e.g., HTTP(18) and HTTPS(443)) often have different port numbers depending on whether </a:t>
            </a:r>
            <a:r>
              <a:rPr lang="en-US" altLang="ko-KR" i="1" dirty="0" smtClean="0"/>
              <a:t>Transport Layer Security </a:t>
            </a:r>
            <a:r>
              <a:rPr lang="en-US" altLang="ko-KR" dirty="0" smtClean="0"/>
              <a:t>(TLS) is being used with the base application-layer protocol.</a:t>
            </a:r>
          </a:p>
          <a:p>
            <a:pPr lvl="1"/>
            <a:r>
              <a:rPr lang="en-US" altLang="ko-KR" dirty="0" smtClean="0"/>
              <a:t>the </a:t>
            </a:r>
            <a:r>
              <a:rPr lang="en-US" altLang="ko-KR" i="1" dirty="0"/>
              <a:t>registered </a:t>
            </a:r>
            <a:r>
              <a:rPr lang="en-US" altLang="ko-KR" dirty="0"/>
              <a:t>port numbers (1024–49151</a:t>
            </a:r>
            <a:r>
              <a:rPr lang="en-US" altLang="ko-KR" dirty="0" smtClean="0"/>
              <a:t>)</a:t>
            </a:r>
          </a:p>
          <a:p>
            <a:pPr lvl="1"/>
            <a:r>
              <a:rPr lang="en-US" altLang="ko-KR" dirty="0"/>
              <a:t>the </a:t>
            </a:r>
            <a:r>
              <a:rPr lang="en-US" altLang="ko-KR" i="1" dirty="0"/>
              <a:t>dynamic/private </a:t>
            </a:r>
            <a:r>
              <a:rPr lang="en-US" altLang="ko-KR" dirty="0"/>
              <a:t>port numbers (49152–65535)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285601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1.3.4 Names, Addresses, and the DNS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IP addresses </a:t>
            </a:r>
            <a:r>
              <a:rPr lang="en-US" altLang="ko-KR" dirty="0" smtClean="0"/>
              <a:t>are not </a:t>
            </a:r>
            <a:r>
              <a:rPr lang="en-US" altLang="ko-KR" dirty="0"/>
              <a:t>very convenient for humans to remember or </a:t>
            </a:r>
            <a:r>
              <a:rPr lang="en-US" altLang="ko-KR" dirty="0" smtClean="0"/>
              <a:t>manipulate.</a:t>
            </a:r>
          </a:p>
          <a:p>
            <a:r>
              <a:rPr lang="en-US" altLang="ko-KR" dirty="0"/>
              <a:t>Domain Name </a:t>
            </a:r>
            <a:r>
              <a:rPr lang="en-US" altLang="ko-KR" dirty="0" smtClean="0"/>
              <a:t>System (DNS) </a:t>
            </a:r>
            <a:r>
              <a:rPr lang="en-US" altLang="ko-KR" dirty="0"/>
              <a:t>is a distributed </a:t>
            </a:r>
            <a:r>
              <a:rPr lang="en-US" altLang="ko-KR" dirty="0" smtClean="0"/>
              <a:t>database that </a:t>
            </a:r>
            <a:r>
              <a:rPr lang="en-US" altLang="ko-KR" dirty="0"/>
              <a:t>provides the mapping between host names and IP addresses (and vice versa</a:t>
            </a:r>
            <a:r>
              <a:rPr lang="en-US" altLang="ko-KR" dirty="0" smtClean="0"/>
              <a:t>).</a:t>
            </a:r>
          </a:p>
          <a:p>
            <a:r>
              <a:rPr lang="en-US" altLang="ko-KR" dirty="0"/>
              <a:t>Names are set up in a hierarchy, ending in </a:t>
            </a:r>
            <a:r>
              <a:rPr lang="en-US" altLang="ko-KR" i="1" dirty="0"/>
              <a:t>domains </a:t>
            </a:r>
            <a:r>
              <a:rPr lang="en-US" altLang="ko-KR" dirty="0"/>
              <a:t>such as .com, .org, .</a:t>
            </a:r>
            <a:r>
              <a:rPr lang="en-US" altLang="ko-KR" dirty="0" err="1"/>
              <a:t>gov</a:t>
            </a:r>
            <a:r>
              <a:rPr lang="en-US" altLang="ko-KR" dirty="0"/>
              <a:t>, .in</a:t>
            </a:r>
            <a:r>
              <a:rPr lang="en-US" altLang="ko-KR" dirty="0" smtClean="0"/>
              <a:t>, .</a:t>
            </a:r>
            <a:r>
              <a:rPr lang="en-US" altLang="ko-KR" dirty="0" err="1"/>
              <a:t>uk</a:t>
            </a:r>
            <a:r>
              <a:rPr lang="en-US" altLang="ko-KR" dirty="0"/>
              <a:t>, and .</a:t>
            </a:r>
            <a:r>
              <a:rPr lang="en-US" altLang="ko-KR" dirty="0" err="1"/>
              <a:t>edu</a:t>
            </a:r>
            <a:r>
              <a:rPr lang="en-US" altLang="ko-KR" dirty="0" smtClean="0"/>
              <a:t>.</a:t>
            </a:r>
          </a:p>
          <a:p>
            <a:r>
              <a:rPr lang="en-US" altLang="ko-KR" dirty="0"/>
              <a:t>DNS is an application-layer </a:t>
            </a:r>
            <a:r>
              <a:rPr lang="en-US" altLang="ko-KR" dirty="0" smtClean="0"/>
              <a:t>protocol.</a:t>
            </a:r>
          </a:p>
          <a:p>
            <a:r>
              <a:rPr lang="en-US" altLang="ko-KR" dirty="0" smtClean="0"/>
              <a:t>There are both </a:t>
            </a:r>
            <a:r>
              <a:rPr lang="en-US" altLang="ko-KR" dirty="0"/>
              <a:t>effectively </a:t>
            </a:r>
            <a:r>
              <a:rPr lang="en-US" altLang="ko-KR" dirty="0" smtClean="0"/>
              <a:t>equivalent at Web Browser.</a:t>
            </a:r>
          </a:p>
          <a:p>
            <a:pPr lvl="1"/>
            <a:r>
              <a:rPr lang="en-US" altLang="ko-KR" dirty="0" smtClean="0"/>
              <a:t>http</a:t>
            </a:r>
            <a:r>
              <a:rPr lang="en-US" altLang="ko-KR" dirty="0"/>
              <a:t>://</a:t>
            </a:r>
            <a:r>
              <a:rPr lang="en-US" altLang="ko-KR" dirty="0" smtClean="0"/>
              <a:t>131.243.2.201/index.html</a:t>
            </a:r>
          </a:p>
          <a:p>
            <a:pPr lvl="1"/>
            <a:r>
              <a:rPr lang="en-US" altLang="ko-KR" dirty="0" smtClean="0"/>
              <a:t>http</a:t>
            </a:r>
            <a:r>
              <a:rPr lang="en-US" altLang="ko-KR" dirty="0"/>
              <a:t>://[2001:400:610:102::c9]/</a:t>
            </a:r>
            <a:r>
              <a:rPr lang="en-US" altLang="ko-KR" dirty="0" smtClean="0"/>
              <a:t>index.html</a:t>
            </a:r>
          </a:p>
          <a:p>
            <a:pPr lvl="1"/>
            <a:r>
              <a:rPr lang="en-US" altLang="ko-KR" dirty="0" smtClean="0"/>
              <a:t>http</a:t>
            </a:r>
            <a:r>
              <a:rPr lang="en-US" altLang="ko-KR" dirty="0"/>
              <a:t>://ee.lbl.gov/index.html</a:t>
            </a:r>
            <a:endParaRPr lang="en-US" altLang="ko-KR" dirty="0"/>
          </a:p>
          <a:p>
            <a:endParaRPr lang="en-US" altLang="ko-KR" dirty="0" smtClean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732854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</TotalTime>
  <Words>836</Words>
  <Application>Microsoft Office PowerPoint</Application>
  <PresentationFormat>화면 슬라이드 쇼(4:3)</PresentationFormat>
  <Paragraphs>98</Paragraphs>
  <Slides>15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19" baseType="lpstr">
      <vt:lpstr>맑은 고딕</vt:lpstr>
      <vt:lpstr>Arial</vt:lpstr>
      <vt:lpstr>Wingdings</vt:lpstr>
      <vt:lpstr>Office 테마</vt:lpstr>
      <vt:lpstr>1.3 The Architecture and Protocols of the TCP/IP Suite</vt:lpstr>
      <vt:lpstr>PowerPoint 프레젠테이션</vt:lpstr>
      <vt:lpstr>1.3.1 The ARPANET Reference Model</vt:lpstr>
      <vt:lpstr>1.3.1 The ARPANET Reference Model</vt:lpstr>
      <vt:lpstr>1.3.1 The ARPANET Reference Model</vt:lpstr>
      <vt:lpstr>1.3.1 The ARPANET Reference Model</vt:lpstr>
      <vt:lpstr>1.3.1 The ARPANET Reference Model</vt:lpstr>
      <vt:lpstr>1.3.1 The ARPANET Reference Model</vt:lpstr>
      <vt:lpstr>1.3.1 The ARPANET Reference Model</vt:lpstr>
      <vt:lpstr>1.3.1 The ARPANET Reference Model</vt:lpstr>
      <vt:lpstr>1.3.2 Multiplexing, Demultiplexing, and Encapsulation in Layered Implementations</vt:lpstr>
      <vt:lpstr>1.3.2 Multiplexing, Demultiplexing, and Encapsulation in Layered Implementations</vt:lpstr>
      <vt:lpstr>1.3.3 Port Number</vt:lpstr>
      <vt:lpstr>1.3.3 Port Number</vt:lpstr>
      <vt:lpstr>1.3.4 Names, Addresses, and the DNS</vt:lpstr>
    </vt:vector>
  </TitlesOfParts>
  <Company>R&amp;D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seamoon</cp:lastModifiedBy>
  <cp:revision>24</cp:revision>
  <dcterms:created xsi:type="dcterms:W3CDTF">2006-10-05T04:04:58Z</dcterms:created>
  <dcterms:modified xsi:type="dcterms:W3CDTF">2015-09-08T07:47:59Z</dcterms:modified>
</cp:coreProperties>
</file>