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5_96c83fbd09.png"/><Relationship Id="rId3" Type="http://schemas.openxmlformats.org/officeDocument/2006/relationships/image" Target="../media/s05_a0727e216a.wmf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8_853580488d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0_fa6e953d4d.png"/><Relationship Id="rId3" Type="http://schemas.openxmlformats.org/officeDocument/2006/relationships/image" Target="../media/s10_a7712a23fc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4_d1a8fca558.png"/><Relationship Id="rId3" Type="http://schemas.openxmlformats.org/officeDocument/2006/relationships/image" Target="../media/s14_21bb9d20fd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6_74213f99bb.png"/><Relationship Id="rId3" Type="http://schemas.openxmlformats.org/officeDocument/2006/relationships/image" Target="../media/s16_0f1a9ac8d4.png"/><Relationship Id="rId4" Type="http://schemas.openxmlformats.org/officeDocument/2006/relationships/image" Target="../media/s16_9b63aa73e9.png"/><Relationship Id="rId5" Type="http://schemas.openxmlformats.org/officeDocument/2006/relationships/image" Target="../media/s16_c7f7b54f50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7_da5a3b7b52.jp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7_895e9bf385.png"/><Relationship Id="rId3" Type="http://schemas.openxmlformats.org/officeDocument/2006/relationships/image" Target="../media/s20_0d2db353da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2_de8a50cc80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3_a8d6ab373c.png"/><Relationship Id="rId3" Type="http://schemas.openxmlformats.org/officeDocument/2006/relationships/image" Target="../media/s23_8e0b3c24c7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4_476a26a436.png"/><Relationship Id="rId3" Type="http://schemas.openxmlformats.org/officeDocument/2006/relationships/image" Target="../media/s24_6539325c40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6_48b081ff09.png"/><Relationship Id="rId3" Type="http://schemas.openxmlformats.org/officeDocument/2006/relationships/image" Target="../media/s26_070dd5a082.png"/><Relationship Id="rId4" Type="http://schemas.openxmlformats.org/officeDocument/2006/relationships/image" Target="../media/s26_a691d04b6e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7_e726473077.png"/><Relationship Id="rId3" Type="http://schemas.openxmlformats.org/officeDocument/2006/relationships/image" Target="../media/s28_e726473077.png"/><Relationship Id="rId4" Type="http://schemas.openxmlformats.org/officeDocument/2006/relationships/image" Target="../media/s28_f48cc43bb5.png"/><Relationship Id="rId5" Type="http://schemas.openxmlformats.org/officeDocument/2006/relationships/image" Target="../media/s29_cd13434bb2.png"/><Relationship Id="rId6" Type="http://schemas.openxmlformats.org/officeDocument/2006/relationships/image" Target="../media/s29_e726473077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0_e726473077.png"/><Relationship Id="rId3" Type="http://schemas.openxmlformats.org/officeDocument/2006/relationships/image" Target="../media/s30_836ce5a602.png"/><Relationship Id="rId4" Type="http://schemas.openxmlformats.org/officeDocument/2006/relationships/image" Target="../media/s31_e726473077.png"/><Relationship Id="rId5" Type="http://schemas.openxmlformats.org/officeDocument/2006/relationships/image" Target="../media/s31_6e588fe74f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tandards.ieee.org/products-programs/regauth/oui/" TargetMode="External"/><Relationship Id="rId3" Type="http://schemas.openxmlformats.org/officeDocument/2006/relationships/hyperlink" Target="https://standards.ieee.org/faqs/regauth/" TargetMode="External"/><Relationship Id="rId4" Type="http://schemas.openxmlformats.org/officeDocument/2006/relationships/hyperlink" Target="https://source.android.com/docs/core/connect/wifi-mac-randomization-behavior" TargetMode="External"/><Relationship Id="rId5" Type="http://schemas.openxmlformats.org/officeDocument/2006/relationships/hyperlink" Target="https://www.mist.com/get-to-know-mac-address-randomization-in-2020/" TargetMode="External"/><Relationship Id="rId6" Type="http://schemas.openxmlformats.org/officeDocument/2006/relationships/hyperlink" Target="https://ip2geo.dev/blog/mac-address-explain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860098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8600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to the Data-Link Layer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 to node: frames, links, and the addresses that move them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9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 Introduction: nodes and links, services, link types, sublayers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 Link-layer addressing: unicast, multicast, broadcast, ARP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Console output from the original deck rebuilt in English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errors corrected, outdated material brought up to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Nodes and links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Services: framing, flow, error, congestion control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Point-to-point and broadcast links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sublayers: DLC and MAC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014992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143008"/>
            <a:ext cx="82352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143008"/>
            <a:ext cx="823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44146" y="2143008"/>
            <a:ext cx="46598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527056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Chapters 3 to 8: signals, links, sharing, switching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9: the first layer that sees frames and addresses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Chapters 10 to 12: error control, DLC, MAC in detail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data-link layer works one hop at a time, every hop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3536208"/>
          </a:xfrm>
          <a:prstGeom prst="roundRect">
            <a:avLst>
              <a:gd name="adj" fmla="val 64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812031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Link-layer addressing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IP addresses are not enough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Unicast, multicast, broadcast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ARP: IP address → link-layer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datagram, followed hop by hop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6120130"/>
          </a:xfrm>
          <a:prstGeom prst="roundRect">
            <a:avLst>
              <a:gd name="adj" fmla="val 3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= networks joined by routers and switches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packet crosses many networks host to host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scenario as Chapter 3, now at the data-link layer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hop: its own link, its own frame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6120130"/>
          </a:xfrm>
          <a:prstGeom prst="roundRect">
            <a:avLst>
              <a:gd name="adj" fmla="val 37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at the data-link layer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132" y="694944"/>
            <a:ext cx="5160962" cy="5480050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894" y="1304544"/>
            <a:ext cx="2171700" cy="4794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538308"/>
          </a:xfrm>
          <a:prstGeom prst="roundRect">
            <a:avLst>
              <a:gd name="adj" fmla="val 50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1103914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Seoul to Pisa in 24 hops: tracert www.unipi.it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104131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</a:t>
            </a:r>
          </a:p>
        </p:txBody>
      </p:sp>
      <p:sp>
        <p:nvSpPr>
          <p:cNvPr id="8" name="Shape 8"/>
          <p:cNvSpPr/>
          <p:nvPr/>
        </p:nvSpPr>
        <p:spPr>
          <a:xfrm>
            <a:off x="1352212" y="694944"/>
            <a:ext cx="161982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1416220" y="758952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trip</a:t>
            </a:r>
          </a:p>
        </p:txBody>
      </p:sp>
      <p:sp>
        <p:nvSpPr>
          <p:cNvPr id="10" name="Shape 10"/>
          <p:cNvSpPr/>
          <p:nvPr/>
        </p:nvSpPr>
        <p:spPr>
          <a:xfrm>
            <a:off x="2972037" y="694944"/>
            <a:ext cx="485947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3036045" y="758952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Router</a:t>
            </a:r>
          </a:p>
        </p:txBody>
      </p:sp>
      <p:sp>
        <p:nvSpPr>
          <p:cNvPr id="12" name="Shape 12"/>
          <p:cNvSpPr/>
          <p:nvPr/>
        </p:nvSpPr>
        <p:spPr>
          <a:xfrm>
            <a:off x="7831511" y="694944"/>
            <a:ext cx="4049562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895519" y="758952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</a:p>
        </p:txBody>
      </p:sp>
      <p:sp>
        <p:nvSpPr>
          <p:cNvPr id="14" name="Shape 14"/>
          <p:cNvSpPr/>
          <p:nvPr/>
        </p:nvSpPr>
        <p:spPr>
          <a:xfrm>
            <a:off x="310896" y="1029252"/>
            <a:ext cx="104131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74904" y="1093260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</a:p>
        </p:txBody>
      </p:sp>
      <p:sp>
        <p:nvSpPr>
          <p:cNvPr id="16" name="Shape 16"/>
          <p:cNvSpPr/>
          <p:nvPr/>
        </p:nvSpPr>
        <p:spPr>
          <a:xfrm>
            <a:off x="1352212" y="1029252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1416220" y="1093260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to 4 ms</a:t>
            </a:r>
          </a:p>
        </p:txBody>
      </p:sp>
      <p:sp>
        <p:nvSpPr>
          <p:cNvPr id="18" name="Shape 18"/>
          <p:cNvSpPr/>
          <p:nvPr/>
        </p:nvSpPr>
        <p:spPr>
          <a:xfrm>
            <a:off x="2972037" y="1029252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036045" y="109326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homehub.olleh.com (172.30.1.254)</a:t>
            </a:r>
          </a:p>
        </p:txBody>
      </p:sp>
      <p:sp>
        <p:nvSpPr>
          <p:cNvPr id="20" name="Shape 20"/>
          <p:cNvSpPr/>
          <p:nvPr/>
        </p:nvSpPr>
        <p:spPr>
          <a:xfrm>
            <a:off x="7831511" y="1029252"/>
            <a:ext cx="404956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7895519" y="1093260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gateway, Seoul</a:t>
            </a:r>
          </a:p>
        </p:txBody>
      </p:sp>
      <p:sp>
        <p:nvSpPr>
          <p:cNvPr id="22" name="Shape 22"/>
          <p:cNvSpPr/>
          <p:nvPr/>
        </p:nvSpPr>
        <p:spPr>
          <a:xfrm>
            <a:off x="310896" y="1363561"/>
            <a:ext cx="104131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374904" y="1427569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to 7</a:t>
            </a:r>
          </a:p>
        </p:txBody>
      </p:sp>
      <p:sp>
        <p:nvSpPr>
          <p:cNvPr id="24" name="Shape 24"/>
          <p:cNvSpPr/>
          <p:nvPr/>
        </p:nvSpPr>
        <p:spPr>
          <a:xfrm>
            <a:off x="1352212" y="1363561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1416220" y="1427569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to 29 ms</a:t>
            </a:r>
          </a:p>
        </p:txBody>
      </p:sp>
      <p:sp>
        <p:nvSpPr>
          <p:cNvPr id="26" name="Shape 26"/>
          <p:cNvSpPr/>
          <p:nvPr/>
        </p:nvSpPr>
        <p:spPr>
          <a:xfrm>
            <a:off x="2972037" y="1363561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036045" y="1427569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125.143.x, 61.78.x, 112.189.x, 112.174.x</a:t>
            </a:r>
          </a:p>
        </p:txBody>
      </p:sp>
      <p:sp>
        <p:nvSpPr>
          <p:cNvPr id="28" name="Shape 28"/>
          <p:cNvSpPr/>
          <p:nvPr/>
        </p:nvSpPr>
        <p:spPr>
          <a:xfrm>
            <a:off x="7831511" y="1363561"/>
            <a:ext cx="404956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895519" y="1427569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 network, Korea. Hop 5: Request timed out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1697869"/>
            <a:ext cx="104131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1761877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</a:p>
        </p:txBody>
      </p:sp>
      <p:sp>
        <p:nvSpPr>
          <p:cNvPr id="32" name="Shape 32"/>
          <p:cNvSpPr/>
          <p:nvPr/>
        </p:nvSpPr>
        <p:spPr>
          <a:xfrm>
            <a:off x="1352212" y="1697869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1416220" y="1761877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136 ms</a:t>
            </a:r>
          </a:p>
        </p:txBody>
      </p:sp>
      <p:sp>
        <p:nvSpPr>
          <p:cNvPr id="34" name="Shape 34"/>
          <p:cNvSpPr/>
          <p:nvPr/>
        </p:nvSpPr>
        <p:spPr>
          <a:xfrm>
            <a:off x="2972037" y="1697869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3036045" y="1761877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112.174.87.18</a:t>
            </a:r>
          </a:p>
        </p:txBody>
      </p:sp>
      <p:sp>
        <p:nvSpPr>
          <p:cNvPr id="36" name="Shape 36"/>
          <p:cNvSpPr/>
          <p:nvPr/>
        </p:nvSpPr>
        <p:spPr>
          <a:xfrm>
            <a:off x="7831511" y="1697869"/>
            <a:ext cx="404956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7895519" y="1761877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Pacific crossing</a:t>
            </a:r>
          </a:p>
        </p:txBody>
      </p:sp>
      <p:sp>
        <p:nvSpPr>
          <p:cNvPr id="38" name="Shape 38"/>
          <p:cNvSpPr/>
          <p:nvPr/>
        </p:nvSpPr>
        <p:spPr>
          <a:xfrm>
            <a:off x="310896" y="2032178"/>
            <a:ext cx="104131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74904" y="2096186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to 16</a:t>
            </a:r>
          </a:p>
        </p:txBody>
      </p:sp>
      <p:sp>
        <p:nvSpPr>
          <p:cNvPr id="40" name="Shape 40"/>
          <p:cNvSpPr/>
          <p:nvPr/>
        </p:nvSpPr>
        <p:spPr>
          <a:xfrm>
            <a:off x="1352212" y="2032178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1416220" y="2096186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 to 270 ms</a:t>
            </a:r>
          </a:p>
        </p:txBody>
      </p:sp>
      <p:sp>
        <p:nvSpPr>
          <p:cNvPr id="42" name="Shape 42"/>
          <p:cNvSpPr/>
          <p:nvPr/>
        </p:nvSpPr>
        <p:spPr>
          <a:xfrm>
            <a:off x="2972037" y="2032178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036045" y="2096186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Cogent: lax, phx, elp, iah, atl, dca, jfk</a:t>
            </a:r>
          </a:p>
        </p:txBody>
      </p:sp>
      <p:sp>
        <p:nvSpPr>
          <p:cNvPr id="44" name="Shape 44"/>
          <p:cNvSpPr/>
          <p:nvPr/>
        </p:nvSpPr>
        <p:spPr>
          <a:xfrm>
            <a:off x="7831511" y="2032178"/>
            <a:ext cx="404956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7895519" y="2096186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the United States</a:t>
            </a:r>
          </a:p>
        </p:txBody>
      </p:sp>
      <p:sp>
        <p:nvSpPr>
          <p:cNvPr id="46" name="Shape 46"/>
          <p:cNvSpPr/>
          <p:nvPr/>
        </p:nvSpPr>
        <p:spPr>
          <a:xfrm>
            <a:off x="310896" y="2366486"/>
            <a:ext cx="104131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374904" y="2430494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</a:p>
        </p:txBody>
      </p:sp>
      <p:sp>
        <p:nvSpPr>
          <p:cNvPr id="48" name="Shape 48"/>
          <p:cNvSpPr/>
          <p:nvPr/>
        </p:nvSpPr>
        <p:spPr>
          <a:xfrm>
            <a:off x="1352212" y="2366486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1416220" y="2430494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307 to 338 ms</a:t>
            </a:r>
          </a:p>
        </p:txBody>
      </p:sp>
      <p:sp>
        <p:nvSpPr>
          <p:cNvPr id="50" name="Shape 50"/>
          <p:cNvSpPr/>
          <p:nvPr/>
        </p:nvSpPr>
        <p:spPr>
          <a:xfrm>
            <a:off x="2972037" y="2366486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036045" y="2430494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ccr42.par01.atlas.cogentco.com</a:t>
            </a:r>
          </a:p>
        </p:txBody>
      </p:sp>
      <p:sp>
        <p:nvSpPr>
          <p:cNvPr id="52" name="Shape 52"/>
          <p:cNvSpPr/>
          <p:nvPr/>
        </p:nvSpPr>
        <p:spPr>
          <a:xfrm>
            <a:off x="7831511" y="2366486"/>
            <a:ext cx="404956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895519" y="2430494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Paris, after the Atlantic crossing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2700795"/>
            <a:ext cx="104131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2764803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to 20</a:t>
            </a:r>
          </a:p>
        </p:txBody>
      </p:sp>
      <p:sp>
        <p:nvSpPr>
          <p:cNvPr id="56" name="Shape 56"/>
          <p:cNvSpPr/>
          <p:nvPr/>
        </p:nvSpPr>
        <p:spPr>
          <a:xfrm>
            <a:off x="1352212" y="2700795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1416220" y="2764803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to 351 ms</a:t>
            </a:r>
          </a:p>
        </p:txBody>
      </p:sp>
      <p:sp>
        <p:nvSpPr>
          <p:cNvPr id="58" name="Shape 58"/>
          <p:cNvSpPr/>
          <p:nvPr/>
        </p:nvSpPr>
        <p:spPr>
          <a:xfrm>
            <a:off x="2972037" y="2700795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3036045" y="2764803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Cogent: mrs01, goa01, rom01</a:t>
            </a:r>
          </a:p>
        </p:txBody>
      </p:sp>
      <p:sp>
        <p:nvSpPr>
          <p:cNvPr id="60" name="Shape 60"/>
          <p:cNvSpPr/>
          <p:nvPr/>
        </p:nvSpPr>
        <p:spPr>
          <a:xfrm>
            <a:off x="7831511" y="2700795"/>
            <a:ext cx="404956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7895519" y="2764803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Marseille, Genoa, Rome</a:t>
            </a:r>
          </a:p>
        </p:txBody>
      </p:sp>
      <p:sp>
        <p:nvSpPr>
          <p:cNvPr id="62" name="Shape 62"/>
          <p:cNvSpPr/>
          <p:nvPr/>
        </p:nvSpPr>
        <p:spPr>
          <a:xfrm>
            <a:off x="310896" y="3035103"/>
            <a:ext cx="104131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374904" y="3099111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to 23</a:t>
            </a:r>
          </a:p>
        </p:txBody>
      </p:sp>
      <p:sp>
        <p:nvSpPr>
          <p:cNvPr id="64" name="Shape 64"/>
          <p:cNvSpPr/>
          <p:nvPr/>
        </p:nvSpPr>
        <p:spPr>
          <a:xfrm>
            <a:off x="1352212" y="3035103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1416220" y="3099111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297 to 323 ms</a:t>
            </a:r>
          </a:p>
        </p:txBody>
      </p:sp>
      <p:sp>
        <p:nvSpPr>
          <p:cNvPr id="66" name="Shape 66"/>
          <p:cNvSpPr/>
          <p:nvPr/>
        </p:nvSpPr>
        <p:spPr>
          <a:xfrm>
            <a:off x="2972037" y="3035103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036045" y="3099111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149.6.22.74, rx1-pi1.garr.net</a:t>
            </a:r>
          </a:p>
        </p:txBody>
      </p:sp>
      <p:sp>
        <p:nvSpPr>
          <p:cNvPr id="68" name="Shape 68"/>
          <p:cNvSpPr/>
          <p:nvPr/>
        </p:nvSpPr>
        <p:spPr>
          <a:xfrm>
            <a:off x="7831511" y="3035103"/>
            <a:ext cx="404956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7895519" y="3099111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GARR, Italian research network, Pisa</a:t>
            </a:r>
          </a:p>
        </p:txBody>
      </p:sp>
      <p:sp>
        <p:nvSpPr>
          <p:cNvPr id="70" name="Shape 70"/>
          <p:cNvSpPr/>
          <p:nvPr/>
        </p:nvSpPr>
        <p:spPr>
          <a:xfrm>
            <a:off x="310896" y="3369412"/>
            <a:ext cx="104131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374904" y="3433420"/>
            <a:ext cx="91330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</a:p>
        </p:txBody>
      </p:sp>
      <p:sp>
        <p:nvSpPr>
          <p:cNvPr id="72" name="Shape 72"/>
          <p:cNvSpPr/>
          <p:nvPr/>
        </p:nvSpPr>
        <p:spPr>
          <a:xfrm>
            <a:off x="1352212" y="3369412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3" name="Text 73"/>
          <p:cNvSpPr txBox="1"/>
          <p:nvPr/>
        </p:nvSpPr>
        <p:spPr>
          <a:xfrm>
            <a:off x="1416220" y="3433420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296 to 298 ms</a:t>
            </a:r>
          </a:p>
        </p:txBody>
      </p:sp>
      <p:sp>
        <p:nvSpPr>
          <p:cNvPr id="74" name="Shape 74"/>
          <p:cNvSpPr/>
          <p:nvPr/>
        </p:nvSpPr>
        <p:spPr>
          <a:xfrm>
            <a:off x="2972037" y="3369412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5" name="Text 75"/>
          <p:cNvSpPr txBox="1"/>
          <p:nvPr/>
        </p:nvSpPr>
        <p:spPr>
          <a:xfrm>
            <a:off x="3036045" y="343342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wwwnew2.unipi.it (131.114.21.42)</a:t>
            </a:r>
          </a:p>
        </p:txBody>
      </p:sp>
      <p:sp>
        <p:nvSpPr>
          <p:cNvPr id="76" name="Shape 76"/>
          <p:cNvSpPr/>
          <p:nvPr/>
        </p:nvSpPr>
        <p:spPr>
          <a:xfrm>
            <a:off x="7831511" y="3369412"/>
            <a:ext cx="404956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7" name="Text 77"/>
          <p:cNvSpPr txBox="1"/>
          <p:nvPr/>
        </p:nvSpPr>
        <p:spPr>
          <a:xfrm>
            <a:off x="7895519" y="3433420"/>
            <a:ext cx="392154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of Pisa</a:t>
            </a:r>
          </a:p>
        </p:txBody>
      </p:sp>
      <p:sp>
        <p:nvSpPr>
          <p:cNvPr id="78" name="Text 78"/>
          <p:cNvSpPr txBox="1"/>
          <p:nvPr/>
        </p:nvSpPr>
        <p:spPr>
          <a:xfrm>
            <a:off x="310896" y="3795160"/>
            <a:ext cx="11570178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row is one link and one data-link hop: a new frame, new link-layer addresses, the same IP datagram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 crossing adds about 100 ms round trip: about 10,000 km at two thirds of c, there and back (Chapter 3)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trip is not monotonic, hop 15 is faster than hop 14: routers answer probes at low priority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3033061"/>
          </a:xfrm>
          <a:prstGeom prst="roundRect">
            <a:avLst>
              <a:gd name="adj" fmla="val 75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Nodes and links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at this layer: node to node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Nodes: the two end hosts and the routers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Links: the networks in between, LAN or WAN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Figure: six nodes, five links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3033061"/>
          </a:xfrm>
          <a:prstGeom prst="roundRect">
            <a:avLst>
              <a:gd name="adj" fmla="val 75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65568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Nodes and links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2392981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343957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471973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471973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471973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services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856021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datagram in a frame, header and often a trailer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control: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full, drop or tell the sender to slow down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control: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detect, then correct or discard and resend (Chapter 10)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Congestion control: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listed in the book, missing from the deck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 done at this layer, end to end by nature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343957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471973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471973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917947" y="3471973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categories of links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856021"/>
            <a:ext cx="5593065" cy="10259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Point-to-point: dedicated to two devices, two landline phones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Broadcast: shared by many, cellular phones share the air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switched Ethernet port is point-to-point, Wi-Fi and cellular are broadcast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4407039"/>
          </a:xfrm>
          <a:prstGeom prst="roundRect">
            <a:avLst>
              <a:gd name="adj" fmla="val 51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Encapsulation at every hop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Sits between the physical and network layers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Scope: deliver a datagram to the next node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encapsulate. Destination: decapsulate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router: decapsulate, then encapsulate again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link may use another protocol and frame format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the same protocol needs new link-layer addresses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analogy: taxi, train, taxi. Same traveller, three vehicles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4407039"/>
          </a:xfrm>
          <a:prstGeom prst="roundRect">
            <a:avLst>
              <a:gd name="adj" fmla="val 51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99532" y="310896"/>
            <a:ext cx="55815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communication with only three nodes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394" y="2423313"/>
            <a:ext cx="6391680" cy="2038590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153" y="694944"/>
            <a:ext cx="5569668" cy="9535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4898289"/>
          </a:xfrm>
          <a:prstGeom prst="roundRect">
            <a:avLst>
              <a:gd name="adj" fmla="val 46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sublayers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26219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link control (DLC)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framing, flow and error control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to both link types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access control (MAC)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transmits when on a shared link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 links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Point-to-point link: DLC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802 names the upper sublayer LLC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 numbers this figure 9.3 again: it is Figure 9.4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4898289"/>
          </a:xfrm>
          <a:prstGeom prst="roundRect">
            <a:avLst>
              <a:gd name="adj" fmla="val 46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65568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Dividing the data-link layer into two sublayers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3888496" cy="2003480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2578" y="2949673"/>
            <a:ext cx="3888496" cy="20034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5499427"/>
          </a:xfrm>
          <a:prstGeom prst="roundRect">
            <a:avLst>
              <a:gd name="adj" fmla="val 41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38922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Link-layer addressing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addresses name the two ends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do not say which links the datagram takes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hop needs the next node's link-layer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called link address, physical address, MAC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carries source and destination link-layer addresses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change at every hop, the IP addresses do not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5499427"/>
          </a:xfrm>
          <a:prstGeom prst="roundRect">
            <a:avLst>
              <a:gd name="adj" fmla="val 41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9.5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65568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addresses and link-layer addresses in a small internet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096444" cy="4859347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824" y="4375205"/>
            <a:ext cx="2177398" cy="578751"/>
          </a:xfrm>
          <a:prstGeom prst="rect">
            <a:avLst/>
          </a:prstGeom>
        </p:spPr>
      </p:pic>
      <p:pic>
        <p:nvPicPr>
          <p:cNvPr id="13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4228" y="2184316"/>
            <a:ext cx="586846" cy="2176049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068" y="1407253"/>
            <a:ext cx="2177398" cy="6138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4316526"/>
          </a:xfrm>
          <a:prstGeom prst="roundRect">
            <a:avLst>
              <a:gd name="adj" fmla="val 53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types of addresses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20899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Unicast: one to one, one interface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Multicast: one to many, only inside the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Broadcast: one to all on the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Ethernet: 48 bits, 12 hex digits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24 bits: OUI, assigned by the IEEE Registration Authority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fee about US$3,600, not per year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fee only to keep the owner name private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4316526"/>
          </a:xfrm>
          <a:prstGeom prst="roundRect">
            <a:avLst>
              <a:gd name="adj" fmla="val 53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526977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52697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754894" y="310896"/>
            <a:ext cx="612618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structure: OUI, I/G bit, U/L bit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081" y="694944"/>
            <a:ext cx="5753100" cy="36764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2776843" cy="3928326"/>
          </a:xfrm>
          <a:prstGeom prst="roundRect">
            <a:avLst>
              <a:gd name="adj" fmla="val 5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63526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635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OUI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84150" y="310896"/>
            <a:ext cx="19475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Samsung's OUIs in the IEEE public listing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2520811" cy="3288246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3087739" y="182880"/>
            <a:ext cx="439666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215755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215755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9.1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297455" y="310896"/>
            <a:ext cx="30589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Unicast: A2:34:45:11:92:F1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215755" y="694944"/>
            <a:ext cx="414063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I/G bit (lowest bit of first byte) = 0 → unicast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hex digit even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U/L bit = 1 here: a locally administered address</a:t>
            </a:r>
          </a:p>
        </p:txBody>
      </p:sp>
      <p:sp>
        <p:nvSpPr>
          <p:cNvPr id="12" name="Shape 12"/>
          <p:cNvSpPr/>
          <p:nvPr/>
        </p:nvSpPr>
        <p:spPr>
          <a:xfrm>
            <a:off x="3087739" y="1748988"/>
            <a:ext cx="4396667" cy="2362218"/>
          </a:xfrm>
          <a:prstGeom prst="roundRect">
            <a:avLst>
              <a:gd name="adj" fmla="val 96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215755" y="1877004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215755" y="1877004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9.2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4297455" y="1877004"/>
            <a:ext cx="30589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Multicast: A7:34:45:11:92:F1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215755" y="2261052"/>
            <a:ext cx="414063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I/G bit = 1 → multicast, second hex digit odd</a:t>
            </a:r>
          </a:p>
        </p:txBody>
      </p:sp>
      <p:sp>
        <p:nvSpPr>
          <p:cNvPr id="17" name="Shape 17"/>
          <p:cNvSpPr/>
          <p:nvPr/>
        </p:nvSpPr>
        <p:spPr>
          <a:xfrm>
            <a:off x="7612422" y="182880"/>
            <a:ext cx="4396667" cy="3928326"/>
          </a:xfrm>
          <a:prstGeom prst="roundRect">
            <a:avLst>
              <a:gd name="adj" fmla="val 5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774043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74043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9.3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8822139" y="310896"/>
            <a:ext cx="30589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Broadcast: all 48 bits 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740438" y="694944"/>
            <a:ext cx="414063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FF:FF:FF:FF:FF:FF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438" y="1052388"/>
            <a:ext cx="4140635" cy="10227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232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23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2947" y="310896"/>
            <a:ext cx="488101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 address randomization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Phones no longer show the factory address to Wi-Fi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 10+, iOS 14+: random address per network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Windows 10/11: optional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address: U/L bit 1, I/G bit 0, other 46 bits random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hex digit 2, 6, A or 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stop tracking across networks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OUI no longer names the vendor, MAC-based access lists break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ARP: address resolution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 knows the next node's IP address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router, forwarding table, or destination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needs the next node's link-layer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 maps IP address → link-layer address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Auxiliary protocol of the network layer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13004"/>
            <a:ext cx="5849097" cy="2980239"/>
          </a:xfrm>
          <a:prstGeom prst="roundRect">
            <a:avLst>
              <a:gd name="adj" fmla="val 76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410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410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2941020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ARP cache on a home PC: arp -a</a:t>
            </a:r>
          </a:p>
        </p:txBody>
      </p:sp>
      <p:sp>
        <p:nvSpPr>
          <p:cNvPr id="16" name="Shape 16"/>
          <p:cNvSpPr/>
          <p:nvPr/>
        </p:nvSpPr>
        <p:spPr>
          <a:xfrm>
            <a:off x="310896" y="3325068"/>
            <a:ext cx="1901642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374904" y="3389076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address</a:t>
            </a:r>
          </a:p>
        </p:txBody>
      </p:sp>
      <p:sp>
        <p:nvSpPr>
          <p:cNvPr id="18" name="Shape 18"/>
          <p:cNvSpPr/>
          <p:nvPr/>
        </p:nvSpPr>
        <p:spPr>
          <a:xfrm>
            <a:off x="2212538" y="3325068"/>
            <a:ext cx="223722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2276546" y="3389076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address</a:t>
            </a:r>
          </a:p>
        </p:txBody>
      </p:sp>
      <p:sp>
        <p:nvSpPr>
          <p:cNvPr id="20" name="Shape 20"/>
          <p:cNvSpPr/>
          <p:nvPr/>
        </p:nvSpPr>
        <p:spPr>
          <a:xfrm>
            <a:off x="4449764" y="3325068"/>
            <a:ext cx="1454197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4513772" y="3389076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</a:t>
            </a:r>
          </a:p>
        </p:txBody>
      </p:sp>
      <p:sp>
        <p:nvSpPr>
          <p:cNvPr id="22" name="Shape 22"/>
          <p:cNvSpPr/>
          <p:nvPr/>
        </p:nvSpPr>
        <p:spPr>
          <a:xfrm>
            <a:off x="310896" y="3659377"/>
            <a:ext cx="190164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374904" y="3723385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172.30.1.43</a:t>
            </a:r>
          </a:p>
        </p:txBody>
      </p:sp>
      <p:sp>
        <p:nvSpPr>
          <p:cNvPr id="24" name="Shape 24"/>
          <p:cNvSpPr/>
          <p:nvPr/>
        </p:nvSpPr>
        <p:spPr>
          <a:xfrm>
            <a:off x="2212538" y="3659377"/>
            <a:ext cx="223722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2276546" y="3723385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48-e2-44-27-c7-21</a:t>
            </a:r>
          </a:p>
        </p:txBody>
      </p:sp>
      <p:sp>
        <p:nvSpPr>
          <p:cNvPr id="26" name="Shape 26"/>
          <p:cNvSpPr/>
          <p:nvPr/>
        </p:nvSpPr>
        <p:spPr>
          <a:xfrm>
            <a:off x="4449764" y="3659377"/>
            <a:ext cx="145419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4513772" y="3723385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</a:t>
            </a:r>
          </a:p>
        </p:txBody>
      </p:sp>
      <p:sp>
        <p:nvSpPr>
          <p:cNvPr id="28" name="Shape 28"/>
          <p:cNvSpPr/>
          <p:nvPr/>
        </p:nvSpPr>
        <p:spPr>
          <a:xfrm>
            <a:off x="310896" y="3993685"/>
            <a:ext cx="190164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374904" y="4057693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172.30.1.254</a:t>
            </a:r>
          </a:p>
        </p:txBody>
      </p:sp>
      <p:sp>
        <p:nvSpPr>
          <p:cNvPr id="30" name="Shape 30"/>
          <p:cNvSpPr/>
          <p:nvPr/>
        </p:nvSpPr>
        <p:spPr>
          <a:xfrm>
            <a:off x="2212538" y="3993685"/>
            <a:ext cx="223722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2276546" y="4057693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00-07-89-82-0d-aa</a:t>
            </a:r>
          </a:p>
        </p:txBody>
      </p:sp>
      <p:sp>
        <p:nvSpPr>
          <p:cNvPr id="32" name="Shape 32"/>
          <p:cNvSpPr/>
          <p:nvPr/>
        </p:nvSpPr>
        <p:spPr>
          <a:xfrm>
            <a:off x="4449764" y="3993685"/>
            <a:ext cx="145419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4513772" y="4057693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</a:t>
            </a:r>
          </a:p>
        </p:txBody>
      </p:sp>
      <p:sp>
        <p:nvSpPr>
          <p:cNvPr id="34" name="Shape 34"/>
          <p:cNvSpPr/>
          <p:nvPr/>
        </p:nvSpPr>
        <p:spPr>
          <a:xfrm>
            <a:off x="310896" y="4327994"/>
            <a:ext cx="190164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374904" y="4392002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172.30.1.255</a:t>
            </a:r>
          </a:p>
        </p:txBody>
      </p:sp>
      <p:sp>
        <p:nvSpPr>
          <p:cNvPr id="36" name="Shape 36"/>
          <p:cNvSpPr/>
          <p:nvPr/>
        </p:nvSpPr>
        <p:spPr>
          <a:xfrm>
            <a:off x="2212538" y="4327994"/>
            <a:ext cx="223722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2276546" y="4392002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ff-ff-ff-ff-ff-ff</a:t>
            </a:r>
          </a:p>
        </p:txBody>
      </p:sp>
      <p:sp>
        <p:nvSpPr>
          <p:cNvPr id="38" name="Shape 38"/>
          <p:cNvSpPr/>
          <p:nvPr/>
        </p:nvSpPr>
        <p:spPr>
          <a:xfrm>
            <a:off x="4449764" y="4327994"/>
            <a:ext cx="145419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4513772" y="4392002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</a:t>
            </a:r>
          </a:p>
        </p:txBody>
      </p:sp>
      <p:sp>
        <p:nvSpPr>
          <p:cNvPr id="40" name="Shape 40"/>
          <p:cNvSpPr/>
          <p:nvPr/>
        </p:nvSpPr>
        <p:spPr>
          <a:xfrm>
            <a:off x="310896" y="4662302"/>
            <a:ext cx="190164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374904" y="4726310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224.0.0.251</a:t>
            </a:r>
          </a:p>
        </p:txBody>
      </p:sp>
      <p:sp>
        <p:nvSpPr>
          <p:cNvPr id="42" name="Shape 42"/>
          <p:cNvSpPr/>
          <p:nvPr/>
        </p:nvSpPr>
        <p:spPr>
          <a:xfrm>
            <a:off x="2212538" y="4662302"/>
            <a:ext cx="223722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2276546" y="4726310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01-00-5e-00-00-fb</a:t>
            </a:r>
          </a:p>
        </p:txBody>
      </p:sp>
      <p:sp>
        <p:nvSpPr>
          <p:cNvPr id="44" name="Shape 44"/>
          <p:cNvSpPr/>
          <p:nvPr/>
        </p:nvSpPr>
        <p:spPr>
          <a:xfrm>
            <a:off x="4449764" y="4662302"/>
            <a:ext cx="145419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4513772" y="4726310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</a:t>
            </a:r>
          </a:p>
        </p:txBody>
      </p:sp>
      <p:sp>
        <p:nvSpPr>
          <p:cNvPr id="46" name="Shape 46"/>
          <p:cNvSpPr/>
          <p:nvPr/>
        </p:nvSpPr>
        <p:spPr>
          <a:xfrm>
            <a:off x="310896" y="4996611"/>
            <a:ext cx="190164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374904" y="5060619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239.255.255.250</a:t>
            </a:r>
          </a:p>
        </p:txBody>
      </p:sp>
      <p:sp>
        <p:nvSpPr>
          <p:cNvPr id="48" name="Shape 48"/>
          <p:cNvSpPr/>
          <p:nvPr/>
        </p:nvSpPr>
        <p:spPr>
          <a:xfrm>
            <a:off x="2212538" y="4996611"/>
            <a:ext cx="223722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2276546" y="5060619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01-00-5e-7f-ff-fa</a:t>
            </a:r>
          </a:p>
        </p:txBody>
      </p:sp>
      <p:sp>
        <p:nvSpPr>
          <p:cNvPr id="50" name="Shape 50"/>
          <p:cNvSpPr/>
          <p:nvPr/>
        </p:nvSpPr>
        <p:spPr>
          <a:xfrm>
            <a:off x="4449764" y="4996611"/>
            <a:ext cx="145419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4513772" y="5060619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</a:t>
            </a:r>
          </a:p>
        </p:txBody>
      </p:sp>
      <p:sp>
        <p:nvSpPr>
          <p:cNvPr id="52" name="Shape 52"/>
          <p:cNvSpPr/>
          <p:nvPr/>
        </p:nvSpPr>
        <p:spPr>
          <a:xfrm>
            <a:off x="310896" y="5330919"/>
            <a:ext cx="190164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374904" y="5394927"/>
            <a:ext cx="177362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255.255.255.255</a:t>
            </a:r>
          </a:p>
        </p:txBody>
      </p:sp>
      <p:sp>
        <p:nvSpPr>
          <p:cNvPr id="54" name="Shape 54"/>
          <p:cNvSpPr/>
          <p:nvPr/>
        </p:nvSpPr>
        <p:spPr>
          <a:xfrm>
            <a:off x="2212538" y="5330919"/>
            <a:ext cx="223722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2276546" y="5394927"/>
            <a:ext cx="210921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ff-ff-ff-ff-ff-ff</a:t>
            </a:r>
          </a:p>
        </p:txBody>
      </p:sp>
      <p:sp>
        <p:nvSpPr>
          <p:cNvPr id="56" name="Shape 56"/>
          <p:cNvSpPr/>
          <p:nvPr/>
        </p:nvSpPr>
        <p:spPr>
          <a:xfrm>
            <a:off x="4449764" y="5330919"/>
            <a:ext cx="145419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4513772" y="5394927"/>
            <a:ext cx="132618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</a:t>
            </a:r>
          </a:p>
        </p:txBody>
      </p:sp>
      <p:sp>
        <p:nvSpPr>
          <p:cNvPr id="58" name="Shape 58"/>
          <p:cNvSpPr/>
          <p:nvPr/>
        </p:nvSpPr>
        <p:spPr>
          <a:xfrm>
            <a:off x="6159993" y="2813004"/>
            <a:ext cx="5849097" cy="2980239"/>
          </a:xfrm>
          <a:prstGeom prst="roundRect">
            <a:avLst>
              <a:gd name="adj" fmla="val 76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59" name="Shape 59"/>
          <p:cNvSpPr/>
          <p:nvPr/>
        </p:nvSpPr>
        <p:spPr>
          <a:xfrm>
            <a:off x="6288009" y="29410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60" name="Text 60"/>
          <p:cNvSpPr txBox="1"/>
          <p:nvPr/>
        </p:nvSpPr>
        <p:spPr>
          <a:xfrm>
            <a:off x="6288009" y="29410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9.2.2</a:t>
            </a:r>
          </a:p>
        </p:txBody>
      </p:sp>
      <p:sp>
        <p:nvSpPr>
          <p:cNvPr id="61" name="Text 61"/>
          <p:cNvSpPr txBox="1"/>
          <p:nvPr/>
        </p:nvSpPr>
        <p:spPr>
          <a:xfrm>
            <a:off x="6917947" y="2941020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cache</a:t>
            </a:r>
          </a:p>
        </p:txBody>
      </p:sp>
      <p:sp>
        <p:nvSpPr>
          <p:cNvPr id="62" name="Text 62"/>
          <p:cNvSpPr txBox="1"/>
          <p:nvPr/>
        </p:nvSpPr>
        <p:spPr>
          <a:xfrm>
            <a:off x="6288009" y="3325068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 172.30.1.4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Dynamic: learned by ARP, expire after minutes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172.30.1.254 is the home gateway, hop 1 of the tracert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Static: computed, never asked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subnet and limited broadcast → all 1s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IPv4 multicast → 01-00-5e + low 23 bits of the group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224.0.0.251 → 01-00-5e-00-00-fb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4296120"/>
          </a:xfrm>
          <a:prstGeom prst="roundRect">
            <a:avLst>
              <a:gd name="adj" fmla="val 53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46456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 of ARP in the TCP/IP suite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2011204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and reply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Request: sender's IP and link-layer address, target IP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broadcast: link-layer address unknown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node processes it, only the target answers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Reply: unicast, carries the target's link-layer address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2014992"/>
            <a:ext cx="5849097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2143008"/>
            <a:ext cx="60232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2143008"/>
            <a:ext cx="6023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000060" y="2143008"/>
            <a:ext cx="488101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ARP, then and now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2527056"/>
            <a:ext cx="559306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authentication: any node can answer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 spoofing: claim the gateway's IP, intercept traffic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defence: dynamic ARP inspection on managed switches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Gratuitous ARP: announce your own mapping, detect duplicates, fail over fast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IPv6 has no ARP: Neighbor Discovery (RFC 4861) over ICMPv6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solicited-node multicast instead of broadcast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5579006"/>
          </a:xfrm>
          <a:prstGeom prst="roundRect">
            <a:avLst>
              <a:gd name="adj" fmla="val 41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 operation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45" y="694944"/>
            <a:ext cx="6739831" cy="2347414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298661"/>
            <a:ext cx="6762884" cy="2335209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7329812" y="182880"/>
            <a:ext cx="4679277" cy="5579006"/>
          </a:xfrm>
          <a:prstGeom prst="roundRect">
            <a:avLst>
              <a:gd name="adj" fmla="val 41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745782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45782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087766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Caching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457828" y="694944"/>
            <a:ext cx="4423245" cy="17858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not just broadcast the datagram itself?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nodes, 10 datagrams to B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ARP: 18 × 10 = 180 broadcasts processed and dropped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ARP: 18 processed, then 9 unicasts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concludes the first method is preferable: wrong, the second (ARP) 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5037255"/>
          </a:xfrm>
          <a:prstGeom prst="roundRect">
            <a:avLst>
              <a:gd name="adj" fmla="val 45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 packet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1587427"/>
            <a:ext cx="6177974" cy="3504692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749" y="694944"/>
            <a:ext cx="3365892" cy="566303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5037255"/>
          </a:xfrm>
          <a:prstGeom prst="roundRect">
            <a:avLst>
              <a:gd name="adj" fmla="val 45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fields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type: Ethernet =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 type: IPv4 = 0x0800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lengths: 6 and 4 for Ethernet and IPv4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Operation: 1 request, 2 reply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 and target, hardware and protocol addresses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Carried directly in a frame, EtherType 0x0806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5454537"/>
          </a:xfrm>
          <a:prstGeom prst="roundRect">
            <a:avLst>
              <a:gd name="adj" fmla="val 41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9.4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33415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network, N1 to N2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 N1/L1 needs L2 for N2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Request: broadcast, target hardware field empty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Reply: unicast to L1, carries L2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5454537"/>
          </a:xfrm>
          <a:prstGeom prst="roundRect">
            <a:avLst>
              <a:gd name="adj" fmla="val 41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65568" y="310896"/>
            <a:ext cx="58155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9.4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790" y="694944"/>
            <a:ext cx="6607536" cy="1022924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89" y="2085173"/>
            <a:ext cx="5801836" cy="1743052"/>
          </a:xfrm>
          <a:prstGeom prst="rect">
            <a:avLst/>
          </a:prstGeom>
        </p:spPr>
      </p:pic>
      <p:pic>
        <p:nvPicPr>
          <p:cNvPr id="13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595" y="3980939"/>
            <a:ext cx="5047478" cy="15284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1895475"/>
          </a:xfrm>
          <a:prstGeom prst="roundRect">
            <a:avLst>
              <a:gd name="adj" fmla="val 120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example of communication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10259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sends a datagram to Bob, three nodes away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knows Bob's IP address (DNS, Chapter 26)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every node: forwarding table → next-hop IP → ARP → frame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1895475"/>
          </a:xfrm>
          <a:prstGeom prst="roundRect">
            <a:avLst>
              <a:gd name="adj" fmla="val 120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9.10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136202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 for our example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125539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206371"/>
            <a:ext cx="2545439" cy="3668662"/>
          </a:xfrm>
          <a:prstGeom prst="roundRect">
            <a:avLst>
              <a:gd name="adj" fmla="val 6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334387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334387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2334387"/>
            <a:ext cx="165946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Alice, then R1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718435"/>
            <a:ext cx="2289407" cy="9878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Alice: next hop is default router R1, ARP for R1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R1: decapsulate, next hop R2, ARP for R2, new frame</a:t>
            </a:r>
          </a:p>
        </p:txBody>
      </p:sp>
      <p:sp>
        <p:nvSpPr>
          <p:cNvPr id="17" name="Shape 17"/>
          <p:cNvSpPr/>
          <p:nvPr/>
        </p:nvSpPr>
        <p:spPr>
          <a:xfrm>
            <a:off x="2856335" y="2206371"/>
            <a:ext cx="4512369" cy="3668662"/>
          </a:xfrm>
          <a:prstGeom prst="roundRect">
            <a:avLst>
              <a:gd name="adj" fmla="val 6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2984351" y="2334387"/>
            <a:ext cx="90127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2984351" y="2334387"/>
            <a:ext cx="901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995358" y="2334387"/>
            <a:ext cx="32453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Alice's computer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351" y="2718435"/>
            <a:ext cx="4256337" cy="790104"/>
          </a:xfrm>
          <a:prstGeom prst="rect">
            <a:avLst/>
          </a:prstGeom>
        </p:spPr>
      </p:pic>
      <p:pic>
        <p:nvPicPr>
          <p:cNvPr id="22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0446" y="3579388"/>
            <a:ext cx="3952313" cy="2136240"/>
          </a:xfrm>
          <a:prstGeom prst="rect">
            <a:avLst/>
          </a:prstGeom>
        </p:spPr>
      </p:pic>
      <p:sp>
        <p:nvSpPr>
          <p:cNvPr id="23" name="Shape 23"/>
          <p:cNvSpPr/>
          <p:nvPr/>
        </p:nvSpPr>
        <p:spPr>
          <a:xfrm>
            <a:off x="7496720" y="2206371"/>
            <a:ext cx="4512369" cy="3668662"/>
          </a:xfrm>
          <a:prstGeom prst="roundRect">
            <a:avLst>
              <a:gd name="adj" fmla="val 6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4" name="Shape 24"/>
          <p:cNvSpPr/>
          <p:nvPr/>
        </p:nvSpPr>
        <p:spPr>
          <a:xfrm>
            <a:off x="7624736" y="2334387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7624736" y="2334387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9.12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642748" y="2334387"/>
            <a:ext cx="323832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router R1</a:t>
            </a:r>
          </a:p>
        </p:txBody>
      </p:sp>
      <p:pic>
        <p:nvPicPr>
          <p:cNvPr id="27" name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9935" y="3547999"/>
            <a:ext cx="4004329" cy="2199018"/>
          </a:xfrm>
          <a:prstGeom prst="rect">
            <a:avLst/>
          </a:prstGeom>
        </p:spPr>
      </p:pic>
      <p:pic>
        <p:nvPicPr>
          <p:cNvPr id="28" name="Imag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4736" y="2718435"/>
            <a:ext cx="4256337" cy="7901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2545439" cy="3517065"/>
          </a:xfrm>
          <a:prstGeom prst="roundRect">
            <a:avLst>
              <a:gd name="adj" fmla="val 6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165946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R2, then Bob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2289407" cy="1215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R2: last router, ARP for Bob directly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Bob: address matches, decapsulate, hand the datagram up</a:t>
            </a:r>
          </a:p>
        </p:txBody>
      </p:sp>
      <p:sp>
        <p:nvSpPr>
          <p:cNvPr id="7" name="Shape 7"/>
          <p:cNvSpPr/>
          <p:nvPr/>
        </p:nvSpPr>
        <p:spPr>
          <a:xfrm>
            <a:off x="2856335" y="182880"/>
            <a:ext cx="4512369" cy="3517065"/>
          </a:xfrm>
          <a:prstGeom prst="roundRect">
            <a:avLst>
              <a:gd name="adj" fmla="val 6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2984351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984351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002363" y="310896"/>
            <a:ext cx="323832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router R2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351" y="694944"/>
            <a:ext cx="4127621" cy="766210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845" y="1430715"/>
            <a:ext cx="3885843" cy="2141214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7496720" y="182880"/>
            <a:ext cx="4512369" cy="3517065"/>
          </a:xfrm>
          <a:prstGeom prst="roundRect">
            <a:avLst>
              <a:gd name="adj" fmla="val 6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762473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62473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9.14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642748" y="310896"/>
            <a:ext cx="323832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Bob's site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736" y="694944"/>
            <a:ext cx="4256337" cy="790104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6643" y="1398952"/>
            <a:ext cx="1821454" cy="1949700"/>
          </a:xfrm>
          <a:prstGeom prst="rect">
            <a:avLst/>
          </a:prstGeom>
        </p:spPr>
      </p:pic>
      <p:sp>
        <p:nvSpPr>
          <p:cNvPr id="19" name="Shape 19"/>
          <p:cNvSpPr/>
          <p:nvPr/>
        </p:nvSpPr>
        <p:spPr>
          <a:xfrm>
            <a:off x="182880" y="3827961"/>
            <a:ext cx="11826210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0" name="Shape 20"/>
          <p:cNvSpPr/>
          <p:nvPr/>
        </p:nvSpPr>
        <p:spPr>
          <a:xfrm>
            <a:off x="310896" y="3955977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10896" y="3955977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9.2.3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940834" y="3955977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stays, what changes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310896" y="4340025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source and destination: the same on every hop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Link-layer source and destination: replaced at every router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format: may change from link to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ARP: once per new neighbour, then answered from the cache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3520840"/>
          </a:xfrm>
          <a:prstGeom prst="roundRect">
            <a:avLst>
              <a:gd name="adj" fmla="val 6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486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486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5487" y="310896"/>
            <a:ext cx="108555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printed slides and textbook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77684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</a:p>
        </p:txBody>
      </p:sp>
      <p:sp>
        <p:nvSpPr>
          <p:cNvPr id="8" name="Shape 8"/>
          <p:cNvSpPr/>
          <p:nvPr/>
        </p:nvSpPr>
        <p:spPr>
          <a:xfrm>
            <a:off x="3087739" y="694944"/>
            <a:ext cx="3702457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51747" y="758952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</a:t>
            </a:r>
          </a:p>
        </p:txBody>
      </p:sp>
      <p:sp>
        <p:nvSpPr>
          <p:cNvPr id="10" name="Shape 10"/>
          <p:cNvSpPr/>
          <p:nvPr/>
        </p:nvSpPr>
        <p:spPr>
          <a:xfrm>
            <a:off x="6790195" y="694944"/>
            <a:ext cx="509087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854203" y="758952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Corrected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277684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sublayers figure</a:t>
            </a:r>
          </a:p>
        </p:txBody>
      </p:sp>
      <p:sp>
        <p:nvSpPr>
          <p:cNvPr id="14" name="Shape 14"/>
          <p:cNvSpPr/>
          <p:nvPr/>
        </p:nvSpPr>
        <p:spPr>
          <a:xfrm>
            <a:off x="3087739" y="1029252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51747" y="1093260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numbered Figure 9.3 a second time</a:t>
            </a:r>
          </a:p>
        </p:txBody>
      </p:sp>
      <p:sp>
        <p:nvSpPr>
          <p:cNvPr id="16" name="Shape 16"/>
          <p:cNvSpPr/>
          <p:nvPr/>
        </p:nvSpPr>
        <p:spPr>
          <a:xfrm>
            <a:off x="6790195" y="1029252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6854203" y="1093260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9.4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277684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slide</a:t>
            </a:r>
          </a:p>
        </p:txBody>
      </p:sp>
      <p:sp>
        <p:nvSpPr>
          <p:cNvPr id="20" name="Shape 20"/>
          <p:cNvSpPr/>
          <p:nvPr/>
        </p:nvSpPr>
        <p:spPr>
          <a:xfrm>
            <a:off x="3087739" y="1363561"/>
            <a:ext cx="370245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151747" y="1427569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framing, flow control, error control</a:t>
            </a:r>
          </a:p>
        </p:txBody>
      </p:sp>
      <p:sp>
        <p:nvSpPr>
          <p:cNvPr id="22" name="Shape 22"/>
          <p:cNvSpPr/>
          <p:nvPr/>
        </p:nvSpPr>
        <p:spPr>
          <a:xfrm>
            <a:off x="6790195" y="1363561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6854203" y="1427569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 congestion control, as in the book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277684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OUI fee</a:t>
            </a:r>
          </a:p>
        </p:txBody>
      </p:sp>
      <p:sp>
        <p:nvSpPr>
          <p:cNvPr id="26" name="Shape 26"/>
          <p:cNvSpPr/>
          <p:nvPr/>
        </p:nvSpPr>
        <p:spPr>
          <a:xfrm>
            <a:off x="3087739" y="1697869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151747" y="1761877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$3000 per year</a:t>
            </a:r>
          </a:p>
        </p:txBody>
      </p:sp>
      <p:sp>
        <p:nvSpPr>
          <p:cNvPr id="28" name="Shape 28"/>
          <p:cNvSpPr/>
          <p:nvPr/>
        </p:nvSpPr>
        <p:spPr>
          <a:xfrm>
            <a:off x="6790195" y="1697869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6854203" y="1761877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one-time, about US$3,600; annual fee only for a private listing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277684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 caching argument</a:t>
            </a:r>
          </a:p>
        </p:txBody>
      </p:sp>
      <p:sp>
        <p:nvSpPr>
          <p:cNvPr id="32" name="Shape 32"/>
          <p:cNvSpPr/>
          <p:nvPr/>
        </p:nvSpPr>
        <p:spPr>
          <a:xfrm>
            <a:off x="3087739" y="2032178"/>
            <a:ext cx="370245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3151747" y="2096186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method is preferable</a:t>
            </a:r>
          </a:p>
        </p:txBody>
      </p:sp>
      <p:sp>
        <p:nvSpPr>
          <p:cNvPr id="34" name="Shape 34"/>
          <p:cNvSpPr/>
          <p:nvPr/>
        </p:nvSpPr>
        <p:spPr>
          <a:xfrm>
            <a:off x="6790195" y="2032178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6854203" y="2096186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second method, ARP with caching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2776843" cy="540601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2648827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Console output</a:t>
            </a:r>
          </a:p>
        </p:txBody>
      </p:sp>
      <p:sp>
        <p:nvSpPr>
          <p:cNvPr id="38" name="Shape 38"/>
          <p:cNvSpPr/>
          <p:nvPr/>
        </p:nvSpPr>
        <p:spPr>
          <a:xfrm>
            <a:off x="3087739" y="2366486"/>
            <a:ext cx="3702457" cy="540601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151747" y="2430494"/>
            <a:ext cx="3574441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Korean messages and headers</a:t>
            </a:r>
          </a:p>
        </p:txBody>
      </p:sp>
      <p:sp>
        <p:nvSpPr>
          <p:cNvPr id="40" name="Shape 40"/>
          <p:cNvSpPr/>
          <p:nvPr/>
        </p:nvSpPr>
        <p:spPr>
          <a:xfrm>
            <a:off x="6790195" y="2366486"/>
            <a:ext cx="5090878" cy="540601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6854203" y="2430494"/>
            <a:ext cx="4962862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translated: Request timed out, Interface, Internet address, Physical address, Type, dynamic, static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907087"/>
            <a:ext cx="277684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971095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9.1</a:t>
            </a:r>
          </a:p>
        </p:txBody>
      </p:sp>
      <p:sp>
        <p:nvSpPr>
          <p:cNvPr id="44" name="Shape 44"/>
          <p:cNvSpPr/>
          <p:nvPr/>
        </p:nvSpPr>
        <p:spPr>
          <a:xfrm>
            <a:off x="3087739" y="2907087"/>
            <a:ext cx="370245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3151747" y="2971095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digit must be even</a:t>
            </a:r>
          </a:p>
        </p:txBody>
      </p:sp>
      <p:sp>
        <p:nvSpPr>
          <p:cNvPr id="46" name="Shape 46"/>
          <p:cNvSpPr/>
          <p:nvPr/>
        </p:nvSpPr>
        <p:spPr>
          <a:xfrm>
            <a:off x="6790195" y="2907087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6854203" y="2971095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I/G bit must be 0; A2 also sets U/L = 1, a local address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241396"/>
            <a:ext cx="277684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305404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9.11, 9.13 captions</a:t>
            </a:r>
          </a:p>
        </p:txBody>
      </p:sp>
      <p:sp>
        <p:nvSpPr>
          <p:cNvPr id="50" name="Shape 50"/>
          <p:cNvSpPr/>
          <p:nvPr/>
        </p:nvSpPr>
        <p:spPr>
          <a:xfrm>
            <a:off x="3087739" y="3241396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151747" y="3305404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site, flow of activities at R2</a:t>
            </a:r>
          </a:p>
        </p:txBody>
      </p:sp>
      <p:sp>
        <p:nvSpPr>
          <p:cNvPr id="52" name="Shape 52"/>
          <p:cNvSpPr/>
          <p:nvPr/>
        </p:nvSpPr>
        <p:spPr>
          <a:xfrm>
            <a:off x="6790195" y="3241396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6854203" y="3305404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Alice's computer, activities at router R2</a:t>
            </a:r>
          </a:p>
        </p:txBody>
      </p:sp>
      <p:sp>
        <p:nvSpPr>
          <p:cNvPr id="54" name="Shape 54"/>
          <p:cNvSpPr/>
          <p:nvPr/>
        </p:nvSpPr>
        <p:spPr>
          <a:xfrm>
            <a:off x="182880" y="3831736"/>
            <a:ext cx="5849097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55" name="Shape 55"/>
          <p:cNvSpPr/>
          <p:nvPr/>
        </p:nvSpPr>
        <p:spPr>
          <a:xfrm>
            <a:off x="310896" y="3959752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56" name="Text 56"/>
          <p:cNvSpPr txBox="1"/>
          <p:nvPr/>
        </p:nvSpPr>
        <p:spPr>
          <a:xfrm>
            <a:off x="310896" y="3959752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1265299" y="3959752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Addresses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310896" y="4343800"/>
            <a:ext cx="5593065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RA, MA-L: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an OUI costs and what it buys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https://standards.ieee.org/products-programs/regauth/oui/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RA FAQ: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MA-L, MA-M, MA-S block sizes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https://standards.ieee.org/faqs/regauth/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Android, MAC randomization: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bits are set, and when it changes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https://source.android.com/docs/core/connect/wifi-mac-randomization-behavior</a:t>
            </a:r>
          </a:p>
        </p:txBody>
      </p:sp>
      <p:sp>
        <p:nvSpPr>
          <p:cNvPr id="59" name="Shape 59"/>
          <p:cNvSpPr/>
          <p:nvPr/>
        </p:nvSpPr>
        <p:spPr>
          <a:xfrm>
            <a:off x="6159993" y="3831736"/>
            <a:ext cx="5849097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60" name="Shape 60"/>
          <p:cNvSpPr/>
          <p:nvPr/>
        </p:nvSpPr>
        <p:spPr>
          <a:xfrm>
            <a:off x="6288009" y="3959752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6288009" y="3959752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62" name="Text 62"/>
          <p:cNvSpPr txBox="1"/>
          <p:nvPr/>
        </p:nvSpPr>
        <p:spPr>
          <a:xfrm>
            <a:off x="7242412" y="3959752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Resolution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x="6288009" y="4343800"/>
            <a:ext cx="5593065" cy="1557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Mist, MAC randomization: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spotting a random address by its second digit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https://www.mist.com/get-to-know-mac-address-randomization-in-2020/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Ip2Geo, MAC addresses explained: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ARP, NDP and ARP spoofing in one page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https://ip2geo.dev/blog/mac-address-explained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arp -a and tracert on your own machine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