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76"/>
  </p:notesMasterIdLst>
  <p:sldIdLst>
    <p:sldId id="256" r:id="rId2"/>
    <p:sldId id="278" r:id="rId3"/>
    <p:sldId id="257" r:id="rId4"/>
    <p:sldId id="312" r:id="rId5"/>
    <p:sldId id="309" r:id="rId6"/>
    <p:sldId id="310" r:id="rId7"/>
    <p:sldId id="330" r:id="rId8"/>
    <p:sldId id="258" r:id="rId9"/>
    <p:sldId id="320" r:id="rId10"/>
    <p:sldId id="259" r:id="rId11"/>
    <p:sldId id="260" r:id="rId12"/>
    <p:sldId id="322" r:id="rId13"/>
    <p:sldId id="279" r:id="rId14"/>
    <p:sldId id="261" r:id="rId15"/>
    <p:sldId id="317" r:id="rId16"/>
    <p:sldId id="318" r:id="rId17"/>
    <p:sldId id="262" r:id="rId18"/>
    <p:sldId id="263" r:id="rId19"/>
    <p:sldId id="323" r:id="rId20"/>
    <p:sldId id="324" r:id="rId21"/>
    <p:sldId id="326" r:id="rId22"/>
    <p:sldId id="264" r:id="rId23"/>
    <p:sldId id="265" r:id="rId24"/>
    <p:sldId id="266" r:id="rId25"/>
    <p:sldId id="267" r:id="rId26"/>
    <p:sldId id="268" r:id="rId27"/>
    <p:sldId id="269" r:id="rId28"/>
    <p:sldId id="327" r:id="rId29"/>
    <p:sldId id="328" r:id="rId30"/>
    <p:sldId id="271" r:id="rId31"/>
    <p:sldId id="331" r:id="rId32"/>
    <p:sldId id="329" r:id="rId33"/>
    <p:sldId id="311" r:id="rId34"/>
    <p:sldId id="332" r:id="rId35"/>
    <p:sldId id="333" r:id="rId36"/>
    <p:sldId id="313" r:id="rId37"/>
    <p:sldId id="314" r:id="rId38"/>
    <p:sldId id="334" r:id="rId39"/>
    <p:sldId id="273" r:id="rId40"/>
    <p:sldId id="335" r:id="rId41"/>
    <p:sldId id="275" r:id="rId42"/>
    <p:sldId id="276" r:id="rId43"/>
    <p:sldId id="336" r:id="rId44"/>
    <p:sldId id="277" r:id="rId45"/>
    <p:sldId id="285" r:id="rId46"/>
    <p:sldId id="337" r:id="rId47"/>
    <p:sldId id="286" r:id="rId48"/>
    <p:sldId id="280" r:id="rId49"/>
    <p:sldId id="287" r:id="rId50"/>
    <p:sldId id="288" r:id="rId51"/>
    <p:sldId id="289" r:id="rId52"/>
    <p:sldId id="290" r:id="rId53"/>
    <p:sldId id="291" r:id="rId54"/>
    <p:sldId id="292" r:id="rId55"/>
    <p:sldId id="293" r:id="rId56"/>
    <p:sldId id="294" r:id="rId57"/>
    <p:sldId id="295" r:id="rId58"/>
    <p:sldId id="296" r:id="rId59"/>
    <p:sldId id="297" r:id="rId60"/>
    <p:sldId id="298" r:id="rId61"/>
    <p:sldId id="299" r:id="rId62"/>
    <p:sldId id="281" r:id="rId63"/>
    <p:sldId id="300" r:id="rId64"/>
    <p:sldId id="301" r:id="rId65"/>
    <p:sldId id="302" r:id="rId66"/>
    <p:sldId id="303" r:id="rId67"/>
    <p:sldId id="304" r:id="rId68"/>
    <p:sldId id="282" r:id="rId69"/>
    <p:sldId id="305" r:id="rId70"/>
    <p:sldId id="306" r:id="rId71"/>
    <p:sldId id="307" r:id="rId72"/>
    <p:sldId id="284" r:id="rId73"/>
    <p:sldId id="308" r:id="rId74"/>
    <p:sldId id="321" r:id="rId75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78" y="-6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3799D0-CBAA-4E09-A8A0-0379694441F1}" type="datetimeFigureOut">
              <a:rPr lang="ko-KR" altLang="en-US" smtClean="0"/>
              <a:t>2012-11-21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8A634F-FCC4-47ED-B597-E3AF637030B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927453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CA2502-3FB0-4B97-8F09-6D4859B36EE5}" type="datetime1">
              <a:rPr lang="ko-KR" altLang="en-US" smtClean="0"/>
              <a:t>2012-11-21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(c) Hyogon Kim, 2012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t3.gstatic.com/images?q=tbn:ANd9GcTnSH-ulTDMqANoM6hpaA5M8V6ASi7Zvn8MLSUn--eDa1gcS1mM22fyyiWF6A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836712"/>
            <a:ext cx="6192688" cy="485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>
            <a:lvl1pPr>
              <a:defRPr sz="3600">
                <a:latin typeface="Comic Sans MS" pitchFamily="66" charset="0"/>
                <a:cs typeface="Times New Roman" pitchFamily="18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/>
          </a:bodyPr>
          <a:lstStyle>
            <a:lvl1pPr>
              <a:defRPr sz="2400">
                <a:latin typeface="Comic Sans MS" pitchFamily="66" charset="0"/>
                <a:cs typeface="Times New Roman" pitchFamily="18" charset="0"/>
              </a:defRPr>
            </a:lvl1pPr>
            <a:lvl2pPr>
              <a:defRPr sz="2000">
                <a:latin typeface="Comic Sans MS" pitchFamily="66" charset="0"/>
                <a:cs typeface="Times New Roman" pitchFamily="18" charset="0"/>
              </a:defRPr>
            </a:lvl2pPr>
            <a:lvl3pPr>
              <a:defRPr sz="1800">
                <a:latin typeface="Comic Sans MS" pitchFamily="66" charset="0"/>
                <a:cs typeface="Times New Roman" pitchFamily="18" charset="0"/>
              </a:defRPr>
            </a:lvl3pPr>
            <a:lvl4pPr>
              <a:defRPr sz="1600">
                <a:latin typeface="Comic Sans MS" pitchFamily="66" charset="0"/>
                <a:cs typeface="Times New Roman" pitchFamily="18" charset="0"/>
              </a:defRPr>
            </a:lvl4pPr>
            <a:lvl5pPr>
              <a:defRPr sz="1600">
                <a:latin typeface="Comic Sans MS" pitchFamily="66" charset="0"/>
                <a:cs typeface="Times New Roman" pitchFamily="18" charset="0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5A6789-9883-4552-9E0B-43494E70F3DD}" type="datetime1">
              <a:rPr lang="ko-KR" altLang="en-US" smtClean="0"/>
              <a:t>2012-11-21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(c) Hyogon Kim, 2012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DBE8CB-39F7-417E-839D-9EF27C711B56}" type="datetime1">
              <a:rPr lang="ko-KR" altLang="en-US" smtClean="0"/>
              <a:t>2012-11-21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(c) Hyogon Kim, 2012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21D72F-7DA7-4315-8D9A-FA59A607FC3C}" type="datetime1">
              <a:rPr lang="ko-KR" altLang="en-US" smtClean="0"/>
              <a:t>2012-11-21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(c) Hyogon Kim, 2012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D7F2EE-8132-4506-9440-B212C25ADC61}" type="datetime1">
              <a:rPr lang="ko-KR" altLang="en-US" smtClean="0"/>
              <a:t>2012-11-21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(c) Hyogon Kim, 2012</a:t>
            </a:r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90836B-1339-4B26-BE4C-D5592371870E}" type="datetime1">
              <a:rPr lang="ko-KR" altLang="en-US" smtClean="0"/>
              <a:t>2012-11-21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(c) Hyogon Kim, 2012</a:t>
            </a: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568BC8-0528-4581-B761-E9424C3549E3}" type="datetime1">
              <a:rPr lang="ko-KR" altLang="en-US" smtClean="0"/>
              <a:t>2012-11-21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(c) Hyogon Kim, 2012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A9D72B-ECEE-4308-931D-180870E40090}" type="datetime1">
              <a:rPr lang="ko-KR" altLang="en-US" smtClean="0"/>
              <a:t>2012-11-21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(c) Hyogon Kim, 2012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A145F-C5E1-4BFA-81E0-77983FAF452F}" type="datetime1">
              <a:rPr lang="ko-KR" altLang="en-US" smtClean="0"/>
              <a:t>2012-11-21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(c) Hyogon Kim, 2012</a:t>
            </a: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A1944E-1017-41C7-AD97-899FD0C2B1A2}" type="datetime1">
              <a:rPr lang="ko-KR" altLang="en-US" smtClean="0"/>
              <a:t>2012-11-21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(c) Hyogon Kim, 2012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29D221-3DD7-4D9E-A859-7C7BB38D9381}" type="datetime1">
              <a:rPr lang="ko-KR" altLang="en-US" smtClean="0"/>
              <a:t>2012-11-21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(c) Hyogon Kim, 2012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22F655-946C-49CE-AE8F-CE76DDE8BF2F}" type="datetime1">
              <a:rPr lang="ko-KR" altLang="en-US" smtClean="0"/>
              <a:t>2012-11-21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ko-KR" smtClean="0"/>
              <a:t>(c) Hyogon Kim, 2012</a:t>
            </a:r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Comic Sans MS" pitchFamily="66" charset="0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://cddis.nasa.gov/gnss_datasum.html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www.youtube.com/watch?v=0m5AT67Apvs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tsi.org/deliver/etsi_ts/136300_136399/136355/09.02.01_60/ts_136355v090201p.pdf" TargetMode="Externa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gif"/><Relationship Id="rId4" Type="http://schemas.openxmlformats.org/officeDocument/2006/relationships/image" Target="../media/image32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42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b="1" dirty="0">
                <a:latin typeface="Comic Sans MS" pitchFamily="66" charset="0"/>
              </a:rPr>
              <a:t>Energy Efficient GPS Sensing with Cloud Offloading</a:t>
            </a:r>
            <a:endParaRPr lang="ko-KR" altLang="en-US" dirty="0">
              <a:latin typeface="Comic Sans MS" pitchFamily="66" charset="0"/>
            </a:endParaRP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 err="1">
                <a:latin typeface="Comic Sans MS" pitchFamily="66" charset="0"/>
              </a:rPr>
              <a:t>Jie</a:t>
            </a:r>
            <a:r>
              <a:rPr lang="en-US" altLang="ko-KR" dirty="0">
                <a:latin typeface="Comic Sans MS" pitchFamily="66" charset="0"/>
              </a:rPr>
              <a:t> </a:t>
            </a:r>
            <a:r>
              <a:rPr lang="en-US" altLang="ko-KR" dirty="0" smtClean="0">
                <a:latin typeface="Comic Sans MS" pitchFamily="66" charset="0"/>
              </a:rPr>
              <a:t>Liu et</a:t>
            </a:r>
            <a:r>
              <a:rPr lang="ko-KR" altLang="en-US" dirty="0" smtClean="0">
                <a:latin typeface="Comic Sans MS" pitchFamily="66" charset="0"/>
              </a:rPr>
              <a:t> </a:t>
            </a:r>
            <a:r>
              <a:rPr lang="en-US" altLang="ko-KR" dirty="0" smtClean="0">
                <a:latin typeface="Comic Sans MS" pitchFamily="66" charset="0"/>
              </a:rPr>
              <a:t>al.</a:t>
            </a:r>
          </a:p>
          <a:p>
            <a:r>
              <a:rPr lang="en-US" altLang="ko-KR" dirty="0" err="1" smtClean="0">
                <a:latin typeface="Comic Sans MS" pitchFamily="66" charset="0"/>
              </a:rPr>
              <a:t>Sensys</a:t>
            </a:r>
            <a:r>
              <a:rPr lang="en-US" altLang="ko-KR" dirty="0" smtClean="0">
                <a:latin typeface="Comic Sans MS" pitchFamily="66" charset="0"/>
              </a:rPr>
              <a:t> 2012</a:t>
            </a:r>
            <a:endParaRPr lang="ko-KR" altLang="en-US" dirty="0">
              <a:latin typeface="Comic Sans MS" pitchFamily="66" charset="0"/>
            </a:endParaRPr>
          </a:p>
        </p:txBody>
      </p:sp>
      <p:pic>
        <p:nvPicPr>
          <p:cNvPr id="1026" name="Picture 2" descr="http://upload.wikimedia.org/wikipedia/commons/thumb/8/8d/GPS_Satellite_NASA_art-iif.jpg/220px-GPS_Satellite_NASA_art-ii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725144"/>
            <a:ext cx="2095500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://upload.wikimedia.org/wikipedia/commons/9/9c/ConstellationGPS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548680"/>
            <a:ext cx="22860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0015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solidFill>
                  <a:schemeClr val="bg1"/>
                </a:solidFill>
              </a:rPr>
              <a:t>Outline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altLang="ko-KR" dirty="0" smtClean="0">
                <a:solidFill>
                  <a:srgbClr val="FFFF00"/>
                </a:solidFill>
                <a:latin typeface="Comic Sans MS" pitchFamily="66" charset="0"/>
              </a:rPr>
              <a:t>Introduction</a:t>
            </a:r>
          </a:p>
          <a:p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GPS receiving overview</a:t>
            </a:r>
          </a:p>
          <a:p>
            <a:pPr lvl="1"/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GPS signals</a:t>
            </a:r>
          </a:p>
          <a:p>
            <a:pPr lvl="1"/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Acquisition</a:t>
            </a:r>
          </a:p>
          <a:p>
            <a:pPr lvl="1"/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Location calculation</a:t>
            </a:r>
          </a:p>
          <a:p>
            <a:pPr lvl="1"/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Coarse time navigation</a:t>
            </a:r>
          </a:p>
          <a:p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Co-GPS design</a:t>
            </a:r>
          </a:p>
          <a:p>
            <a:pPr lvl="1"/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Shadow locations</a:t>
            </a:r>
          </a:p>
          <a:p>
            <a:pPr lvl="1"/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Guessing reference locations</a:t>
            </a:r>
          </a:p>
          <a:p>
            <a:pPr lvl="1"/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Solution pruning</a:t>
            </a:r>
          </a:p>
          <a:p>
            <a:pPr lvl="1"/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Accuracy considerations</a:t>
            </a:r>
          </a:p>
          <a:p>
            <a:pPr lvl="1"/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Web services</a:t>
            </a:r>
          </a:p>
          <a:p>
            <a:pPr lvl="1"/>
            <a:endParaRPr lang="en-US" altLang="ko-KR" dirty="0" smtClean="0">
              <a:solidFill>
                <a:schemeClr val="bg1"/>
              </a:solidFill>
            </a:endParaRPr>
          </a:p>
          <a:p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Evaluation</a:t>
            </a:r>
          </a:p>
          <a:p>
            <a:pPr lvl="1"/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Acquisition quality</a:t>
            </a:r>
          </a:p>
          <a:p>
            <a:pPr lvl="1"/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Overall location accuracy</a:t>
            </a:r>
          </a:p>
          <a:p>
            <a:pPr lvl="1"/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Time sensitivity</a:t>
            </a:r>
          </a:p>
          <a:p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Platform implementation</a:t>
            </a:r>
          </a:p>
          <a:p>
            <a:pPr lvl="1"/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GPS sensing</a:t>
            </a:r>
          </a:p>
          <a:p>
            <a:pPr lvl="1"/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Time synchronization using WWVB</a:t>
            </a:r>
          </a:p>
          <a:p>
            <a:pPr lvl="1"/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Energy consumption</a:t>
            </a:r>
          </a:p>
          <a:p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Related work</a:t>
            </a:r>
          </a:p>
          <a:p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Conclusion</a:t>
            </a:r>
            <a:endParaRPr lang="ko-KR" altLang="en-US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ADA4F-1A70-48C8-9119-1E754A53BB39}" type="datetime1">
              <a:rPr lang="ko-KR" altLang="en-US" smtClean="0"/>
              <a:t>2012-11-21</a:t>
            </a:fld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9857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Introduction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ko-KR" dirty="0" smtClean="0"/>
              <a:t>GPS* is essential but processing-intensive and energy-consuming</a:t>
            </a:r>
          </a:p>
          <a:p>
            <a:pPr lvl="1"/>
            <a:r>
              <a:rPr lang="en-US" altLang="ko-KR" dirty="0" smtClean="0"/>
              <a:t>E.g. </a:t>
            </a:r>
            <a:r>
              <a:rPr lang="en-US" altLang="ko-KR" dirty="0" err="1" smtClean="0"/>
              <a:t>ZebraNet</a:t>
            </a:r>
            <a:r>
              <a:rPr lang="en-US" altLang="ko-KR" dirty="0" smtClean="0"/>
              <a:t> sensor node: 1 GPS location fix </a:t>
            </a:r>
            <a:r>
              <a:rPr lang="en-US" altLang="ko-KR" dirty="0" smtClean="0">
                <a:sym typeface="Wingdings" pitchFamily="2" charset="2"/>
              </a:rPr>
              <a:t> </a:t>
            </a:r>
            <a:r>
              <a:rPr lang="en-US" altLang="ko-KR" dirty="0" smtClean="0"/>
              <a:t>turn on GPS chip for 25s X 462mW</a:t>
            </a:r>
          </a:p>
          <a:p>
            <a:pPr lvl="2"/>
            <a:r>
              <a:rPr lang="en-US" altLang="ko-KR" dirty="0" smtClean="0"/>
              <a:t>Uses 540g solar cell array + 287g 2Ah lithium-ion battery for GPS reading every 3 minutes </a:t>
            </a:r>
            <a:r>
              <a:rPr lang="en-US" altLang="ko-KR" dirty="0" smtClean="0">
                <a:sym typeface="Wingdings" pitchFamily="2" charset="2"/>
              </a:rPr>
              <a:t> 70% of the total weight (1.151kg)</a:t>
            </a:r>
            <a:endParaRPr lang="en-US" altLang="ko-KR" dirty="0" smtClean="0"/>
          </a:p>
          <a:p>
            <a:pPr lvl="1"/>
            <a:endParaRPr lang="en-US" altLang="ko-KR" dirty="0" smtClean="0"/>
          </a:p>
          <a:p>
            <a:pPr lvl="1"/>
            <a:endParaRPr lang="en-US" altLang="ko-KR" dirty="0"/>
          </a:p>
          <a:p>
            <a:pPr lvl="1"/>
            <a:endParaRPr lang="en-US" altLang="ko-KR" dirty="0" smtClean="0"/>
          </a:p>
          <a:p>
            <a:pPr lvl="1"/>
            <a:endParaRPr lang="en-US" altLang="ko-KR" dirty="0"/>
          </a:p>
          <a:p>
            <a:pPr lvl="1"/>
            <a:endParaRPr lang="en-US" altLang="ko-KR" dirty="0" smtClean="0"/>
          </a:p>
          <a:p>
            <a:pPr lvl="1"/>
            <a:endParaRPr lang="en-US" altLang="ko-KR" dirty="0"/>
          </a:p>
          <a:p>
            <a:endParaRPr lang="en-US" altLang="ko-KR" dirty="0" smtClean="0"/>
          </a:p>
          <a:p>
            <a:r>
              <a:rPr lang="en-US" altLang="ko-KR" dirty="0" smtClean="0"/>
              <a:t>Typical smart phone drains out battery for 6 </a:t>
            </a:r>
            <a:r>
              <a:rPr lang="en-US" altLang="ko-KR" dirty="0" err="1" smtClean="0"/>
              <a:t>hrs</a:t>
            </a:r>
            <a:r>
              <a:rPr lang="en-US" altLang="ko-KR" dirty="0" smtClean="0"/>
              <a:t> of GPS</a:t>
            </a:r>
          </a:p>
          <a:p>
            <a:pPr lvl="1"/>
            <a:r>
              <a:rPr lang="en-US" altLang="ko-KR" dirty="0" smtClean="0"/>
              <a:t>Cannot be used in unattended deployments for long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39" y="3068960"/>
            <a:ext cx="2619375" cy="209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D26F1B-FBBB-44E0-BD3C-23764E26130A}" type="datetime1">
              <a:rPr lang="ko-KR" altLang="en-US" smtClean="0"/>
              <a:t>2012-11-21</a:t>
            </a:fld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7258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*GPS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One of Global Navigation Satellite Systems (GNSS)</a:t>
            </a:r>
          </a:p>
          <a:p>
            <a:pPr lvl="1"/>
            <a:r>
              <a:rPr lang="en-US" altLang="ko-KR" dirty="0" smtClean="0"/>
              <a:t>GPS (US)</a:t>
            </a:r>
          </a:p>
          <a:p>
            <a:pPr lvl="1"/>
            <a:r>
              <a:rPr lang="en-US" altLang="ko-KR" dirty="0" err="1" smtClean="0"/>
              <a:t>Glonass</a:t>
            </a:r>
            <a:r>
              <a:rPr lang="en-US" altLang="ko-KR" dirty="0" smtClean="0"/>
              <a:t> (Russia)</a:t>
            </a:r>
          </a:p>
          <a:p>
            <a:pPr lvl="1"/>
            <a:r>
              <a:rPr lang="en-US" altLang="ko-KR" dirty="0" smtClean="0"/>
              <a:t>Galileo (EU)</a:t>
            </a:r>
          </a:p>
          <a:p>
            <a:pPr lvl="1"/>
            <a:r>
              <a:rPr lang="en-US" altLang="ko-KR" dirty="0" smtClean="0"/>
              <a:t>Compass (China)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6A4D21-0ADD-4967-B17E-FA29FF407A3C}" type="datetime1">
              <a:rPr lang="ko-KR" altLang="en-US" smtClean="0"/>
              <a:t>2012-11-21</a:t>
            </a:fld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76087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Introduction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Why so much energy?</a:t>
            </a:r>
          </a:p>
          <a:p>
            <a:pPr lvl="1"/>
            <a:r>
              <a:rPr lang="en-US" altLang="ko-KR" dirty="0" smtClean="0">
                <a:solidFill>
                  <a:srgbClr val="FF0000"/>
                </a:solidFill>
              </a:rPr>
              <a:t>Ephemeris* </a:t>
            </a:r>
            <a:r>
              <a:rPr lang="en-US" altLang="ko-KR" dirty="0" smtClean="0"/>
              <a:t>(time &amp; satellite trajectory info) sent from satellites at 50b/s</a:t>
            </a:r>
          </a:p>
          <a:p>
            <a:pPr lvl="2"/>
            <a:r>
              <a:rPr lang="en-US" altLang="ko-KR" dirty="0" smtClean="0"/>
              <a:t>Receiver should be turned on for up to 30 sec for full data packets from satellites for computing its location</a:t>
            </a:r>
          </a:p>
          <a:p>
            <a:pPr lvl="1"/>
            <a:r>
              <a:rPr lang="en-US" altLang="ko-KR" dirty="0" smtClean="0"/>
              <a:t>Large amount of signal processing to acquire and track satellites due to</a:t>
            </a:r>
          </a:p>
          <a:p>
            <a:pPr lvl="2"/>
            <a:r>
              <a:rPr lang="en-US" altLang="ko-KR" dirty="0" smtClean="0"/>
              <a:t>Weak signal</a:t>
            </a:r>
          </a:p>
          <a:p>
            <a:pPr lvl="2"/>
            <a:r>
              <a:rPr lang="en-US" altLang="ko-KR" dirty="0" smtClean="0"/>
              <a:t>Doppler frequency shifts</a:t>
            </a:r>
          </a:p>
          <a:p>
            <a:pPr lvl="1"/>
            <a:r>
              <a:rPr lang="en-US" altLang="ko-KR" dirty="0"/>
              <a:t>GPS chip cannot easily be duty-cycled for energy </a:t>
            </a:r>
            <a:r>
              <a:rPr lang="en-US" altLang="ko-KR" dirty="0" smtClean="0"/>
              <a:t>saving!</a:t>
            </a:r>
          </a:p>
          <a:p>
            <a:pPr lvl="1"/>
            <a:r>
              <a:rPr lang="en-US" altLang="ko-KR" dirty="0" smtClean="0"/>
              <a:t>Powerful CPU for post-processing &amp; least-square calculation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467B27-0C73-4855-A50F-07EFF4D1E1BD}" type="datetime1">
              <a:rPr lang="ko-KR" altLang="en-US" smtClean="0"/>
              <a:t>2012-11-21</a:t>
            </a:fld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22666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*Ephemeris &amp; Almanac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altLang="ko-KR" i="1" dirty="0" smtClean="0"/>
              <a:t>Navigation messages</a:t>
            </a:r>
          </a:p>
          <a:p>
            <a:r>
              <a:rPr lang="en-US" altLang="ko-KR" dirty="0" smtClean="0"/>
              <a:t>Almanac</a:t>
            </a:r>
          </a:p>
          <a:p>
            <a:pPr lvl="1"/>
            <a:r>
              <a:rPr lang="en-US" altLang="ko-KR" dirty="0" smtClean="0"/>
              <a:t>Coarse orbital parameters for all satellites (SVs)</a:t>
            </a:r>
          </a:p>
          <a:p>
            <a:pPr lvl="1"/>
            <a:r>
              <a:rPr lang="en-US" altLang="ko-KR" dirty="0" smtClean="0"/>
              <a:t>Each SV broadcasts Almanac for all SVs</a:t>
            </a:r>
          </a:p>
          <a:p>
            <a:pPr lvl="1"/>
            <a:r>
              <a:rPr lang="en-US" altLang="ko-KR" dirty="0" smtClean="0"/>
              <a:t>Considered valid up to several months</a:t>
            </a:r>
          </a:p>
          <a:p>
            <a:pPr lvl="1"/>
            <a:r>
              <a:rPr lang="en-US" altLang="ko-KR" dirty="0" smtClean="0"/>
              <a:t>When receiver wakes up in more than 30min, it uses Almanac and current time to look for SVs (initial search)</a:t>
            </a:r>
          </a:p>
          <a:p>
            <a:pPr lvl="1"/>
            <a:r>
              <a:rPr lang="en-US" altLang="ko-KR" dirty="0" smtClean="0"/>
              <a:t>If moved more than 100s of miles or accurate time lost, Almanac is invalid </a:t>
            </a:r>
            <a:r>
              <a:rPr lang="en-US" altLang="ko-KR" dirty="0" smtClean="0">
                <a:sym typeface="Wingdings" pitchFamily="2" charset="2"/>
              </a:rPr>
              <a:t> “sky search” or re-initialization for Almanac download</a:t>
            </a:r>
            <a:endParaRPr lang="en-US" altLang="ko-KR" dirty="0" smtClean="0"/>
          </a:p>
          <a:p>
            <a:r>
              <a:rPr lang="en-US" altLang="ko-KR" dirty="0" smtClean="0"/>
              <a:t>Ephemeris</a:t>
            </a:r>
          </a:p>
          <a:p>
            <a:pPr lvl="1"/>
            <a:r>
              <a:rPr lang="en-US" altLang="ko-KR" dirty="0" smtClean="0"/>
              <a:t>Precise orbital and clock correction information for each SV</a:t>
            </a:r>
          </a:p>
          <a:p>
            <a:pPr lvl="1"/>
            <a:r>
              <a:rPr lang="en-US" altLang="ko-KR" dirty="0" smtClean="0"/>
              <a:t>Necessary for precise positioning</a:t>
            </a:r>
          </a:p>
          <a:p>
            <a:pPr lvl="1"/>
            <a:r>
              <a:rPr lang="en-US" altLang="ko-KR" dirty="0" smtClean="0"/>
              <a:t>Broadcast every 30 seconds</a:t>
            </a:r>
          </a:p>
          <a:p>
            <a:pPr lvl="1"/>
            <a:r>
              <a:rPr lang="en-US" altLang="ko-KR" dirty="0" smtClean="0"/>
              <a:t>Considered valid for about 30 minutes (since constantly updated by ground stations)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32D7D-60D9-4282-821D-E7FA75CC97DE}" type="datetime1">
              <a:rPr lang="ko-KR" altLang="en-US" smtClean="0"/>
              <a:t>2012-11-21</a:t>
            </a:fld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8080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*Almanac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ko-KR" dirty="0" smtClean="0"/>
              <a:t>Old GPS receivers had to </a:t>
            </a:r>
            <a:r>
              <a:rPr lang="en-US" altLang="ko-KR" dirty="0"/>
              <a:t>look out for a maximum of 32 satellites, each </a:t>
            </a:r>
            <a:r>
              <a:rPr lang="en-US" altLang="ko-KR" dirty="0" smtClean="0"/>
              <a:t>search could </a:t>
            </a:r>
            <a:r>
              <a:rPr lang="en-US" altLang="ko-KR" dirty="0"/>
              <a:t>take multiple </a:t>
            </a:r>
            <a:r>
              <a:rPr lang="en-US" altLang="ko-KR" dirty="0" smtClean="0"/>
              <a:t>minutes</a:t>
            </a:r>
          </a:p>
          <a:p>
            <a:pPr lvl="1"/>
            <a:r>
              <a:rPr lang="en-US" altLang="ko-KR" dirty="0" smtClean="0"/>
              <a:t>20 are not visible at all</a:t>
            </a:r>
          </a:p>
          <a:p>
            <a:r>
              <a:rPr lang="en-US" altLang="ko-KR" dirty="0"/>
              <a:t>In order to speed this up, the almanac </a:t>
            </a:r>
            <a:r>
              <a:rPr lang="en-US" altLang="ko-KR" dirty="0" smtClean="0"/>
              <a:t>was introduced </a:t>
            </a:r>
          </a:p>
          <a:p>
            <a:pPr lvl="1"/>
            <a:r>
              <a:rPr lang="en-US" altLang="ko-KR" dirty="0" smtClean="0"/>
              <a:t>As </a:t>
            </a:r>
            <a:r>
              <a:rPr lang="en-US" altLang="ko-KR" dirty="0"/>
              <a:t>a memory the receiver would keep in order to predict the</a:t>
            </a:r>
            <a:r>
              <a:rPr lang="en-US" altLang="ko-KR" dirty="0"/>
              <a:t/>
            </a:r>
            <a:br>
              <a:rPr lang="en-US" altLang="ko-KR" dirty="0"/>
            </a:br>
            <a:r>
              <a:rPr lang="en-US" altLang="ko-KR" dirty="0"/>
              <a:t>satellites </a:t>
            </a:r>
            <a:r>
              <a:rPr lang="en-US" altLang="ko-KR" dirty="0" smtClean="0"/>
              <a:t>visible </a:t>
            </a:r>
            <a:r>
              <a:rPr lang="en-US" altLang="ko-KR" dirty="0"/>
              <a:t>for a given time and position on </a:t>
            </a:r>
            <a:r>
              <a:rPr lang="en-US" altLang="ko-KR" dirty="0" smtClean="0"/>
              <a:t>earth</a:t>
            </a:r>
          </a:p>
          <a:p>
            <a:pPr lvl="1"/>
            <a:r>
              <a:rPr lang="en-US" altLang="ko-KR" dirty="0" smtClean="0"/>
              <a:t>Reducing </a:t>
            </a:r>
            <a:r>
              <a:rPr lang="en-US" altLang="ko-KR" dirty="0"/>
              <a:t>the unnecessary searches for satellites that are </a:t>
            </a:r>
            <a:r>
              <a:rPr lang="en-US" altLang="ko-KR" dirty="0" smtClean="0"/>
              <a:t>not visible</a:t>
            </a:r>
          </a:p>
          <a:p>
            <a:r>
              <a:rPr lang="en-US" altLang="ko-KR" dirty="0"/>
              <a:t>A cold start is a start without an almanac or with an almanac </a:t>
            </a:r>
            <a:r>
              <a:rPr lang="en-US" altLang="ko-KR" dirty="0" smtClean="0"/>
              <a:t>outdated to </a:t>
            </a:r>
            <a:r>
              <a:rPr lang="en-US" altLang="ko-KR" dirty="0"/>
              <a:t>an extent that it is not representing the actual </a:t>
            </a:r>
            <a:r>
              <a:rPr lang="en-US" altLang="ko-KR" dirty="0" smtClean="0"/>
              <a:t>constellation</a:t>
            </a:r>
          </a:p>
          <a:p>
            <a:pPr lvl="1"/>
            <a:r>
              <a:rPr lang="en-US" altLang="ko-KR" dirty="0"/>
              <a:t>On a warm start, a receiver will discard all satellites from the </a:t>
            </a:r>
            <a:r>
              <a:rPr lang="en-US" altLang="ko-KR" dirty="0" smtClean="0"/>
              <a:t>search that </a:t>
            </a:r>
            <a:r>
              <a:rPr lang="en-US" altLang="ko-KR" dirty="0"/>
              <a:t>compute invisible from the current </a:t>
            </a:r>
            <a:r>
              <a:rPr lang="en-US" altLang="ko-KR" dirty="0" smtClean="0"/>
              <a:t>almanac</a:t>
            </a:r>
          </a:p>
          <a:p>
            <a:r>
              <a:rPr lang="en-US" altLang="ko-KR" dirty="0" smtClean="0"/>
              <a:t>These days parallel search is used thanks to better H/W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44BF0-94D3-4FFD-81E1-95F69A247BF8}" type="datetime1">
              <a:rPr lang="ko-KR" altLang="en-US" smtClean="0"/>
              <a:t>2012-11-21</a:t>
            </a:fld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7</a:t>
            </a:fld>
            <a:endParaRPr lang="ko-KR" altLang="en-US"/>
          </a:p>
        </p:txBody>
      </p:sp>
      <p:pic>
        <p:nvPicPr>
          <p:cNvPr id="7" name="Picture 2" descr="http://upload.wikimedia.org/wikipedia/commons/9/9c/ConstellationGPS.gif"/>
          <p:cNvPicPr>
            <a:picLocks noChangeAspect="1" noChangeArrowheads="1" noCrop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3817" y="44623"/>
            <a:ext cx="1620183" cy="12961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4275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Introduction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This paper addresses GPS energy consumption problem by</a:t>
            </a:r>
          </a:p>
          <a:p>
            <a:pPr lvl="1"/>
            <a:r>
              <a:rPr lang="en-US" altLang="ko-KR" dirty="0" smtClean="0"/>
              <a:t>Splitting GPS location sensing </a:t>
            </a:r>
            <a:r>
              <a:rPr lang="en-US" altLang="ko-KR" dirty="0" smtClean="0">
                <a:sym typeface="Wingdings" pitchFamily="2" charset="2"/>
              </a:rPr>
              <a:t> device part + cloud part</a:t>
            </a:r>
          </a:p>
          <a:p>
            <a:pPr lvl="1"/>
            <a:r>
              <a:rPr lang="en-US" altLang="ko-KR" dirty="0" smtClean="0">
                <a:sym typeface="Wingdings" pitchFamily="2" charset="2"/>
              </a:rPr>
              <a:t>Many mobile apps are delay-tolerant  compute location off-line from signal sample at cloud server</a:t>
            </a:r>
          </a:p>
          <a:p>
            <a:pPr lvl="1"/>
            <a:r>
              <a:rPr lang="en-US" altLang="ko-KR" dirty="0" smtClean="0">
                <a:sym typeface="Wingdings" pitchFamily="2" charset="2"/>
              </a:rPr>
              <a:t>Use ephemeris from other channels</a:t>
            </a:r>
          </a:p>
          <a:p>
            <a:pPr lvl="2"/>
            <a:r>
              <a:rPr lang="en-US" altLang="ko-KR" dirty="0" smtClean="0">
                <a:sym typeface="Wingdings" pitchFamily="2" charset="2"/>
                <a:hlinkClick r:id="rId2"/>
              </a:rPr>
              <a:t>NASA publishes through Web services</a:t>
            </a:r>
            <a:endParaRPr lang="en-US" altLang="ko-KR" dirty="0" smtClean="0">
              <a:sym typeface="Wingdings" pitchFamily="2" charset="2"/>
            </a:endParaRPr>
          </a:p>
          <a:p>
            <a:pPr lvl="2"/>
            <a:r>
              <a:rPr lang="en-US" altLang="ko-KR" dirty="0" smtClean="0">
                <a:sym typeface="Wingdings" pitchFamily="2" charset="2"/>
              </a:rPr>
              <a:t>What we need is rough notion time, set of visible satellites, and “code phase”*</a:t>
            </a:r>
          </a:p>
          <a:p>
            <a:pPr lvl="2"/>
            <a:r>
              <a:rPr lang="en-US" altLang="ko-KR" dirty="0" smtClean="0">
                <a:sym typeface="Wingdings" pitchFamily="2" charset="2"/>
              </a:rPr>
              <a:t>Code can be derived from every millisecond of baseband signals</a:t>
            </a:r>
          </a:p>
          <a:p>
            <a:pPr lvl="2"/>
            <a:r>
              <a:rPr lang="en-US" altLang="ko-KR" dirty="0" smtClean="0">
                <a:sym typeface="Wingdings" pitchFamily="2" charset="2"/>
              </a:rPr>
              <a:t>Significant opportunity to duty cycle if location computation is moved to cloud</a:t>
            </a:r>
          </a:p>
          <a:p>
            <a:pPr lvl="1"/>
            <a:r>
              <a:rPr lang="en-US" altLang="ko-KR" dirty="0" smtClean="0">
                <a:sym typeface="Wingdings" pitchFamily="2" charset="2"/>
              </a:rPr>
              <a:t>Storage is relatively cheap  store GPS data with other sensor data rather than process immediately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5986E-7261-407D-A09E-7C32F610637A}" type="datetime1">
              <a:rPr lang="ko-KR" altLang="en-US" smtClean="0"/>
              <a:t>2012-11-21</a:t>
            </a:fld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4814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*GPS signal structure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Coarse/Acquisition (C/A) code = unique identifier</a:t>
            </a:r>
          </a:p>
          <a:p>
            <a:pPr lvl="1"/>
            <a:r>
              <a:rPr lang="en-US" altLang="ko-KR" dirty="0"/>
              <a:t>1023 pseudorandom noise bits repeated every </a:t>
            </a:r>
            <a:r>
              <a:rPr lang="en-US" altLang="ko-KR" dirty="0" smtClean="0"/>
              <a:t>1ms</a:t>
            </a:r>
            <a:endParaRPr lang="en-US" altLang="ko-KR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4550" y="2780928"/>
            <a:ext cx="4914900" cy="287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F3BB3-0DCF-42E7-B7E8-E9D18995D940}" type="datetime1">
              <a:rPr lang="ko-KR" altLang="en-US" smtClean="0"/>
              <a:t>2012-11-21</a:t>
            </a:fld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08275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Introduction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smtClean="0"/>
              <a:t>Split of local and cloud processing</a:t>
            </a:r>
          </a:p>
          <a:p>
            <a:pPr lvl="1"/>
            <a:r>
              <a:rPr lang="en-US" altLang="ko-KR" dirty="0" smtClean="0"/>
              <a:t>Device </a:t>
            </a:r>
            <a:r>
              <a:rPr lang="en-US" altLang="ko-KR" dirty="0" smtClean="0">
                <a:sym typeface="Wingdings" pitchFamily="2" charset="2"/>
              </a:rPr>
              <a:t>runs only for a few milliseconds to</a:t>
            </a:r>
          </a:p>
          <a:p>
            <a:pPr lvl="2"/>
            <a:r>
              <a:rPr lang="en-US" altLang="ko-KR" dirty="0" smtClean="0">
                <a:sym typeface="Wingdings" pitchFamily="2" charset="2"/>
              </a:rPr>
              <a:t>Collect enough GPS baseband signals </a:t>
            </a:r>
          </a:p>
          <a:p>
            <a:pPr lvl="2"/>
            <a:r>
              <a:rPr lang="en-US" altLang="ko-KR" dirty="0" smtClean="0">
                <a:sym typeface="Wingdings" pitchFamily="2" charset="2"/>
              </a:rPr>
              <a:t>Tag them with a rough time stamp</a:t>
            </a:r>
          </a:p>
          <a:p>
            <a:pPr lvl="1"/>
            <a:r>
              <a:rPr lang="en-US" altLang="ko-KR" dirty="0" smtClean="0">
                <a:sym typeface="Wingdings" pitchFamily="2" charset="2"/>
              </a:rPr>
              <a:t>Cloud processes signal off-line</a:t>
            </a:r>
            <a:r>
              <a:rPr lang="ko-KR" altLang="en-US" dirty="0" smtClean="0">
                <a:sym typeface="Wingdings" pitchFamily="2" charset="2"/>
              </a:rPr>
              <a:t> </a:t>
            </a:r>
            <a:r>
              <a:rPr lang="en-US" altLang="ko-KR" dirty="0" smtClean="0">
                <a:sym typeface="Wingdings" pitchFamily="2" charset="2"/>
              </a:rPr>
              <a:t>using</a:t>
            </a:r>
          </a:p>
          <a:p>
            <a:pPr lvl="2"/>
            <a:r>
              <a:rPr lang="en-US" altLang="ko-KR" dirty="0" smtClean="0">
                <a:sym typeface="Wingdings" pitchFamily="2" charset="2"/>
              </a:rPr>
              <a:t>Greater processing power</a:t>
            </a:r>
          </a:p>
          <a:p>
            <a:pPr lvl="2"/>
            <a:r>
              <a:rPr lang="en-US" altLang="ko-KR" dirty="0" smtClean="0">
                <a:sym typeface="Wingdings" pitchFamily="2" charset="2"/>
              </a:rPr>
              <a:t>Online ephemeris</a:t>
            </a:r>
          </a:p>
          <a:p>
            <a:pPr lvl="2"/>
            <a:r>
              <a:rPr lang="en-US" altLang="ko-KR" dirty="0" smtClean="0">
                <a:sym typeface="Wingdings" pitchFamily="2" charset="2"/>
              </a:rPr>
              <a:t>Geographical information to determine the receiver locale</a:t>
            </a:r>
          </a:p>
          <a:p>
            <a:pPr lvl="2"/>
            <a:r>
              <a:rPr lang="en-US" altLang="ko-KR" dirty="0" smtClean="0">
                <a:solidFill>
                  <a:srgbClr val="FF0000"/>
                </a:solidFill>
                <a:sym typeface="Wingdings" pitchFamily="2" charset="2"/>
              </a:rPr>
              <a:t>Cloud-Offloaded GPS </a:t>
            </a:r>
            <a:r>
              <a:rPr lang="en-US" altLang="ko-KR" dirty="0" smtClean="0">
                <a:sym typeface="Wingdings" pitchFamily="2" charset="2"/>
              </a:rPr>
              <a:t>(“CO-GPS”)</a:t>
            </a:r>
          </a:p>
          <a:p>
            <a:r>
              <a:rPr lang="en-US" altLang="ko-KR" dirty="0" smtClean="0">
                <a:sym typeface="Wingdings" pitchFamily="2" charset="2"/>
              </a:rPr>
              <a:t>Challenges</a:t>
            </a:r>
          </a:p>
          <a:p>
            <a:pPr lvl="1"/>
            <a:r>
              <a:rPr lang="en-US" altLang="ko-KR" dirty="0" smtClean="0">
                <a:sym typeface="Wingdings" pitchFamily="2" charset="2"/>
              </a:rPr>
              <a:t>Can’t have a real-time clock synchronized to satellites</a:t>
            </a:r>
          </a:p>
          <a:p>
            <a:pPr lvl="1"/>
            <a:r>
              <a:rPr lang="en-US" altLang="ko-KR" dirty="0" smtClean="0">
                <a:sym typeface="Wingdings" pitchFamily="2" charset="2"/>
              </a:rPr>
              <a:t>Hard to get nearby reference location</a:t>
            </a:r>
          </a:p>
          <a:p>
            <a:pPr lvl="1"/>
            <a:r>
              <a:rPr lang="en-US" altLang="ko-KR" dirty="0" smtClean="0">
                <a:sym typeface="Wingdings" pitchFamily="2" charset="2"/>
              </a:rPr>
              <a:t>Signal quality can suffer from temporary degradation due to duty-cycling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F49E8-56ED-4480-A02F-4C824DB9ED9F}" type="datetime1">
              <a:rPr lang="ko-KR" altLang="en-US" smtClean="0"/>
              <a:t>2012-11-21</a:t>
            </a:fld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6204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Introduction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Will evaluate the accuracy of CO-GPS with real GPS traces</a:t>
            </a:r>
          </a:p>
          <a:p>
            <a:r>
              <a:rPr lang="en-US" altLang="ko-KR" dirty="0" smtClean="0"/>
              <a:t>Will show</a:t>
            </a:r>
          </a:p>
          <a:p>
            <a:pPr lvl="1"/>
            <a:r>
              <a:rPr lang="en-US" altLang="ko-KR" dirty="0" smtClean="0"/>
              <a:t>Time sync requirement is not very high</a:t>
            </a:r>
          </a:p>
          <a:p>
            <a:pPr lvl="1"/>
            <a:r>
              <a:rPr lang="en-US" altLang="ko-KR" dirty="0" smtClean="0"/>
              <a:t>Amount of data for offline processing is only a few KBs</a:t>
            </a:r>
          </a:p>
          <a:p>
            <a:r>
              <a:rPr lang="en-US" altLang="ko-KR" dirty="0" smtClean="0"/>
              <a:t>Built a sensor node called CLEO using</a:t>
            </a:r>
          </a:p>
          <a:p>
            <a:pPr lvl="1"/>
            <a:r>
              <a:rPr lang="en-US" altLang="ko-KR" dirty="0" smtClean="0"/>
              <a:t>GPS receiving front end chip MAX2769</a:t>
            </a:r>
          </a:p>
          <a:p>
            <a:pPr lvl="1"/>
            <a:r>
              <a:rPr lang="en-US" altLang="ko-KR" dirty="0" smtClean="0"/>
              <a:t>WWVB*-based time synchronization mechanism</a:t>
            </a:r>
          </a:p>
          <a:p>
            <a:r>
              <a:rPr lang="en-US" altLang="ko-KR" dirty="0" smtClean="0"/>
              <a:t>Takes less than 0.5mJ to collect a GPS data point vs. 1J for GPS sensing on mobile phones</a:t>
            </a:r>
          </a:p>
          <a:p>
            <a:pPr lvl="1"/>
            <a:r>
              <a:rPr lang="en-US" altLang="ko-KR" dirty="0" smtClean="0"/>
              <a:t>A pair of AA batteries (2Ah) can sustain continuous GPS sensing at 1s/sample granularity for 1.5 years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74C8D-BEE3-43C7-9E59-175C2591B960}" type="datetime1">
              <a:rPr lang="ko-KR" altLang="en-US" smtClean="0"/>
              <a:t>2012-11-21</a:t>
            </a:fld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9682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*WWVB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Is a NIST time signal radio station near Fort Collins, Colorado</a:t>
            </a:r>
          </a:p>
          <a:p>
            <a:r>
              <a:rPr lang="en-US" altLang="ko-KR" dirty="0" smtClean="0"/>
              <a:t>Broadcasts on 60KHz frequency band</a:t>
            </a:r>
          </a:p>
          <a:p>
            <a:pPr lvl="1"/>
            <a:r>
              <a:rPr lang="en-US" altLang="ko-KR" dirty="0" smtClean="0"/>
              <a:t>1bps</a:t>
            </a:r>
          </a:p>
          <a:p>
            <a:pPr lvl="1"/>
            <a:r>
              <a:rPr lang="en-US" altLang="ko-KR" dirty="0" smtClean="0"/>
              <a:t>Takes a full minute to send a complete time code (generated by atomic clock)</a:t>
            </a:r>
          </a:p>
          <a:p>
            <a:r>
              <a:rPr lang="en-US" altLang="ko-KR" dirty="0" smtClean="0">
                <a:hlinkClick r:id="rId2"/>
              </a:rPr>
              <a:t>Want to hear the sound?</a:t>
            </a:r>
            <a:r>
              <a:rPr lang="en-US" altLang="ko-KR" dirty="0" smtClean="0"/>
              <a:t> Not a real one but …enjoy ;-)</a:t>
            </a:r>
            <a:endParaRPr lang="ko-KR" altLang="en-US" dirty="0"/>
          </a:p>
        </p:txBody>
      </p:sp>
      <p:pic>
        <p:nvPicPr>
          <p:cNvPr id="8194" name="Picture 2" descr="WWVB antenna and support towers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309377"/>
            <a:ext cx="3178042" cy="2203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9" name="Picture 7" descr="http://www.nist.gov/pml/div688/grp40/images/0600utc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2429" y="4055839"/>
            <a:ext cx="2961779" cy="25092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1" name="Picture 9" descr="radioclock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6" y="4417513"/>
            <a:ext cx="2619375" cy="1785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8BD35E-EA03-44F6-A53E-4B6D465D5702}" type="datetime1">
              <a:rPr lang="ko-KR" altLang="en-US" smtClean="0"/>
              <a:t>2012-11-21</a:t>
            </a:fld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90011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solidFill>
                  <a:schemeClr val="bg1"/>
                </a:solidFill>
              </a:rPr>
              <a:t>Outline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Introduction</a:t>
            </a:r>
          </a:p>
          <a:p>
            <a:r>
              <a:rPr lang="en-US" altLang="ko-KR" dirty="0" smtClean="0">
                <a:solidFill>
                  <a:srgbClr val="FFFF00"/>
                </a:solidFill>
                <a:latin typeface="Comic Sans MS" pitchFamily="66" charset="0"/>
              </a:rPr>
              <a:t>GPS receiving overview</a:t>
            </a:r>
          </a:p>
          <a:p>
            <a:pPr lvl="1"/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GPS signals</a:t>
            </a:r>
          </a:p>
          <a:p>
            <a:pPr lvl="1"/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Acquisition</a:t>
            </a:r>
          </a:p>
          <a:p>
            <a:pPr lvl="1"/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Location calculation</a:t>
            </a:r>
          </a:p>
          <a:p>
            <a:pPr lvl="1"/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Coarse time navigation</a:t>
            </a:r>
          </a:p>
          <a:p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Co-GPS design</a:t>
            </a:r>
          </a:p>
          <a:p>
            <a:pPr lvl="1"/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Shadow locations</a:t>
            </a:r>
          </a:p>
          <a:p>
            <a:pPr lvl="1"/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Guessing reference locations</a:t>
            </a:r>
          </a:p>
          <a:p>
            <a:pPr lvl="1"/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Solution pruning</a:t>
            </a:r>
          </a:p>
          <a:p>
            <a:pPr lvl="1"/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Accuracy considerations</a:t>
            </a:r>
          </a:p>
          <a:p>
            <a:pPr lvl="1"/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Web services</a:t>
            </a:r>
          </a:p>
          <a:p>
            <a:pPr lvl="1"/>
            <a:endParaRPr lang="en-US" altLang="ko-KR" dirty="0" smtClean="0">
              <a:solidFill>
                <a:schemeClr val="bg1"/>
              </a:solidFill>
            </a:endParaRPr>
          </a:p>
          <a:p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Evaluation</a:t>
            </a:r>
          </a:p>
          <a:p>
            <a:pPr lvl="1"/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Acquisition quality</a:t>
            </a:r>
          </a:p>
          <a:p>
            <a:pPr lvl="1"/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Overall location accuracy</a:t>
            </a:r>
          </a:p>
          <a:p>
            <a:pPr lvl="1"/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Time sensitivity</a:t>
            </a:r>
          </a:p>
          <a:p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Platform implementation</a:t>
            </a:r>
          </a:p>
          <a:p>
            <a:pPr lvl="1"/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GPS sensing</a:t>
            </a:r>
          </a:p>
          <a:p>
            <a:pPr lvl="1"/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Time synchronization using WWVB</a:t>
            </a:r>
          </a:p>
          <a:p>
            <a:pPr lvl="1"/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Energy consumption</a:t>
            </a:r>
          </a:p>
          <a:p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Related work</a:t>
            </a:r>
          </a:p>
          <a:p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Conclusion</a:t>
            </a:r>
            <a:endParaRPr lang="ko-KR" altLang="en-US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3B29F-BA15-4A59-9873-3707A72F99A9}" type="datetime1">
              <a:rPr lang="ko-KR" altLang="en-US" smtClean="0"/>
              <a:t>2012-11-21</a:t>
            </a:fld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54090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GPS receiving overview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A GPS receiver computes its location by measuring </a:t>
            </a:r>
            <a:r>
              <a:rPr lang="en-US" altLang="ko-KR" dirty="0" smtClean="0"/>
              <a:t>the distance </a:t>
            </a:r>
            <a:r>
              <a:rPr lang="en-US" altLang="ko-KR" dirty="0"/>
              <a:t>from the receiver to multiple GNSS satellites </a:t>
            </a:r>
            <a:r>
              <a:rPr lang="en-US" altLang="ko-KR" dirty="0" smtClean="0"/>
              <a:t>(SVs)</a:t>
            </a:r>
          </a:p>
          <a:p>
            <a:r>
              <a:rPr lang="en-US" altLang="ko-KR" dirty="0" smtClean="0"/>
              <a:t>It needs to </a:t>
            </a:r>
            <a:r>
              <a:rPr lang="en-US" altLang="ko-KR" dirty="0"/>
              <a:t>infer three pieces of </a:t>
            </a:r>
            <a:r>
              <a:rPr lang="en-US" altLang="ko-KR" dirty="0" smtClean="0"/>
              <a:t>information</a:t>
            </a:r>
          </a:p>
          <a:p>
            <a:pPr lvl="1"/>
            <a:r>
              <a:rPr lang="en-US" altLang="ko-KR" dirty="0" smtClean="0"/>
              <a:t>A precise time T</a:t>
            </a:r>
          </a:p>
          <a:p>
            <a:pPr lvl="1"/>
            <a:r>
              <a:rPr lang="en-US" altLang="ko-KR" dirty="0" smtClean="0"/>
              <a:t>A set of visible SVs and their locations at T</a:t>
            </a:r>
          </a:p>
          <a:p>
            <a:pPr lvl="1"/>
            <a:r>
              <a:rPr lang="en-US" altLang="ko-KR" dirty="0" smtClean="0"/>
              <a:t>The distances from the receiver to each SV at time T (</a:t>
            </a:r>
            <a:r>
              <a:rPr lang="en-US" altLang="ko-KR" dirty="0" err="1" smtClean="0"/>
              <a:t>pseudoranges</a:t>
            </a:r>
            <a:r>
              <a:rPr lang="en-US" altLang="ko-KR" dirty="0" smtClean="0"/>
              <a:t>*)</a:t>
            </a:r>
          </a:p>
          <a:p>
            <a:r>
              <a:rPr lang="en-US" altLang="ko-KR" dirty="0" smtClean="0"/>
              <a:t>Obtained from signals and data sent from SVs</a:t>
            </a:r>
          </a:p>
          <a:p>
            <a:r>
              <a:rPr lang="en-US" altLang="ko-KR" dirty="0" smtClean="0"/>
              <a:t>Receiver can </a:t>
            </a:r>
            <a:r>
              <a:rPr lang="en-US" altLang="ko-KR" dirty="0"/>
              <a:t>use </a:t>
            </a:r>
            <a:r>
              <a:rPr lang="en-US" altLang="ko-KR" dirty="0" smtClean="0"/>
              <a:t>least-squares </a:t>
            </a:r>
            <a:r>
              <a:rPr lang="en-US" altLang="ko-KR" dirty="0"/>
              <a:t>(LS) </a:t>
            </a:r>
            <a:r>
              <a:rPr lang="en-US" altLang="ko-KR" dirty="0" smtClean="0"/>
              <a:t>minimization </a:t>
            </a:r>
            <a:r>
              <a:rPr lang="en-US" altLang="ko-KR" dirty="0"/>
              <a:t>to estimate its </a:t>
            </a:r>
            <a:r>
              <a:rPr lang="en-US" altLang="ko-KR" dirty="0" smtClean="0"/>
              <a:t>location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2B6BC-E214-44AF-971B-3B99CFDBABB3}" type="datetime1">
              <a:rPr lang="ko-KR" altLang="en-US" smtClean="0"/>
              <a:t>2012-11-21</a:t>
            </a:fld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01056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*</a:t>
            </a:r>
            <a:r>
              <a:rPr lang="en-US" altLang="ko-KR" dirty="0" err="1" smtClean="0"/>
              <a:t>Pseudorange</a:t>
            </a:r>
            <a:endParaRPr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ko-KR" dirty="0" smtClean="0"/>
                  <a:t>On-board atomic clock on satellites is precise and synchronized; receiver clock is imprecise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en-US" altLang="ko-KR" b="0" i="1" smtClean="0">
                            <a:latin typeface="Cambria Math"/>
                          </a:rPr>
                          <m:t>𝑚𝑒𝑎𝑠𝑢𝑟𝑒𝑑</m:t>
                        </m:r>
                      </m:sub>
                    </m:sSub>
                    <m:r>
                      <a:rPr lang="en-US" altLang="ko-KR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altLang="ko-KR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en-US" altLang="ko-KR" b="0" i="1" smtClean="0">
                            <a:latin typeface="Cambria Math"/>
                          </a:rPr>
                          <m:t>𝑎𝑐𝑡𝑢𝑎𝑙</m:t>
                        </m:r>
                      </m:sub>
                    </m:sSub>
                    <m:r>
                      <a:rPr lang="en-US" altLang="ko-KR" b="0" i="1" smtClean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altLang="ko-KR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en-US" altLang="ko-KR" b="0" i="1" smtClean="0">
                            <a:latin typeface="Cambria Math"/>
                          </a:rPr>
                          <m:t>𝑒𝑟𝑟𝑜𝑟</m:t>
                        </m:r>
                      </m:sub>
                    </m:sSub>
                  </m:oMath>
                </a14:m>
                <a:endParaRPr lang="en-US" altLang="ko-KR" dirty="0" smtClean="0"/>
              </a:p>
              <a:p>
                <a:pPr lvl="1"/>
                <a:r>
                  <a:rPr lang="en-US" altLang="ko-KR" dirty="0" smtClean="0"/>
                  <a:t>Error* is from clock imprecision</a:t>
                </a:r>
              </a:p>
              <a:p>
                <a14:m>
                  <m:oMath xmlns:m="http://schemas.openxmlformats.org/officeDocument/2006/math">
                    <m:r>
                      <a:rPr lang="en-US" altLang="ko-KR" b="0" i="1" smtClean="0">
                        <a:latin typeface="Cambria Math"/>
                      </a:rPr>
                      <m:t>𝑃𝑆𝑅</m:t>
                    </m:r>
                    <m:r>
                      <a:rPr lang="en-US" altLang="ko-KR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altLang="ko-KR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en-US" altLang="ko-KR" b="0" i="1" smtClean="0">
                            <a:latin typeface="Cambria Math"/>
                          </a:rPr>
                          <m:t>𝑚𝑒𝑎𝑠𝑢𝑟𝑒𝑑</m:t>
                        </m:r>
                      </m:sub>
                    </m:sSub>
                    <m:r>
                      <a:rPr lang="en-US" altLang="ko-KR" b="0" i="1" smtClean="0">
                        <a:latin typeface="Cambria Math"/>
                        <a:ea typeface="Cambria Math"/>
                      </a:rPr>
                      <m:t>∙</m:t>
                    </m:r>
                    <m:r>
                      <a:rPr lang="en-US" altLang="ko-KR" b="0" i="1" smtClean="0">
                        <a:latin typeface="Cambria Math"/>
                        <a:ea typeface="Cambria Math"/>
                      </a:rPr>
                      <m:t>𝑐</m:t>
                    </m:r>
                    <m:r>
                      <a:rPr lang="en-US" altLang="ko-KR" b="0" i="0" smtClean="0">
                        <a:latin typeface="Cambria Math"/>
                        <a:ea typeface="Cambria Math"/>
                      </a:rPr>
                      <m:t>=</m:t>
                    </m:r>
                    <m:sSub>
                      <m:sSubPr>
                        <m:ctrlPr>
                          <a:rPr lang="en-US" altLang="ko-KR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/>
                            <a:ea typeface="Cambria Math"/>
                          </a:rPr>
                          <m:t>𝑅</m:t>
                        </m:r>
                      </m:e>
                      <m:sub>
                        <m:r>
                          <a:rPr lang="en-US" altLang="ko-KR" b="0" i="1" smtClean="0">
                            <a:latin typeface="Cambria Math"/>
                            <a:ea typeface="Cambria Math"/>
                          </a:rPr>
                          <m:t>𝑎𝑐𝑡𝑢𝑎𝑙</m:t>
                        </m:r>
                      </m:sub>
                    </m:sSub>
                    <m:r>
                      <a:rPr lang="en-US" altLang="ko-KR" b="0" i="1" smtClean="0">
                        <a:latin typeface="Cambria Math"/>
                        <a:ea typeface="Cambria Math"/>
                      </a:rPr>
                      <m:t>+</m:t>
                    </m:r>
                    <m:sSub>
                      <m:sSubPr>
                        <m:ctrlPr>
                          <a:rPr lang="en-US" altLang="ko-KR" b="0" i="1" smtClean="0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/>
                            <a:ea typeface="Cambria Math"/>
                          </a:rPr>
                          <m:t>𝑡</m:t>
                        </m:r>
                      </m:e>
                      <m:sub>
                        <m:r>
                          <a:rPr lang="en-US" altLang="ko-KR" b="0" i="1" smtClean="0">
                            <a:latin typeface="Cambria Math"/>
                            <a:ea typeface="Cambria Math"/>
                          </a:rPr>
                          <m:t>𝑒𝑟𝑟𝑜𝑟</m:t>
                        </m:r>
                      </m:sub>
                    </m:sSub>
                    <m:r>
                      <a:rPr lang="en-US" altLang="ko-KR" b="0" i="1" smtClean="0">
                        <a:latin typeface="Cambria Math"/>
                        <a:ea typeface="Cambria Math"/>
                      </a:rPr>
                      <m:t>∙</m:t>
                    </m:r>
                    <m:r>
                      <a:rPr lang="en-US" altLang="ko-KR" b="0" i="1" smtClean="0">
                        <a:latin typeface="Cambria Math"/>
                        <a:ea typeface="Cambria Math"/>
                      </a:rPr>
                      <m:t>𝑐</m:t>
                    </m:r>
                    <m:r>
                      <a:rPr lang="en-US" altLang="ko-KR" b="0" i="1" smtClean="0">
                        <a:latin typeface="Cambria Math"/>
                        <a:ea typeface="Cambria Math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altLang="ko-KR" b="0" i="1" smtClean="0">
                            <a:latin typeface="Cambria Math"/>
                            <a:ea typeface="Cambria Math"/>
                          </a:rPr>
                        </m:ctrlPr>
                      </m:radPr>
                      <m:deg/>
                      <m:e>
                        <m:sSup>
                          <m:sSupPr>
                            <m:ctrlPr>
                              <a:rPr lang="en-US" altLang="ko-KR" b="0" i="1" smtClean="0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altLang="ko-KR" b="0" i="1" smtClean="0">
                                <a:latin typeface="Cambria Math"/>
                                <a:ea typeface="Cambria Math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en-US" altLang="ko-KR" b="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altLang="ko-KR" b="0" i="1" smtClean="0">
                                    <a:latin typeface="Cambria Math"/>
                                    <a:ea typeface="Cambria Math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en-US" altLang="ko-KR" b="0" i="1" smtClean="0">
                                    <a:latin typeface="Cambria Math"/>
                                    <a:ea typeface="Cambria Math"/>
                                  </a:rPr>
                                  <m:t>𝑠𝑎𝑡</m:t>
                                </m:r>
                              </m:sub>
                            </m:sSub>
                            <m:r>
                              <a:rPr lang="en-US" altLang="ko-KR" b="0" i="1" smtClean="0">
                                <a:latin typeface="Cambria Math"/>
                                <a:ea typeface="Cambria Math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altLang="ko-KR" b="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altLang="ko-KR" b="0" i="1" smtClean="0">
                                    <a:latin typeface="Cambria Math"/>
                                    <a:ea typeface="Cambria Math"/>
                                  </a:rPr>
                                  <m:t>𝑋</m:t>
                                </m:r>
                              </m:e>
                              <m:sub>
                                <m:r>
                                  <a:rPr lang="en-US" altLang="ko-KR" b="0" i="1" smtClean="0">
                                    <a:latin typeface="Cambria Math"/>
                                    <a:ea typeface="Cambria Math"/>
                                  </a:rPr>
                                  <m:t>𝑟𝑒𝑐</m:t>
                                </m:r>
                              </m:sub>
                            </m:sSub>
                            <m:r>
                              <a:rPr lang="en-US" altLang="ko-KR" b="0" i="1" smtClean="0">
                                <a:latin typeface="Cambria Math"/>
                                <a:ea typeface="Cambria Math"/>
                              </a:rPr>
                              <m:t>)</m:t>
                            </m:r>
                          </m:e>
                          <m:sup>
                            <m:r>
                              <a:rPr lang="en-US" altLang="ko-KR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altLang="ko-KR" b="0" i="1" smtClean="0">
                            <a:latin typeface="Cambria Math"/>
                            <a:ea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altLang="ko-KR" b="0" i="1" smtClean="0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ko-KR" b="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ko-KR" b="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ko-KR" b="0" i="1" smtClean="0">
                                        <a:latin typeface="Cambria Math"/>
                                        <a:ea typeface="Cambria Math"/>
                                      </a:rPr>
                                      <m:t>𝑌</m:t>
                                    </m:r>
                                  </m:e>
                                  <m:sub>
                                    <m:r>
                                      <a:rPr lang="en-US" altLang="ko-KR" b="0" i="1" smtClean="0">
                                        <a:latin typeface="Cambria Math"/>
                                        <a:ea typeface="Cambria Math"/>
                                      </a:rPr>
                                      <m:t>𝑠𝑎𝑡</m:t>
                                    </m:r>
                                  </m:sub>
                                </m:sSub>
                                <m:r>
                                  <a:rPr lang="en-US" altLang="ko-KR" b="0" i="1" smtClean="0">
                                    <a:latin typeface="Cambria Math"/>
                                    <a:ea typeface="Cambria Math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altLang="ko-KR" b="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ko-KR" b="0" i="1" smtClean="0">
                                        <a:latin typeface="Cambria Math"/>
                                        <a:ea typeface="Cambria Math"/>
                                      </a:rPr>
                                      <m:t>𝑌</m:t>
                                    </m:r>
                                  </m:e>
                                  <m:sub>
                                    <m:r>
                                      <a:rPr lang="en-US" altLang="ko-KR" b="0" i="1" smtClean="0">
                                        <a:latin typeface="Cambria Math"/>
                                        <a:ea typeface="Cambria Math"/>
                                      </a:rPr>
                                      <m:t>𝑟𝑒𝑐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en-US" altLang="ko-KR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  <m:r>
                          <a:rPr lang="en-US" altLang="ko-KR" b="0" i="1" smtClean="0">
                            <a:latin typeface="Cambria Math"/>
                            <a:ea typeface="Cambria Math"/>
                          </a:rPr>
                          <m:t>+</m:t>
                        </m:r>
                        <m:sSup>
                          <m:sSupPr>
                            <m:ctrlPr>
                              <a:rPr lang="en-US" altLang="ko-KR" b="0" i="1" smtClean="0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altLang="ko-KR" b="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ko-KR" b="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ko-KR" b="0" i="1" smtClean="0">
                                        <a:latin typeface="Cambria Math"/>
                                        <a:ea typeface="Cambria Math"/>
                                      </a:rPr>
                                      <m:t>𝑍</m:t>
                                    </m:r>
                                  </m:e>
                                  <m:sub>
                                    <m:r>
                                      <a:rPr lang="en-US" altLang="ko-KR" b="0" i="1" smtClean="0">
                                        <a:latin typeface="Cambria Math"/>
                                        <a:ea typeface="Cambria Math"/>
                                      </a:rPr>
                                      <m:t>𝑠𝑎𝑡</m:t>
                                    </m:r>
                                  </m:sub>
                                </m:sSub>
                                <m:r>
                                  <a:rPr lang="en-US" altLang="ko-KR" b="0" i="1" smtClean="0">
                                    <a:latin typeface="Cambria Math"/>
                                    <a:ea typeface="Cambria Math"/>
                                  </a:rPr>
                                  <m:t>−</m:t>
                                </m:r>
                                <m:sSub>
                                  <m:sSubPr>
                                    <m:ctrlPr>
                                      <a:rPr lang="en-US" altLang="ko-KR" b="0" i="1" smtClean="0">
                                        <a:latin typeface="Cambria Math"/>
                                        <a:ea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ko-KR" b="0" i="1" smtClean="0">
                                        <a:latin typeface="Cambria Math"/>
                                        <a:ea typeface="Cambria Math"/>
                                      </a:rPr>
                                      <m:t>𝑍</m:t>
                                    </m:r>
                                  </m:e>
                                  <m:sub>
                                    <m:r>
                                      <a:rPr lang="en-US" altLang="ko-KR" b="0" i="1" smtClean="0">
                                        <a:latin typeface="Cambria Math"/>
                                        <a:ea typeface="Cambria Math"/>
                                      </a:rPr>
                                      <m:t>𝑟𝑒𝑐</m:t>
                                    </m:r>
                                  </m:sub>
                                </m:sSub>
                              </m:e>
                            </m:d>
                          </m:e>
                          <m:sup>
                            <m:r>
                              <a:rPr lang="en-US" altLang="ko-KR" b="0" i="1" smtClean="0"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sup>
                        </m:sSup>
                      </m:e>
                    </m:rad>
                    <m:sSub>
                      <m:sSubPr>
                        <m:ctrlPr>
                          <a:rPr lang="en-US" altLang="ko-KR" i="1">
                            <a:latin typeface="Cambria Math"/>
                            <a:ea typeface="Cambria Math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/>
                            <a:ea typeface="Cambria Math"/>
                          </a:rPr>
                          <m:t>+</m:t>
                        </m:r>
                        <m:r>
                          <a:rPr lang="en-US" altLang="ko-KR" i="1">
                            <a:latin typeface="Cambria Math"/>
                            <a:ea typeface="Cambria Math"/>
                          </a:rPr>
                          <m:t>𝑡</m:t>
                        </m:r>
                      </m:e>
                      <m:sub>
                        <m:r>
                          <a:rPr lang="en-US" altLang="ko-KR" i="1">
                            <a:latin typeface="Cambria Math"/>
                            <a:ea typeface="Cambria Math"/>
                          </a:rPr>
                          <m:t>𝑒𝑟𝑟𝑜𝑟</m:t>
                        </m:r>
                      </m:sub>
                    </m:sSub>
                    <m:r>
                      <a:rPr lang="en-US" altLang="ko-KR" i="1">
                        <a:latin typeface="Cambria Math"/>
                        <a:ea typeface="Cambria Math"/>
                      </a:rPr>
                      <m:t>∙</m:t>
                    </m:r>
                    <m:r>
                      <a:rPr lang="en-US" altLang="ko-KR" i="1">
                        <a:latin typeface="Cambria Math"/>
                        <a:ea typeface="Cambria Math"/>
                      </a:rPr>
                      <m:t>𝑐</m:t>
                    </m:r>
                  </m:oMath>
                </a14:m>
                <a:endParaRPr lang="en-US" altLang="ko-KR" b="0" dirty="0" smtClean="0">
                  <a:ea typeface="Cambria Math"/>
                </a:endParaRPr>
              </a:p>
            </p:txBody>
          </p:sp>
        </mc:Choice>
        <mc:Fallback xmlns="">
          <p:sp>
            <p:nvSpPr>
              <p:cNvPr id="3" name="내용 개체 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963" t="-1019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19E6A-DCC2-4767-8432-2A7C54337562}" type="datetime1">
              <a:rPr lang="ko-KR" altLang="en-US" smtClean="0"/>
              <a:t>2012-11-21</a:t>
            </a:fld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0375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*Errors</a:t>
            </a:r>
            <a:endParaRPr lang="ko-KR" altLang="en-US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7425" y="1276350"/>
            <a:ext cx="5643830" cy="52489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8AF93-5685-4685-833E-A9FB86561A51}" type="datetime1">
              <a:rPr lang="ko-KR" altLang="en-US" smtClean="0"/>
              <a:t>2012-11-21</a:t>
            </a:fld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4063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GPS signals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31 </a:t>
            </a:r>
            <a:r>
              <a:rPr lang="en-US" altLang="ko-KR" dirty="0" smtClean="0"/>
              <a:t>(+1 </a:t>
            </a:r>
            <a:r>
              <a:rPr lang="en-US" altLang="ko-KR" dirty="0"/>
              <a:t>for redundancy) GNSS </a:t>
            </a:r>
            <a:r>
              <a:rPr lang="en-US" altLang="ko-KR" dirty="0" smtClean="0"/>
              <a:t>satellites in </a:t>
            </a:r>
            <a:r>
              <a:rPr lang="en-US" altLang="ko-KR" dirty="0"/>
              <a:t>the sky, each orbiting the Earth about two cycles a </a:t>
            </a:r>
            <a:r>
              <a:rPr lang="en-US" altLang="ko-KR" dirty="0" smtClean="0"/>
              <a:t>day</a:t>
            </a:r>
          </a:p>
          <a:p>
            <a:r>
              <a:rPr lang="en-US" altLang="ko-KR" dirty="0"/>
              <a:t>A set of ground </a:t>
            </a:r>
            <a:r>
              <a:rPr lang="en-US" altLang="ko-KR" dirty="0" smtClean="0"/>
              <a:t>stations send the satellites 2 kinds of trajectory information</a:t>
            </a:r>
          </a:p>
          <a:p>
            <a:pPr lvl="1"/>
            <a:r>
              <a:rPr lang="en-US" altLang="ko-KR" dirty="0" smtClean="0"/>
              <a:t>Almanac </a:t>
            </a:r>
            <a:r>
              <a:rPr lang="en-US" altLang="ko-KR" dirty="0" smtClean="0">
                <a:sym typeface="Wingdings" pitchFamily="2" charset="2"/>
              </a:rPr>
              <a:t> coarse orbit and status information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Ephemeris </a:t>
            </a:r>
            <a:r>
              <a:rPr lang="en-US" altLang="ko-KR" dirty="0" smtClean="0">
                <a:sym typeface="Wingdings" pitchFamily="2" charset="2"/>
              </a:rPr>
              <a:t> precise values of the satellite’s trajectory</a:t>
            </a:r>
          </a:p>
          <a:p>
            <a:r>
              <a:rPr lang="en-US" altLang="ko-KR" dirty="0" smtClean="0">
                <a:sym typeface="Wingdings" pitchFamily="2" charset="2"/>
              </a:rPr>
              <a:t>All satellites are synchronized to within a few </a:t>
            </a:r>
            <a:r>
              <a:rPr lang="en-US" altLang="ko-KR" dirty="0" err="1" smtClean="0">
                <a:sym typeface="Wingdings" pitchFamily="2" charset="2"/>
              </a:rPr>
              <a:t>uS</a:t>
            </a:r>
            <a:endParaRPr lang="en-US" altLang="ko-KR" dirty="0">
              <a:sym typeface="Wingdings" pitchFamily="2" charset="2"/>
            </a:endParaRPr>
          </a:p>
          <a:p>
            <a:pPr lvl="1"/>
            <a:r>
              <a:rPr lang="en-US" altLang="ko-KR" dirty="0" smtClean="0">
                <a:sym typeface="Wingdings" pitchFamily="2" charset="2"/>
              </a:rPr>
              <a:t>After clock correction, within a few </a:t>
            </a:r>
            <a:r>
              <a:rPr lang="en-US" altLang="ko-KR" dirty="0" err="1" smtClean="0">
                <a:sym typeface="Wingdings" pitchFamily="2" charset="2"/>
              </a:rPr>
              <a:t>nS</a:t>
            </a:r>
            <a:endParaRPr lang="en-US" altLang="ko-KR" dirty="0">
              <a:sym typeface="Wingdings" pitchFamily="2" charset="2"/>
            </a:endParaRPr>
          </a:p>
          <a:p>
            <a:r>
              <a:rPr lang="en-US" altLang="ko-KR" dirty="0">
                <a:sym typeface="Wingdings" pitchFamily="2" charset="2"/>
              </a:rPr>
              <a:t>Satellites simultaneously and continuously broadcast time and orbit information through CDMA signals </a:t>
            </a:r>
            <a:r>
              <a:rPr lang="en-US" altLang="ko-KR" dirty="0" smtClean="0">
                <a:sym typeface="Wingdings" pitchFamily="2" charset="2"/>
              </a:rPr>
              <a:t>at L1 </a:t>
            </a:r>
            <a:r>
              <a:rPr lang="en-US" altLang="ko-KR" dirty="0">
                <a:sym typeface="Wingdings" pitchFamily="2" charset="2"/>
              </a:rPr>
              <a:t>=</a:t>
            </a:r>
            <a:r>
              <a:rPr lang="en-US" altLang="ko-KR" dirty="0" smtClean="0">
                <a:sym typeface="Wingdings" pitchFamily="2" charset="2"/>
              </a:rPr>
              <a:t>1.575 </a:t>
            </a:r>
            <a:r>
              <a:rPr lang="en-US" altLang="ko-KR" dirty="0">
                <a:sym typeface="Wingdings" pitchFamily="2" charset="2"/>
              </a:rPr>
              <a:t>GHz towards the Earth</a:t>
            </a:r>
            <a:endParaRPr lang="ko-KR" altLang="en-US" dirty="0"/>
          </a:p>
        </p:txBody>
      </p:sp>
      <p:pic>
        <p:nvPicPr>
          <p:cNvPr id="4" name="Picture 2" descr="http://upload.wikimedia.org/wikipedia/commons/9/9c/ConstellationGPS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3744" y="0"/>
            <a:ext cx="1800200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66DB4-74EF-45BA-88E4-FB8FDCCFE14B}" type="datetime1">
              <a:rPr lang="ko-KR" altLang="en-US" smtClean="0"/>
              <a:t>2012-11-21</a:t>
            </a:fld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4193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GPS signals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Bit-rate </a:t>
            </a:r>
            <a:r>
              <a:rPr lang="en-US" altLang="ko-KR" dirty="0"/>
              <a:t>of data </a:t>
            </a:r>
            <a:r>
              <a:rPr lang="en-US" altLang="ko-KR" dirty="0" smtClean="0"/>
              <a:t>packets* </a:t>
            </a:r>
            <a:r>
              <a:rPr lang="en-US" altLang="ko-KR" dirty="0"/>
              <a:t>is a mere 50 bps, but the bits are modulated with a </a:t>
            </a:r>
            <a:r>
              <a:rPr lang="en-US" altLang="ko-KR" dirty="0" smtClean="0"/>
              <a:t>higher frequency </a:t>
            </a:r>
            <a:r>
              <a:rPr lang="en-US" altLang="ko-KR" dirty="0"/>
              <a:t>(1MHz) signal for detecting propagation </a:t>
            </a:r>
            <a:r>
              <a:rPr lang="en-US" altLang="ko-KR" dirty="0" smtClean="0"/>
              <a:t>delays</a:t>
            </a:r>
          </a:p>
          <a:p>
            <a:pPr lvl="1"/>
            <a:r>
              <a:rPr lang="en-US" altLang="ko-KR" dirty="0"/>
              <a:t>A full data packet from a satellite broadcast is </a:t>
            </a:r>
            <a:r>
              <a:rPr lang="en-US" altLang="ko-KR" dirty="0" smtClean="0"/>
              <a:t>30S long</a:t>
            </a:r>
            <a:r>
              <a:rPr lang="en-US" altLang="ko-KR" dirty="0"/>
              <a:t>, containing </a:t>
            </a:r>
            <a:r>
              <a:rPr lang="en-US" altLang="ko-KR" dirty="0" smtClean="0"/>
              <a:t>five 6S-long </a:t>
            </a:r>
            <a:r>
              <a:rPr lang="en-US" altLang="ko-KR" dirty="0"/>
              <a:t>frames</a:t>
            </a:r>
            <a:endParaRPr lang="ko-KR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3356992"/>
            <a:ext cx="5461992" cy="32535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581F49-1F78-417D-B086-5C8C5C21823F}" type="datetime1">
              <a:rPr lang="ko-KR" altLang="en-US" smtClean="0"/>
              <a:t>2012-11-21</a:t>
            </a:fld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7924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*GPS packet – different views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601DB-C118-4EA2-9589-81B4B157FE47}" type="datetime1">
              <a:rPr lang="ko-KR" altLang="en-US" smtClean="0"/>
              <a:t>2012-11-21</a:t>
            </a:fld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19</a:t>
            </a:fld>
            <a:endParaRPr lang="ko-KR" altLang="en-U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780928"/>
            <a:ext cx="3613908" cy="2152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 descr="http://www.gmat.unsw.edu.au/snap/gps/gps_survey/chap3/fig6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1266830"/>
            <a:ext cx="4152281" cy="2443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www.gmat.unsw.edu.au/snap/gps/gps_survey/chap3/fig6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936" y="3789040"/>
            <a:ext cx="4181475" cy="266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9273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*GPS packet – clock correction</a:t>
            </a:r>
            <a:endParaRPr lang="ko-KR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내용 개체 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ko-KR" dirty="0" smtClean="0"/>
                  <a:t>Clock correction</a:t>
                </a:r>
              </a:p>
              <a:p>
                <a:pPr lvl="1"/>
                <a:r>
                  <a:rPr lang="en-US" altLang="ko-KR" dirty="0" smtClean="0"/>
                  <a:t>GPS clocks are monitored against GPS Time (GPST) kept synchronized to UTC as defined by US Naval Observatory</a:t>
                </a:r>
              </a:p>
              <a:p>
                <a:pPr lvl="1"/>
                <a:r>
                  <a:rPr lang="en-US" altLang="ko-KR" dirty="0" smtClean="0"/>
                  <a:t>Satellite clock is occasionally reset so that it is kept within 1mS of GPST</a:t>
                </a:r>
              </a:p>
              <a:p>
                <a:pPr lvl="1"/>
                <a:r>
                  <a:rPr lang="en-US" altLang="ko-KR" dirty="0" smtClean="0"/>
                  <a:t>Clock error coefficients are made available to GPS users via error coefficients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ko-KR" altLang="en-US" i="1" smtClean="0">
                        <a:latin typeface="Cambria Math"/>
                      </a:rPr>
                      <m:t>𝜖</m:t>
                    </m:r>
                    <m:r>
                      <a:rPr lang="en-US" altLang="ko-KR" b="0" i="1" smtClean="0"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en-US" altLang="ko-KR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altLang="ko-KR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altLang="ko-KR" b="0" i="1" smtClean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altLang="ko-KR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altLang="ko-KR" b="0" i="1" smtClean="0">
                            <a:latin typeface="Cambria Math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altLang="ko-KR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altLang="ko-KR" b="0" i="1" smtClean="0">
                            <a:latin typeface="Cambria Math"/>
                          </a:rPr>
                          <m:t>𝑡</m:t>
                        </m:r>
                        <m:r>
                          <a:rPr lang="en-US" altLang="ko-KR" b="0" i="1" smtClean="0">
                            <a:latin typeface="Cambria Math"/>
                          </a:rPr>
                          <m:t>−</m:t>
                        </m:r>
                        <m:sSub>
                          <m:sSubPr>
                            <m:ctrlPr>
                              <a:rPr lang="en-US" altLang="ko-KR" b="0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altLang="ko-KR" b="0" i="1" smtClean="0">
                                <a:latin typeface="Cambria Math"/>
                              </a:rPr>
                              <m:t>𝑡</m:t>
                            </m:r>
                          </m:e>
                          <m:sub>
                            <m:r>
                              <a:rPr lang="en-US" altLang="ko-KR" b="0" i="1" smtClean="0">
                                <a:latin typeface="Cambria Math"/>
                              </a:rPr>
                              <m:t>𝑜𝑐</m:t>
                            </m:r>
                          </m:sub>
                        </m:sSub>
                      </m:e>
                    </m:d>
                    <m:r>
                      <a:rPr lang="en-US" altLang="ko-KR" b="0" i="1" smtClean="0">
                        <a:latin typeface="Cambria Math"/>
                      </a:rPr>
                      <m:t>+</m:t>
                    </m:r>
                    <m:sSub>
                      <m:sSubPr>
                        <m:ctrlPr>
                          <a:rPr lang="en-US" altLang="ko-KR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/>
                          </a:rPr>
                          <m:t>𝑎</m:t>
                        </m:r>
                      </m:e>
                      <m:sub>
                        <m:r>
                          <a:rPr lang="en-US" altLang="ko-KR" b="0" i="1" smtClean="0">
                            <a:latin typeface="Cambria Math"/>
                          </a:rPr>
                          <m:t>2</m:t>
                        </m:r>
                      </m:sub>
                    </m:sSub>
                    <m:sSup>
                      <m:sSupPr>
                        <m:ctrlPr>
                          <a:rPr lang="en-US" altLang="ko-KR" b="0" i="1" smtClean="0">
                            <a:latin typeface="Cambria Math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ko-KR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altLang="ko-KR" i="1">
                                <a:latin typeface="Cambria Math"/>
                              </a:rPr>
                              <m:t>𝑡</m:t>
                            </m:r>
                            <m:r>
                              <a:rPr lang="en-US" altLang="ko-KR" i="1">
                                <a:latin typeface="Cambria Math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altLang="ko-KR" i="1"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en-US" altLang="ko-KR" i="1">
                                    <a:latin typeface="Cambria Math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en-US" altLang="ko-KR" i="1">
                                    <a:latin typeface="Cambria Math"/>
                                  </a:rPr>
                                  <m:t>𝑜𝑐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altLang="ko-KR" b="0" i="1" smtClean="0">
                            <a:latin typeface="Cambria Math"/>
                          </a:rPr>
                          <m:t>2</m:t>
                        </m:r>
                      </m:sup>
                    </m:sSup>
                  </m:oMath>
                </a14:m>
                <a:endParaRPr lang="en-US" altLang="ko-KR" dirty="0" smtClean="0"/>
              </a:p>
              <a:p>
                <a:pPr lvl="2"/>
                <a:r>
                  <a:rPr lang="en-US" altLang="ko-KR" dirty="0" smtClean="0"/>
                  <a:t>a0 : clock bias </a:t>
                </a:r>
              </a:p>
              <a:p>
                <a:pPr lvl="2"/>
                <a:r>
                  <a:rPr lang="en-US" altLang="ko-KR" dirty="0" smtClean="0"/>
                  <a:t>a1 : clock drift</a:t>
                </a:r>
              </a:p>
              <a:p>
                <a:pPr lvl="2"/>
                <a:r>
                  <a:rPr lang="en-US" altLang="ko-KR" dirty="0" smtClean="0"/>
                  <a:t>a2: clock drift rate</a:t>
                </a:r>
              </a:p>
              <a:p>
                <a:pPr lvl="2"/>
                <a:r>
                  <a:rPr lang="en-US" altLang="ko-KR" dirty="0" smtClean="0"/>
                  <a:t>t : satellite clock time (seconds)</a:t>
                </a:r>
              </a:p>
              <a:p>
                <a:pPr lvl="2"/>
                <a:r>
                  <a:rPr lang="en-US" altLang="ko-KR" dirty="0" err="1"/>
                  <a:t>t</a:t>
                </a:r>
                <a:r>
                  <a:rPr lang="en-US" altLang="ko-KR" dirty="0" err="1" smtClean="0"/>
                  <a:t>oc</a:t>
                </a:r>
                <a:r>
                  <a:rPr lang="en-US" altLang="ko-KR" dirty="0" smtClean="0"/>
                  <a:t>: reference time</a:t>
                </a:r>
                <a:endParaRPr lang="ko-KR" altLang="en-US" dirty="0"/>
              </a:p>
            </p:txBody>
          </p:sp>
        </mc:Choice>
        <mc:Fallback xmlns="">
          <p:sp>
            <p:nvSpPr>
              <p:cNvPr id="3" name="내용 개체 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963" t="-1019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0699D-A6F6-451F-95B2-CECDEBB5BF63}" type="datetime1">
              <a:rPr lang="ko-KR" altLang="en-US" smtClean="0"/>
              <a:t>2012-11-21</a:t>
            </a:fld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20</a:t>
            </a:fld>
            <a:endParaRPr lang="ko-KR" alt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365104"/>
            <a:ext cx="3821204" cy="2276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72846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*GPS packet – clock correction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Typical values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CAF8AC-FB86-4FAD-A26E-2F355F30EB5C}" type="datetime1">
              <a:rPr lang="ko-KR" altLang="en-US" smtClean="0"/>
              <a:t>2012-11-21</a:t>
            </a:fld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21</a:t>
            </a:fld>
            <a:endParaRPr lang="ko-KR" alt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365104"/>
            <a:ext cx="3821204" cy="2276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159" y="1772816"/>
            <a:ext cx="6334125" cy="391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1221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GPS signals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A frame </a:t>
            </a:r>
            <a:r>
              <a:rPr lang="en-US" altLang="ko-KR" dirty="0" smtClean="0"/>
              <a:t>starts </a:t>
            </a:r>
            <a:r>
              <a:rPr lang="en-US" altLang="ko-KR" dirty="0"/>
              <a:t>with a preamble (called Telemetry Word, or TLM) and a time stamp (called Handover Word</a:t>
            </a:r>
            <a:r>
              <a:rPr lang="en-US" altLang="ko-KR" dirty="0" smtClean="0"/>
              <a:t>, or </a:t>
            </a:r>
            <a:r>
              <a:rPr lang="en-US" altLang="ko-KR" dirty="0"/>
              <a:t>HOW</a:t>
            </a:r>
            <a:r>
              <a:rPr lang="en-US" altLang="ko-KR" dirty="0" smtClean="0"/>
              <a:t>)</a:t>
            </a:r>
          </a:p>
          <a:p>
            <a:pPr lvl="1"/>
            <a:r>
              <a:rPr lang="en-US" altLang="ko-KR" dirty="0" smtClean="0"/>
              <a:t>Each </a:t>
            </a:r>
            <a:r>
              <a:rPr lang="en-US" altLang="ko-KR" dirty="0"/>
              <a:t>data packet contains the ephemeris of </a:t>
            </a:r>
            <a:r>
              <a:rPr lang="en-US" altLang="ko-KR" dirty="0" smtClean="0"/>
              <a:t>the transmitting </a:t>
            </a:r>
            <a:r>
              <a:rPr lang="en-US" altLang="ko-KR" dirty="0"/>
              <a:t>satellite and the almanac of all </a:t>
            </a:r>
            <a:r>
              <a:rPr lang="en-US" altLang="ko-KR" dirty="0" smtClean="0"/>
              <a:t>satellites</a:t>
            </a:r>
          </a:p>
          <a:p>
            <a:r>
              <a:rPr lang="en-US" altLang="ko-KR" dirty="0" smtClean="0"/>
              <a:t>A </a:t>
            </a:r>
            <a:r>
              <a:rPr lang="en-US" altLang="ko-KR" dirty="0"/>
              <a:t>precise time stamp can be decoded every </a:t>
            </a:r>
            <a:r>
              <a:rPr lang="en-US" altLang="ko-KR" dirty="0" smtClean="0"/>
              <a:t>6 seconds</a:t>
            </a:r>
            <a:r>
              <a:rPr lang="en-US" altLang="ko-KR" dirty="0"/>
              <a:t>, and the high accuracy satellite trajectory can be decoded every 30 </a:t>
            </a:r>
            <a:r>
              <a:rPr lang="en-US" altLang="ko-KR" dirty="0" smtClean="0"/>
              <a:t>seconds</a:t>
            </a:r>
          </a:p>
          <a:p>
            <a:pPr lvl="1"/>
            <a:r>
              <a:rPr lang="en-US" altLang="ko-KR" dirty="0" smtClean="0"/>
              <a:t>Can </a:t>
            </a:r>
            <a:r>
              <a:rPr lang="en-US" altLang="ko-KR" dirty="0"/>
              <a:t>take up to a </a:t>
            </a:r>
            <a:r>
              <a:rPr lang="en-US" altLang="ko-KR" dirty="0" smtClean="0"/>
              <a:t>minute to </a:t>
            </a:r>
            <a:r>
              <a:rPr lang="en-US" altLang="ko-KR" dirty="0"/>
              <a:t>acquire its ﬁrst location, a metric called time to ﬁrst </a:t>
            </a:r>
            <a:r>
              <a:rPr lang="en-US" altLang="ko-KR" dirty="0" smtClean="0"/>
              <a:t>ﬁx (</a:t>
            </a:r>
            <a:r>
              <a:rPr lang="en-US" altLang="ko-KR" dirty="0"/>
              <a:t>TTFF)</a:t>
            </a:r>
            <a:endParaRPr lang="ko-KR" alt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725144"/>
            <a:ext cx="3613908" cy="2152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F805D-357F-4FDA-8F62-38F645330090}" type="datetime1">
              <a:rPr lang="ko-KR" altLang="en-US" smtClean="0"/>
              <a:t>2012-11-21</a:t>
            </a:fld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63326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GPS signals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184576"/>
          </a:xfrm>
        </p:spPr>
        <p:txBody>
          <a:bodyPr>
            <a:normAutofit lnSpcReduction="10000"/>
          </a:bodyPr>
          <a:lstStyle/>
          <a:p>
            <a:r>
              <a:rPr lang="en-US" altLang="ko-KR" dirty="0" err="1" smtClean="0"/>
              <a:t>Pseudorange</a:t>
            </a:r>
            <a:r>
              <a:rPr lang="en-US" altLang="ko-KR" dirty="0" smtClean="0"/>
              <a:t> </a:t>
            </a:r>
            <a:r>
              <a:rPr lang="en-US" altLang="ko-KR" dirty="0"/>
              <a:t>from each SV to the receiver is obtained using much lower-level signal </a:t>
            </a:r>
            <a:r>
              <a:rPr lang="en-US" altLang="ko-KR" dirty="0" smtClean="0"/>
              <a:t>processing techniques</a:t>
            </a:r>
          </a:p>
          <a:p>
            <a:pPr lvl="1"/>
            <a:r>
              <a:rPr lang="en-US" altLang="ko-KR" dirty="0" smtClean="0"/>
              <a:t>Not from data</a:t>
            </a:r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endParaRPr lang="en-US" altLang="ko-KR" dirty="0" smtClean="0"/>
          </a:p>
          <a:p>
            <a:r>
              <a:rPr lang="en-US" altLang="ko-KR" dirty="0" smtClean="0"/>
              <a:t>Each </a:t>
            </a:r>
            <a:r>
              <a:rPr lang="en-US" altLang="ko-KR" dirty="0"/>
              <a:t>satellite </a:t>
            </a:r>
            <a:r>
              <a:rPr lang="en-US" altLang="ko-KR" dirty="0" smtClean="0"/>
              <a:t>encodes its </a:t>
            </a:r>
            <a:r>
              <a:rPr lang="en-US" altLang="ko-KR" dirty="0"/>
              <a:t>signal </a:t>
            </a:r>
            <a:r>
              <a:rPr lang="en-US" altLang="ko-KR" dirty="0" smtClean="0"/>
              <a:t>using </a:t>
            </a:r>
            <a:r>
              <a:rPr lang="en-US" altLang="ko-KR" dirty="0"/>
              <a:t>a </a:t>
            </a:r>
            <a:r>
              <a:rPr lang="en-US" altLang="ko-KR" dirty="0" smtClean="0"/>
              <a:t>satellite-specific C/A code </a:t>
            </a:r>
            <a:r>
              <a:rPr lang="en-US" altLang="ko-KR" dirty="0"/>
              <a:t>of length 1023 chips </a:t>
            </a:r>
            <a:r>
              <a:rPr lang="en-US" altLang="ko-KR" dirty="0" smtClean="0"/>
              <a:t>at 1023 kbps</a:t>
            </a:r>
          </a:p>
          <a:p>
            <a:pPr lvl="1"/>
            <a:r>
              <a:rPr lang="en-US" altLang="ko-KR" dirty="0"/>
              <a:t>C/A code repeats every </a:t>
            </a:r>
            <a:r>
              <a:rPr lang="en-US" altLang="ko-KR" dirty="0" err="1" smtClean="0"/>
              <a:t>mS</a:t>
            </a:r>
            <a:r>
              <a:rPr lang="en-US" altLang="ko-KR" dirty="0" smtClean="0"/>
              <a:t> </a:t>
            </a:r>
            <a:r>
              <a:rPr lang="en-US" altLang="ko-KR" dirty="0">
                <a:sym typeface="Wingdings" pitchFamily="2" charset="2"/>
              </a:rPr>
              <a:t> </a:t>
            </a:r>
            <a:r>
              <a:rPr lang="en-US" altLang="ko-KR" dirty="0" smtClean="0">
                <a:sym typeface="Wingdings" pitchFamily="2" charset="2"/>
              </a:rPr>
              <a:t>20 </a:t>
            </a:r>
            <a:r>
              <a:rPr lang="en-US" altLang="ko-KR" dirty="0">
                <a:sym typeface="Wingdings" pitchFamily="2" charset="2"/>
              </a:rPr>
              <a:t>repetitions of the C/A code for each data </a:t>
            </a:r>
            <a:r>
              <a:rPr lang="en-US" altLang="ko-KR" dirty="0" smtClean="0">
                <a:sym typeface="Wingdings" pitchFamily="2" charset="2"/>
              </a:rPr>
              <a:t>bit sent</a:t>
            </a:r>
            <a:endParaRPr lang="ko-KR" alt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492896"/>
            <a:ext cx="3600400" cy="21983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FED61-6F3A-481A-9476-A36C868B1536}" type="datetime1">
              <a:rPr lang="ko-KR" altLang="en-US" smtClean="0"/>
              <a:t>2012-11-21</a:t>
            </a:fld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44172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GPS signals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C/A code identifies SV </a:t>
            </a:r>
            <a:r>
              <a:rPr lang="en-US" altLang="ko-KR" dirty="0"/>
              <a:t>and to estimate how long </a:t>
            </a:r>
            <a:r>
              <a:rPr lang="en-US" altLang="ko-KR" dirty="0" smtClean="0"/>
              <a:t>it took </a:t>
            </a:r>
            <a:r>
              <a:rPr lang="en-US" altLang="ko-KR" dirty="0"/>
              <a:t>the signal to propagate from </a:t>
            </a:r>
            <a:r>
              <a:rPr lang="en-US" altLang="ko-KR" dirty="0" smtClean="0"/>
              <a:t>SV </a:t>
            </a:r>
            <a:r>
              <a:rPr lang="en-US" altLang="ko-KR" dirty="0"/>
              <a:t>to </a:t>
            </a:r>
            <a:r>
              <a:rPr lang="en-US" altLang="ko-KR" dirty="0" smtClean="0"/>
              <a:t>receiver</a:t>
            </a:r>
          </a:p>
          <a:p>
            <a:pPr lvl="1"/>
            <a:r>
              <a:rPr lang="en-US" altLang="ko-KR" dirty="0"/>
              <a:t>Typically, </a:t>
            </a:r>
            <a:r>
              <a:rPr lang="en-US" altLang="ko-KR" dirty="0" smtClean="0"/>
              <a:t>GPS </a:t>
            </a:r>
            <a:r>
              <a:rPr lang="en-US" altLang="ko-KR" dirty="0"/>
              <a:t>signals take </a:t>
            </a:r>
            <a:r>
              <a:rPr lang="en-US" altLang="ko-KR" dirty="0" smtClean="0"/>
              <a:t>64 ~ </a:t>
            </a:r>
            <a:r>
              <a:rPr lang="en-US" altLang="ko-KR" dirty="0"/>
              <a:t>89 </a:t>
            </a:r>
            <a:r>
              <a:rPr lang="en-US" altLang="ko-KR" dirty="0" err="1" smtClean="0"/>
              <a:t>mS</a:t>
            </a:r>
            <a:r>
              <a:rPr lang="en-US" altLang="ko-KR" dirty="0" smtClean="0"/>
              <a:t> from </a:t>
            </a:r>
            <a:r>
              <a:rPr lang="en-US" altLang="ko-KR" dirty="0"/>
              <a:t>a satellite to the Earth’s </a:t>
            </a:r>
            <a:r>
              <a:rPr lang="en-US" altLang="ko-KR" dirty="0" smtClean="0"/>
              <a:t>surface</a:t>
            </a:r>
          </a:p>
          <a:p>
            <a:r>
              <a:rPr lang="en-US" altLang="ko-KR" dirty="0" smtClean="0"/>
              <a:t>Light travels 300km/</a:t>
            </a:r>
            <a:r>
              <a:rPr lang="en-US" altLang="ko-KR" dirty="0" err="1" smtClean="0"/>
              <a:t>ms</a:t>
            </a:r>
            <a:r>
              <a:rPr lang="en-US" altLang="ko-KR" dirty="0" smtClean="0"/>
              <a:t>, receiver must estimate the delay to the us level for accurate distance measurement</a:t>
            </a:r>
          </a:p>
          <a:p>
            <a:r>
              <a:rPr lang="en-US" altLang="ko-KR" dirty="0" smtClean="0"/>
              <a:t>Millisecond </a:t>
            </a:r>
            <a:r>
              <a:rPr lang="en-US" altLang="ko-KR" dirty="0"/>
              <a:t>(NMS</a:t>
            </a:r>
            <a:r>
              <a:rPr lang="en-US" altLang="ko-KR" dirty="0" smtClean="0"/>
              <a:t>) and </a:t>
            </a:r>
            <a:r>
              <a:rPr lang="en-US" altLang="ko-KR" dirty="0"/>
              <a:t>sub-millisecond (</a:t>
            </a:r>
            <a:r>
              <a:rPr lang="en-US" altLang="ko-KR" dirty="0" err="1"/>
              <a:t>subMS</a:t>
            </a:r>
            <a:r>
              <a:rPr lang="en-US" altLang="ko-KR" dirty="0"/>
              <a:t>) parts of the propagation </a:t>
            </a:r>
            <a:r>
              <a:rPr lang="en-US" altLang="ko-KR" dirty="0" smtClean="0"/>
              <a:t>time are </a:t>
            </a:r>
            <a:r>
              <a:rPr lang="en-US" altLang="ko-KR" dirty="0"/>
              <a:t>derived very </a:t>
            </a:r>
            <a:r>
              <a:rPr lang="en-US" altLang="ko-KR" dirty="0" smtClean="0"/>
              <a:t>differently</a:t>
            </a:r>
          </a:p>
          <a:p>
            <a:pPr lvl="1"/>
            <a:r>
              <a:rPr lang="en-US" altLang="ko-KR" dirty="0" smtClean="0"/>
              <a:t>NMS </a:t>
            </a:r>
            <a:r>
              <a:rPr lang="en-US" altLang="ko-KR" dirty="0"/>
              <a:t>is decoded from </a:t>
            </a:r>
            <a:r>
              <a:rPr lang="en-US" altLang="ko-KR" dirty="0" smtClean="0"/>
              <a:t>the packet frames</a:t>
            </a:r>
          </a:p>
          <a:p>
            <a:pPr lvl="1"/>
            <a:r>
              <a:rPr lang="en-US" altLang="ko-KR" dirty="0" err="1" smtClean="0"/>
              <a:t>subMS</a:t>
            </a:r>
            <a:r>
              <a:rPr lang="en-US" altLang="ko-KR" dirty="0" smtClean="0"/>
              <a:t> </a:t>
            </a:r>
            <a:r>
              <a:rPr lang="en-US" altLang="ko-KR" dirty="0"/>
              <a:t>propagation time is </a:t>
            </a:r>
            <a:r>
              <a:rPr lang="en-US" altLang="ko-KR" dirty="0" smtClean="0"/>
              <a:t>detected at </a:t>
            </a:r>
            <a:r>
              <a:rPr lang="en-US" altLang="ko-KR" dirty="0"/>
              <a:t>the C/A code level using correlations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9BF71F-9E04-4CEA-81AE-F4D11F78FD5C}" type="datetime1">
              <a:rPr lang="ko-KR" altLang="en-US" smtClean="0"/>
              <a:t>2012-11-21</a:t>
            </a:fld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4960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Acquisition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When a GPS receiver </a:t>
            </a:r>
            <a:r>
              <a:rPr lang="en-US" altLang="ko-KR" dirty="0" smtClean="0"/>
              <a:t>first </a:t>
            </a:r>
            <a:r>
              <a:rPr lang="en-US" altLang="ko-KR" dirty="0"/>
              <a:t>starts up, it needs to detect </a:t>
            </a:r>
            <a:r>
              <a:rPr lang="en-US" altLang="ko-KR" dirty="0" smtClean="0"/>
              <a:t>what satellites </a:t>
            </a:r>
            <a:r>
              <a:rPr lang="en-US" altLang="ko-KR" dirty="0"/>
              <a:t>are in </a:t>
            </a:r>
            <a:r>
              <a:rPr lang="en-US" altLang="ko-KR" dirty="0" smtClean="0"/>
              <a:t>view</a:t>
            </a:r>
          </a:p>
          <a:p>
            <a:pPr lvl="1"/>
            <a:r>
              <a:rPr lang="en-US" altLang="ko-KR" dirty="0" smtClean="0"/>
              <a:t>Done </a:t>
            </a:r>
            <a:r>
              <a:rPr lang="en-US" altLang="ko-KR" dirty="0"/>
              <a:t>by detecting the </a:t>
            </a:r>
            <a:r>
              <a:rPr lang="en-US" altLang="ko-KR" dirty="0" smtClean="0"/>
              <a:t>presence of </a:t>
            </a:r>
            <a:r>
              <a:rPr lang="en-US" altLang="ko-KR" dirty="0"/>
              <a:t>the corresponding C/A codes in the received signal, typically by correlating the signal with each known C/A </a:t>
            </a:r>
            <a:r>
              <a:rPr lang="en-US" altLang="ko-KR" dirty="0" smtClean="0"/>
              <a:t>code template</a:t>
            </a:r>
          </a:p>
          <a:p>
            <a:pPr lvl="1"/>
            <a:r>
              <a:rPr lang="en-US" altLang="ko-KR" dirty="0"/>
              <a:t>A</a:t>
            </a:r>
            <a:r>
              <a:rPr lang="en-US" altLang="ko-KR" dirty="0" smtClean="0"/>
              <a:t> </a:t>
            </a:r>
            <a:r>
              <a:rPr lang="en-US" altLang="ko-KR" dirty="0"/>
              <a:t>visible satellite will show a spike in the correlation </a:t>
            </a:r>
            <a:r>
              <a:rPr lang="en-US" altLang="ko-KR" dirty="0" smtClean="0"/>
              <a:t>results</a:t>
            </a:r>
            <a:endParaRPr lang="ko-KR" alt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3487555"/>
            <a:ext cx="3981996" cy="33258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 descr="http://upload.wikimedia.org/wikipedia/commons/9/9c/ConstellationGPS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3933056"/>
            <a:ext cx="1800200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1D271-C954-487F-AD0A-66BC16CA4543}" type="datetime1">
              <a:rPr lang="ko-KR" altLang="en-US" smtClean="0"/>
              <a:t>2012-11-21</a:t>
            </a:fld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52586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Acquisition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Doppler frequency shift 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Caused </a:t>
            </a:r>
            <a:r>
              <a:rPr lang="en-US" altLang="ko-KR" dirty="0"/>
              <a:t>by the motion of </a:t>
            </a:r>
            <a:r>
              <a:rPr lang="en-US" altLang="ko-KR" dirty="0" smtClean="0"/>
              <a:t>SV and receiver</a:t>
            </a:r>
          </a:p>
          <a:p>
            <a:pPr lvl="1"/>
            <a:r>
              <a:rPr lang="en-US" altLang="ko-KR" dirty="0"/>
              <a:t>A</a:t>
            </a:r>
            <a:r>
              <a:rPr lang="en-US" altLang="ko-KR" dirty="0" smtClean="0"/>
              <a:t> </a:t>
            </a:r>
            <a:r>
              <a:rPr lang="en-US" altLang="ko-KR" dirty="0"/>
              <a:t>rising GPS satellite can move at up to 800m/s towards </a:t>
            </a:r>
            <a:r>
              <a:rPr lang="en-US" altLang="ko-KR" dirty="0" smtClean="0"/>
              <a:t>a receiver</a:t>
            </a:r>
            <a:r>
              <a:rPr lang="en-US" altLang="ko-KR" dirty="0"/>
              <a:t>, causing a frequency shift of L1 </a:t>
            </a:r>
            <a:r>
              <a:rPr lang="en-US" altLang="ko-KR" dirty="0" smtClean="0"/>
              <a:t>* 800/c </a:t>
            </a:r>
            <a:r>
              <a:rPr lang="en-US" altLang="ko-KR" dirty="0"/>
              <a:t>= </a:t>
            </a:r>
            <a:r>
              <a:rPr lang="en-US" altLang="ko-KR" dirty="0" smtClean="0"/>
              <a:t>4.2kHz</a:t>
            </a:r>
          </a:p>
          <a:p>
            <a:pPr lvl="1"/>
            <a:r>
              <a:rPr lang="en-US" altLang="ko-KR" dirty="0" smtClean="0"/>
              <a:t>A setting SV as well</a:t>
            </a:r>
          </a:p>
          <a:p>
            <a:r>
              <a:rPr lang="en-US" altLang="ko-KR" dirty="0" smtClean="0"/>
              <a:t>To correct the </a:t>
            </a:r>
            <a:r>
              <a:rPr lang="en-US" altLang="ko-KR" dirty="0"/>
              <a:t>shift, the </a:t>
            </a:r>
            <a:r>
              <a:rPr lang="en-US" altLang="ko-KR" dirty="0" smtClean="0"/>
              <a:t>receiver must </a:t>
            </a:r>
            <a:r>
              <a:rPr lang="en-US" altLang="ko-KR" dirty="0"/>
              <a:t>generate the C/A code within 500Hz of the shifted </a:t>
            </a:r>
            <a:r>
              <a:rPr lang="en-US" altLang="ko-KR" dirty="0" smtClean="0"/>
              <a:t>frequency</a:t>
            </a:r>
          </a:p>
          <a:p>
            <a:pPr lvl="1"/>
            <a:r>
              <a:rPr lang="en-US" altLang="ko-KR" dirty="0" smtClean="0"/>
              <a:t>In </a:t>
            </a:r>
            <a:r>
              <a:rPr lang="en-US" altLang="ko-KR" dirty="0"/>
              <a:t>the frequency dimension, the </a:t>
            </a:r>
            <a:r>
              <a:rPr lang="en-US" altLang="ko-KR" dirty="0" smtClean="0"/>
              <a:t>receiver needs </a:t>
            </a:r>
            <a:r>
              <a:rPr lang="en-US" altLang="ko-KR" dirty="0"/>
              <a:t>to search up to 18 </a:t>
            </a:r>
            <a:r>
              <a:rPr lang="en-US" altLang="ko-KR" dirty="0" smtClean="0"/>
              <a:t>bins (9*500Hz = 4.5KHz </a:t>
            </a:r>
            <a:r>
              <a:rPr lang="en-US" altLang="ko-KR" dirty="0" smtClean="0">
                <a:sym typeface="Wingdings" pitchFamily="2" charset="2"/>
              </a:rPr>
              <a:t> both sides: 18)</a:t>
            </a:r>
            <a:endParaRPr lang="en-US" altLang="ko-KR" dirty="0" smtClean="0"/>
          </a:p>
          <a:p>
            <a:pPr lvl="1"/>
            <a:r>
              <a:rPr lang="en-US" altLang="ko-KR" dirty="0"/>
              <a:t>Most GPS receivers use 25 </a:t>
            </a:r>
            <a:r>
              <a:rPr lang="en-US" altLang="ko-KR" dirty="0" smtClean="0"/>
              <a:t>to 40 </a:t>
            </a:r>
            <a:r>
              <a:rPr lang="en-US" altLang="ko-KR" dirty="0"/>
              <a:t>frequency </a:t>
            </a:r>
            <a:r>
              <a:rPr lang="en-US" altLang="ko-KR" dirty="0" smtClean="0"/>
              <a:t>bins for local receiver movement &amp; better sensitivity</a:t>
            </a:r>
            <a:endParaRPr lang="ko-KR" altLang="en-US" dirty="0"/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192" y="269968"/>
            <a:ext cx="2735439" cy="17613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F1CB40-E855-463C-9BBC-8276A28C6D14}" type="datetime1">
              <a:rPr lang="ko-KR" altLang="en-US" smtClean="0"/>
              <a:t>2012-11-21</a:t>
            </a:fld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26</a:t>
            </a:fld>
            <a:endParaRPr lang="ko-KR" altLang="en-US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5013176"/>
            <a:ext cx="2155374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31315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Acquisition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ko-KR" dirty="0"/>
              <a:t>After </a:t>
            </a:r>
            <a:r>
              <a:rPr lang="en-US" altLang="ko-KR" dirty="0" smtClean="0"/>
              <a:t>Doppler </a:t>
            </a:r>
            <a:r>
              <a:rPr lang="en-US" altLang="ko-KR" dirty="0"/>
              <a:t>frequency </a:t>
            </a:r>
            <a:r>
              <a:rPr lang="en-US" altLang="ko-KR" dirty="0" smtClean="0"/>
              <a:t>shift compensation, receiver </a:t>
            </a:r>
            <a:r>
              <a:rPr lang="en-US" altLang="ko-KR" dirty="0"/>
              <a:t>must determine code phase </a:t>
            </a:r>
            <a:r>
              <a:rPr lang="en-US" altLang="ko-KR" dirty="0" smtClean="0"/>
              <a:t>delays*</a:t>
            </a:r>
          </a:p>
          <a:p>
            <a:r>
              <a:rPr lang="en-US" altLang="ko-KR" dirty="0" smtClean="0"/>
              <a:t>Receiver </a:t>
            </a:r>
            <a:r>
              <a:rPr lang="en-US" altLang="ko-KR" dirty="0"/>
              <a:t>must search over the delay dimension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Receiver not synchronized </a:t>
            </a:r>
            <a:r>
              <a:rPr lang="en-US" altLang="ko-KR" dirty="0"/>
              <a:t>with </a:t>
            </a:r>
            <a:r>
              <a:rPr lang="en-US" altLang="ko-KR" dirty="0" smtClean="0"/>
              <a:t>SV</a:t>
            </a:r>
          </a:p>
          <a:p>
            <a:pPr lvl="1"/>
            <a:r>
              <a:rPr lang="en-US" altLang="ko-KR" dirty="0" smtClean="0"/>
              <a:t>Signal </a:t>
            </a:r>
            <a:r>
              <a:rPr lang="en-US" altLang="ko-KR" dirty="0"/>
              <a:t>propagation delay can be affected </a:t>
            </a:r>
            <a:r>
              <a:rPr lang="en-US" altLang="ko-KR" dirty="0" smtClean="0"/>
              <a:t>by atmospheric conditions</a:t>
            </a:r>
          </a:p>
          <a:p>
            <a:r>
              <a:rPr lang="en-US" altLang="ko-KR" dirty="0" smtClean="0"/>
              <a:t>Receiver </a:t>
            </a:r>
            <a:r>
              <a:rPr lang="en-US" altLang="ko-KR" dirty="0"/>
              <a:t>usually </a:t>
            </a:r>
            <a:r>
              <a:rPr lang="en-US" altLang="ko-KR" dirty="0" smtClean="0"/>
              <a:t>oversamples </a:t>
            </a:r>
            <a:r>
              <a:rPr lang="en-US" altLang="ko-KR" dirty="0"/>
              <a:t>the </a:t>
            </a:r>
            <a:r>
              <a:rPr lang="en-US" altLang="ko-KR" dirty="0" smtClean="0"/>
              <a:t>1023 Kbps </a:t>
            </a:r>
            <a:r>
              <a:rPr lang="en-US" altLang="ko-KR" dirty="0"/>
              <a:t>C/A </a:t>
            </a:r>
            <a:r>
              <a:rPr lang="en-US" altLang="ko-KR" dirty="0" smtClean="0"/>
              <a:t>code</a:t>
            </a:r>
          </a:p>
          <a:p>
            <a:pPr lvl="1"/>
            <a:r>
              <a:rPr lang="en-US" altLang="ko-KR" dirty="0" smtClean="0"/>
              <a:t>Sampling </a:t>
            </a:r>
            <a:r>
              <a:rPr lang="en-US" altLang="ko-KR" dirty="0"/>
              <a:t>the baseband signal </a:t>
            </a:r>
            <a:r>
              <a:rPr lang="en-US" altLang="ko-KR" dirty="0" smtClean="0"/>
              <a:t>@ </a:t>
            </a:r>
            <a:r>
              <a:rPr lang="en-US" altLang="ko-KR" dirty="0"/>
              <a:t>8 MHz, </a:t>
            </a:r>
            <a:r>
              <a:rPr lang="en-US" altLang="ko-KR" dirty="0" smtClean="0"/>
              <a:t>the </a:t>
            </a:r>
            <a:r>
              <a:rPr lang="en-US" altLang="ko-KR" dirty="0"/>
              <a:t>receiver </a:t>
            </a:r>
            <a:r>
              <a:rPr lang="en-US" altLang="ko-KR" dirty="0" smtClean="0"/>
              <a:t>will search </a:t>
            </a:r>
            <a:r>
              <a:rPr lang="en-US" altLang="ko-KR" dirty="0"/>
              <a:t>8184 </a:t>
            </a:r>
            <a:r>
              <a:rPr lang="en-US" altLang="ko-KR" dirty="0" smtClean="0"/>
              <a:t>(=1023*8) code </a:t>
            </a:r>
            <a:r>
              <a:rPr lang="en-US" altLang="ko-KR" dirty="0"/>
              <a:t>phase positions to </a:t>
            </a:r>
            <a:r>
              <a:rPr lang="en-US" altLang="ko-KR" dirty="0" smtClean="0"/>
              <a:t>find </a:t>
            </a:r>
            <a:r>
              <a:rPr lang="en-US" altLang="ko-KR" dirty="0"/>
              <a:t>the best </a:t>
            </a:r>
            <a:r>
              <a:rPr lang="en-US" altLang="ko-KR" dirty="0" smtClean="0"/>
              <a:t>correlation peak</a:t>
            </a:r>
          </a:p>
          <a:p>
            <a:r>
              <a:rPr lang="en-US" altLang="ko-KR" dirty="0" smtClean="0"/>
              <a:t>Code phase changes over time</a:t>
            </a:r>
          </a:p>
          <a:p>
            <a:pPr lvl="1"/>
            <a:r>
              <a:rPr lang="en-US" altLang="ko-KR" dirty="0" smtClean="0"/>
              <a:t>Satellites and device move</a:t>
            </a:r>
          </a:p>
          <a:p>
            <a:pPr lvl="1"/>
            <a:r>
              <a:rPr lang="en-US" altLang="ko-KR" dirty="0" smtClean="0"/>
              <a:t>GPS receivers use a tracking mode for continuous operation</a:t>
            </a:r>
          </a:p>
          <a:p>
            <a:pPr lvl="1"/>
            <a:r>
              <a:rPr lang="en-US" altLang="ko-KR" dirty="0" err="1" smtClean="0"/>
              <a:t>Ater</a:t>
            </a:r>
            <a:r>
              <a:rPr lang="en-US" altLang="ko-KR" dirty="0" smtClean="0"/>
              <a:t> 30S of non-tracking, Doppler shift and code phase info become stale </a:t>
            </a:r>
            <a:r>
              <a:rPr lang="en-US" altLang="ko-KR" dirty="0" smtClean="0">
                <a:sym typeface="Wingdings" pitchFamily="2" charset="2"/>
              </a:rPr>
              <a:t> start all over again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B51CE5-1777-413B-A2F5-2740B58F76B5}" type="datetime1">
              <a:rPr lang="ko-KR" altLang="en-US" smtClean="0"/>
              <a:t>2012-11-21</a:t>
            </a:fld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27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25119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*Code phase delay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Out of phase is the source of positioning error</a:t>
            </a:r>
          </a:p>
          <a:p>
            <a:pPr lvl="1"/>
            <a:r>
              <a:rPr lang="en-US" altLang="ko-KR" dirty="0" smtClean="0"/>
              <a:t>Cycle width approximately a </a:t>
            </a:r>
            <a:r>
              <a:rPr lang="en-US" altLang="ko-KR" dirty="0" err="1" smtClean="0"/>
              <a:t>uS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At the speed of light </a:t>
            </a:r>
            <a:r>
              <a:rPr lang="en-US" altLang="ko-KR" dirty="0" smtClean="0">
                <a:sym typeface="Wingdings" pitchFamily="2" charset="2"/>
              </a:rPr>
              <a:t> </a:t>
            </a:r>
            <a:r>
              <a:rPr lang="en-US" altLang="ko-KR" dirty="0" smtClean="0">
                <a:sym typeface="Wingdings" pitchFamily="2" charset="2"/>
              </a:rPr>
              <a:t>300m </a:t>
            </a:r>
            <a:r>
              <a:rPr lang="en-US" altLang="ko-KR" dirty="0" smtClean="0">
                <a:sym typeface="Wingdings" pitchFamily="2" charset="2"/>
              </a:rPr>
              <a:t>error!!!</a:t>
            </a:r>
          </a:p>
          <a:p>
            <a:pPr lvl="1"/>
            <a:r>
              <a:rPr lang="en-US" altLang="ko-KR" dirty="0" smtClean="0">
                <a:sym typeface="Wingdings" pitchFamily="2" charset="2"/>
              </a:rPr>
              <a:t>1-2% error  3-6m error</a:t>
            </a:r>
            <a:endParaRPr lang="en-US" altLang="ko-KR" dirty="0" smtClean="0">
              <a:sym typeface="Wingdings" pitchFamily="2" charset="2"/>
            </a:endParaRP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4A263-071E-4626-85EF-303E060CB6C3}" type="datetime1">
              <a:rPr lang="ko-KR" altLang="en-US" smtClean="0"/>
              <a:t>2012-11-21</a:t>
            </a:fld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28</a:t>
            </a:fld>
            <a:endParaRPr lang="ko-KR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3425" y="4725144"/>
            <a:ext cx="3133725" cy="163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725144"/>
            <a:ext cx="3114675" cy="162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7246" y="2990453"/>
            <a:ext cx="3067050" cy="158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3425" y="2990453"/>
            <a:ext cx="3114675" cy="159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67016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*Code phase delay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Carrier frequency is O(1000) higher</a:t>
            </a:r>
          </a:p>
          <a:p>
            <a:pPr lvl="1"/>
            <a:r>
              <a:rPr lang="en-US" altLang="ko-KR" dirty="0" smtClean="0">
                <a:sym typeface="Wingdings" pitchFamily="2" charset="2"/>
              </a:rPr>
              <a:t>Can be used to get more precise match</a:t>
            </a:r>
          </a:p>
          <a:p>
            <a:pPr lvl="1"/>
            <a:r>
              <a:rPr lang="en-US" altLang="ko-KR" dirty="0" smtClean="0">
                <a:sym typeface="Wingdings" pitchFamily="2" charset="2"/>
              </a:rPr>
              <a:t>20cm wavelength</a:t>
            </a:r>
          </a:p>
          <a:p>
            <a:pPr lvl="1"/>
            <a:r>
              <a:rPr lang="en-US" altLang="ko-KR" dirty="0" smtClean="0">
                <a:sym typeface="Wingdings" pitchFamily="2" charset="2"/>
              </a:rPr>
              <a:t>1-2%  3-4 mm error</a:t>
            </a:r>
            <a:endParaRPr lang="en-US" altLang="ko-KR" dirty="0" smtClean="0">
              <a:sym typeface="Wingdings" pitchFamily="2" charset="2"/>
            </a:endParaRP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CA93D-322D-4AE3-8D74-4DCC9843023B}" type="datetime1">
              <a:rPr lang="ko-KR" altLang="en-US" smtClean="0"/>
              <a:t>2012-11-21</a:t>
            </a:fld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29</a:t>
            </a:fld>
            <a:endParaRPr lang="ko-KR" alt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519" y="4686473"/>
            <a:ext cx="3048000" cy="16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2852936"/>
            <a:ext cx="3095625" cy="162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633" y="2841249"/>
            <a:ext cx="3076575" cy="1581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653136"/>
            <a:ext cx="3105150" cy="166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69004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Acquisition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/>
              <a:t>Acquisition is </a:t>
            </a:r>
            <a:r>
              <a:rPr lang="en-US" altLang="ko-KR" dirty="0" smtClean="0"/>
              <a:t>expensive</a:t>
            </a:r>
          </a:p>
          <a:p>
            <a:pPr lvl="1"/>
            <a:r>
              <a:rPr lang="en-US" altLang="ko-KR" dirty="0"/>
              <a:t>S</a:t>
            </a:r>
            <a:r>
              <a:rPr lang="en-US" altLang="ko-KR" dirty="0" smtClean="0"/>
              <a:t>earch through </a:t>
            </a:r>
            <a:r>
              <a:rPr lang="en-US" altLang="ko-KR" dirty="0"/>
              <a:t>30+ frequency bins times 8,000+ code phase possibilities for every single </a:t>
            </a:r>
            <a:r>
              <a:rPr lang="en-US" altLang="ko-KR" dirty="0" smtClean="0"/>
              <a:t>satellite</a:t>
            </a:r>
            <a:endParaRPr lang="en-US" altLang="ko-KR" dirty="0"/>
          </a:p>
          <a:p>
            <a:r>
              <a:rPr lang="en-US" altLang="ko-KR" dirty="0" smtClean="0"/>
              <a:t>W/ prior </a:t>
            </a:r>
            <a:r>
              <a:rPr lang="en-US" altLang="ko-KR" dirty="0"/>
              <a:t>information about </a:t>
            </a:r>
            <a:r>
              <a:rPr lang="en-US" altLang="ko-KR" dirty="0" smtClean="0"/>
              <a:t>SV, less </a:t>
            </a:r>
            <a:r>
              <a:rPr lang="en-US" altLang="ko-KR" dirty="0" smtClean="0"/>
              <a:t>work</a:t>
            </a:r>
          </a:p>
          <a:p>
            <a:pPr lvl="1"/>
            <a:r>
              <a:rPr lang="en-US" altLang="ko-KR" b="1" dirty="0" smtClean="0"/>
              <a:t>Cold </a:t>
            </a:r>
            <a:r>
              <a:rPr lang="en-US" altLang="ko-KR" b="1" dirty="0" smtClean="0"/>
              <a:t>start </a:t>
            </a:r>
            <a:r>
              <a:rPr lang="en-US" altLang="ko-KR" dirty="0" smtClean="0">
                <a:sym typeface="Wingdings" pitchFamily="2" charset="2"/>
              </a:rPr>
              <a:t> no prior knowledge</a:t>
            </a:r>
          </a:p>
          <a:p>
            <a:pPr lvl="2"/>
            <a:r>
              <a:rPr lang="en-US" altLang="ko-KR" dirty="0" smtClean="0">
                <a:sym typeface="Wingdings" pitchFamily="2" charset="2"/>
              </a:rPr>
              <a:t>One code phase search per milliseconds  O(seconds) for a single SV acquisition</a:t>
            </a:r>
          </a:p>
          <a:p>
            <a:pPr lvl="2"/>
            <a:r>
              <a:rPr lang="en-US" altLang="ko-KR" dirty="0" smtClean="0">
                <a:sym typeface="Wingdings" pitchFamily="2" charset="2"/>
              </a:rPr>
              <a:t>Collect new ephemeris</a:t>
            </a:r>
            <a:endParaRPr lang="en-US" altLang="ko-KR" dirty="0" smtClean="0"/>
          </a:p>
          <a:p>
            <a:pPr lvl="1"/>
            <a:r>
              <a:rPr lang="en-US" altLang="ko-KR" b="1" dirty="0"/>
              <a:t>Warm </a:t>
            </a:r>
            <a:r>
              <a:rPr lang="en-US" altLang="ko-KR" b="1" dirty="0" smtClean="0"/>
              <a:t>start*</a:t>
            </a:r>
            <a:r>
              <a:rPr lang="en-US" altLang="ko-KR" dirty="0" smtClean="0"/>
              <a:t>: </a:t>
            </a:r>
            <a:r>
              <a:rPr lang="en-US" altLang="ko-KR" dirty="0" smtClean="0"/>
              <a:t>w/ </a:t>
            </a:r>
            <a:r>
              <a:rPr lang="en-US" altLang="ko-KR" dirty="0" smtClean="0"/>
              <a:t>a </a:t>
            </a:r>
            <a:r>
              <a:rPr lang="en-US" altLang="ko-KR" dirty="0"/>
              <a:t>previous </a:t>
            </a:r>
            <a:r>
              <a:rPr lang="en-US" altLang="ko-KR" dirty="0" smtClean="0"/>
              <a:t>lock to </a:t>
            </a:r>
            <a:r>
              <a:rPr lang="en-US" altLang="ko-KR" dirty="0" smtClean="0"/>
              <a:t>SVs</a:t>
            </a:r>
            <a:r>
              <a:rPr lang="en-US" altLang="ko-KR" dirty="0"/>
              <a:t>, </a:t>
            </a:r>
            <a:r>
              <a:rPr lang="en-US" altLang="ko-KR" dirty="0"/>
              <a:t>search around previous </a:t>
            </a:r>
            <a:r>
              <a:rPr lang="en-US" altLang="ko-KR" dirty="0" smtClean="0"/>
              <a:t>Doppler shift </a:t>
            </a:r>
            <a:r>
              <a:rPr lang="en-US" altLang="ko-KR" dirty="0"/>
              <a:t>and code </a:t>
            </a:r>
            <a:r>
              <a:rPr lang="en-US" altLang="ko-KR" dirty="0" smtClean="0"/>
              <a:t>phases</a:t>
            </a:r>
          </a:p>
          <a:p>
            <a:pPr lvl="2"/>
            <a:r>
              <a:rPr lang="en-US" altLang="ko-KR" dirty="0" smtClean="0"/>
              <a:t>If less than 30 seconds old</a:t>
            </a:r>
          </a:p>
          <a:p>
            <a:pPr lvl="2"/>
            <a:r>
              <a:rPr lang="en-US" altLang="ko-KR" dirty="0"/>
              <a:t>Remembers (last position, almanac, UTC </a:t>
            </a:r>
            <a:r>
              <a:rPr lang="en-US" altLang="ko-KR" dirty="0" smtClean="0"/>
              <a:t>time) but not </a:t>
            </a:r>
            <a:r>
              <a:rPr lang="en-US" altLang="ko-KR" dirty="0"/>
              <a:t>visible </a:t>
            </a:r>
            <a:r>
              <a:rPr lang="en-US" altLang="ko-KR" dirty="0" smtClean="0"/>
              <a:t>SVs</a:t>
            </a:r>
          </a:p>
          <a:p>
            <a:pPr lvl="2"/>
            <a:r>
              <a:rPr lang="en-US" altLang="ko-KR" dirty="0" smtClean="0"/>
              <a:t>Don’t collect new ephemeris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DAEEAD-5DEF-4617-B01B-10B73C23E3BE}" type="datetime1">
              <a:rPr lang="ko-KR" altLang="en-US" smtClean="0"/>
              <a:t>2012-11-21</a:t>
            </a:fld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93230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Acquisition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W/ prior </a:t>
            </a:r>
            <a:r>
              <a:rPr lang="en-US" altLang="ko-KR" dirty="0"/>
              <a:t>information about </a:t>
            </a:r>
            <a:r>
              <a:rPr lang="en-US" altLang="ko-KR" dirty="0" smtClean="0"/>
              <a:t>SV, less work (cont’d)</a:t>
            </a:r>
            <a:endParaRPr lang="en-US" altLang="ko-KR" dirty="0" smtClean="0"/>
          </a:p>
          <a:p>
            <a:pPr lvl="1"/>
            <a:r>
              <a:rPr lang="en-US" altLang="ko-KR" b="1" dirty="0" smtClean="0"/>
              <a:t>Hot </a:t>
            </a:r>
            <a:r>
              <a:rPr lang="en-US" altLang="ko-KR" b="1" dirty="0"/>
              <a:t>start</a:t>
            </a:r>
            <a:r>
              <a:rPr lang="en-US" altLang="ko-KR" dirty="0"/>
              <a:t>: receiver can skip the acquisition and start directly from tracking to refine the Doppler and code phases</a:t>
            </a:r>
          </a:p>
          <a:p>
            <a:pPr lvl="2"/>
            <a:r>
              <a:rPr lang="en-US" altLang="ko-KR" dirty="0"/>
              <a:t>When the previous SV locks are </a:t>
            </a:r>
            <a:r>
              <a:rPr lang="en-US" altLang="ko-KR" u="sng" dirty="0"/>
              <a:t>within a </a:t>
            </a:r>
            <a:r>
              <a:rPr lang="en-US" altLang="ko-KR" u="sng" dirty="0" smtClean="0"/>
              <a:t>second</a:t>
            </a:r>
          </a:p>
          <a:p>
            <a:pPr lvl="2"/>
            <a:r>
              <a:rPr lang="en-US" altLang="ko-KR" dirty="0" smtClean="0"/>
              <a:t>Quickest re-acquisition of a GPS lock</a:t>
            </a:r>
            <a:endParaRPr lang="en-US" altLang="ko-KR" dirty="0"/>
          </a:p>
          <a:p>
            <a:pPr lvl="2"/>
            <a:r>
              <a:rPr lang="en-US" altLang="ko-KR" dirty="0"/>
              <a:t>Remembers </a:t>
            </a:r>
            <a:r>
              <a:rPr lang="en-US" altLang="ko-KR" dirty="0" smtClean="0"/>
              <a:t>(last position, almanac, UTC time, visible SVs)</a:t>
            </a:r>
            <a:endParaRPr lang="en-US" altLang="ko-KR" dirty="0"/>
          </a:p>
          <a:p>
            <a:pPr lvl="2"/>
            <a:r>
              <a:rPr lang="en-US" altLang="ko-KR" dirty="0"/>
              <a:t>This is why “continuous GPS sampling” defined as </a:t>
            </a:r>
            <a:r>
              <a:rPr lang="en-US" altLang="ko-KR" dirty="0">
                <a:sym typeface="Wingdings" pitchFamily="2" charset="2"/>
              </a:rPr>
              <a:t>one location sample / </a:t>
            </a:r>
            <a:r>
              <a:rPr lang="en-US" altLang="ko-KR" dirty="0" smtClean="0">
                <a:sym typeface="Wingdings" pitchFamily="2" charset="2"/>
              </a:rPr>
              <a:t>sec</a:t>
            </a:r>
            <a:endParaRPr lang="en-US" altLang="ko-KR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7D323-3B5A-4F50-81B4-0F76DA1D8134}" type="datetime1">
              <a:rPr lang="ko-KR" altLang="en-US" smtClean="0"/>
              <a:t>2012-11-21</a:t>
            </a:fld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31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60755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Acquisition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W/ prior </a:t>
            </a:r>
            <a:r>
              <a:rPr lang="en-US" altLang="ko-KR" dirty="0"/>
              <a:t>information about </a:t>
            </a:r>
            <a:r>
              <a:rPr lang="en-US" altLang="ko-KR" dirty="0" smtClean="0"/>
              <a:t>SV, less work (cont’d)</a:t>
            </a:r>
            <a:endParaRPr lang="en-US" altLang="ko-KR" dirty="0" smtClean="0"/>
          </a:p>
          <a:p>
            <a:pPr lvl="1"/>
            <a:r>
              <a:rPr lang="en-US" altLang="ko-KR" b="1" dirty="0" smtClean="0"/>
              <a:t>A-GPS</a:t>
            </a:r>
            <a:r>
              <a:rPr lang="en-US" altLang="ko-KR" b="1" dirty="0" smtClean="0"/>
              <a:t>*</a:t>
            </a:r>
          </a:p>
          <a:p>
            <a:pPr lvl="2"/>
            <a:r>
              <a:rPr lang="en-US" altLang="ko-KR" dirty="0"/>
              <a:t>Mobile-Station Based A-GPS (or AGPSB) </a:t>
            </a:r>
            <a:r>
              <a:rPr lang="en-US" altLang="ko-KR" dirty="0" smtClean="0"/>
              <a:t>mode</a:t>
            </a:r>
          </a:p>
          <a:p>
            <a:pPr lvl="3"/>
            <a:r>
              <a:rPr lang="en-US" altLang="ko-KR" dirty="0" smtClean="0"/>
              <a:t>Infrastructure provides </a:t>
            </a:r>
            <a:r>
              <a:rPr lang="en-US" altLang="ko-KR" dirty="0" smtClean="0"/>
              <a:t>up-to-date ephemeris </a:t>
            </a:r>
            <a:r>
              <a:rPr lang="en-US" altLang="ko-KR" dirty="0" smtClean="0">
                <a:sym typeface="Wingdings" pitchFamily="2" charset="2"/>
              </a:rPr>
              <a:t> </a:t>
            </a:r>
            <a:r>
              <a:rPr lang="en-US" altLang="ko-KR" dirty="0" smtClean="0"/>
              <a:t>GPS </a:t>
            </a:r>
            <a:r>
              <a:rPr lang="en-US" altLang="ko-KR" dirty="0"/>
              <a:t>receiver does not </a:t>
            </a:r>
            <a:r>
              <a:rPr lang="en-US" altLang="ko-KR" dirty="0" smtClean="0"/>
              <a:t>have to </a:t>
            </a:r>
            <a:r>
              <a:rPr lang="en-US" altLang="ko-KR" dirty="0"/>
              <a:t>decode them from the satellite </a:t>
            </a:r>
            <a:r>
              <a:rPr lang="en-US" altLang="ko-KR" dirty="0" smtClean="0"/>
              <a:t>signals</a:t>
            </a:r>
          </a:p>
          <a:p>
            <a:pPr lvl="3"/>
            <a:r>
              <a:rPr lang="en-US" altLang="ko-KR" dirty="0" smtClean="0"/>
              <a:t>Successful decoding of HOW is enough to provide a location fix</a:t>
            </a:r>
          </a:p>
          <a:p>
            <a:pPr lvl="3"/>
            <a:r>
              <a:rPr lang="en-US" altLang="ko-KR" dirty="0" smtClean="0"/>
              <a:t>TTFF is around 6S</a:t>
            </a:r>
          </a:p>
          <a:p>
            <a:pPr lvl="2"/>
            <a:r>
              <a:rPr lang="en-US" altLang="ko-KR" dirty="0" smtClean="0"/>
              <a:t>Mobile-Station Assisted A-GPS (or AGPSA) mode</a:t>
            </a:r>
          </a:p>
          <a:p>
            <a:pPr lvl="3"/>
            <a:r>
              <a:rPr lang="en-US" altLang="ko-KR" dirty="0" smtClean="0"/>
              <a:t>Infra is given the estimated location</a:t>
            </a:r>
          </a:p>
          <a:p>
            <a:pPr lvl="3"/>
            <a:r>
              <a:rPr lang="en-US" altLang="ko-KR" dirty="0" smtClean="0"/>
              <a:t>Infra provides initial values for Doppler and code phase searches</a:t>
            </a:r>
          </a:p>
          <a:p>
            <a:pPr lvl="3"/>
            <a:r>
              <a:rPr lang="en-US" altLang="ko-KR" dirty="0" smtClean="0"/>
              <a:t>Receiver jumps directly to warm start</a:t>
            </a:r>
          </a:p>
          <a:p>
            <a:pPr lvl="2"/>
            <a:r>
              <a:rPr lang="en-US" altLang="ko-KR" dirty="0"/>
              <a:t>The first successful decoding of HOW is enough to provide a location fix</a:t>
            </a:r>
          </a:p>
          <a:p>
            <a:pPr lvl="2"/>
            <a:r>
              <a:rPr lang="en-US" altLang="ko-KR" dirty="0" smtClean="0"/>
              <a:t>Allows </a:t>
            </a:r>
            <a:r>
              <a:rPr lang="en-US" altLang="ko-KR" dirty="0"/>
              <a:t>the receiver to jump directly into the warm start </a:t>
            </a:r>
            <a:r>
              <a:rPr lang="en-US" altLang="ko-KR" dirty="0" smtClean="0">
                <a:sym typeface="Wingdings" pitchFamily="2" charset="2"/>
              </a:rPr>
              <a:t> </a:t>
            </a:r>
            <a:r>
              <a:rPr lang="en-US" altLang="ko-KR" dirty="0"/>
              <a:t>TTFF </a:t>
            </a:r>
            <a:r>
              <a:rPr lang="en-US" altLang="ko-KR" dirty="0" smtClean="0"/>
              <a:t>~ 6 </a:t>
            </a:r>
            <a:r>
              <a:rPr lang="en-US" altLang="ko-KR" dirty="0"/>
              <a:t>S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7B05D-A68F-4152-9161-5D790E977A13}" type="datetime1">
              <a:rPr lang="ko-KR" altLang="en-US" smtClean="0"/>
              <a:t>2012-11-21</a:t>
            </a:fld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32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27820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* A-GPS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In 1999, FCC tightened rules regarding wireless 911 emergency location technology</a:t>
            </a:r>
          </a:p>
          <a:p>
            <a:pPr lvl="1"/>
            <a:r>
              <a:rPr lang="en-US" altLang="ko-KR" dirty="0" smtClean="0"/>
              <a:t>Network-based solution for Automatic Location Identification (ALI)</a:t>
            </a:r>
          </a:p>
          <a:p>
            <a:pPr lvl="2"/>
            <a:r>
              <a:rPr lang="en-US" altLang="ko-KR" dirty="0" smtClean="0"/>
              <a:t>100m accuracy 67% of time</a:t>
            </a:r>
          </a:p>
          <a:p>
            <a:pPr lvl="2"/>
            <a:r>
              <a:rPr lang="en-US" altLang="ko-KR" dirty="0" smtClean="0"/>
              <a:t>300m accuracy 95% of time</a:t>
            </a:r>
          </a:p>
          <a:p>
            <a:pPr lvl="1"/>
            <a:r>
              <a:rPr lang="en-US" altLang="ko-KR" dirty="0" smtClean="0"/>
              <a:t>GPS-based solution for ALI</a:t>
            </a:r>
          </a:p>
          <a:p>
            <a:pPr lvl="2"/>
            <a:r>
              <a:rPr lang="en-US" altLang="ko-KR" dirty="0" smtClean="0"/>
              <a:t>50m accuracy 67% of time</a:t>
            </a:r>
          </a:p>
          <a:p>
            <a:pPr lvl="2"/>
            <a:r>
              <a:rPr lang="en-US" altLang="ko-KR" dirty="0" smtClean="0"/>
              <a:t>150m accuracy 95% of time</a:t>
            </a:r>
          </a:p>
          <a:p>
            <a:r>
              <a:rPr lang="en-US" altLang="ko-KR" dirty="0" smtClean="0"/>
              <a:t>Assisted GPS (A-GPS) became a central technology for mobile networks</a:t>
            </a:r>
          </a:p>
          <a:p>
            <a:pPr lvl="1"/>
            <a:r>
              <a:rPr lang="en-US" altLang="ko-KR" dirty="0" smtClean="0"/>
              <a:t>Time to First Fix </a:t>
            </a:r>
            <a:r>
              <a:rPr lang="en-US" altLang="ko-KR" dirty="0" smtClean="0">
                <a:sym typeface="Wingdings" pitchFamily="2" charset="2"/>
              </a:rPr>
              <a:t> a few seconds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7EAE3-0FFC-488F-8700-3D791207BD86}" type="datetime1">
              <a:rPr lang="ko-KR" altLang="en-US" smtClean="0"/>
              <a:t>2012-11-21</a:t>
            </a:fld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33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15153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*A-GPS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Orbits and clock come from A-GPS reference network that gets them from satellites</a:t>
            </a:r>
          </a:p>
          <a:p>
            <a:r>
              <a:rPr lang="en-US" altLang="ko-KR" dirty="0" smtClean="0"/>
              <a:t>Time &amp; frequency often come from cellular network</a:t>
            </a:r>
          </a:p>
          <a:p>
            <a:r>
              <a:rPr lang="en-US" altLang="ko-KR" dirty="0" smtClean="0"/>
              <a:t>Position comes from </a:t>
            </a:r>
            <a:r>
              <a:rPr lang="en-US" altLang="ko-KR" dirty="0" err="1" smtClean="0"/>
              <a:t>cellID</a:t>
            </a:r>
            <a:r>
              <a:rPr lang="en-US" altLang="ko-KR" dirty="0" smtClean="0"/>
              <a:t> in DB</a:t>
            </a:r>
          </a:p>
          <a:p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8F2F04-7111-4DA2-9BE7-1C4180B89706}" type="datetime1">
              <a:rPr lang="ko-KR" altLang="en-US" smtClean="0"/>
              <a:t>2012-11-21</a:t>
            </a:fld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34</a:t>
            </a:fld>
            <a:endParaRPr lang="ko-KR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3140968"/>
            <a:ext cx="6012810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0453169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*A-GPS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Reference network: e.g. Suwon &amp; </a:t>
            </a:r>
            <a:r>
              <a:rPr lang="en-US" altLang="ko-KR" dirty="0" err="1" smtClean="0"/>
              <a:t>Daejon</a:t>
            </a:r>
            <a:r>
              <a:rPr lang="en-US" altLang="ko-KR" dirty="0" smtClean="0"/>
              <a:t> (ROK)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02D04-D5BB-4563-AE08-C4642E2F6A48}" type="datetime1">
              <a:rPr lang="ko-KR" altLang="en-US" smtClean="0"/>
              <a:t>2012-11-21</a:t>
            </a:fld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35</a:t>
            </a:fld>
            <a:endParaRPr lang="ko-KR" altLang="en-U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1805221"/>
            <a:ext cx="6120680" cy="4899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1141511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* A-GPS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Stand-alone GPS receivers take 40s ~ a few minutes to first fix (TIFF)</a:t>
            </a:r>
          </a:p>
          <a:p>
            <a:pPr lvl="1"/>
            <a:r>
              <a:rPr lang="en-US" altLang="ko-KR" dirty="0" smtClean="0"/>
              <a:t>In cities, satellite signals can be weak</a:t>
            </a:r>
          </a:p>
          <a:p>
            <a:r>
              <a:rPr lang="en-US" altLang="ko-KR" dirty="0" smtClean="0"/>
              <a:t>A-GPS uses assistance server in the network</a:t>
            </a:r>
          </a:p>
          <a:p>
            <a:pPr lvl="1"/>
            <a:r>
              <a:rPr lang="en-US" altLang="ko-KR" dirty="0" smtClean="0"/>
              <a:t>Acquisition assistance data</a:t>
            </a:r>
          </a:p>
          <a:p>
            <a:pPr lvl="2"/>
            <a:r>
              <a:rPr lang="en-US" altLang="ko-KR" dirty="0" smtClean="0"/>
              <a:t>Send to mobile in order to reduce time to acquisition</a:t>
            </a:r>
          </a:p>
          <a:p>
            <a:pPr lvl="1"/>
            <a:r>
              <a:rPr lang="en-US" altLang="ko-KR" dirty="0" smtClean="0"/>
              <a:t>Sensitivity assistance data</a:t>
            </a:r>
          </a:p>
          <a:p>
            <a:pPr lvl="2"/>
            <a:r>
              <a:rPr lang="en-US" altLang="ko-KR" dirty="0" smtClean="0"/>
              <a:t>Helps mobile performance in detecting signals</a:t>
            </a:r>
          </a:p>
          <a:p>
            <a:pPr lvl="1"/>
            <a:r>
              <a:rPr lang="en-US" altLang="ko-KR" dirty="0" smtClean="0"/>
              <a:t>Differential correction information</a:t>
            </a:r>
          </a:p>
          <a:p>
            <a:pPr lvl="1"/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D52DC-186A-4EEC-81E4-3544F6042D43}" type="datetime1">
              <a:rPr lang="ko-KR" altLang="en-US" smtClean="0"/>
              <a:t>2012-11-21</a:t>
            </a:fld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36</a:t>
            </a:fld>
            <a:endParaRPr lang="ko-KR" altLang="en-U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4414998"/>
            <a:ext cx="3104777" cy="23088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4018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* A-GPS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smtClean="0"/>
              <a:t>Acquisition assistance data</a:t>
            </a:r>
          </a:p>
          <a:p>
            <a:pPr lvl="1"/>
            <a:r>
              <a:rPr lang="en-US" altLang="ko-KR" dirty="0" smtClean="0"/>
              <a:t>GPS signal is spread spectrum signal, received with different Doppler frequency and code phase</a:t>
            </a:r>
          </a:p>
          <a:p>
            <a:pPr lvl="1"/>
            <a:r>
              <a:rPr lang="en-US" altLang="ko-KR" dirty="0" smtClean="0"/>
              <a:t>Network can provide code phase and Doppler frequency information as well as</a:t>
            </a:r>
          </a:p>
          <a:p>
            <a:pPr lvl="2"/>
            <a:r>
              <a:rPr lang="en-US" altLang="ko-KR" dirty="0" smtClean="0"/>
              <a:t>GPS time sync of base station (if available)</a:t>
            </a:r>
          </a:p>
          <a:p>
            <a:pPr lvl="2"/>
            <a:r>
              <a:rPr lang="en-US" altLang="ko-KR" dirty="0" smtClean="0"/>
              <a:t>Location of the base station</a:t>
            </a:r>
          </a:p>
          <a:p>
            <a:r>
              <a:rPr lang="en-US" altLang="ko-KR" dirty="0" smtClean="0"/>
              <a:t>Sensitivity assistance </a:t>
            </a:r>
            <a:r>
              <a:rPr lang="en-US" altLang="ko-KR" dirty="0" smtClean="0"/>
              <a:t>data (“modulation wipe-off”)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Contains predicted data </a:t>
            </a:r>
            <a:r>
              <a:rPr lang="en-US" altLang="ko-KR" dirty="0"/>
              <a:t>bits of the GPS navigation message</a:t>
            </a:r>
            <a:r>
              <a:rPr lang="en-US" altLang="ko-KR" dirty="0" smtClean="0"/>
              <a:t>, which </a:t>
            </a:r>
            <a:r>
              <a:rPr lang="en-US" altLang="ko-KR" dirty="0"/>
              <a:t>are expected to modulate the </a:t>
            </a:r>
            <a:r>
              <a:rPr lang="en-US" altLang="ko-KR" dirty="0" smtClean="0"/>
              <a:t>GPS signal </a:t>
            </a:r>
            <a:r>
              <a:rPr lang="en-US" altLang="ko-KR" dirty="0"/>
              <a:t>of specific satellites at </a:t>
            </a:r>
            <a:r>
              <a:rPr lang="en-US" altLang="ko-KR" dirty="0" smtClean="0"/>
              <a:t>specified times</a:t>
            </a:r>
            <a:endParaRPr lang="en-US" altLang="ko-KR" sz="900" dirty="0" smtClean="0"/>
          </a:p>
          <a:p>
            <a:pPr lvl="1"/>
            <a:r>
              <a:rPr lang="en-US" altLang="ko-KR" dirty="0" smtClean="0"/>
              <a:t>Receiver can  </a:t>
            </a:r>
            <a:r>
              <a:rPr lang="en-US" altLang="ko-KR" dirty="0"/>
              <a:t>remove bit modulation in </a:t>
            </a:r>
            <a:r>
              <a:rPr lang="en-US" altLang="ko-KR" dirty="0" smtClean="0"/>
              <a:t>the received </a:t>
            </a:r>
            <a:r>
              <a:rPr lang="en-US" altLang="ko-KR" dirty="0"/>
              <a:t>GPS signal prior to </a:t>
            </a:r>
            <a:r>
              <a:rPr lang="en-US" altLang="ko-KR" dirty="0" smtClean="0"/>
              <a:t>coherent integration</a:t>
            </a:r>
          </a:p>
          <a:p>
            <a:pPr lvl="1"/>
            <a:r>
              <a:rPr lang="en-US" altLang="ko-KR" dirty="0" smtClean="0"/>
              <a:t>3-4dB improvement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B3EA6C-0A58-4410-96E4-12CE3E7FE623}" type="datetime1">
              <a:rPr lang="ko-KR" altLang="en-US" smtClean="0"/>
              <a:t>2012-11-21</a:t>
            </a:fld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37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3486796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*A-GPS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With correct tracking, receiver can decode the packets from SVs</a:t>
            </a:r>
          </a:p>
          <a:p>
            <a:pPr lvl="1"/>
            <a:r>
              <a:rPr lang="en-US" altLang="ko-KR" dirty="0"/>
              <a:t>W/o assistance information, receiver needs to decode SV ephemeris every 30 minutes (its valid time span) and time stamps every 6 seconds</a:t>
            </a:r>
          </a:p>
          <a:p>
            <a:pPr lvl="1"/>
            <a:r>
              <a:rPr lang="en-US" altLang="ko-KR" dirty="0"/>
              <a:t>Decoding is energy consuming </a:t>
            </a:r>
            <a:r>
              <a:rPr lang="en-US" altLang="ko-KR" dirty="0">
                <a:sym typeface="Wingdings" pitchFamily="2" charset="2"/>
              </a:rPr>
              <a:t> </a:t>
            </a:r>
            <a:r>
              <a:rPr lang="en-US" altLang="ko-KR" dirty="0"/>
              <a:t>has to run tracking continuously for the packet duration in order to receive all the bits</a:t>
            </a:r>
          </a:p>
          <a:p>
            <a:pPr lvl="1"/>
            <a:r>
              <a:rPr lang="en-US" altLang="ko-KR" dirty="0"/>
              <a:t>With A-GPS, receiver is not required to decode ephemeris, but it must still decode </a:t>
            </a:r>
            <a:r>
              <a:rPr lang="en-US" altLang="ko-KR" dirty="0" smtClean="0"/>
              <a:t>HOW</a:t>
            </a:r>
          </a:p>
          <a:p>
            <a:r>
              <a:rPr lang="en-US" altLang="ko-KR" dirty="0"/>
              <a:t>Standardization (3GPP)</a:t>
            </a:r>
          </a:p>
          <a:p>
            <a:pPr lvl="1"/>
            <a:r>
              <a:rPr lang="en-US" altLang="ko-KR" dirty="0">
                <a:hlinkClick r:id="rId2"/>
              </a:rPr>
              <a:t>TS 136 355 LTE Positioning Protocol (LPP</a:t>
            </a:r>
            <a:r>
              <a:rPr lang="en-US" altLang="ko-KR" dirty="0" smtClean="0">
                <a:hlinkClick r:id="rId2"/>
              </a:rPr>
              <a:t>)</a:t>
            </a:r>
            <a:endParaRPr lang="en-US" altLang="ko-KR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773E6-0CA4-49C6-8F8F-F00050F1E415}" type="datetime1">
              <a:rPr lang="ko-KR" altLang="en-US" smtClean="0"/>
              <a:t>2012-11-21</a:t>
            </a:fld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38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706289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Location calculation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ko-KR" dirty="0" smtClean="0"/>
              <a:t>Output</a:t>
            </a:r>
            <a:r>
              <a:rPr lang="ko-KR" altLang="en-US" dirty="0" smtClean="0"/>
              <a:t> </a:t>
            </a:r>
            <a:r>
              <a:rPr lang="en-US" altLang="ko-KR" dirty="0" smtClean="0"/>
              <a:t>from acquisition </a:t>
            </a:r>
            <a:r>
              <a:rPr lang="en-US" altLang="ko-KR" dirty="0" smtClean="0">
                <a:sym typeface="Wingdings" pitchFamily="2" charset="2"/>
              </a:rPr>
              <a:t> code phase</a:t>
            </a:r>
          </a:p>
          <a:p>
            <a:pPr lvl="1"/>
            <a:r>
              <a:rPr lang="en-US" altLang="ko-KR" dirty="0" smtClean="0">
                <a:sym typeface="Wingdings" pitchFamily="2" charset="2"/>
              </a:rPr>
              <a:t>Gives sub-</a:t>
            </a:r>
            <a:r>
              <a:rPr lang="en-US" altLang="ko-KR" dirty="0" err="1" smtClean="0">
                <a:sym typeface="Wingdings" pitchFamily="2" charset="2"/>
              </a:rPr>
              <a:t>mS</a:t>
            </a:r>
            <a:r>
              <a:rPr lang="en-US" altLang="ko-KR" dirty="0" smtClean="0">
                <a:sym typeface="Wingdings" pitchFamily="2" charset="2"/>
              </a:rPr>
              <a:t> propagation delay</a:t>
            </a:r>
          </a:p>
          <a:p>
            <a:pPr lvl="1"/>
            <a:r>
              <a:rPr lang="en-US" altLang="ko-KR" dirty="0" smtClean="0"/>
              <a:t>W/ decoded HOW, </a:t>
            </a:r>
            <a:r>
              <a:rPr lang="en-US" altLang="ko-KR" dirty="0"/>
              <a:t>it knows the time </a:t>
            </a:r>
            <a:r>
              <a:rPr lang="en-US" altLang="ko-KR" dirty="0" smtClean="0"/>
              <a:t>the </a:t>
            </a:r>
            <a:r>
              <a:rPr lang="en-US" altLang="ko-KR" dirty="0"/>
              <a:t>signals </a:t>
            </a:r>
            <a:r>
              <a:rPr lang="en-US" altLang="ko-KR" dirty="0" smtClean="0"/>
              <a:t>left </a:t>
            </a:r>
            <a:r>
              <a:rPr lang="en-US" altLang="ko-KR" dirty="0"/>
              <a:t>the </a:t>
            </a:r>
            <a:r>
              <a:rPr lang="en-US" altLang="ko-KR" dirty="0" smtClean="0"/>
              <a:t>satellites</a:t>
            </a:r>
          </a:p>
          <a:p>
            <a:pPr lvl="1"/>
            <a:r>
              <a:rPr lang="en-US" altLang="ko-KR" dirty="0" err="1" smtClean="0"/>
              <a:t>P</a:t>
            </a:r>
            <a:r>
              <a:rPr lang="en-US" altLang="ko-KR" dirty="0" err="1" smtClean="0"/>
              <a:t>seudorange</a:t>
            </a:r>
            <a:r>
              <a:rPr lang="en-US" altLang="ko-KR" dirty="0" smtClean="0"/>
              <a:t> can be found</a:t>
            </a:r>
          </a:p>
          <a:p>
            <a:r>
              <a:rPr lang="en-US" altLang="ko-KR" dirty="0"/>
              <a:t>C/A code repeats every </a:t>
            </a:r>
            <a:r>
              <a:rPr lang="en-US" altLang="ko-KR" dirty="0" err="1"/>
              <a:t>mS</a:t>
            </a:r>
            <a:r>
              <a:rPr lang="en-US" altLang="ko-KR" dirty="0"/>
              <a:t> </a:t>
            </a:r>
            <a:r>
              <a:rPr lang="en-US" altLang="ko-KR" dirty="0">
                <a:sym typeface="Wingdings" pitchFamily="2" charset="2"/>
              </a:rPr>
              <a:t> </a:t>
            </a:r>
            <a:r>
              <a:rPr lang="en-US" altLang="ko-KR" dirty="0"/>
              <a:t>1ms of data is enough for acquisition (ideal case)</a:t>
            </a:r>
          </a:p>
          <a:p>
            <a:pPr lvl="1"/>
            <a:r>
              <a:rPr lang="en-US" altLang="ko-KR" dirty="0"/>
              <a:t>E.g. 8MHz baseband sampling frequency, the minimum amount of data needed for acquisition is 8*1023 = 8184 samples</a:t>
            </a:r>
          </a:p>
          <a:p>
            <a:pPr lvl="1"/>
            <a:r>
              <a:rPr lang="en-US" altLang="ko-KR" dirty="0"/>
              <a:t>For most GPS receiver chips, each sample is two bits (one bit sign and one bit magnitude), thus the storage requirement for 1ms of baseband data is 2046 </a:t>
            </a:r>
            <a:r>
              <a:rPr lang="en-US" altLang="ko-KR" dirty="0" smtClean="0"/>
              <a:t>bytes</a:t>
            </a:r>
          </a:p>
          <a:p>
            <a:r>
              <a:rPr lang="en-US" altLang="ko-KR" dirty="0" smtClean="0"/>
              <a:t>C/A </a:t>
            </a:r>
            <a:r>
              <a:rPr lang="en-US" altLang="ko-KR" dirty="0"/>
              <a:t>code is used to modulate the data packets at 50bps, for every 20ms, there is a possibility of a bit transition</a:t>
            </a:r>
          </a:p>
          <a:p>
            <a:pPr lvl="1"/>
            <a:r>
              <a:rPr lang="en-US" altLang="ko-KR" dirty="0"/>
              <a:t>If the transition is in the middle of the 1ms sample, then the acquisition of the corresponding satellite will fail</a:t>
            </a:r>
          </a:p>
          <a:p>
            <a:pPr lvl="1"/>
            <a:r>
              <a:rPr lang="en-US" altLang="ko-KR" dirty="0"/>
              <a:t>So, in practice, 2ms is more reliable for satellite acquisition</a:t>
            </a:r>
          </a:p>
          <a:p>
            <a:endParaRPr lang="en-US" altLang="ko-KR" dirty="0" smtClean="0"/>
          </a:p>
          <a:p>
            <a:endParaRPr lang="en-US" altLang="ko-KR" dirty="0" smtClean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D4EC2-8D83-4E6A-8DE3-A45AEFBBECE9}" type="datetime1">
              <a:rPr lang="ko-KR" altLang="en-US" smtClean="0"/>
              <a:t>2012-11-21</a:t>
            </a:fld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39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504085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Location calculation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GPS </a:t>
            </a:r>
            <a:r>
              <a:rPr lang="en-US" altLang="ko-KR" dirty="0"/>
              <a:t>receiver performs position calculation using constraint optimization techniques 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E.g. Least </a:t>
            </a:r>
            <a:r>
              <a:rPr lang="en-US" altLang="ko-KR" dirty="0"/>
              <a:t>Squares minimization</a:t>
            </a:r>
          </a:p>
          <a:p>
            <a:r>
              <a:rPr lang="en-US" altLang="ko-KR" dirty="0" smtClean="0"/>
              <a:t>With </a:t>
            </a:r>
            <a:r>
              <a:rPr lang="en-US" altLang="ko-KR" dirty="0"/>
              <a:t>the receiver’s latitude, longitude, altitude, and the precise satellite time as optimization variables, typical receivers must have at least 4 SVs in </a:t>
            </a:r>
            <a:r>
              <a:rPr lang="en-US" altLang="ko-KR" dirty="0" smtClean="0"/>
              <a:t>view*</a:t>
            </a:r>
          </a:p>
          <a:p>
            <a:pPr lvl="1"/>
            <a:r>
              <a:rPr lang="en-US" altLang="ko-KR" dirty="0" err="1"/>
              <a:t>U</a:t>
            </a:r>
            <a:r>
              <a:rPr lang="en-US" altLang="ko-KR" dirty="0" err="1" smtClean="0"/>
              <a:t>nsync’d</a:t>
            </a:r>
            <a:r>
              <a:rPr lang="en-US" altLang="ko-KR" dirty="0" smtClean="0"/>
              <a:t> </a:t>
            </a:r>
            <a:r>
              <a:rPr lang="en-US" altLang="ko-KR" dirty="0"/>
              <a:t>local clock is treated as one variable in the minimization solver 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4 unknown variables</a:t>
            </a:r>
            <a:endParaRPr lang="ko-KR" altLang="en-US" dirty="0"/>
          </a:p>
          <a:p>
            <a:endParaRPr lang="en-US" altLang="ko-KR" dirty="0" smtClean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D822F9-EC03-4826-AF43-EADFC6F7FFC4}" type="datetime1">
              <a:rPr lang="ko-KR" altLang="en-US" smtClean="0"/>
              <a:t>2012-11-21</a:t>
            </a:fld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40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2521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*Triangulation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7088FA-9F25-449E-BED3-F7AD86FAC53F}" type="datetime1">
              <a:rPr lang="ko-KR" altLang="en-US" smtClean="0"/>
              <a:t>2012-11-21</a:t>
            </a:fld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41</a:t>
            </a:fld>
            <a:endParaRPr lang="ko-KR" alt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268760"/>
            <a:ext cx="3057525" cy="1504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2761890"/>
            <a:ext cx="3048000" cy="153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4312048"/>
            <a:ext cx="3057525" cy="156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2" descr="http://upload.wikimedia.org/wikipedia/commons/9/9c/ConstellationGPS.gif"/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412776"/>
            <a:ext cx="22860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4708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Coarse-time navigation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A-GPS</a:t>
            </a:r>
          </a:p>
          <a:p>
            <a:pPr lvl="1"/>
            <a:r>
              <a:rPr lang="en-US" altLang="ko-KR" dirty="0" smtClean="0"/>
              <a:t>Ephemeris, Doppler shift, code phase, approximate position, almanac, time, frequency assists</a:t>
            </a:r>
          </a:p>
          <a:p>
            <a:r>
              <a:rPr lang="en-US" altLang="ko-KR" dirty="0" smtClean="0"/>
              <a:t>Time assistance classification by mobile network (3GPP)</a:t>
            </a:r>
          </a:p>
          <a:p>
            <a:pPr lvl="1"/>
            <a:r>
              <a:rPr lang="en-US" altLang="ko-KR" dirty="0" smtClean="0"/>
              <a:t>Order of seconds </a:t>
            </a:r>
            <a:r>
              <a:rPr lang="en-US" altLang="ko-KR" dirty="0" smtClean="0">
                <a:sym typeface="Wingdings" pitchFamily="2" charset="2"/>
              </a:rPr>
              <a:t> “coarse time assistance” (accuracy S)</a:t>
            </a:r>
          </a:p>
          <a:p>
            <a:pPr lvl="2"/>
            <a:r>
              <a:rPr lang="en-US" altLang="ko-KR" dirty="0" smtClean="0">
                <a:sym typeface="Wingdings" pitchFamily="2" charset="2"/>
              </a:rPr>
              <a:t>Can’t be used directly due to large errors in SV position</a:t>
            </a:r>
          </a:p>
          <a:p>
            <a:pPr lvl="2"/>
            <a:r>
              <a:rPr lang="en-US" altLang="ko-KR" dirty="0" smtClean="0">
                <a:sym typeface="Wingdings" pitchFamily="2" charset="2"/>
              </a:rPr>
              <a:t>SV moving at up to 800m/s  </a:t>
            </a:r>
            <a:r>
              <a:rPr lang="en-US" altLang="ko-KR" dirty="0"/>
              <a:t>±2 seconds </a:t>
            </a:r>
            <a:r>
              <a:rPr lang="en-US" altLang="ko-KR" dirty="0">
                <a:sym typeface="Wingdings" pitchFamily="2" charset="2"/>
              </a:rPr>
              <a:t> </a:t>
            </a:r>
            <a:r>
              <a:rPr lang="en-US" altLang="ko-KR" dirty="0"/>
              <a:t>range error of ±1.7 </a:t>
            </a:r>
            <a:r>
              <a:rPr lang="en-US" altLang="ko-KR" dirty="0" smtClean="0"/>
              <a:t>kilometers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Order of microseconds </a:t>
            </a:r>
            <a:r>
              <a:rPr lang="en-US" altLang="ko-KR" dirty="0" smtClean="0">
                <a:sym typeface="Wingdings" pitchFamily="2" charset="2"/>
              </a:rPr>
              <a:t> “fine time assistance” (accuracy 10ms)</a:t>
            </a:r>
          </a:p>
          <a:p>
            <a:pPr lvl="2"/>
            <a:r>
              <a:rPr lang="en-US" altLang="ko-KR" dirty="0" smtClean="0">
                <a:sym typeface="Wingdings" pitchFamily="2" charset="2"/>
              </a:rPr>
              <a:t>Can be used directly, good TTFF</a:t>
            </a:r>
            <a:endParaRPr lang="en-US" altLang="ko-KR" dirty="0" smtClean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24207-B89D-40C4-9E67-F144F0092996}" type="datetime1">
              <a:rPr lang="ko-KR" altLang="en-US" smtClean="0"/>
              <a:t>2012-11-21</a:t>
            </a:fld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42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39433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Coarse-time navigation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Advantages</a:t>
            </a:r>
          </a:p>
          <a:p>
            <a:pPr lvl="1"/>
            <a:r>
              <a:rPr lang="en-US" altLang="ko-KR" dirty="0" smtClean="0"/>
              <a:t>Obtaining </a:t>
            </a:r>
            <a:r>
              <a:rPr lang="en-US" altLang="ko-KR" dirty="0"/>
              <a:t>a position fix under signal power conditions near or below data decoding </a:t>
            </a:r>
            <a:r>
              <a:rPr lang="en-US" altLang="ko-KR" dirty="0" smtClean="0"/>
              <a:t>threshold</a:t>
            </a:r>
          </a:p>
          <a:p>
            <a:pPr lvl="1"/>
            <a:r>
              <a:rPr lang="en-US" altLang="ko-KR" dirty="0" smtClean="0"/>
              <a:t>Energy </a:t>
            </a:r>
            <a:r>
              <a:rPr lang="en-US" altLang="ko-KR" dirty="0"/>
              <a:t>savings obtained by using milliseconds of information to get a position fix instead of tracking SVs for six (or more) seconds to decode </a:t>
            </a:r>
            <a:r>
              <a:rPr lang="en-US" altLang="ko-KR" dirty="0" smtClean="0"/>
              <a:t>HOW</a:t>
            </a:r>
          </a:p>
          <a:p>
            <a:r>
              <a:rPr lang="en-US" altLang="ko-KR" dirty="0" smtClean="0"/>
              <a:t>A priori</a:t>
            </a:r>
          </a:p>
          <a:p>
            <a:pPr lvl="1"/>
            <a:r>
              <a:rPr lang="en-US" altLang="ko-KR" dirty="0" smtClean="0"/>
              <a:t>A </a:t>
            </a:r>
            <a:r>
              <a:rPr lang="en-US" altLang="ko-KR" dirty="0"/>
              <a:t>valid set of </a:t>
            </a:r>
            <a:r>
              <a:rPr lang="en-US" altLang="ko-KR" dirty="0" smtClean="0"/>
              <a:t>ephemerides</a:t>
            </a:r>
            <a:endParaRPr lang="en-US" altLang="ko-KR" dirty="0"/>
          </a:p>
          <a:p>
            <a:pPr lvl="1"/>
            <a:r>
              <a:rPr lang="en-US" altLang="ko-KR" dirty="0" smtClean="0"/>
              <a:t>Approximate </a:t>
            </a:r>
            <a:r>
              <a:rPr lang="en-US" altLang="ko-KR" dirty="0"/>
              <a:t>user position within a few kilometers </a:t>
            </a:r>
          </a:p>
          <a:p>
            <a:pPr lvl="1"/>
            <a:r>
              <a:rPr lang="en-US" altLang="ko-KR" dirty="0" smtClean="0"/>
              <a:t>Approximate </a:t>
            </a:r>
            <a:r>
              <a:rPr lang="en-US" altLang="ko-KR" dirty="0"/>
              <a:t>H</a:t>
            </a:r>
            <a:r>
              <a:rPr lang="en-US" altLang="ko-KR" dirty="0" smtClean="0"/>
              <a:t>OW </a:t>
            </a:r>
            <a:r>
              <a:rPr lang="en-US" altLang="ko-KR" dirty="0"/>
              <a:t>accurate to within a few seconds </a:t>
            </a:r>
          </a:p>
          <a:p>
            <a:pPr lvl="1"/>
            <a:r>
              <a:rPr lang="en-US" altLang="ko-KR" dirty="0" smtClean="0"/>
              <a:t>Sub-millisecond </a:t>
            </a:r>
            <a:r>
              <a:rPr lang="en-US" altLang="ko-KR" dirty="0" err="1"/>
              <a:t>pseudorange</a:t>
            </a:r>
            <a:r>
              <a:rPr lang="en-US" altLang="ko-KR" dirty="0"/>
              <a:t> measurements</a:t>
            </a:r>
          </a:p>
          <a:p>
            <a:pPr lvl="1"/>
            <a:endParaRPr lang="en-US" altLang="ko-KR" dirty="0"/>
          </a:p>
          <a:p>
            <a:pPr lvl="1"/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E41DAE-1C7F-4009-8C4E-8F28988DBE5B}" type="datetime1">
              <a:rPr lang="ko-KR" altLang="en-US" smtClean="0"/>
              <a:t>2012-11-21</a:t>
            </a:fld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43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844685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Coarse-time navigation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Without </a:t>
            </a:r>
            <a:r>
              <a:rPr lang="en-US" altLang="ko-KR" dirty="0"/>
              <a:t>decoding HOW, receiver cannot synchronize to the satellites’ transmission times </a:t>
            </a:r>
          </a:p>
          <a:p>
            <a:pPr lvl="1"/>
            <a:r>
              <a:rPr lang="en-US" altLang="ko-KR" dirty="0"/>
              <a:t>Leverage a nearby landmark to estimate NMS</a:t>
            </a:r>
          </a:p>
          <a:p>
            <a:pPr lvl="2"/>
            <a:r>
              <a:rPr lang="en-US" altLang="ko-KR" dirty="0"/>
              <a:t>E.g. mobile phones </a:t>
            </a:r>
            <a:r>
              <a:rPr lang="en-US" altLang="ko-KR" dirty="0">
                <a:sym typeface="Wingdings" pitchFamily="2" charset="2"/>
              </a:rPr>
              <a:t></a:t>
            </a:r>
            <a:r>
              <a:rPr lang="en-US" altLang="ko-KR" dirty="0"/>
              <a:t> nearest cell tower (covers less than 10km)</a:t>
            </a:r>
          </a:p>
          <a:p>
            <a:pPr lvl="1"/>
            <a:r>
              <a:rPr lang="en-US" altLang="ko-KR" dirty="0"/>
              <a:t>Light travels @ 300 km/</a:t>
            </a:r>
            <a:r>
              <a:rPr lang="en-US" altLang="ko-KR" dirty="0" err="1"/>
              <a:t>ms</a:t>
            </a:r>
            <a:r>
              <a:rPr lang="en-US" altLang="ko-KR" dirty="0"/>
              <a:t> </a:t>
            </a:r>
            <a:r>
              <a:rPr lang="en-US" altLang="ko-KR" dirty="0">
                <a:sym typeface="Wingdings" pitchFamily="2" charset="2"/>
              </a:rPr>
              <a:t> 2</a:t>
            </a:r>
            <a:r>
              <a:rPr lang="en-US" altLang="ko-KR" dirty="0"/>
              <a:t> locations within 150km of each other will have the same </a:t>
            </a:r>
            <a:r>
              <a:rPr lang="en-US" altLang="ko-KR" dirty="0" err="1"/>
              <a:t>mS</a:t>
            </a:r>
            <a:r>
              <a:rPr lang="en-US" altLang="ko-KR" dirty="0"/>
              <a:t> part of the propagation delay, (rounded to the nearest integer)</a:t>
            </a:r>
          </a:p>
          <a:p>
            <a:pPr lvl="1"/>
            <a:r>
              <a:rPr lang="en-US" altLang="ko-KR" dirty="0"/>
              <a:t>Get the </a:t>
            </a:r>
            <a:r>
              <a:rPr lang="en-US" altLang="ko-KR" dirty="0" err="1"/>
              <a:t>mS</a:t>
            </a:r>
            <a:r>
              <a:rPr lang="en-US" altLang="ko-KR" dirty="0"/>
              <a:t> part of the </a:t>
            </a:r>
            <a:r>
              <a:rPr lang="en-US" altLang="ko-KR" dirty="0" err="1" smtClean="0"/>
              <a:t>pseudorange</a:t>
            </a:r>
            <a:endParaRPr lang="en-US" altLang="ko-KR" dirty="0" smtClean="0"/>
          </a:p>
          <a:p>
            <a:pPr marL="342900" lvl="1" indent="-342900">
              <a:buFont typeface="Arial" pitchFamily="34" charset="0"/>
              <a:buChar char="•"/>
            </a:pPr>
            <a:r>
              <a:rPr lang="en-US" altLang="ko-KR" sz="2400" dirty="0"/>
              <a:t>But sub-millisecond </a:t>
            </a:r>
            <a:r>
              <a:rPr lang="en-US" altLang="ko-KR" sz="2400" dirty="0" err="1"/>
              <a:t>pseudorange</a:t>
            </a:r>
            <a:r>
              <a:rPr lang="en-US" altLang="ko-KR" sz="2400" dirty="0"/>
              <a:t> measurements</a:t>
            </a:r>
            <a:endParaRPr lang="en-US" altLang="ko-KR" sz="2200" dirty="0"/>
          </a:p>
          <a:p>
            <a:pPr marL="742950" lvl="2" indent="-342900"/>
            <a:r>
              <a:rPr lang="en-US" altLang="ko-KR" sz="2200" dirty="0"/>
              <a:t>Modulo-1ms measurements </a:t>
            </a:r>
            <a:r>
              <a:rPr lang="en-US" altLang="ko-KR" sz="2200" dirty="0">
                <a:sym typeface="Wingdings" pitchFamily="2" charset="2"/>
              </a:rPr>
              <a:t> l</a:t>
            </a:r>
            <a:r>
              <a:rPr lang="en-US" altLang="ko-KR" sz="2200" dirty="0"/>
              <a:t>ack the integer-</a:t>
            </a:r>
            <a:r>
              <a:rPr lang="en-US" altLang="ko-KR" sz="2200" dirty="0" err="1"/>
              <a:t>ms</a:t>
            </a:r>
            <a:r>
              <a:rPr lang="en-US" altLang="ko-KR" sz="2200" dirty="0"/>
              <a:t> delay part! </a:t>
            </a:r>
            <a:r>
              <a:rPr lang="en-US" altLang="ko-KR" sz="2200" dirty="0">
                <a:sym typeface="Wingdings" pitchFamily="2" charset="2"/>
              </a:rPr>
              <a:t> up to 1ms </a:t>
            </a:r>
            <a:r>
              <a:rPr lang="en-US" altLang="ko-KR" sz="2200" dirty="0" smtClean="0">
                <a:sym typeface="Wingdings" pitchFamily="2" charset="2"/>
              </a:rPr>
              <a:t>error</a:t>
            </a:r>
            <a:endParaRPr lang="en-US" altLang="ko-KR" sz="2200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11A14-5943-4349-845A-D0FFAD513B3B}" type="datetime1">
              <a:rPr lang="ko-KR" altLang="en-US" smtClean="0"/>
              <a:t>2012-11-21</a:t>
            </a:fld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44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8844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Coarse-time navigation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Van </a:t>
            </a:r>
            <a:r>
              <a:rPr lang="en-US" altLang="ko-KR" dirty="0" err="1" smtClean="0"/>
              <a:t>Diggelen</a:t>
            </a:r>
            <a:r>
              <a:rPr lang="en-US" altLang="ko-KR" dirty="0" err="1" smtClean="0"/>
              <a:t>’s</a:t>
            </a:r>
            <a:r>
              <a:rPr lang="en-US" altLang="ko-KR" dirty="0" smtClean="0"/>
              <a:t> </a:t>
            </a:r>
            <a:r>
              <a:rPr lang="en-US" altLang="ko-KR" dirty="0" smtClean="0"/>
              <a:t>method </a:t>
            </a:r>
            <a:r>
              <a:rPr lang="en-US" altLang="ko-KR" dirty="0"/>
              <a:t>to reconstruct the </a:t>
            </a:r>
            <a:r>
              <a:rPr lang="en-US" altLang="ko-KR" dirty="0" smtClean="0"/>
              <a:t>full </a:t>
            </a:r>
            <a:r>
              <a:rPr lang="en-US" altLang="ko-KR" dirty="0" err="1" smtClean="0"/>
              <a:t>pseudoranges</a:t>
            </a:r>
            <a:r>
              <a:rPr lang="en-US" altLang="ko-KR" dirty="0" smtClean="0"/>
              <a:t> </a:t>
            </a:r>
            <a:r>
              <a:rPr lang="en-US" altLang="ko-KR" dirty="0"/>
              <a:t>while avoiding the integer rollover </a:t>
            </a:r>
            <a:r>
              <a:rPr lang="en-US" altLang="ko-KR" dirty="0" smtClean="0"/>
              <a:t>problem</a:t>
            </a:r>
            <a:endParaRPr lang="en-US" altLang="ko-KR" dirty="0"/>
          </a:p>
          <a:p>
            <a:pPr lvl="1"/>
            <a:r>
              <a:rPr lang="en-US" altLang="ko-KR" dirty="0"/>
              <a:t>The signal travel time </a:t>
            </a:r>
            <a:r>
              <a:rPr lang="en-US" altLang="ko-KR" dirty="0" smtClean="0"/>
              <a:t>from SV k can </a:t>
            </a:r>
            <a:r>
              <a:rPr lang="en-US" altLang="ko-KR" dirty="0"/>
              <a:t>be written </a:t>
            </a:r>
            <a:r>
              <a:rPr lang="en-US" altLang="ko-KR" dirty="0" smtClean="0"/>
              <a:t>as</a:t>
            </a:r>
          </a:p>
          <a:p>
            <a:pPr lvl="1"/>
            <a:endParaRPr lang="en-US" altLang="ko-KR" dirty="0"/>
          </a:p>
          <a:p>
            <a:pPr lvl="1"/>
            <a:endParaRPr lang="en-US" altLang="ko-KR" dirty="0" smtClean="0"/>
          </a:p>
          <a:p>
            <a:pPr lvl="1"/>
            <a:endParaRPr lang="en-US" altLang="ko-KR" dirty="0"/>
          </a:p>
          <a:p>
            <a:pPr lvl="2"/>
            <a:r>
              <a:rPr lang="en-US" altLang="ko-KR" dirty="0" smtClean="0"/>
              <a:t>NMS and </a:t>
            </a:r>
            <a:r>
              <a:rPr lang="en-US" altLang="ko-KR" dirty="0" smtClean="0">
                <a:sym typeface="Symbol"/>
              </a:rPr>
              <a:t> are </a:t>
            </a:r>
            <a:r>
              <a:rPr lang="en-US" altLang="ko-KR" dirty="0" err="1" smtClean="0">
                <a:sym typeface="Symbol"/>
              </a:rPr>
              <a:t>mS</a:t>
            </a:r>
            <a:r>
              <a:rPr lang="en-US" altLang="ko-KR" dirty="0" smtClean="0">
                <a:sym typeface="Symbol"/>
              </a:rPr>
              <a:t> and sub-</a:t>
            </a:r>
            <a:r>
              <a:rPr lang="en-US" altLang="ko-KR" dirty="0" err="1" smtClean="0">
                <a:sym typeface="Symbol"/>
              </a:rPr>
              <a:t>mS</a:t>
            </a:r>
            <a:r>
              <a:rPr lang="en-US" altLang="ko-KR" dirty="0" smtClean="0">
                <a:sym typeface="Symbol"/>
              </a:rPr>
              <a:t> components</a:t>
            </a:r>
          </a:p>
          <a:p>
            <a:pPr lvl="2"/>
            <a:r>
              <a:rPr lang="en-US" altLang="ko-KR" dirty="0" smtClean="0">
                <a:sym typeface="Symbol"/>
              </a:rPr>
              <a:t> is actual travel time</a:t>
            </a:r>
          </a:p>
          <a:p>
            <a:pPr lvl="2"/>
            <a:r>
              <a:rPr lang="en-US" altLang="ko-KR" dirty="0" smtClean="0">
                <a:sym typeface="Symbol"/>
              </a:rPr>
              <a:t> is satellite clock error (from ephemeris)</a:t>
            </a:r>
          </a:p>
          <a:p>
            <a:pPr lvl="2"/>
            <a:r>
              <a:rPr lang="en-US" altLang="ko-KR" dirty="0" smtClean="0">
                <a:sym typeface="Symbol"/>
              </a:rPr>
              <a:t> is unknown errors</a:t>
            </a:r>
          </a:p>
          <a:p>
            <a:pPr lvl="2"/>
            <a:r>
              <a:rPr lang="en-US" altLang="ko-KR" dirty="0" smtClean="0">
                <a:sym typeface="Symbol"/>
              </a:rPr>
              <a:t>b is common clock bias (to be eliminated through this process)</a:t>
            </a:r>
            <a:endParaRPr lang="en-US" altLang="ko-K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4472" y="2996952"/>
            <a:ext cx="5004556" cy="10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AA07B0-2511-4B4F-9D40-79229DAB3F4D}" type="datetime1">
              <a:rPr lang="ko-KR" altLang="en-US" smtClean="0"/>
              <a:t>2012-11-21</a:t>
            </a:fld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45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032279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Coarse-time navigation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Select a reference satellite</a:t>
            </a:r>
          </a:p>
          <a:p>
            <a:pPr lvl="1"/>
            <a:r>
              <a:rPr lang="en-US" altLang="ko-KR" dirty="0" err="1" smtClean="0"/>
              <a:t>mS</a:t>
            </a:r>
            <a:r>
              <a:rPr lang="en-US" altLang="ko-KR" dirty="0" smtClean="0"/>
              <a:t> part of the </a:t>
            </a:r>
            <a:r>
              <a:rPr lang="en-US" altLang="ko-KR" dirty="0" err="1" smtClean="0"/>
              <a:t>pseudorange</a:t>
            </a:r>
            <a:r>
              <a:rPr lang="en-US" altLang="ko-KR" dirty="0" smtClean="0"/>
              <a:t> of the reference SV k=0</a:t>
            </a:r>
          </a:p>
          <a:p>
            <a:pPr lvl="1"/>
            <a:endParaRPr lang="en-US" altLang="ko-KR" dirty="0"/>
          </a:p>
          <a:p>
            <a:pPr lvl="1"/>
            <a:endParaRPr lang="en-US" altLang="ko-KR" dirty="0" smtClean="0"/>
          </a:p>
          <a:p>
            <a:pPr lvl="1"/>
            <a:r>
              <a:rPr lang="en-US" altLang="ko-KR" dirty="0" smtClean="0"/>
              <a:t>Then</a:t>
            </a:r>
            <a:endParaRPr lang="en-US" altLang="ko-KR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465004"/>
            <a:ext cx="4723099" cy="1368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A74D31-9191-43CA-A2FF-D175D5CE558D}" type="datetime1">
              <a:rPr lang="ko-KR" altLang="en-US" smtClean="0"/>
              <a:t>2012-11-21</a:t>
            </a:fld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46</a:t>
            </a:fld>
            <a:endParaRPr lang="ko-KR" alt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3220" y="2348880"/>
            <a:ext cx="3276364" cy="3600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338462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Coarse-time navigation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smtClean="0"/>
              <a:t>We have an initial position and coarse time close to the correct values (~ 100km and 1min), the order of magnitude is &lt;&lt; 1/2s</a:t>
            </a:r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r>
              <a:rPr lang="en-US" altLang="ko-KR" dirty="0" smtClean="0"/>
              <a:t>Full </a:t>
            </a:r>
            <a:r>
              <a:rPr lang="en-US" altLang="ko-KR" dirty="0" err="1" smtClean="0"/>
              <a:t>pseudorange</a:t>
            </a:r>
            <a:r>
              <a:rPr lang="en-US" altLang="ko-KR" dirty="0" smtClean="0"/>
              <a:t> is estimated by </a:t>
            </a:r>
            <a:r>
              <a:rPr lang="en-US" altLang="ko-KR" dirty="0"/>
              <a:t>using NMS </a:t>
            </a:r>
            <a:r>
              <a:rPr lang="en-US" altLang="ko-KR" dirty="0" smtClean="0"/>
              <a:t>as the </a:t>
            </a:r>
            <a:r>
              <a:rPr lang="en-US" altLang="ko-KR" dirty="0"/>
              <a:t>millisecond part, and the sub-millisecond is obtained </a:t>
            </a:r>
            <a:r>
              <a:rPr lang="en-US" altLang="ko-KR" dirty="0" smtClean="0"/>
              <a:t>by the </a:t>
            </a:r>
            <a:r>
              <a:rPr lang="en-US" altLang="ko-KR" dirty="0"/>
              <a:t>code phase </a:t>
            </a:r>
            <a:r>
              <a:rPr lang="en-US" altLang="ko-KR" dirty="0" smtClean="0"/>
              <a:t>estimate</a:t>
            </a:r>
          </a:p>
          <a:p>
            <a:r>
              <a:rPr lang="en-US" altLang="ko-KR" dirty="0" smtClean="0"/>
              <a:t>With CTN, </a:t>
            </a:r>
            <a:r>
              <a:rPr lang="en-US" altLang="ko-KR" dirty="0"/>
              <a:t>the only </a:t>
            </a:r>
            <a:r>
              <a:rPr lang="en-US" altLang="ko-KR" dirty="0" smtClean="0"/>
              <a:t>device-dependent </a:t>
            </a:r>
            <a:r>
              <a:rPr lang="en-US" altLang="ko-KR" dirty="0" smtClean="0"/>
              <a:t>data </a:t>
            </a:r>
            <a:r>
              <a:rPr lang="en-US" altLang="ko-KR" dirty="0"/>
              <a:t>are the acquisition </a:t>
            </a:r>
            <a:r>
              <a:rPr lang="en-US" altLang="ko-KR" dirty="0" smtClean="0"/>
              <a:t>results</a:t>
            </a:r>
          </a:p>
          <a:p>
            <a:pPr lvl="1"/>
            <a:r>
              <a:rPr lang="en-US" altLang="ko-KR" dirty="0" smtClean="0"/>
              <a:t>Can </a:t>
            </a:r>
            <a:r>
              <a:rPr lang="en-US" altLang="ko-KR" dirty="0"/>
              <a:t>be </a:t>
            </a:r>
            <a:r>
              <a:rPr lang="en-US" altLang="ko-KR" dirty="0" smtClean="0"/>
              <a:t>computed with </a:t>
            </a:r>
            <a:r>
              <a:rPr lang="en-US" altLang="ko-KR" dirty="0"/>
              <a:t>as little as 1ms of raw </a:t>
            </a:r>
            <a:r>
              <a:rPr lang="en-US" altLang="ko-KR" dirty="0" smtClean="0"/>
              <a:t>signal </a:t>
            </a:r>
            <a:r>
              <a:rPr lang="en-US" altLang="ko-KR" dirty="0" smtClean="0">
                <a:sym typeface="Wingdings" pitchFamily="2" charset="2"/>
              </a:rPr>
              <a:t> </a:t>
            </a:r>
            <a:r>
              <a:rPr lang="en-US" altLang="ko-KR" dirty="0">
                <a:solidFill>
                  <a:srgbClr val="FF0000"/>
                </a:solidFill>
              </a:rPr>
              <a:t>move the location computation completely </a:t>
            </a:r>
            <a:r>
              <a:rPr lang="en-US" altLang="ko-KR" dirty="0" smtClean="0">
                <a:solidFill>
                  <a:srgbClr val="FF0000"/>
                </a:solidFill>
              </a:rPr>
              <a:t>to the cloud</a:t>
            </a:r>
            <a:r>
              <a:rPr lang="en-US" altLang="ko-KR" dirty="0" smtClean="0"/>
              <a:t>!</a:t>
            </a:r>
            <a:endParaRPr lang="ko-KR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492896"/>
            <a:ext cx="4680520" cy="10205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6F1D8-7C3B-47ED-BC68-C822488AB30F}" type="datetime1">
              <a:rPr lang="ko-KR" altLang="en-US" smtClean="0"/>
              <a:t>2012-11-21</a:t>
            </a:fld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47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8678087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solidFill>
                  <a:schemeClr val="bg1"/>
                </a:solidFill>
                <a:cs typeface="Times New Roman" pitchFamily="18" charset="0"/>
              </a:rPr>
              <a:t>Outline</a:t>
            </a:r>
            <a:endParaRPr lang="ko-KR" altLang="en-US" dirty="0">
              <a:solidFill>
                <a:schemeClr val="bg1"/>
              </a:solidFill>
              <a:cs typeface="Times New Roman" pitchFamily="18" charset="0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Introduction</a:t>
            </a:r>
          </a:p>
          <a:p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GPS receiving overview</a:t>
            </a:r>
          </a:p>
          <a:p>
            <a:pPr lvl="1"/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GPS signals</a:t>
            </a:r>
          </a:p>
          <a:p>
            <a:pPr lvl="1"/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Acquisition</a:t>
            </a:r>
          </a:p>
          <a:p>
            <a:pPr lvl="1"/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Location calculation</a:t>
            </a:r>
          </a:p>
          <a:p>
            <a:pPr lvl="1"/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Coarse time navigation</a:t>
            </a:r>
          </a:p>
          <a:p>
            <a:r>
              <a:rPr lang="en-US" altLang="ko-KR" dirty="0" smtClean="0">
                <a:solidFill>
                  <a:srgbClr val="FFFF00"/>
                </a:solidFill>
                <a:latin typeface="Comic Sans MS" pitchFamily="66" charset="0"/>
              </a:rPr>
              <a:t>Co-GPS design</a:t>
            </a:r>
          </a:p>
          <a:p>
            <a:pPr lvl="1"/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Shadow locations</a:t>
            </a:r>
          </a:p>
          <a:p>
            <a:pPr lvl="1"/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Guessing reference locations</a:t>
            </a:r>
          </a:p>
          <a:p>
            <a:pPr lvl="1"/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Solution pruning</a:t>
            </a:r>
          </a:p>
          <a:p>
            <a:pPr lvl="1"/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Accuracy considerations</a:t>
            </a:r>
          </a:p>
          <a:p>
            <a:pPr lvl="1"/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Web services</a:t>
            </a:r>
          </a:p>
          <a:p>
            <a:pPr lvl="1"/>
            <a:endParaRPr lang="en-US" altLang="ko-KR" dirty="0" smtClean="0">
              <a:solidFill>
                <a:schemeClr val="bg1"/>
              </a:solidFill>
            </a:endParaRPr>
          </a:p>
          <a:p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Evaluation</a:t>
            </a:r>
          </a:p>
          <a:p>
            <a:pPr lvl="1"/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Acquisition quality</a:t>
            </a:r>
          </a:p>
          <a:p>
            <a:pPr lvl="1"/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Overall location accuracy</a:t>
            </a:r>
          </a:p>
          <a:p>
            <a:pPr lvl="1"/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Time sensitivity</a:t>
            </a:r>
          </a:p>
          <a:p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Platform implementation</a:t>
            </a:r>
          </a:p>
          <a:p>
            <a:pPr lvl="1"/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GPS sensing</a:t>
            </a:r>
          </a:p>
          <a:p>
            <a:pPr lvl="1"/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Time synchronization using WWVB</a:t>
            </a:r>
          </a:p>
          <a:p>
            <a:pPr lvl="1"/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Energy consumption</a:t>
            </a:r>
          </a:p>
          <a:p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Related work</a:t>
            </a:r>
          </a:p>
          <a:p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Conclusion</a:t>
            </a:r>
            <a:endParaRPr lang="ko-KR" altLang="en-US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9F6B9-AD9F-4E44-B754-834CA4A94F1A}" type="datetime1">
              <a:rPr lang="ko-KR" altLang="en-US" smtClean="0"/>
              <a:t>2012-11-21</a:t>
            </a:fld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48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0862256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CO-GPS design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Leverages CTN principle but …</a:t>
            </a:r>
          </a:p>
          <a:p>
            <a:r>
              <a:rPr lang="en-US" altLang="ko-KR" dirty="0"/>
              <a:t>R</a:t>
            </a:r>
            <a:r>
              <a:rPr lang="en-US" altLang="ko-KR" dirty="0" smtClean="0"/>
              <a:t>emove the dependency on nearby landmarks</a:t>
            </a:r>
          </a:p>
          <a:p>
            <a:pPr lvl="1"/>
            <a:r>
              <a:rPr lang="en-US" altLang="ko-KR" dirty="0" smtClean="0"/>
              <a:t>E.g. embedded </a:t>
            </a:r>
            <a:r>
              <a:rPr lang="en-US" altLang="ko-KR" dirty="0"/>
              <a:t>sensors without cellular </a:t>
            </a:r>
            <a:r>
              <a:rPr lang="en-US" altLang="ko-KR" dirty="0" smtClean="0"/>
              <a:t>connections that </a:t>
            </a:r>
            <a:r>
              <a:rPr lang="en-US" altLang="ko-KR" dirty="0"/>
              <a:t>are expected to have high mobility over their lifetimes</a:t>
            </a:r>
            <a:r>
              <a:rPr lang="en-US" altLang="ko-KR" dirty="0" smtClean="0"/>
              <a:t>, it </a:t>
            </a:r>
            <a:r>
              <a:rPr lang="en-US" altLang="ko-KR" dirty="0"/>
              <a:t>is not always possible to provide nearby </a:t>
            </a:r>
            <a:r>
              <a:rPr lang="en-US" altLang="ko-KR" dirty="0" smtClean="0"/>
              <a:t>landmarks</a:t>
            </a:r>
          </a:p>
          <a:p>
            <a:r>
              <a:rPr lang="en-US" altLang="ko-KR" dirty="0" smtClean="0"/>
              <a:t>Leverage computing resources in the cloud to generate a number of candidate landmarks</a:t>
            </a:r>
          </a:p>
          <a:p>
            <a:pPr lvl="1"/>
            <a:r>
              <a:rPr lang="en-US" altLang="ko-KR" dirty="0" smtClean="0">
                <a:sym typeface="Wingdings" pitchFamily="2" charset="2"/>
              </a:rPr>
              <a:t>Use geographical constraints to filter out wrong </a:t>
            </a:r>
            <a:r>
              <a:rPr lang="en-US" altLang="ko-KR" dirty="0" smtClean="0">
                <a:sym typeface="Wingdings" pitchFamily="2" charset="2"/>
              </a:rPr>
              <a:t>solutions</a:t>
            </a:r>
          </a:p>
          <a:p>
            <a:r>
              <a:rPr lang="en-US" altLang="ko-KR" dirty="0"/>
              <a:t>Device = GPS receiver + time sync + data storage</a:t>
            </a:r>
          </a:p>
          <a:p>
            <a:pPr lvl="1"/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2DEFCD-3A8B-4267-94E3-935E0FDFE272}" type="datetime1">
              <a:rPr lang="ko-KR" altLang="en-US" smtClean="0"/>
              <a:t>2012-11-21</a:t>
            </a:fld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49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401458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Shadow locations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Sense </a:t>
            </a:r>
            <a:r>
              <a:rPr lang="en-US" altLang="ko-KR" dirty="0" smtClean="0"/>
              <a:t>location! </a:t>
            </a:r>
            <a:r>
              <a:rPr lang="en-US" altLang="ko-KR" dirty="0" smtClean="0">
                <a:sym typeface="Wingdings" pitchFamily="2" charset="2"/>
              </a:rPr>
              <a:t> t</a:t>
            </a:r>
            <a:r>
              <a:rPr lang="en-US" altLang="ko-KR" dirty="0" smtClean="0"/>
              <a:t>urn on GPS to get at least 2ms of GPS baseband </a:t>
            </a:r>
            <a:r>
              <a:rPr lang="en-US" altLang="ko-KR" dirty="0" smtClean="0"/>
              <a:t>signal</a:t>
            </a:r>
          </a:p>
          <a:p>
            <a:pPr lvl="1"/>
            <a:r>
              <a:rPr lang="en-US" altLang="ko-KR" dirty="0" smtClean="0"/>
              <a:t>To avoid possible bit boundaries</a:t>
            </a:r>
            <a:endParaRPr lang="en-US" altLang="ko-KR" dirty="0" smtClean="0"/>
          </a:p>
          <a:p>
            <a:r>
              <a:rPr lang="en-US" altLang="ko-KR" dirty="0" smtClean="0"/>
              <a:t>No reference landmark </a:t>
            </a:r>
            <a:r>
              <a:rPr lang="en-US" altLang="ko-KR" dirty="0" smtClean="0">
                <a:sym typeface="Wingdings" pitchFamily="2" charset="2"/>
              </a:rPr>
              <a:t> shadow locations</a:t>
            </a:r>
          </a:p>
          <a:p>
            <a:pPr lvl="1"/>
            <a:r>
              <a:rPr lang="en-US" altLang="ko-KR" dirty="0" smtClean="0">
                <a:sym typeface="Wingdings" pitchFamily="2" charset="2"/>
              </a:rPr>
              <a:t>No exact </a:t>
            </a:r>
            <a:r>
              <a:rPr lang="en-US" altLang="ko-KR" dirty="0" err="1" smtClean="0">
                <a:sym typeface="Wingdings" pitchFamily="2" charset="2"/>
              </a:rPr>
              <a:t>mS</a:t>
            </a:r>
            <a:r>
              <a:rPr lang="en-US" altLang="ko-KR" dirty="0" smtClean="0">
                <a:sym typeface="Wingdings" pitchFamily="2" charset="2"/>
              </a:rPr>
              <a:t> of delay  </a:t>
            </a:r>
            <a:r>
              <a:rPr lang="en-US" altLang="ko-KR" dirty="0" smtClean="0">
                <a:sym typeface="Wingdings" pitchFamily="2" charset="2"/>
              </a:rPr>
              <a:t>A,B,C,D, … </a:t>
            </a:r>
            <a:r>
              <a:rPr lang="en-US" altLang="ko-KR" dirty="0" smtClean="0">
                <a:sym typeface="Wingdings" pitchFamily="2" charset="2"/>
              </a:rPr>
              <a:t>are </a:t>
            </a:r>
            <a:r>
              <a:rPr lang="en-US" altLang="ko-KR" dirty="0" smtClean="0">
                <a:sym typeface="Wingdings" pitchFamily="2" charset="2"/>
              </a:rPr>
              <a:t>all feasible </a:t>
            </a:r>
            <a:r>
              <a:rPr lang="en-US" altLang="ko-KR" dirty="0" smtClean="0">
                <a:sym typeface="Wingdings" pitchFamily="2" charset="2"/>
              </a:rPr>
              <a:t>solutions (ambiguous)</a:t>
            </a:r>
          </a:p>
          <a:p>
            <a:pPr lvl="1"/>
            <a:r>
              <a:rPr lang="en-US" altLang="ko-KR" dirty="0" smtClean="0">
                <a:sym typeface="Wingdings" pitchFamily="2" charset="2"/>
              </a:rPr>
              <a:t># of satellites is just one factor to solve the ambiguity</a:t>
            </a:r>
            <a:endParaRPr lang="ko-KR" alt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096"/>
          <a:stretch/>
        </p:blipFill>
        <p:spPr bwMode="auto">
          <a:xfrm>
            <a:off x="2566494" y="4005064"/>
            <a:ext cx="4391025" cy="2354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90494-0615-462F-B7D6-BCA5A7999642}" type="datetime1">
              <a:rPr lang="ko-KR" altLang="en-US" smtClean="0"/>
              <a:t>2012-11-21</a:t>
            </a:fld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50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622897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Shadow locations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Real GPS trace (</a:t>
            </a:r>
            <a:r>
              <a:rPr lang="en-US" altLang="ko-KR" dirty="0" smtClean="0"/>
              <a:t>1ms durations) </a:t>
            </a:r>
            <a:r>
              <a:rPr lang="en-US" altLang="ko-KR" dirty="0" smtClean="0"/>
              <a:t>+ array of landmarks + 6 satellites in view</a:t>
            </a:r>
          </a:p>
          <a:p>
            <a:pPr lvl="1"/>
            <a:r>
              <a:rPr lang="en-US" altLang="ko-KR" dirty="0" smtClean="0"/>
              <a:t>Landmarks are generated </a:t>
            </a:r>
            <a:r>
              <a:rPr lang="en-US" altLang="ko-KR" dirty="0"/>
              <a:t>by dividing the latitude and longitude with a </a:t>
            </a:r>
            <a:r>
              <a:rPr lang="en-US" altLang="ko-KR" dirty="0" smtClean="0"/>
              <a:t>1</a:t>
            </a:r>
            <a:r>
              <a:rPr lang="en-US" altLang="ko-KR" dirty="0" smtClean="0">
                <a:sym typeface="Symbol"/>
              </a:rPr>
              <a:t></a:t>
            </a:r>
            <a:r>
              <a:rPr lang="en-US" altLang="ko-KR" sz="700" dirty="0" smtClean="0"/>
              <a:t> </a:t>
            </a:r>
            <a:r>
              <a:rPr lang="en-US" altLang="ko-KR" sz="400" dirty="0" smtClean="0"/>
              <a:t> </a:t>
            </a:r>
            <a:r>
              <a:rPr lang="en-US" altLang="ko-KR" dirty="0" smtClean="0"/>
              <a:t>resolution around </a:t>
            </a:r>
            <a:r>
              <a:rPr lang="en-US" altLang="ko-KR" dirty="0"/>
              <a:t>the </a:t>
            </a:r>
            <a:r>
              <a:rPr lang="en-US" altLang="ko-KR" dirty="0" smtClean="0"/>
              <a:t>globe</a:t>
            </a:r>
          </a:p>
          <a:p>
            <a:pPr lvl="1"/>
            <a:r>
              <a:rPr lang="en-US" altLang="ko-KR" dirty="0" smtClean="0"/>
              <a:t>180x360 =64800 landmarks with adjacent distance &lt;= 111km</a:t>
            </a:r>
          </a:p>
          <a:p>
            <a:pPr lvl="1"/>
            <a:r>
              <a:rPr lang="en-US" altLang="ko-KR" dirty="0" smtClean="0"/>
              <a:t>166 converged points </a:t>
            </a:r>
            <a:r>
              <a:rPr lang="en-US" altLang="ko-KR" dirty="0" smtClean="0"/>
              <a:t>(w/o) landmark knowledge </a:t>
            </a:r>
            <a:endParaRPr lang="ko-KR" altLang="en-U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573016"/>
            <a:ext cx="4324350" cy="313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46833-8DCD-41AA-806F-A27F88CAC253}" type="datetime1">
              <a:rPr lang="ko-KR" altLang="en-US" smtClean="0"/>
              <a:t>2012-11-21</a:t>
            </a:fld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51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347292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Guessing reference locations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Reduce the # of possible landmark guesses</a:t>
            </a:r>
          </a:p>
          <a:p>
            <a:pPr lvl="1"/>
            <a:r>
              <a:rPr lang="en-US" altLang="ko-KR" dirty="0" smtClean="0"/>
              <a:t>Assume that sensor has not moved &gt; 150km </a:t>
            </a:r>
            <a:r>
              <a:rPr lang="en-US" altLang="ko-KR" dirty="0" err="1" smtClean="0"/>
              <a:t>bet’n</a:t>
            </a:r>
            <a:r>
              <a:rPr lang="en-US" altLang="ko-KR" dirty="0" smtClean="0"/>
              <a:t> samples</a:t>
            </a:r>
          </a:p>
          <a:p>
            <a:pPr lvl="1"/>
            <a:r>
              <a:rPr lang="en-US" altLang="ko-KR" dirty="0" smtClean="0"/>
              <a:t>Use the past location as landmark</a:t>
            </a:r>
          </a:p>
          <a:p>
            <a:r>
              <a:rPr lang="en-US" altLang="ko-KR" dirty="0" smtClean="0"/>
              <a:t>Following </a:t>
            </a:r>
            <a:r>
              <a:rPr lang="en-US" altLang="ko-KR" dirty="0" smtClean="0"/>
              <a:t>acquisition, we get visible SVs and frequency bin (identifying Doppler shift) for each SV</a:t>
            </a:r>
          </a:p>
          <a:p>
            <a:pPr lvl="1"/>
            <a:r>
              <a:rPr lang="en-US" altLang="ko-KR" dirty="0" smtClean="0"/>
              <a:t>Doppler tells relative velocity; absolute velocity can be obtained from ephemeris</a:t>
            </a:r>
          </a:p>
          <a:p>
            <a:pPr lvl="1"/>
            <a:r>
              <a:rPr lang="en-US" altLang="ko-KR" dirty="0" smtClean="0"/>
              <a:t>Derive each angle </a:t>
            </a:r>
            <a:r>
              <a:rPr lang="en-US" altLang="ko-KR" dirty="0" err="1" smtClean="0"/>
              <a:t>bet’n</a:t>
            </a:r>
            <a:r>
              <a:rPr lang="en-US" altLang="ko-KR" dirty="0" smtClean="0"/>
              <a:t> SV and receiver </a:t>
            </a:r>
            <a:r>
              <a:rPr lang="en-US" altLang="ko-KR" dirty="0" smtClean="0">
                <a:sym typeface="Wingdings" pitchFamily="2" charset="2"/>
              </a:rPr>
              <a:t> </a:t>
            </a:r>
            <a:r>
              <a:rPr lang="en-US" altLang="ko-KR" dirty="0" smtClean="0">
                <a:sym typeface="Wingdings" pitchFamily="2" charset="2"/>
              </a:rPr>
              <a:t>define intersecting cones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C3A90-5133-492C-B5A5-00EB26681DF7}" type="datetime1">
              <a:rPr lang="ko-KR" altLang="en-US" smtClean="0"/>
              <a:t>2012-11-21</a:t>
            </a:fld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52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943060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Guessing reference locations</a:t>
            </a:r>
            <a:endParaRPr lang="ko-KR" alt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내용 개체 틀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ko-KR" dirty="0" smtClean="0"/>
                  <a:t>SV k position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/>
                          </a:rPr>
                          <m:t>𝑆</m:t>
                        </m:r>
                      </m:e>
                      <m:sub>
                        <m:r>
                          <a:rPr lang="en-US" altLang="ko-KR" b="0" i="1" smtClean="0">
                            <a:latin typeface="Cambria Math"/>
                          </a:rPr>
                          <m:t>𝑘</m:t>
                        </m:r>
                      </m:sub>
                    </m:sSub>
                    <m:r>
                      <a:rPr lang="en-US" altLang="ko-KR" b="0" i="1" smtClean="0">
                        <a:latin typeface="Cambria Math"/>
                      </a:rPr>
                      <m:t>=(</m:t>
                    </m:r>
                    <m:sSub>
                      <m:sSubPr>
                        <m:ctrlPr>
                          <a:rPr lang="en-US" altLang="ko-KR" b="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altLang="ko-KR" b="0" i="1" smtClean="0">
                            <a:latin typeface="Cambria Math"/>
                          </a:rPr>
                          <m:t>𝑘</m:t>
                        </m:r>
                      </m:sub>
                    </m:sSub>
                    <m:r>
                      <a:rPr lang="en-US" altLang="ko-KR" b="0" i="1" smtClean="0">
                        <a:latin typeface="Cambria Math"/>
                      </a:rPr>
                      <m:t>,</m:t>
                    </m:r>
                  </m:oMath>
                </a14:m>
                <a:r>
                  <a:rPr lang="en-US" altLang="ko-KR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/>
                          </a:rPr>
                          <m:t>𝑦</m:t>
                        </m:r>
                      </m:e>
                      <m:sub>
                        <m:r>
                          <a:rPr lang="en-US" altLang="ko-KR" i="1">
                            <a:latin typeface="Cambria Math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altLang="ko-KR" dirty="0" smtClean="0"/>
                  <a:t>,</a:t>
                </a:r>
                <a:r>
                  <a:rPr lang="en-US" altLang="ko-KR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/>
                          </a:rPr>
                          <m:t>𝑧</m:t>
                        </m:r>
                      </m:e>
                      <m:sub>
                        <m:r>
                          <a:rPr lang="en-US" altLang="ko-KR" i="1">
                            <a:latin typeface="Cambria Math"/>
                          </a:rPr>
                          <m:t>𝑘</m:t>
                        </m:r>
                      </m:sub>
                    </m:sSub>
                    <m:r>
                      <a:rPr lang="en-US" altLang="ko-KR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altLang="ko-KR" dirty="0" smtClean="0"/>
                  <a:t> and absolute velocity vector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/>
                          </a:rPr>
                          <m:t>𝑉</m:t>
                        </m:r>
                      </m:e>
                      <m:sub>
                        <m:r>
                          <a:rPr lang="en-US" altLang="ko-KR" i="1">
                            <a:latin typeface="Cambria Math"/>
                          </a:rPr>
                          <m:t>𝑘</m:t>
                        </m:r>
                      </m:sub>
                    </m:sSub>
                    <m:r>
                      <a:rPr lang="en-US" altLang="ko-KR" i="1">
                        <a:latin typeface="Cambria Math"/>
                      </a:rPr>
                      <m:t>=(</m:t>
                    </m:r>
                    <m:sSubSup>
                      <m:sSubSupPr>
                        <m:ctrlPr>
                          <a:rPr lang="en-US" altLang="ko-KR" i="1" smtClean="0">
                            <a:latin typeface="Cambria Math"/>
                          </a:rPr>
                        </m:ctrlPr>
                      </m:sSubSupPr>
                      <m:e>
                        <m:sSub>
                          <m:sSubPr>
                            <m:ctrlPr>
                              <a:rPr lang="en-US" altLang="ko-KR" i="1" smtClean="0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altLang="ko-KR" b="0" i="1" smtClean="0">
                                <a:latin typeface="Cambria Math"/>
                              </a:rPr>
                              <m:t>𝑉</m:t>
                            </m:r>
                          </m:e>
                          <m:sub>
                            <m:r>
                              <a:rPr lang="en-US" altLang="ko-KR" b="0" i="1" smtClean="0">
                                <a:latin typeface="Cambria Math"/>
                              </a:rPr>
                              <m:t>𝑘</m:t>
                            </m:r>
                          </m:sub>
                        </m:sSub>
                      </m:e>
                      <m:sub/>
                      <m:sup>
                        <m:r>
                          <a:rPr lang="en-US" altLang="ko-KR" b="0" i="1" smtClean="0">
                            <a:latin typeface="Cambria Math"/>
                          </a:rPr>
                          <m:t>𝑥</m:t>
                        </m:r>
                      </m:sup>
                    </m:sSubSup>
                    <m:r>
                      <a:rPr lang="en-US" altLang="ko-KR" i="1">
                        <a:latin typeface="Cambria Math"/>
                      </a:rPr>
                      <m:t>,</m:t>
                    </m:r>
                    <m:sSubSup>
                      <m:sSubSupPr>
                        <m:ctrlPr>
                          <a:rPr lang="en-US" altLang="ko-KR" i="1">
                            <a:latin typeface="Cambria Math"/>
                          </a:rPr>
                        </m:ctrlPr>
                      </m:sSubSupPr>
                      <m:e>
                        <m:sSub>
                          <m:sSubPr>
                            <m:ctrlPr>
                              <a:rPr lang="en-US" altLang="ko-KR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altLang="ko-KR" i="1">
                                <a:latin typeface="Cambria Math"/>
                              </a:rPr>
                              <m:t>𝑉</m:t>
                            </m:r>
                          </m:e>
                          <m:sub>
                            <m:r>
                              <a:rPr lang="en-US" altLang="ko-KR" i="1">
                                <a:latin typeface="Cambria Math"/>
                              </a:rPr>
                              <m:t>𝑘</m:t>
                            </m:r>
                          </m:sub>
                        </m:sSub>
                      </m:e>
                      <m:sub/>
                      <m:sup>
                        <m:r>
                          <a:rPr lang="en-US" altLang="ko-KR" b="0" i="1" smtClean="0">
                            <a:latin typeface="Cambria Math"/>
                          </a:rPr>
                          <m:t>𝑦</m:t>
                        </m:r>
                      </m:sup>
                    </m:sSubSup>
                  </m:oMath>
                </a14:m>
                <a:r>
                  <a:rPr lang="en-US" altLang="ko-KR" dirty="0"/>
                  <a:t>,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altLang="ko-KR" i="1">
                            <a:latin typeface="Cambria Math"/>
                          </a:rPr>
                        </m:ctrlPr>
                      </m:sSubSupPr>
                      <m:e>
                        <m:sSub>
                          <m:sSubPr>
                            <m:ctrlPr>
                              <a:rPr lang="en-US" altLang="ko-KR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en-US" altLang="ko-KR" i="1">
                                <a:latin typeface="Cambria Math"/>
                              </a:rPr>
                              <m:t>𝑉</m:t>
                            </m:r>
                          </m:e>
                          <m:sub>
                            <m:r>
                              <a:rPr lang="en-US" altLang="ko-KR" i="1">
                                <a:latin typeface="Cambria Math"/>
                              </a:rPr>
                              <m:t>𝑘</m:t>
                            </m:r>
                          </m:sub>
                        </m:sSub>
                      </m:e>
                      <m:sub/>
                      <m:sup>
                        <m:r>
                          <a:rPr lang="en-US" altLang="ko-KR" b="0" i="1" smtClean="0">
                            <a:latin typeface="Cambria Math"/>
                          </a:rPr>
                          <m:t>𝑧</m:t>
                        </m:r>
                      </m:sup>
                    </m:sSubSup>
                    <m:r>
                      <a:rPr lang="en-US" altLang="ko-KR" i="1">
                        <a:latin typeface="Cambria Math"/>
                      </a:rPr>
                      <m:t>)</m:t>
                    </m:r>
                  </m:oMath>
                </a14:m>
                <a:r>
                  <a:rPr lang="en-US" altLang="ko-KR" dirty="0"/>
                  <a:t> </a:t>
                </a:r>
                <a:endParaRPr lang="en-US" altLang="ko-KR" dirty="0" smtClean="0"/>
              </a:p>
              <a:p>
                <a:r>
                  <a:rPr lang="en-US" altLang="ko-KR" dirty="0" smtClean="0"/>
                  <a:t>Receiver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/>
                          </a:rPr>
                          <m:t>𝑉</m:t>
                        </m:r>
                      </m:e>
                      <m:sub>
                        <m:r>
                          <a:rPr lang="en-US" altLang="ko-KR" b="0" i="1" smtClean="0">
                            <a:latin typeface="Cambria Math"/>
                          </a:rPr>
                          <m:t>𝑅</m:t>
                        </m:r>
                      </m:sub>
                    </m:sSub>
                    <m:r>
                      <a:rPr lang="en-US" altLang="ko-KR" i="1">
                        <a:latin typeface="Cambria Math"/>
                      </a:rPr>
                      <m:t>=(</m:t>
                    </m:r>
                    <m:sSub>
                      <m:sSubPr>
                        <m:ctrlPr>
                          <a:rPr lang="en-US" altLang="ko-KR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/>
                          </a:rPr>
                          <m:t>𝑉</m:t>
                        </m:r>
                      </m:e>
                      <m:sub>
                        <m:r>
                          <a:rPr lang="en-US" altLang="ko-KR" b="0" i="1" smtClean="0">
                            <a:latin typeface="Cambria Math"/>
                          </a:rPr>
                          <m:t>𝑥</m:t>
                        </m:r>
                      </m:sub>
                    </m:sSub>
                    <m:r>
                      <a:rPr lang="en-US" altLang="ko-KR" i="1">
                        <a:latin typeface="Cambria Math"/>
                      </a:rPr>
                      <m:t>,</m:t>
                    </m:r>
                  </m:oMath>
                </a14:m>
                <a:r>
                  <a:rPr lang="en-US" altLang="ko-KR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/>
                          </a:rPr>
                          <m:t>𝑉</m:t>
                        </m:r>
                      </m:e>
                      <m:sub>
                        <m:r>
                          <a:rPr lang="en-US" altLang="ko-KR" b="0" i="1" smtClean="0">
                            <a:latin typeface="Cambria Math"/>
                          </a:rPr>
                          <m:t>𝑦</m:t>
                        </m:r>
                      </m:sub>
                    </m:sSub>
                  </m:oMath>
                </a14:m>
                <a:r>
                  <a:rPr lang="en-US" altLang="ko-KR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ko-KR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altLang="ko-KR" b="0" i="1" smtClean="0">
                            <a:latin typeface="Cambria Math"/>
                          </a:rPr>
                          <m:t>𝑉</m:t>
                        </m:r>
                      </m:e>
                      <m:sub>
                        <m:r>
                          <a:rPr lang="en-US" altLang="ko-KR" b="0" i="1" smtClean="0">
                            <a:latin typeface="Cambria Math"/>
                          </a:rPr>
                          <m:t>𝑧</m:t>
                        </m:r>
                      </m:sub>
                    </m:sSub>
                    <m:r>
                      <a:rPr lang="en-US" altLang="ko-KR" i="1">
                        <a:latin typeface="Cambria Math"/>
                      </a:rPr>
                      <m:t>)</m:t>
                    </m:r>
                  </m:oMath>
                </a14:m>
                <a:r>
                  <a:rPr lang="ko-KR" altLang="en-US" dirty="0" smtClean="0"/>
                  <a:t> </a:t>
                </a:r>
                <a:r>
                  <a:rPr lang="en-US" altLang="ko-KR" dirty="0" smtClean="0"/>
                  <a:t>due to Earth’s rotation</a:t>
                </a:r>
                <a:endParaRPr lang="ko-KR" altLang="en-US" dirty="0"/>
              </a:p>
            </p:txBody>
          </p:sp>
        </mc:Choice>
        <mc:Fallback>
          <p:sp>
            <p:nvSpPr>
              <p:cNvPr id="3" name="내용 개체 틀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l="-963" t="-1019"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46"/>
          <a:stretch/>
        </p:blipFill>
        <p:spPr bwMode="auto">
          <a:xfrm>
            <a:off x="1915265" y="2624446"/>
            <a:ext cx="5907410" cy="38007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668C7-36EA-445B-9161-EDB40E83CB8A}" type="datetime1">
              <a:rPr lang="ko-KR" altLang="en-US" smtClean="0"/>
              <a:t>2012-11-21</a:t>
            </a:fld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53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074503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Guessing reference locations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Relative to Earth’s rotation and satellite movement, receiver movement is negligible</a:t>
            </a:r>
          </a:p>
          <a:p>
            <a:r>
              <a:rPr lang="en-US" altLang="ko-KR" dirty="0" smtClean="0"/>
              <a:t>Angle </a:t>
            </a:r>
            <a:r>
              <a:rPr lang="en-US" altLang="ko-KR" dirty="0" err="1" smtClean="0"/>
              <a:t>betw’n</a:t>
            </a:r>
            <a:r>
              <a:rPr lang="en-US" altLang="ko-KR" dirty="0" smtClean="0"/>
              <a:t> 2 velocity vectors</a:t>
            </a:r>
          </a:p>
          <a:p>
            <a:endParaRPr lang="en-US" altLang="ko-KR" dirty="0"/>
          </a:p>
          <a:p>
            <a:endParaRPr lang="en-US" altLang="ko-KR" dirty="0" smtClean="0"/>
          </a:p>
          <a:p>
            <a:r>
              <a:rPr lang="en-US" altLang="ko-KR" dirty="0" smtClean="0"/>
              <a:t>K-</a:t>
            </a:r>
            <a:r>
              <a:rPr lang="en-US" altLang="ko-KR" dirty="0" err="1" smtClean="0"/>
              <a:t>th</a:t>
            </a:r>
            <a:r>
              <a:rPr lang="en-US" altLang="ko-KR" dirty="0" smtClean="0"/>
              <a:t> Doppler shift is</a:t>
            </a:r>
          </a:p>
          <a:p>
            <a:endParaRPr lang="en-US" altLang="ko-KR" dirty="0"/>
          </a:p>
          <a:p>
            <a:endParaRPr lang="en-US" altLang="ko-KR" dirty="0" smtClean="0"/>
          </a:p>
          <a:p>
            <a:r>
              <a:rPr lang="en-US" altLang="ko-KR" dirty="0" err="1" smtClean="0"/>
              <a:t>X,y,z</a:t>
            </a:r>
            <a:r>
              <a:rPr lang="en-US" altLang="ko-KR" dirty="0" smtClean="0"/>
              <a:t> are unknowns </a:t>
            </a:r>
            <a:r>
              <a:rPr lang="en-US" altLang="ko-KR" dirty="0" smtClean="0">
                <a:sym typeface="Wingdings" pitchFamily="2" charset="2"/>
              </a:rPr>
              <a:t> need 3 SVs to identify intersection</a:t>
            </a:r>
            <a:endParaRPr lang="ko-KR" alt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2276872"/>
            <a:ext cx="3744416" cy="2492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636912"/>
            <a:ext cx="4048974" cy="720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4021956"/>
            <a:ext cx="4176402" cy="697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1AA7FF-16CC-4469-BF48-E508E00E083D}" type="datetime1">
              <a:rPr lang="ko-KR" altLang="en-US" smtClean="0"/>
              <a:t>2012-11-21</a:t>
            </a:fld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54</a:t>
            </a:fld>
            <a:endParaRPr lang="ko-KR" altLang="en-US"/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5240317"/>
            <a:ext cx="2540373" cy="16357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969433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Guessing reference locations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Challenges</a:t>
            </a:r>
          </a:p>
          <a:p>
            <a:pPr lvl="1"/>
            <a:r>
              <a:rPr lang="en-US" altLang="ko-KR" dirty="0" smtClean="0"/>
              <a:t>W/o precise timestamps, SV locations and velocities may contain errors</a:t>
            </a:r>
          </a:p>
          <a:p>
            <a:pPr lvl="1"/>
            <a:r>
              <a:rPr lang="en-US" altLang="ko-KR" dirty="0" smtClean="0"/>
              <a:t>Doppler shifts fall into bins as wide as 500Hz </a:t>
            </a:r>
            <a:r>
              <a:rPr lang="en-US" altLang="ko-KR" dirty="0" smtClean="0">
                <a:sym typeface="Wingdings" pitchFamily="2" charset="2"/>
              </a:rPr>
              <a:t> worst case error : 95m/s in speed or 12</a:t>
            </a:r>
            <a:r>
              <a:rPr lang="en-US" altLang="ko-KR" dirty="0" smtClean="0">
                <a:sym typeface="Symbol"/>
              </a:rPr>
              <a:t></a:t>
            </a:r>
            <a:r>
              <a:rPr lang="en-US" altLang="ko-KR" dirty="0" smtClean="0">
                <a:sym typeface="Wingdings" pitchFamily="2" charset="2"/>
              </a:rPr>
              <a:t> error in latitude</a:t>
            </a:r>
          </a:p>
          <a:p>
            <a:r>
              <a:rPr lang="en-US" altLang="ko-KR" dirty="0" smtClean="0">
                <a:sym typeface="Wingdings" pitchFamily="2" charset="2"/>
              </a:rPr>
              <a:t>For implementations, start with assumptions as follows:</a:t>
            </a:r>
          </a:p>
          <a:p>
            <a:pPr lvl="1"/>
            <a:r>
              <a:rPr lang="en-US" altLang="ko-KR" dirty="0" smtClean="0">
                <a:sym typeface="Wingdings" pitchFamily="2" charset="2"/>
              </a:rPr>
              <a:t>Precise </a:t>
            </a:r>
            <a:r>
              <a:rPr lang="en-US" altLang="ko-KR" dirty="0" smtClean="0">
                <a:sym typeface="Wingdings" pitchFamily="2" charset="2"/>
              </a:rPr>
              <a:t>Doppler shifts </a:t>
            </a:r>
            <a:endParaRPr lang="en-US" altLang="ko-KR" dirty="0" smtClean="0">
              <a:sym typeface="Wingdings" pitchFamily="2" charset="2"/>
            </a:endParaRPr>
          </a:p>
          <a:p>
            <a:pPr lvl="1"/>
            <a:r>
              <a:rPr lang="en-US" altLang="ko-KR" dirty="0" smtClean="0">
                <a:sym typeface="Wingdings" pitchFamily="2" charset="2"/>
              </a:rPr>
              <a:t>Precise </a:t>
            </a:r>
            <a:r>
              <a:rPr lang="en-US" altLang="ko-KR" dirty="0" smtClean="0">
                <a:sym typeface="Wingdings" pitchFamily="2" charset="2"/>
              </a:rPr>
              <a:t>timestamps</a:t>
            </a:r>
            <a:endParaRPr lang="en-US" altLang="ko-KR" dirty="0" smtClean="0">
              <a:sym typeface="Wingdings" pitchFamily="2" charset="2"/>
            </a:endParaRP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64E2B-6599-42DA-A6AC-3E3C098AE94A}" type="datetime1">
              <a:rPr lang="ko-KR" altLang="en-US" smtClean="0"/>
              <a:t>2012-11-21</a:t>
            </a:fld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55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008549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Solution pruning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Landmark guessing errors </a:t>
            </a:r>
            <a:r>
              <a:rPr lang="en-US" altLang="ko-KR" dirty="0" smtClean="0">
                <a:sym typeface="Wingdings" pitchFamily="2" charset="2"/>
              </a:rPr>
              <a:t> cannot rule out shadow locations</a:t>
            </a:r>
          </a:p>
          <a:p>
            <a:r>
              <a:rPr lang="en-US" altLang="ko-KR" dirty="0" smtClean="0">
                <a:sym typeface="Wingdings" pitchFamily="2" charset="2"/>
              </a:rPr>
              <a:t>Light-</a:t>
            </a:r>
            <a:r>
              <a:rPr lang="en-US" altLang="ko-KR" dirty="0" err="1" smtClean="0">
                <a:sym typeface="Wingdings" pitchFamily="2" charset="2"/>
              </a:rPr>
              <a:t>mS</a:t>
            </a:r>
            <a:r>
              <a:rPr lang="en-US" altLang="ko-KR" dirty="0" smtClean="0">
                <a:sym typeface="Wingdings" pitchFamily="2" charset="2"/>
              </a:rPr>
              <a:t> = 300km  elevation of shadow location far away from Earth’s surface</a:t>
            </a:r>
          </a:p>
          <a:p>
            <a:pPr lvl="1"/>
            <a:r>
              <a:rPr lang="en-US" altLang="ko-KR" dirty="0" smtClean="0">
                <a:sym typeface="Wingdings" pitchFamily="2" charset="2"/>
              </a:rPr>
              <a:t>Elevation = [-500,8000]m </a:t>
            </a:r>
            <a:endParaRPr lang="en-US" altLang="ko-KR" dirty="0" smtClean="0">
              <a:sym typeface="Wingdings" pitchFamily="2" charset="2"/>
            </a:endParaRPr>
          </a:p>
          <a:p>
            <a:pPr lvl="1"/>
            <a:endParaRPr lang="en-US" altLang="ko-KR" dirty="0">
              <a:sym typeface="Wingdings" pitchFamily="2" charset="2"/>
            </a:endParaRPr>
          </a:p>
          <a:p>
            <a:pPr lvl="1"/>
            <a:endParaRPr lang="en-US" altLang="ko-KR" dirty="0" smtClean="0">
              <a:sym typeface="Wingdings" pitchFamily="2" charset="2"/>
            </a:endParaRPr>
          </a:p>
          <a:p>
            <a:pPr lvl="1"/>
            <a:endParaRPr lang="en-US" altLang="ko-KR" dirty="0">
              <a:sym typeface="Wingdings" pitchFamily="2" charset="2"/>
            </a:endParaRPr>
          </a:p>
          <a:p>
            <a:pPr lvl="1"/>
            <a:endParaRPr lang="en-US" altLang="ko-KR" dirty="0" smtClean="0">
              <a:sym typeface="Wingdings" pitchFamily="2" charset="2"/>
            </a:endParaRPr>
          </a:p>
          <a:p>
            <a:pPr lvl="1"/>
            <a:r>
              <a:rPr lang="en-US" altLang="ko-KR" dirty="0">
                <a:sym typeface="Wingdings" pitchFamily="2" charset="2"/>
              </a:rPr>
              <a:t> </a:t>
            </a:r>
            <a:r>
              <a:rPr lang="en-US" altLang="ko-KR" dirty="0" smtClean="0">
                <a:sym typeface="Wingdings" pitchFamily="2" charset="2"/>
              </a:rPr>
              <a:t>                                        </a:t>
            </a:r>
            <a:endParaRPr lang="ko-KR" alt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004" y="3694754"/>
            <a:ext cx="4381500" cy="3095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A4BB42-3759-4C83-9B8B-E7D8909401A5}" type="datetime1">
              <a:rPr lang="ko-KR" altLang="en-US" smtClean="0"/>
              <a:t>2012-11-21</a:t>
            </a:fld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56</a:t>
            </a:fld>
            <a:endParaRPr lang="ko-KR" altLang="en-US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32112"/>
            <a:ext cx="4324350" cy="313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1845075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Solution pruning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Absolute elevation for each latitude/longitude is known from USGS </a:t>
            </a:r>
            <a:r>
              <a:rPr lang="en-US" altLang="ko-KR" dirty="0" smtClean="0">
                <a:sym typeface="Wingdings" pitchFamily="2" charset="2"/>
              </a:rPr>
              <a:t> useful!</a:t>
            </a:r>
          </a:p>
          <a:p>
            <a:pPr lvl="1"/>
            <a:r>
              <a:rPr lang="en-US" altLang="ko-KR" dirty="0" smtClean="0">
                <a:sym typeface="Wingdings" pitchFamily="2" charset="2"/>
              </a:rPr>
              <a:t>Location D </a:t>
            </a:r>
            <a:r>
              <a:rPr lang="en-US" altLang="ko-KR" dirty="0" smtClean="0">
                <a:sym typeface="Wingdings" pitchFamily="2" charset="2"/>
              </a:rPr>
              <a:t>is computed when NMS for S2 is 1mS less than true NMS</a:t>
            </a:r>
          </a:p>
          <a:p>
            <a:pPr lvl="1"/>
            <a:r>
              <a:rPr lang="en-US" altLang="ko-KR" dirty="0" smtClean="0"/>
              <a:t>If </a:t>
            </a:r>
            <a:r>
              <a:rPr lang="en-US" altLang="ko-KR" dirty="0" smtClean="0">
                <a:sym typeface="Symbol"/>
              </a:rPr>
              <a:t> (</a:t>
            </a:r>
            <a:r>
              <a:rPr lang="en-US" altLang="ko-KR" dirty="0" smtClean="0"/>
              <a:t>S</a:t>
            </a:r>
            <a:r>
              <a:rPr lang="en-US" altLang="ko-KR" sz="800" dirty="0" smtClean="0"/>
              <a:t>2</a:t>
            </a:r>
            <a:r>
              <a:rPr lang="en-US" altLang="ko-KR" dirty="0" smtClean="0"/>
              <a:t>, tangent </a:t>
            </a:r>
            <a:r>
              <a:rPr lang="en-US" altLang="ko-KR" dirty="0"/>
              <a:t>to </a:t>
            </a:r>
            <a:r>
              <a:rPr lang="en-US" altLang="ko-KR" dirty="0" smtClean="0"/>
              <a:t>Earth surface)=</a:t>
            </a:r>
            <a:r>
              <a:rPr lang="el-GR" altLang="ko-KR" dirty="0" smtClean="0"/>
              <a:t>α</a:t>
            </a:r>
            <a:r>
              <a:rPr lang="en-US" altLang="ko-KR" dirty="0" smtClean="0"/>
              <a:t>, elevation diff </a:t>
            </a:r>
            <a:r>
              <a:rPr lang="en-US" altLang="ko-KR" dirty="0" err="1" smtClean="0"/>
              <a:t>bet’n</a:t>
            </a:r>
            <a:r>
              <a:rPr lang="en-US" altLang="ko-KR" dirty="0" smtClean="0"/>
              <a:t> </a:t>
            </a:r>
            <a:r>
              <a:rPr lang="en-US" altLang="ko-KR" dirty="0"/>
              <a:t>A and </a:t>
            </a:r>
            <a:r>
              <a:rPr lang="en-US" altLang="ko-KR" dirty="0" smtClean="0"/>
              <a:t>D is ||</a:t>
            </a:r>
            <a:r>
              <a:rPr lang="en-US" altLang="ko-KR" dirty="0" err="1" smtClean="0"/>
              <a:t>z</a:t>
            </a:r>
            <a:r>
              <a:rPr lang="en-US" altLang="ko-KR" sz="800" dirty="0" err="1" smtClean="0"/>
              <a:t>D</a:t>
            </a:r>
            <a:r>
              <a:rPr lang="en-US" altLang="ko-KR" sz="800" dirty="0"/>
              <a:t> </a:t>
            </a:r>
            <a:r>
              <a:rPr lang="en-US" altLang="ko-KR" dirty="0" smtClean="0"/>
              <a:t>- </a:t>
            </a:r>
            <a:r>
              <a:rPr lang="en-US" altLang="ko-KR" dirty="0" err="1" smtClean="0"/>
              <a:t>z</a:t>
            </a:r>
            <a:r>
              <a:rPr lang="en-US" altLang="ko-KR" sz="800" dirty="0" err="1" smtClean="0"/>
              <a:t>A</a:t>
            </a:r>
            <a:r>
              <a:rPr lang="en-US" altLang="ko-KR" dirty="0" smtClean="0"/>
              <a:t>|| = </a:t>
            </a:r>
            <a:r>
              <a:rPr lang="en-US" altLang="ko-KR" dirty="0"/>
              <a:t>300 </a:t>
            </a:r>
            <a:r>
              <a:rPr lang="en-US" altLang="ko-KR" dirty="0" smtClean="0"/>
              <a:t>* sin(</a:t>
            </a:r>
            <a:r>
              <a:rPr lang="el-GR" altLang="ko-KR" dirty="0" smtClean="0"/>
              <a:t>α</a:t>
            </a:r>
            <a:r>
              <a:rPr lang="en-US" altLang="ko-KR" dirty="0" smtClean="0"/>
              <a:t>)</a:t>
            </a:r>
          </a:p>
          <a:p>
            <a:pPr lvl="1"/>
            <a:r>
              <a:rPr lang="en-US" altLang="ko-KR" dirty="0" smtClean="0"/>
              <a:t>If </a:t>
            </a:r>
            <a:r>
              <a:rPr lang="el-GR" altLang="ko-KR" dirty="0" smtClean="0"/>
              <a:t>α</a:t>
            </a:r>
            <a:r>
              <a:rPr lang="en-US" altLang="ko-KR" dirty="0" smtClean="0"/>
              <a:t>=</a:t>
            </a:r>
            <a:r>
              <a:rPr lang="en-US" altLang="ko-KR" dirty="0" smtClean="0">
                <a:sym typeface="Wingdings" pitchFamily="2" charset="2"/>
              </a:rPr>
              <a:t>15</a:t>
            </a:r>
            <a:r>
              <a:rPr lang="en-US" altLang="ko-KR" dirty="0" smtClean="0">
                <a:sym typeface="Symbol"/>
              </a:rPr>
              <a:t> </a:t>
            </a:r>
            <a:r>
              <a:rPr lang="en-US" altLang="ko-KR" dirty="0" smtClean="0">
                <a:sym typeface="Symbol"/>
              </a:rPr>
              <a:t>(min elevation angle that GPS receivers consider a good view of a SV), </a:t>
            </a:r>
            <a:r>
              <a:rPr lang="en-US" altLang="ko-KR" dirty="0"/>
              <a:t>||</a:t>
            </a:r>
            <a:r>
              <a:rPr lang="en-US" altLang="ko-KR" dirty="0" err="1"/>
              <a:t>z</a:t>
            </a:r>
            <a:r>
              <a:rPr lang="en-US" altLang="ko-KR" sz="700" dirty="0" err="1"/>
              <a:t>D</a:t>
            </a:r>
            <a:r>
              <a:rPr lang="en-US" altLang="ko-KR" sz="700" dirty="0"/>
              <a:t> </a:t>
            </a:r>
            <a:r>
              <a:rPr lang="en-US" altLang="ko-KR" dirty="0"/>
              <a:t>- </a:t>
            </a:r>
            <a:r>
              <a:rPr lang="en-US" altLang="ko-KR" dirty="0" err="1"/>
              <a:t>z</a:t>
            </a:r>
            <a:r>
              <a:rPr lang="en-US" altLang="ko-KR" sz="700" dirty="0" err="1"/>
              <a:t>A</a:t>
            </a:r>
            <a:r>
              <a:rPr lang="en-US" altLang="ko-KR" dirty="0"/>
              <a:t>|| = </a:t>
            </a:r>
            <a:r>
              <a:rPr lang="en-US" altLang="ko-KR" dirty="0" smtClean="0"/>
              <a:t>77km</a:t>
            </a:r>
          </a:p>
          <a:p>
            <a:pPr lvl="1"/>
            <a:r>
              <a:rPr lang="en-US" altLang="ko-KR" dirty="0" smtClean="0"/>
              <a:t>Adding more SVs makes diff even larger </a:t>
            </a:r>
            <a:r>
              <a:rPr lang="en-US" altLang="ko-KR" dirty="0" smtClean="0">
                <a:sym typeface="Wingdings" pitchFamily="2" charset="2"/>
              </a:rPr>
              <a:t> unlikely that 2 locations 100s of </a:t>
            </a:r>
            <a:r>
              <a:rPr lang="en-US" altLang="ko-KR" dirty="0" err="1" smtClean="0">
                <a:sym typeface="Wingdings" pitchFamily="2" charset="2"/>
              </a:rPr>
              <a:t>kms</a:t>
            </a:r>
            <a:r>
              <a:rPr lang="en-US" altLang="ko-KR" dirty="0" smtClean="0">
                <a:sym typeface="Wingdings" pitchFamily="2" charset="2"/>
              </a:rPr>
              <a:t> apart that both elevations are correct</a:t>
            </a:r>
            <a:endParaRPr lang="ko-KR" altLang="en-US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096"/>
          <a:stretch/>
        </p:blipFill>
        <p:spPr bwMode="auto">
          <a:xfrm>
            <a:off x="3059832" y="4768420"/>
            <a:ext cx="3897688" cy="20895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1ADEAF-51DD-4077-9DB7-8DA3ED3BA0F2}" type="datetime1">
              <a:rPr lang="ko-KR" altLang="en-US" smtClean="0"/>
              <a:t>2012-11-21</a:t>
            </a:fld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57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20731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Accuracy considerations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smtClean="0"/>
              <a:t>Tradeoff </a:t>
            </a:r>
            <a:r>
              <a:rPr lang="en-US" altLang="ko-KR" dirty="0" err="1" smtClean="0"/>
              <a:t>bet’n</a:t>
            </a:r>
            <a:r>
              <a:rPr lang="en-US" altLang="ko-KR" dirty="0" smtClean="0"/>
              <a:t> accuracy &amp; energy expense</a:t>
            </a:r>
          </a:p>
          <a:p>
            <a:r>
              <a:rPr lang="en-US" altLang="ko-KR" dirty="0" smtClean="0"/>
              <a:t>GPS signal weak </a:t>
            </a:r>
            <a:r>
              <a:rPr lang="en-US" altLang="ko-KR" dirty="0" smtClean="0">
                <a:sym typeface="Wingdings" pitchFamily="2" charset="2"/>
              </a:rPr>
              <a:t> multipath, obstruction</a:t>
            </a:r>
          </a:p>
          <a:p>
            <a:pPr lvl="1"/>
            <a:r>
              <a:rPr lang="en-US" altLang="ko-KR" dirty="0" smtClean="0">
                <a:sym typeface="Wingdings" pitchFamily="2" charset="2"/>
              </a:rPr>
              <a:t>Typical GPS receivers use long signal durations &amp; tracking loops  robust correlation spikes</a:t>
            </a:r>
          </a:p>
          <a:p>
            <a:pPr lvl="1"/>
            <a:r>
              <a:rPr lang="en-US" altLang="ko-KR" dirty="0" smtClean="0">
                <a:sym typeface="Wingdings" pitchFamily="2" charset="2"/>
              </a:rPr>
              <a:t>Energy and storage challenges for embedded sensor devices</a:t>
            </a:r>
          </a:p>
          <a:p>
            <a:r>
              <a:rPr lang="en-US" altLang="ko-KR" dirty="0" smtClean="0">
                <a:sym typeface="Wingdings" pitchFamily="2" charset="2"/>
              </a:rPr>
              <a:t>CO-GPS only acquires code phases and Doppler shifts</a:t>
            </a:r>
          </a:p>
          <a:p>
            <a:pPr lvl="1"/>
            <a:r>
              <a:rPr lang="en-US" altLang="ko-KR" dirty="0" smtClean="0">
                <a:sym typeface="Wingdings" pitchFamily="2" charset="2"/>
              </a:rPr>
              <a:t>Timing &amp; ephemeris derived off line</a:t>
            </a:r>
          </a:p>
          <a:p>
            <a:pPr lvl="1"/>
            <a:r>
              <a:rPr lang="en-US" altLang="ko-KR" dirty="0" smtClean="0">
                <a:sym typeface="Wingdings" pitchFamily="2" charset="2"/>
              </a:rPr>
              <a:t>Don’t decode signals  can use much shorter signal lengths</a:t>
            </a:r>
          </a:p>
          <a:p>
            <a:pPr lvl="2"/>
            <a:r>
              <a:rPr lang="en-US" altLang="ko-KR" dirty="0" smtClean="0">
                <a:sym typeface="Wingdings" pitchFamily="2" charset="2"/>
              </a:rPr>
              <a:t>Can detect only intermittently visible SVs or SVs with fading signal</a:t>
            </a:r>
          </a:p>
          <a:p>
            <a:r>
              <a:rPr lang="en-US" altLang="ko-KR" dirty="0" smtClean="0">
                <a:sym typeface="Wingdings" pitchFamily="2" charset="2"/>
              </a:rPr>
              <a:t>Accuracy of timestamps</a:t>
            </a:r>
          </a:p>
          <a:p>
            <a:pPr lvl="1"/>
            <a:r>
              <a:rPr lang="en-US" altLang="ko-KR" dirty="0" smtClean="0">
                <a:sym typeface="Wingdings" pitchFamily="2" charset="2"/>
              </a:rPr>
              <a:t>CTN can tolerate some time stamp error  treats common time bias as another optimization variable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BB6A69-34E1-4553-BFAC-8276DB3BDA6F}" type="datetime1">
              <a:rPr lang="ko-KR" altLang="en-US" smtClean="0"/>
              <a:t>2012-11-21</a:t>
            </a:fld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58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9502941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Accuracy considerations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sym typeface="Wingdings" pitchFamily="2" charset="2"/>
              </a:rPr>
              <a:t>But if the error is too big, the least-squares may not converge or may converge to a wrong value</a:t>
            </a:r>
          </a:p>
          <a:p>
            <a:r>
              <a:rPr lang="en-US" altLang="ko-KR" dirty="0" smtClean="0">
                <a:sym typeface="Wingdings" pitchFamily="2" charset="2"/>
              </a:rPr>
              <a:t>We can rely on clock radio</a:t>
            </a:r>
          </a:p>
          <a:p>
            <a:pPr lvl="1"/>
            <a:r>
              <a:rPr lang="en-US" altLang="ko-KR" dirty="0" smtClean="0">
                <a:sym typeface="Wingdings" pitchFamily="2" charset="2"/>
              </a:rPr>
              <a:t>Low power radio receiver can tune into a low frequency band (60KHz in US) to receive atomic clock synch signals</a:t>
            </a:r>
          </a:p>
          <a:p>
            <a:pPr lvl="1"/>
            <a:r>
              <a:rPr lang="en-US" altLang="ko-KR" dirty="0" smtClean="0">
                <a:sym typeface="Wingdings" pitchFamily="2" charset="2"/>
              </a:rPr>
              <a:t>Guaranteed to be present for a few hours every day in the entire continental US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F2FE7-EA35-4B79-916A-BB8E5A6A85C1}" type="datetime1">
              <a:rPr lang="ko-KR" altLang="en-US" smtClean="0"/>
              <a:t>2012-11-21</a:t>
            </a:fld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59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2696307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Web services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smtClean="0">
                <a:sym typeface="Wingdings" pitchFamily="2" charset="2"/>
              </a:rPr>
              <a:t>Cloud responsibilities</a:t>
            </a:r>
          </a:p>
          <a:p>
            <a:pPr lvl="1"/>
            <a:r>
              <a:rPr lang="en-US" altLang="ko-KR" dirty="0" smtClean="0">
                <a:sym typeface="Wingdings" pitchFamily="2" charset="2"/>
              </a:rPr>
              <a:t>Update &amp; maintain ephemeris DB</a:t>
            </a:r>
          </a:p>
          <a:p>
            <a:pPr lvl="1"/>
            <a:r>
              <a:rPr lang="en-US" altLang="ko-KR" dirty="0" smtClean="0">
                <a:sym typeface="Wingdings" pitchFamily="2" charset="2"/>
              </a:rPr>
              <a:t>Compute receiver locations given GPS raw data</a:t>
            </a:r>
          </a:p>
          <a:p>
            <a:r>
              <a:rPr lang="en-US" altLang="ko-KR" dirty="0" smtClean="0">
                <a:sym typeface="Wingdings" pitchFamily="2" charset="2"/>
              </a:rPr>
              <a:t>Ephemeris service</a:t>
            </a:r>
          </a:p>
          <a:p>
            <a:pPr lvl="1"/>
            <a:r>
              <a:rPr lang="en-US" altLang="ko-KR" dirty="0" smtClean="0">
                <a:sym typeface="Wingdings" pitchFamily="2" charset="2"/>
              </a:rPr>
              <a:t>National Geodetic Survey of National Oceanic and Atmospheric Administration (NOAA) publishes SV orbits</a:t>
            </a:r>
          </a:p>
          <a:p>
            <a:pPr lvl="2"/>
            <a:r>
              <a:rPr lang="en-US" altLang="ko-KR" dirty="0" smtClean="0">
                <a:sym typeface="Wingdings" pitchFamily="2" charset="2"/>
              </a:rPr>
              <a:t>Final: takes a few weeks</a:t>
            </a:r>
          </a:p>
          <a:p>
            <a:pPr lvl="2"/>
            <a:r>
              <a:rPr lang="en-US" altLang="ko-KR" dirty="0" smtClean="0">
                <a:solidFill>
                  <a:srgbClr val="FF0000"/>
                </a:solidFill>
                <a:sym typeface="Wingdings" pitchFamily="2" charset="2"/>
              </a:rPr>
              <a:t>Rapid: at least one day behind </a:t>
            </a:r>
          </a:p>
          <a:p>
            <a:pPr lvl="2"/>
            <a:r>
              <a:rPr lang="en-US" altLang="ko-KR" dirty="0" smtClean="0">
                <a:solidFill>
                  <a:srgbClr val="FF0000"/>
                </a:solidFill>
                <a:sym typeface="Wingdings" pitchFamily="2" charset="2"/>
              </a:rPr>
              <a:t>Ultra-rapid: predicted, 4 times a day</a:t>
            </a:r>
          </a:p>
          <a:p>
            <a:pPr lvl="1"/>
            <a:r>
              <a:rPr lang="en-US" altLang="ko-KR" dirty="0" smtClean="0">
                <a:sym typeface="Wingdings" pitchFamily="2" charset="2"/>
              </a:rPr>
              <a:t>National Geospatial-Intelligence Agency</a:t>
            </a:r>
          </a:p>
          <a:p>
            <a:pPr lvl="2"/>
            <a:r>
              <a:rPr lang="en-US" altLang="ko-KR" dirty="0" smtClean="0">
                <a:solidFill>
                  <a:srgbClr val="FF0000"/>
                </a:solidFill>
                <a:sym typeface="Wingdings" pitchFamily="2" charset="2"/>
              </a:rPr>
              <a:t>Precise: 2 day latency</a:t>
            </a:r>
          </a:p>
          <a:p>
            <a:pPr lvl="2"/>
            <a:r>
              <a:rPr lang="en-US" altLang="ko-KR" dirty="0" smtClean="0">
                <a:sym typeface="Wingdings" pitchFamily="2" charset="2"/>
              </a:rPr>
              <a:t>Predicted: 7 days, less accurate</a:t>
            </a:r>
          </a:p>
          <a:p>
            <a:pPr lvl="1"/>
            <a:r>
              <a:rPr lang="en-US" altLang="ko-KR" dirty="0" smtClean="0">
                <a:sym typeface="Wingdings" pitchFamily="2" charset="2"/>
              </a:rPr>
              <a:t>Jet Propulsion Lab</a:t>
            </a:r>
          </a:p>
          <a:p>
            <a:pPr lvl="2"/>
            <a:r>
              <a:rPr lang="en-US" altLang="ko-KR" dirty="0" smtClean="0">
                <a:sym typeface="Wingdings" pitchFamily="2" charset="2"/>
              </a:rPr>
              <a:t>Real-time ephemeris, updated every minute, paid service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24751C-54B3-416E-9A1A-A9CBC5C6C6CE}" type="datetime1">
              <a:rPr lang="ko-KR" altLang="en-US" smtClean="0"/>
              <a:t>2012-11-21</a:t>
            </a:fld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60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723292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Web services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340768"/>
            <a:ext cx="3106688" cy="4785395"/>
          </a:xfrm>
        </p:spPr>
        <p:txBody>
          <a:bodyPr>
            <a:normAutofit/>
          </a:bodyPr>
          <a:lstStyle/>
          <a:p>
            <a:r>
              <a:rPr lang="en-US" altLang="ko-KR" dirty="0" smtClean="0">
                <a:sym typeface="Wingdings" pitchFamily="2" charset="2"/>
              </a:rPr>
              <a:t>Location </a:t>
            </a:r>
            <a:r>
              <a:rPr lang="en-US" altLang="ko-KR" dirty="0" smtClean="0">
                <a:sym typeface="Wingdings" pitchFamily="2" charset="2"/>
              </a:rPr>
              <a:t>service</a:t>
            </a:r>
          </a:p>
          <a:p>
            <a:pPr lvl="1"/>
            <a:r>
              <a:rPr lang="en-US" altLang="ko-KR" dirty="0" smtClean="0">
                <a:sym typeface="Wingdings" pitchFamily="2" charset="2"/>
              </a:rPr>
              <a:t>Doppler and velocities determine initial landmarks</a:t>
            </a:r>
          </a:p>
          <a:p>
            <a:pPr lvl="1"/>
            <a:r>
              <a:rPr lang="en-US" altLang="ko-KR" dirty="0" smtClean="0">
                <a:sym typeface="Wingdings" pitchFamily="2" charset="2"/>
              </a:rPr>
              <a:t>Past location of receiver is used as a landmark</a:t>
            </a:r>
          </a:p>
          <a:p>
            <a:pPr lvl="1"/>
            <a:r>
              <a:rPr lang="en-US" altLang="ko-KR" dirty="0" smtClean="0">
                <a:sym typeface="Wingdings" pitchFamily="2" charset="2"/>
              </a:rPr>
              <a:t>Use CTN method to process each landmark</a:t>
            </a:r>
            <a:endParaRPr lang="en-US" altLang="ko-KR" dirty="0" smtClean="0">
              <a:sym typeface="Wingdings" pitchFamily="2" charset="2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1111285"/>
            <a:ext cx="4448175" cy="5734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20D0B-2C83-4232-A5B7-9F6263253309}" type="datetime1">
              <a:rPr lang="ko-KR" altLang="en-US" smtClean="0"/>
              <a:t>2012-11-21</a:t>
            </a:fld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61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195784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Outline</a:t>
            </a:r>
            <a:endParaRPr lang="ko-KR" altLang="en-US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Introduction</a:t>
            </a:r>
          </a:p>
          <a:p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GPS receiving overview</a:t>
            </a:r>
          </a:p>
          <a:p>
            <a:pPr lvl="1"/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GPS signals</a:t>
            </a:r>
          </a:p>
          <a:p>
            <a:pPr lvl="1"/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Acquisition</a:t>
            </a:r>
          </a:p>
          <a:p>
            <a:pPr lvl="1"/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Location calculation</a:t>
            </a:r>
          </a:p>
          <a:p>
            <a:pPr lvl="1"/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Coarse time navigation</a:t>
            </a:r>
          </a:p>
          <a:p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Co-GPS design</a:t>
            </a:r>
          </a:p>
          <a:p>
            <a:pPr lvl="1"/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Shadow locations</a:t>
            </a:r>
          </a:p>
          <a:p>
            <a:pPr lvl="1"/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Guessing reference locations</a:t>
            </a:r>
          </a:p>
          <a:p>
            <a:pPr lvl="1"/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Solution pruning</a:t>
            </a:r>
          </a:p>
          <a:p>
            <a:pPr lvl="1"/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Accuracy considerations</a:t>
            </a:r>
          </a:p>
          <a:p>
            <a:pPr lvl="1"/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Web services</a:t>
            </a:r>
          </a:p>
          <a:p>
            <a:pPr lvl="1"/>
            <a:endParaRPr lang="en-US" altLang="ko-KR" dirty="0" smtClean="0">
              <a:solidFill>
                <a:schemeClr val="bg1"/>
              </a:solidFill>
            </a:endParaRPr>
          </a:p>
          <a:p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altLang="ko-KR" dirty="0" smtClean="0">
                <a:solidFill>
                  <a:srgbClr val="FFFF00"/>
                </a:solidFill>
                <a:latin typeface="Comic Sans MS" pitchFamily="66" charset="0"/>
              </a:rPr>
              <a:t>Evaluation</a:t>
            </a:r>
          </a:p>
          <a:p>
            <a:pPr lvl="1"/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Acquisition quality</a:t>
            </a:r>
          </a:p>
          <a:p>
            <a:pPr lvl="1"/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Overall location accuracy</a:t>
            </a:r>
          </a:p>
          <a:p>
            <a:pPr lvl="1"/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Time sensitivity</a:t>
            </a:r>
          </a:p>
          <a:p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Platform implementation</a:t>
            </a:r>
          </a:p>
          <a:p>
            <a:pPr lvl="1"/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GPS sensing</a:t>
            </a:r>
          </a:p>
          <a:p>
            <a:pPr lvl="1"/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Time synchronization using WWVB</a:t>
            </a:r>
          </a:p>
          <a:p>
            <a:pPr lvl="1"/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Energy consumption</a:t>
            </a:r>
          </a:p>
          <a:p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Related work</a:t>
            </a:r>
          </a:p>
          <a:p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Conclusion</a:t>
            </a:r>
            <a:endParaRPr lang="ko-KR" altLang="en-US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9EDF4-52A5-4B6F-8BDD-1E10CE81E76E}" type="datetime1">
              <a:rPr lang="ko-KR" altLang="en-US" smtClean="0"/>
              <a:t>2012-11-21</a:t>
            </a:fld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62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941043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Evaluation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sym typeface="Wingdings" pitchFamily="2" charset="2"/>
              </a:rPr>
              <a:t>Uses about 100 sets of raw GPS data </a:t>
            </a:r>
          </a:p>
          <a:p>
            <a:pPr lvl="1"/>
            <a:r>
              <a:rPr lang="en-US" altLang="ko-KR" dirty="0" smtClean="0">
                <a:sym typeface="Wingdings" pitchFamily="2" charset="2"/>
              </a:rPr>
              <a:t>Taken from 6 different locations in both northern and southern hemisphere</a:t>
            </a:r>
          </a:p>
          <a:p>
            <a:pPr lvl="1"/>
            <a:r>
              <a:rPr lang="en-US" altLang="ko-KR" dirty="0" smtClean="0">
                <a:sym typeface="Wingdings" pitchFamily="2" charset="2"/>
              </a:rPr>
              <a:t>10~60 seconds</a:t>
            </a:r>
          </a:p>
          <a:p>
            <a:r>
              <a:rPr lang="en-US" altLang="ko-KR" dirty="0" smtClean="0">
                <a:sym typeface="Wingdings" pitchFamily="2" charset="2"/>
              </a:rPr>
              <a:t>Server = </a:t>
            </a:r>
            <a:r>
              <a:rPr lang="en-US" altLang="ko-KR" dirty="0" err="1" smtClean="0">
                <a:sym typeface="Wingdings" pitchFamily="2" charset="2"/>
              </a:rPr>
              <a:t>Quadcore</a:t>
            </a:r>
            <a:r>
              <a:rPr lang="en-US" altLang="ko-KR" dirty="0" smtClean="0">
                <a:sym typeface="Wingdings" pitchFamily="2" charset="2"/>
              </a:rPr>
              <a:t> Intel Xeon 3520 @ 2.66GHz </a:t>
            </a:r>
          </a:p>
          <a:p>
            <a:pPr lvl="1"/>
            <a:r>
              <a:rPr lang="en-US" altLang="ko-KR" dirty="0" smtClean="0">
                <a:sym typeface="Wingdings" pitchFamily="2" charset="2"/>
              </a:rPr>
              <a:t>Acquisition : 2.6s</a:t>
            </a:r>
          </a:p>
          <a:p>
            <a:pPr lvl="1"/>
            <a:r>
              <a:rPr lang="en-US" altLang="ko-KR" dirty="0" smtClean="0">
                <a:sym typeface="Wingdings" pitchFamily="2" charset="2"/>
              </a:rPr>
              <a:t>CTN and least square: less than 300ms (X 10 landmarks = 3s)</a:t>
            </a:r>
          </a:p>
          <a:p>
            <a:r>
              <a:rPr lang="en-US" altLang="ko-KR" dirty="0" smtClean="0">
                <a:sym typeface="Wingdings" pitchFamily="2" charset="2"/>
              </a:rPr>
              <a:t>Acquisition quality</a:t>
            </a:r>
          </a:p>
          <a:p>
            <a:pPr lvl="1"/>
            <a:r>
              <a:rPr lang="en-US" altLang="ko-KR" dirty="0" smtClean="0">
                <a:sym typeface="Wingdings" pitchFamily="2" charset="2"/>
              </a:rPr>
              <a:t>Tracking loop doesn’t help</a:t>
            </a:r>
          </a:p>
          <a:p>
            <a:pPr marL="914400" lvl="2" indent="0">
              <a:buNone/>
            </a:pPr>
            <a:r>
              <a:rPr lang="en-US" altLang="ko-KR" dirty="0" smtClean="0">
                <a:sym typeface="Wingdings" pitchFamily="2" charset="2"/>
              </a:rPr>
              <a:t> rather duty cycle</a:t>
            </a:r>
          </a:p>
          <a:p>
            <a:pPr lvl="1"/>
            <a:endParaRPr lang="en-US" altLang="ko-KR" dirty="0" smtClean="0">
              <a:sym typeface="Wingdings" pitchFamily="2" charset="2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4293096"/>
            <a:ext cx="3571875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0692EA-BF96-4512-AB44-DE6030DF3B28}" type="datetime1">
              <a:rPr lang="ko-KR" altLang="en-US" smtClean="0"/>
              <a:t>2012-11-21</a:t>
            </a:fld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63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8957760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Acquisition quality</a:t>
            </a:r>
            <a:endParaRPr lang="ko-KR" altLang="en-US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052736"/>
            <a:ext cx="8640960" cy="3125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412" y="4149080"/>
            <a:ext cx="8604052" cy="2662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E1D7C-CF95-4696-AFDE-19F8D7C46CA8}" type="datetime1">
              <a:rPr lang="ko-KR" altLang="en-US" smtClean="0"/>
              <a:t>2012-11-21</a:t>
            </a:fld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64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93976751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Overall location accuracy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sym typeface="Wingdings" pitchFamily="2" charset="2"/>
              </a:rPr>
              <a:t>As CO-GPS uses CTN, at least 5 SVs are required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3140968"/>
            <a:ext cx="9001125" cy="3086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3138" y="1867025"/>
            <a:ext cx="4657725" cy="1019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A42A55-FFA9-4971-8EED-9E88D184137B}" type="datetime1">
              <a:rPr lang="ko-KR" altLang="en-US" smtClean="0"/>
              <a:t>2012-11-21</a:t>
            </a:fld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65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803410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Overall location accuracy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sym typeface="Wingdings" pitchFamily="2" charset="2"/>
              </a:rPr>
              <a:t>On</a:t>
            </a:r>
            <a:r>
              <a:rPr lang="ko-KR" altLang="en-US" dirty="0" smtClean="0">
                <a:sym typeface="Wingdings" pitchFamily="2" charset="2"/>
              </a:rPr>
              <a:t> </a:t>
            </a:r>
            <a:r>
              <a:rPr lang="en-US" altLang="ko-KR" dirty="0" smtClean="0">
                <a:sym typeface="Wingdings" pitchFamily="2" charset="2"/>
              </a:rPr>
              <a:t>average, CO-GPS achieves &lt; 35m accuracy with 10ms of data</a:t>
            </a: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204864"/>
            <a:ext cx="4552950" cy="449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6400" y="2204864"/>
            <a:ext cx="2286000" cy="227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350" y="4455368"/>
            <a:ext cx="2305050" cy="228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991D6-A12C-431E-8026-F0FA1DABD00D}" type="datetime1">
              <a:rPr lang="ko-KR" altLang="en-US" smtClean="0"/>
              <a:t>2012-11-21</a:t>
            </a:fld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66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43988158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Time sensitivity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2 important pieces of information for CTN navigation</a:t>
            </a:r>
          </a:p>
          <a:p>
            <a:pPr lvl="1"/>
            <a:r>
              <a:rPr lang="en-US" altLang="ko-KR" dirty="0" smtClean="0"/>
              <a:t>Initial position</a:t>
            </a:r>
          </a:p>
          <a:p>
            <a:pPr lvl="1"/>
            <a:r>
              <a:rPr lang="en-US" altLang="ko-KR" dirty="0" smtClean="0"/>
              <a:t>TS corresponding to the moment GPS signal was collected</a:t>
            </a:r>
          </a:p>
          <a:p>
            <a:r>
              <a:rPr lang="en-US" altLang="ko-KR" dirty="0" smtClean="0"/>
              <a:t>What is the effect of time drift increase?</a:t>
            </a:r>
          </a:p>
          <a:p>
            <a:pPr lvl="1"/>
            <a:r>
              <a:rPr lang="en-US" altLang="ko-KR" dirty="0" smtClean="0"/>
              <a:t>Under bad initial conditions, CTN navigation can’t estimate the </a:t>
            </a:r>
            <a:r>
              <a:rPr lang="en-US" altLang="ko-KR" dirty="0" err="1" smtClean="0"/>
              <a:t>pseudorange</a:t>
            </a:r>
            <a:r>
              <a:rPr lang="en-US" altLang="ko-KR" dirty="0" smtClean="0"/>
              <a:t> millisecond part properly</a:t>
            </a:r>
          </a:p>
          <a:p>
            <a:pPr lvl="1"/>
            <a:r>
              <a:rPr lang="en-US" altLang="ko-KR" dirty="0" smtClean="0"/>
              <a:t>3*10</a:t>
            </a:r>
            <a:r>
              <a:rPr lang="en-US" altLang="ko-KR" baseline="30000" dirty="0" smtClean="0"/>
              <a:t>5</a:t>
            </a:r>
            <a:r>
              <a:rPr lang="en-US" altLang="ko-KR" dirty="0" smtClean="0"/>
              <a:t>m/</a:t>
            </a:r>
            <a:r>
              <a:rPr lang="en-US" altLang="ko-KR" dirty="0" err="1" smtClean="0"/>
              <a:t>ms</a:t>
            </a:r>
            <a:r>
              <a:rPr lang="en-US" altLang="ko-KR" dirty="0" smtClean="0"/>
              <a:t> </a:t>
            </a:r>
            <a:r>
              <a:rPr lang="en-US" altLang="ko-KR" dirty="0" smtClean="0">
                <a:sym typeface="Wingdings" pitchFamily="2" charset="2"/>
              </a:rPr>
              <a:t> due to integer rollover </a:t>
            </a:r>
            <a:endParaRPr lang="ko-KR" altLang="en-US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645023"/>
            <a:ext cx="3269869" cy="31350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E6F74-FCA2-4917-ACD4-E5806AC8CB8C}" type="datetime1">
              <a:rPr lang="ko-KR" altLang="en-US" smtClean="0"/>
              <a:t>2012-11-21</a:t>
            </a:fld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67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16193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Outline</a:t>
            </a:r>
            <a:endParaRPr lang="ko-KR" altLang="en-US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Introduction</a:t>
            </a:r>
          </a:p>
          <a:p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GPS receiving overview</a:t>
            </a:r>
          </a:p>
          <a:p>
            <a:pPr lvl="1"/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GPS signals</a:t>
            </a:r>
          </a:p>
          <a:p>
            <a:pPr lvl="1"/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Acquisition</a:t>
            </a:r>
          </a:p>
          <a:p>
            <a:pPr lvl="1"/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Location calculation</a:t>
            </a:r>
          </a:p>
          <a:p>
            <a:pPr lvl="1"/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Coarse time navigation</a:t>
            </a:r>
          </a:p>
          <a:p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Co-GPS design</a:t>
            </a:r>
          </a:p>
          <a:p>
            <a:pPr lvl="1"/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Shadow locations</a:t>
            </a:r>
          </a:p>
          <a:p>
            <a:pPr lvl="1"/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Guessing reference locations</a:t>
            </a:r>
          </a:p>
          <a:p>
            <a:pPr lvl="1"/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Solution pruning</a:t>
            </a:r>
          </a:p>
          <a:p>
            <a:pPr lvl="1"/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Accuracy considerations</a:t>
            </a:r>
          </a:p>
          <a:p>
            <a:pPr lvl="1"/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Web services</a:t>
            </a:r>
          </a:p>
          <a:p>
            <a:pPr lvl="1"/>
            <a:endParaRPr lang="en-US" altLang="ko-KR" dirty="0" smtClean="0">
              <a:solidFill>
                <a:schemeClr val="bg1"/>
              </a:solidFill>
            </a:endParaRPr>
          </a:p>
          <a:p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Evaluation</a:t>
            </a:r>
          </a:p>
          <a:p>
            <a:pPr lvl="1"/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Acquisition quality</a:t>
            </a:r>
          </a:p>
          <a:p>
            <a:pPr lvl="1"/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Overall location accuracy</a:t>
            </a:r>
          </a:p>
          <a:p>
            <a:pPr lvl="1"/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Time sensitivity</a:t>
            </a:r>
          </a:p>
          <a:p>
            <a:r>
              <a:rPr lang="en-US" altLang="ko-KR" dirty="0" smtClean="0">
                <a:solidFill>
                  <a:srgbClr val="FFFF00"/>
                </a:solidFill>
                <a:latin typeface="Comic Sans MS" pitchFamily="66" charset="0"/>
              </a:rPr>
              <a:t>Platform implementation</a:t>
            </a:r>
          </a:p>
          <a:p>
            <a:pPr lvl="1"/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GPS sensing</a:t>
            </a:r>
          </a:p>
          <a:p>
            <a:pPr lvl="1"/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Time synchronization using WWVB</a:t>
            </a:r>
          </a:p>
          <a:p>
            <a:pPr lvl="1"/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Energy consumption</a:t>
            </a:r>
          </a:p>
          <a:p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Related work</a:t>
            </a:r>
          </a:p>
          <a:p>
            <a:r>
              <a:rPr lang="en-US" altLang="ko-KR" dirty="0" smtClean="0">
                <a:solidFill>
                  <a:schemeClr val="bg1"/>
                </a:solidFill>
                <a:latin typeface="Comic Sans MS" pitchFamily="66" charset="0"/>
              </a:rPr>
              <a:t>Conclusion</a:t>
            </a:r>
            <a:endParaRPr lang="ko-KR" altLang="en-US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A616E-F8B5-460E-93B7-81EDC9B26008}" type="datetime1">
              <a:rPr lang="ko-KR" altLang="en-US" smtClean="0"/>
              <a:t>2012-11-21</a:t>
            </a:fld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68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0719007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Platform implementation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340768"/>
            <a:ext cx="4906888" cy="5256584"/>
          </a:xfrm>
        </p:spPr>
        <p:txBody>
          <a:bodyPr>
            <a:normAutofit fontScale="92500" lnSpcReduction="10000"/>
          </a:bodyPr>
          <a:lstStyle/>
          <a:p>
            <a:r>
              <a:rPr lang="en-US" altLang="ko-KR" dirty="0" smtClean="0"/>
              <a:t>GPS sensor platform named CLEO</a:t>
            </a:r>
          </a:p>
          <a:p>
            <a:pPr lvl="1"/>
            <a:r>
              <a:rPr lang="en-US" altLang="ko-KR" dirty="0" smtClean="0"/>
              <a:t>GPS receiver: Maxim MAX2769</a:t>
            </a:r>
          </a:p>
          <a:p>
            <a:pPr lvl="1"/>
            <a:r>
              <a:rPr lang="en-US" altLang="ko-KR" dirty="0" smtClean="0"/>
              <a:t>Microcontroller: TI MCU-MSP430F5338</a:t>
            </a:r>
          </a:p>
          <a:p>
            <a:pPr lvl="1"/>
            <a:r>
              <a:rPr lang="en-US" altLang="ko-KR" dirty="0" smtClean="0"/>
              <a:t>WWVB receiver module for time sync</a:t>
            </a:r>
          </a:p>
          <a:p>
            <a:pPr lvl="1"/>
            <a:r>
              <a:rPr lang="en-US" altLang="ko-KR" dirty="0" smtClean="0"/>
              <a:t>Serial flash chip for storage and glue logic</a:t>
            </a:r>
          </a:p>
          <a:p>
            <a:pPr lvl="2"/>
            <a:r>
              <a:rPr lang="en-US" altLang="ko-KR" dirty="0" smtClean="0"/>
              <a:t>8Mbit flash : 1000 GPS sample points</a:t>
            </a:r>
          </a:p>
          <a:p>
            <a:pPr lvl="1"/>
            <a:r>
              <a:rPr lang="en-US" altLang="ko-KR" dirty="0" smtClean="0"/>
              <a:t>Solar cell</a:t>
            </a:r>
          </a:p>
          <a:p>
            <a:pPr lvl="1"/>
            <a:r>
              <a:rPr lang="en-US" altLang="ko-KR" dirty="0"/>
              <a:t>T</a:t>
            </a:r>
            <a:r>
              <a:rPr lang="en-US" altLang="ko-KR" dirty="0" smtClean="0"/>
              <a:t>hin-film Micro-Energy cell battery</a:t>
            </a:r>
          </a:p>
          <a:p>
            <a:pPr lvl="1"/>
            <a:r>
              <a:rPr lang="en-US" altLang="ko-KR" dirty="0" smtClean="0"/>
              <a:t>Hi-Jack audio communication port</a:t>
            </a:r>
          </a:p>
          <a:p>
            <a:r>
              <a:rPr lang="en-US" altLang="ko-KR" dirty="0" smtClean="0"/>
              <a:t>Design goal: low energy consumption per GPS sample</a:t>
            </a:r>
            <a:endParaRPr lang="ko-KR" altLang="en-US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7369" y="1412776"/>
            <a:ext cx="3873801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7369" y="4149080"/>
            <a:ext cx="3705111" cy="2346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2ECB6-C533-49E1-9ECC-778A1D181389}" type="datetime1">
              <a:rPr lang="ko-KR" altLang="en-US" smtClean="0"/>
              <a:t>2012-11-21</a:t>
            </a:fld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69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981674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Time sync using WWVB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altLang="ko-KR" sz="2000" i="1" dirty="0" smtClean="0"/>
              <a:t>Correct time stamping is essential for CO-GPS</a:t>
            </a:r>
          </a:p>
          <a:p>
            <a:r>
              <a:rPr lang="en-US" altLang="ko-KR" dirty="0" smtClean="0"/>
              <a:t>CME6005 WWVB module offers universal time signal decoding from dedicated radio stations around the globe</a:t>
            </a:r>
          </a:p>
          <a:p>
            <a:pPr lvl="1"/>
            <a:r>
              <a:rPr lang="en-US" altLang="ko-KR" dirty="0" smtClean="0"/>
              <a:t>WWVB (US), DCF77(Europe), JJY (Japan), BPC (China) etc.</a:t>
            </a:r>
          </a:p>
          <a:p>
            <a:pPr lvl="2"/>
            <a:r>
              <a:rPr lang="en-US" altLang="ko-KR" dirty="0" smtClean="0"/>
              <a:t>2,400km away from WWVB, signal is available 47% of time indoors and 75% outdoors</a:t>
            </a:r>
          </a:p>
          <a:p>
            <a:pPr lvl="2"/>
            <a:r>
              <a:rPr lang="en-US" altLang="ko-KR" dirty="0" smtClean="0"/>
              <a:t>700km away from DCF77, 97% indoors</a:t>
            </a:r>
          </a:p>
          <a:p>
            <a:pPr lvl="1"/>
            <a:r>
              <a:rPr lang="en-US" altLang="ko-KR" dirty="0" smtClean="0"/>
              <a:t>Time sync can achieve 3.9ms (indoor) or 4.3ms (outdoor)</a:t>
            </a:r>
          </a:p>
          <a:p>
            <a:pPr lvl="1"/>
            <a:r>
              <a:rPr lang="en-US" altLang="ko-KR" dirty="0" smtClean="0"/>
              <a:t>Power consumption of CME6005 is 100uA (active) and 0.03uA (shutdown mode)</a:t>
            </a:r>
          </a:p>
          <a:p>
            <a:r>
              <a:rPr lang="en-US" altLang="ko-KR" dirty="0" smtClean="0"/>
              <a:t>Between sync, CLEO uses real-time clock in the MCU</a:t>
            </a:r>
          </a:p>
          <a:p>
            <a:pPr lvl="1"/>
            <a:r>
              <a:rPr lang="en-US" altLang="ko-KR" dirty="0" smtClean="0"/>
              <a:t>32768Hz crystal </a:t>
            </a:r>
            <a:r>
              <a:rPr lang="en-US" altLang="ko-KR" dirty="0" smtClean="0">
                <a:sym typeface="Wingdings" pitchFamily="2" charset="2"/>
              </a:rPr>
              <a:t> </a:t>
            </a:r>
            <a:r>
              <a:rPr lang="en-US" altLang="ko-KR" dirty="0" smtClean="0"/>
              <a:t>20ppm accuracy </a:t>
            </a:r>
            <a:r>
              <a:rPr lang="en-US" altLang="ko-KR" dirty="0" smtClean="0">
                <a:sym typeface="Wingdings" pitchFamily="2" charset="2"/>
              </a:rPr>
              <a:t> 1.728s/day drift</a:t>
            </a:r>
          </a:p>
          <a:p>
            <a:pPr lvl="1"/>
            <a:r>
              <a:rPr lang="en-US" altLang="ko-KR" dirty="0" smtClean="0">
                <a:sym typeface="Wingdings" pitchFamily="2" charset="2"/>
              </a:rPr>
              <a:t>Recollect 60s drift is tolerable  once/month sync</a:t>
            </a:r>
            <a:endParaRPr lang="en-US" altLang="ko-KR" dirty="0" smtClean="0"/>
          </a:p>
          <a:p>
            <a:pPr lvl="1"/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A81785-788C-4442-B4AA-08DE38A03E14}" type="datetime1">
              <a:rPr lang="ko-KR" altLang="en-US" smtClean="0"/>
              <a:t>2012-11-21</a:t>
            </a:fld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70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311542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Energy consumption evaluation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Active working cycle for sampling and storing 2mS of GSP signal</a:t>
            </a:r>
          </a:p>
          <a:p>
            <a:pPr lvl="1"/>
            <a:r>
              <a:rPr lang="en-US" altLang="ko-KR" dirty="0" smtClean="0"/>
              <a:t>2mS for GPS receiving + 28.8ms for storing</a:t>
            </a:r>
          </a:p>
          <a:p>
            <a:r>
              <a:rPr lang="en-US" altLang="ko-KR" dirty="0" smtClean="0"/>
              <a:t>Total energy</a:t>
            </a:r>
          </a:p>
          <a:p>
            <a:pPr lvl="1"/>
            <a:r>
              <a:rPr lang="en-US" altLang="ko-KR" dirty="0" smtClean="0"/>
              <a:t>3V x [1.5mA x 28.8ms + 42mA x 2.2ms ] = 0.407mJ</a:t>
            </a:r>
          </a:p>
          <a:p>
            <a:pPr lvl="1"/>
            <a:r>
              <a:rPr lang="en-US" altLang="ko-KR" dirty="0" smtClean="0"/>
              <a:t>Cf. A-GPS on mobile phone: 1J for the first location fix</a:t>
            </a:r>
            <a:endParaRPr lang="ko-KR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09" y="4149080"/>
            <a:ext cx="4632515" cy="1728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3" y="3667125"/>
            <a:ext cx="4219575" cy="319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4E8D84-ACCD-4E1E-AC6F-1D24CA49A47C}" type="datetime1">
              <a:rPr lang="ko-KR" altLang="en-US" smtClean="0"/>
              <a:t>2012-11-21</a:t>
            </a:fld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71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2161795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>
                <a:solidFill>
                  <a:schemeClr val="bg1"/>
                </a:solidFill>
              </a:rPr>
              <a:t>Outline</a:t>
            </a:r>
            <a:endParaRPr lang="ko-KR" altLang="en-US" dirty="0">
              <a:solidFill>
                <a:schemeClr val="bg1"/>
              </a:solidFill>
            </a:endParaRP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ko-KR" dirty="0" smtClean="0">
                <a:solidFill>
                  <a:schemeClr val="bg1"/>
                </a:solidFill>
              </a:rPr>
              <a:t>Introduction</a:t>
            </a:r>
          </a:p>
          <a:p>
            <a:r>
              <a:rPr lang="en-US" altLang="ko-KR" dirty="0" smtClean="0">
                <a:solidFill>
                  <a:schemeClr val="bg1"/>
                </a:solidFill>
              </a:rPr>
              <a:t>GPS receiving overview</a:t>
            </a:r>
          </a:p>
          <a:p>
            <a:pPr lvl="1"/>
            <a:r>
              <a:rPr lang="en-US" altLang="ko-KR" dirty="0" smtClean="0">
                <a:solidFill>
                  <a:schemeClr val="bg1"/>
                </a:solidFill>
              </a:rPr>
              <a:t>GPS signals</a:t>
            </a:r>
          </a:p>
          <a:p>
            <a:pPr lvl="1"/>
            <a:r>
              <a:rPr lang="en-US" altLang="ko-KR" dirty="0" smtClean="0">
                <a:solidFill>
                  <a:schemeClr val="bg1"/>
                </a:solidFill>
              </a:rPr>
              <a:t>Acquisition</a:t>
            </a:r>
          </a:p>
          <a:p>
            <a:pPr lvl="1"/>
            <a:r>
              <a:rPr lang="en-US" altLang="ko-KR" dirty="0" smtClean="0">
                <a:solidFill>
                  <a:schemeClr val="bg1"/>
                </a:solidFill>
              </a:rPr>
              <a:t>Location calculation</a:t>
            </a:r>
          </a:p>
          <a:p>
            <a:pPr lvl="1"/>
            <a:r>
              <a:rPr lang="en-US" altLang="ko-KR" dirty="0" smtClean="0">
                <a:solidFill>
                  <a:schemeClr val="bg1"/>
                </a:solidFill>
              </a:rPr>
              <a:t>Coarse time navigation</a:t>
            </a:r>
          </a:p>
          <a:p>
            <a:r>
              <a:rPr lang="en-US" altLang="ko-KR" dirty="0" smtClean="0">
                <a:solidFill>
                  <a:schemeClr val="bg1"/>
                </a:solidFill>
              </a:rPr>
              <a:t>Co-GPS design</a:t>
            </a:r>
          </a:p>
          <a:p>
            <a:pPr lvl="1"/>
            <a:r>
              <a:rPr lang="en-US" altLang="ko-KR" dirty="0" smtClean="0">
                <a:solidFill>
                  <a:schemeClr val="bg1"/>
                </a:solidFill>
              </a:rPr>
              <a:t>Shadow locations</a:t>
            </a:r>
          </a:p>
          <a:p>
            <a:pPr lvl="1"/>
            <a:r>
              <a:rPr lang="en-US" altLang="ko-KR" dirty="0" smtClean="0">
                <a:solidFill>
                  <a:schemeClr val="bg1"/>
                </a:solidFill>
              </a:rPr>
              <a:t>Guessing reference locations</a:t>
            </a:r>
          </a:p>
          <a:p>
            <a:pPr lvl="1"/>
            <a:r>
              <a:rPr lang="en-US" altLang="ko-KR" dirty="0" smtClean="0">
                <a:solidFill>
                  <a:schemeClr val="bg1"/>
                </a:solidFill>
              </a:rPr>
              <a:t>Solution pruning</a:t>
            </a:r>
          </a:p>
          <a:p>
            <a:pPr lvl="1"/>
            <a:r>
              <a:rPr lang="en-US" altLang="ko-KR" dirty="0" smtClean="0">
                <a:solidFill>
                  <a:schemeClr val="bg1"/>
                </a:solidFill>
              </a:rPr>
              <a:t>Accuracy considerations</a:t>
            </a:r>
          </a:p>
          <a:p>
            <a:pPr lvl="1"/>
            <a:r>
              <a:rPr lang="en-US" altLang="ko-KR" dirty="0" smtClean="0">
                <a:solidFill>
                  <a:schemeClr val="bg1"/>
                </a:solidFill>
              </a:rPr>
              <a:t>Web services</a:t>
            </a:r>
          </a:p>
          <a:p>
            <a:pPr lvl="1"/>
            <a:endParaRPr lang="en-US" altLang="ko-KR" dirty="0" smtClean="0">
              <a:solidFill>
                <a:schemeClr val="bg1"/>
              </a:solidFill>
            </a:endParaRPr>
          </a:p>
          <a:p>
            <a:endParaRPr lang="ko-KR" altLang="en-US" dirty="0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ko-KR" dirty="0" smtClean="0">
                <a:solidFill>
                  <a:schemeClr val="bg1"/>
                </a:solidFill>
              </a:rPr>
              <a:t>Evaluation</a:t>
            </a:r>
          </a:p>
          <a:p>
            <a:pPr lvl="1"/>
            <a:r>
              <a:rPr lang="en-US" altLang="ko-KR" dirty="0" smtClean="0">
                <a:solidFill>
                  <a:schemeClr val="bg1"/>
                </a:solidFill>
              </a:rPr>
              <a:t>Acquisition quality</a:t>
            </a:r>
          </a:p>
          <a:p>
            <a:pPr lvl="1"/>
            <a:r>
              <a:rPr lang="en-US" altLang="ko-KR" dirty="0" smtClean="0">
                <a:solidFill>
                  <a:schemeClr val="bg1"/>
                </a:solidFill>
              </a:rPr>
              <a:t>Overall location accuracy</a:t>
            </a:r>
          </a:p>
          <a:p>
            <a:pPr lvl="1"/>
            <a:r>
              <a:rPr lang="en-US" altLang="ko-KR" dirty="0" smtClean="0">
                <a:solidFill>
                  <a:schemeClr val="bg1"/>
                </a:solidFill>
              </a:rPr>
              <a:t>Time sensitivity</a:t>
            </a:r>
          </a:p>
          <a:p>
            <a:r>
              <a:rPr lang="en-US" altLang="ko-KR" dirty="0" smtClean="0">
                <a:solidFill>
                  <a:schemeClr val="bg1"/>
                </a:solidFill>
              </a:rPr>
              <a:t>Platform implementation</a:t>
            </a:r>
          </a:p>
          <a:p>
            <a:pPr lvl="1"/>
            <a:r>
              <a:rPr lang="en-US" altLang="ko-KR" dirty="0" smtClean="0">
                <a:solidFill>
                  <a:schemeClr val="bg1"/>
                </a:solidFill>
              </a:rPr>
              <a:t>GPS sensing</a:t>
            </a:r>
          </a:p>
          <a:p>
            <a:pPr lvl="1"/>
            <a:r>
              <a:rPr lang="en-US" altLang="ko-KR" dirty="0" smtClean="0">
                <a:solidFill>
                  <a:schemeClr val="bg1"/>
                </a:solidFill>
              </a:rPr>
              <a:t>Time synchronization using WWVB</a:t>
            </a:r>
          </a:p>
          <a:p>
            <a:pPr lvl="1"/>
            <a:r>
              <a:rPr lang="en-US" altLang="ko-KR" dirty="0" smtClean="0">
                <a:solidFill>
                  <a:schemeClr val="bg1"/>
                </a:solidFill>
              </a:rPr>
              <a:t>Energy consumption</a:t>
            </a:r>
          </a:p>
          <a:p>
            <a:r>
              <a:rPr lang="en-US" altLang="ko-KR" dirty="0" smtClean="0">
                <a:solidFill>
                  <a:schemeClr val="bg1"/>
                </a:solidFill>
              </a:rPr>
              <a:t>Related work</a:t>
            </a:r>
          </a:p>
          <a:p>
            <a:r>
              <a:rPr lang="en-US" altLang="ko-KR" dirty="0" smtClean="0">
                <a:solidFill>
                  <a:srgbClr val="FFFF00"/>
                </a:solidFill>
              </a:rPr>
              <a:t>Conclusion</a:t>
            </a:r>
            <a:endParaRPr lang="ko-KR" altLang="en-US" dirty="0">
              <a:solidFill>
                <a:srgbClr val="FFFF00"/>
              </a:solidFill>
            </a:endParaRP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A29306-BFE5-467D-912F-EEF4C23EBFC8}" type="datetime1">
              <a:rPr lang="ko-KR" altLang="en-US" smtClean="0"/>
              <a:t>2012-11-21</a:t>
            </a:fld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72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6129927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Conclusion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smtClean="0"/>
              <a:t>Offloading GPS processing to the cloud</a:t>
            </a:r>
          </a:p>
          <a:p>
            <a:r>
              <a:rPr lang="en-US" altLang="ko-KR" dirty="0" smtClean="0"/>
              <a:t>Using coarse-time navigation</a:t>
            </a:r>
          </a:p>
          <a:p>
            <a:r>
              <a:rPr lang="en-US" altLang="ko-KR" dirty="0" smtClean="0"/>
              <a:t>Leveraging already available information on Web</a:t>
            </a:r>
          </a:p>
          <a:p>
            <a:pPr lvl="1"/>
            <a:r>
              <a:rPr lang="en-US" altLang="ko-KR" dirty="0" smtClean="0"/>
              <a:t>Satellite ephemeris</a:t>
            </a:r>
          </a:p>
          <a:p>
            <a:pPr lvl="1"/>
            <a:r>
              <a:rPr lang="en-US" altLang="ko-KR" dirty="0" smtClean="0"/>
              <a:t>Earth elevation</a:t>
            </a:r>
          </a:p>
          <a:p>
            <a:r>
              <a:rPr lang="en-US" altLang="ko-KR" dirty="0" smtClean="0"/>
              <a:t>2ms of raw GPS signals is enough to obtain location fix</a:t>
            </a:r>
          </a:p>
          <a:p>
            <a:r>
              <a:rPr lang="en-US" altLang="ko-KR" dirty="0" smtClean="0"/>
              <a:t>&lt; 35m location-accuracy using 10ms of raw data (40KB)</a:t>
            </a:r>
          </a:p>
          <a:p>
            <a:r>
              <a:rPr lang="en-US" altLang="ko-KR" dirty="0" smtClean="0"/>
              <a:t>Without need to do satellite acquisition, tracking, decoding, the receiver can be simple and duty-cycled</a:t>
            </a:r>
          </a:p>
          <a:p>
            <a:r>
              <a:rPr lang="en-US" altLang="ko-KR" dirty="0" smtClean="0"/>
              <a:t>Built a prototype that uses 3 orders of magnitude energy-efficient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06148-ACEE-459A-AE80-E9AC99F4E304}" type="datetime1">
              <a:rPr lang="ko-KR" altLang="en-US" smtClean="0"/>
              <a:t>2012-11-21</a:t>
            </a:fld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73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882128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Thanks!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ABF860-A4AC-4DD3-8470-480D4B2E340D}" type="datetime1">
              <a:rPr lang="ko-KR" altLang="en-US" smtClean="0"/>
              <a:t>2012-11-21</a:t>
            </a:fld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74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742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863</TotalTime>
  <Words>4569</Words>
  <Application>Microsoft Office PowerPoint</Application>
  <PresentationFormat>화면 슬라이드 쇼(4:3)</PresentationFormat>
  <Paragraphs>772</Paragraphs>
  <Slides>74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74</vt:i4>
      </vt:variant>
    </vt:vector>
  </HeadingPairs>
  <TitlesOfParts>
    <vt:vector size="75" baseType="lpstr">
      <vt:lpstr>Office 테마</vt:lpstr>
      <vt:lpstr>Energy Efficient GPS Sensing with Cloud Offloading</vt:lpstr>
      <vt:lpstr>Outline</vt:lpstr>
      <vt:lpstr>Introduction</vt:lpstr>
      <vt:lpstr>*GPS</vt:lpstr>
      <vt:lpstr>Introduction</vt:lpstr>
      <vt:lpstr>*Ephemeris &amp; Almanac</vt:lpstr>
      <vt:lpstr>*Almanac</vt:lpstr>
      <vt:lpstr>Introduction</vt:lpstr>
      <vt:lpstr>*GPS signal structure</vt:lpstr>
      <vt:lpstr>Introduction</vt:lpstr>
      <vt:lpstr>Introduction</vt:lpstr>
      <vt:lpstr>*WWVB</vt:lpstr>
      <vt:lpstr>Outline</vt:lpstr>
      <vt:lpstr>GPS receiving overview</vt:lpstr>
      <vt:lpstr>*Pseudorange</vt:lpstr>
      <vt:lpstr>*Errors</vt:lpstr>
      <vt:lpstr>GPS signals</vt:lpstr>
      <vt:lpstr>GPS signals</vt:lpstr>
      <vt:lpstr>*GPS packet – different views</vt:lpstr>
      <vt:lpstr>*GPS packet – clock correction</vt:lpstr>
      <vt:lpstr>*GPS packet – clock correction</vt:lpstr>
      <vt:lpstr>GPS signals</vt:lpstr>
      <vt:lpstr>GPS signals</vt:lpstr>
      <vt:lpstr>GPS signals</vt:lpstr>
      <vt:lpstr>Acquisition</vt:lpstr>
      <vt:lpstr>Acquisition</vt:lpstr>
      <vt:lpstr>Acquisition</vt:lpstr>
      <vt:lpstr>*Code phase delay</vt:lpstr>
      <vt:lpstr>*Code phase delay</vt:lpstr>
      <vt:lpstr>Acquisition</vt:lpstr>
      <vt:lpstr>Acquisition</vt:lpstr>
      <vt:lpstr>Acquisition</vt:lpstr>
      <vt:lpstr>* A-GPS</vt:lpstr>
      <vt:lpstr>*A-GPS</vt:lpstr>
      <vt:lpstr>*A-GPS</vt:lpstr>
      <vt:lpstr>* A-GPS</vt:lpstr>
      <vt:lpstr>* A-GPS</vt:lpstr>
      <vt:lpstr>*A-GPS</vt:lpstr>
      <vt:lpstr>Location calculation</vt:lpstr>
      <vt:lpstr>Location calculation</vt:lpstr>
      <vt:lpstr>*Triangulation</vt:lpstr>
      <vt:lpstr>Coarse-time navigation</vt:lpstr>
      <vt:lpstr>Coarse-time navigation</vt:lpstr>
      <vt:lpstr>Coarse-time navigation</vt:lpstr>
      <vt:lpstr>Coarse-time navigation</vt:lpstr>
      <vt:lpstr>Coarse-time navigation</vt:lpstr>
      <vt:lpstr>Coarse-time navigation</vt:lpstr>
      <vt:lpstr>Outline</vt:lpstr>
      <vt:lpstr>CO-GPS design</vt:lpstr>
      <vt:lpstr>Shadow locations</vt:lpstr>
      <vt:lpstr>Shadow locations</vt:lpstr>
      <vt:lpstr>Guessing reference locations</vt:lpstr>
      <vt:lpstr>Guessing reference locations</vt:lpstr>
      <vt:lpstr>Guessing reference locations</vt:lpstr>
      <vt:lpstr>Guessing reference locations</vt:lpstr>
      <vt:lpstr>Solution pruning</vt:lpstr>
      <vt:lpstr>Solution pruning</vt:lpstr>
      <vt:lpstr>Accuracy considerations</vt:lpstr>
      <vt:lpstr>Accuracy considerations</vt:lpstr>
      <vt:lpstr>Web services</vt:lpstr>
      <vt:lpstr>Web services</vt:lpstr>
      <vt:lpstr>Outline</vt:lpstr>
      <vt:lpstr>Evaluation</vt:lpstr>
      <vt:lpstr>Acquisition quality</vt:lpstr>
      <vt:lpstr>Overall location accuracy</vt:lpstr>
      <vt:lpstr>Overall location accuracy</vt:lpstr>
      <vt:lpstr>Time sensitivity</vt:lpstr>
      <vt:lpstr>Outline</vt:lpstr>
      <vt:lpstr>Platform implementation</vt:lpstr>
      <vt:lpstr>Time sync using WWVB</vt:lpstr>
      <vt:lpstr>Energy consumption evaluation</vt:lpstr>
      <vt:lpstr>Outline</vt:lpstr>
      <vt:lpstr>Conclusion</vt:lpstr>
      <vt:lpstr>Thanks!</vt:lpstr>
    </vt:vector>
  </TitlesOfParts>
  <Company>R&amp;D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Energy Efficient GPS Sensing with Cloud Offloading</dc:title>
  <dc:creator>Microsoft Corporation</dc:creator>
  <cp:lastModifiedBy>Hyogon Kim</cp:lastModifiedBy>
  <cp:revision>871</cp:revision>
  <dcterms:created xsi:type="dcterms:W3CDTF">2006-10-05T04:04:58Z</dcterms:created>
  <dcterms:modified xsi:type="dcterms:W3CDTF">2012-11-21T04:58:22Z</dcterms:modified>
</cp:coreProperties>
</file>