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6" r:id="rId5"/>
    <p:sldId id="260" r:id="rId6"/>
    <p:sldId id="267" r:id="rId7"/>
    <p:sldId id="261" r:id="rId8"/>
    <p:sldId id="268" r:id="rId9"/>
    <p:sldId id="262" r:id="rId10"/>
    <p:sldId id="263" r:id="rId11"/>
    <p:sldId id="269" r:id="rId12"/>
    <p:sldId id="264" r:id="rId13"/>
    <p:sldId id="270" r:id="rId14"/>
    <p:sldId id="265" r:id="rId15"/>
    <p:sldId id="271" r:id="rId16"/>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30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lvl1pPr>
              <a:defRPr sz="36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634082"/>
          </a:xfrm>
        </p:spPr>
        <p:txBody>
          <a:bodyPr>
            <a:normAutofit/>
          </a:bodyPr>
          <a:lstStyle>
            <a:lvl1pPr>
              <a:defRPr sz="36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457200" y="1124744"/>
            <a:ext cx="8229600" cy="5112568"/>
          </a:xfrm>
        </p:spPr>
        <p:txBody>
          <a:bodyPr>
            <a:normAutofit/>
          </a:bodyPr>
          <a:lstStyle>
            <a:lvl1pPr>
              <a:defRPr sz="2400"/>
            </a:lvl1pPr>
            <a:lvl2pPr>
              <a:defRPr sz="2000"/>
            </a:lvl2pPr>
            <a:lvl3pPr>
              <a:defRPr sz="1800"/>
            </a:lvl3pPr>
            <a:lvl4pPr>
              <a:defRPr sz="1600"/>
            </a:lvl4pPr>
            <a:lvl5pPr>
              <a:defRPr sz="1600"/>
            </a:lvl5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5" name="바닥글 개체 틀 4"/>
          <p:cNvSpPr>
            <a:spLocks noGrp="1"/>
          </p:cNvSpPr>
          <p:nvPr>
            <p:ph type="ftr" sz="quarter" idx="11"/>
          </p:nvPr>
        </p:nvSpPr>
        <p:spPr/>
        <p:txBody>
          <a:bodyPr/>
          <a:lstStyle/>
          <a:p>
            <a:r>
              <a:rPr lang="en-US" altLang="ko-KR" dirty="0" smtClean="0"/>
              <a:t>Section #: Section Title</a:t>
            </a:r>
            <a:endParaRPr lang="ko-KR" altLang="en-US" dirty="0"/>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2015-10-20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30EDBD-1C2D-4C1E-B459-B60219FAB484}" type="datetimeFigureOut">
              <a:rPr lang="ko-KR" altLang="en-US" smtClean="0"/>
              <a:t>2015-10-20</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DD84E-25D4-4983-8AA1-2863C96F08D9}" type="slidenum">
              <a:rPr lang="ko-KR" altLang="en-US" smtClean="0"/>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lstStyle/>
          <a:p>
            <a:r>
              <a:rPr lang="en-US" altLang="ko-KR" dirty="0" smtClean="0"/>
              <a:t>Section </a:t>
            </a:r>
            <a:r>
              <a:rPr lang="en-US" altLang="ko-KR" dirty="0" smtClean="0"/>
              <a:t>6.5</a:t>
            </a:r>
            <a:r>
              <a:rPr lang="en-US" altLang="ko-KR" dirty="0"/>
              <a:t>: PPP over Ethernet (</a:t>
            </a:r>
            <a:r>
              <a:rPr lang="en-US" altLang="ko-KR" dirty="0" err="1"/>
              <a:t>PPPoE</a:t>
            </a:r>
            <a:r>
              <a:rPr lang="en-US" altLang="ko-KR" dirty="0"/>
              <a:t>)</a:t>
            </a:r>
            <a:endParaRPr lang="ko-KR" altLang="en-US" dirty="0"/>
          </a:p>
        </p:txBody>
      </p:sp>
      <p:sp>
        <p:nvSpPr>
          <p:cNvPr id="3" name="부제목 2"/>
          <p:cNvSpPr>
            <a:spLocks noGrp="1"/>
          </p:cNvSpPr>
          <p:nvPr>
            <p:ph type="subTitle" idx="1"/>
          </p:nvPr>
        </p:nvSpPr>
        <p:spPr/>
        <p:txBody>
          <a:bodyPr/>
          <a:lstStyle/>
          <a:p>
            <a:r>
              <a:rPr lang="ko-KR" altLang="en-US" dirty="0" smtClean="0"/>
              <a:t>이혁기</a:t>
            </a:r>
            <a:endParaRPr lang="en-US" altLang="ko-KR" dirty="0" smtClean="0"/>
          </a:p>
          <a:p>
            <a:r>
              <a:rPr lang="en-US" altLang="ko-KR" dirty="0" smtClean="0"/>
              <a:t>2015010635</a:t>
            </a:r>
            <a:endParaRPr lang="ko-KR" altLang="en-US" dirty="0"/>
          </a:p>
        </p:txBody>
      </p:sp>
    </p:spTree>
    <p:extLst>
      <p:ext uri="{BB962C8B-B14F-4D97-AF65-F5344CB8AC3E}">
        <p14:creationId xmlns:p14="http://schemas.microsoft.com/office/powerpoint/2010/main" val="3811519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dirty="0"/>
          </a:p>
        </p:txBody>
      </p:sp>
      <p:sp>
        <p:nvSpPr>
          <p:cNvPr id="3" name="내용 개체 틀 2"/>
          <p:cNvSpPr>
            <a:spLocks noGrp="1"/>
          </p:cNvSpPr>
          <p:nvPr>
            <p:ph idx="1"/>
          </p:nvPr>
        </p:nvSpPr>
        <p:spPr/>
        <p:txBody>
          <a:bodyPr>
            <a:normAutofit lnSpcReduction="10000"/>
          </a:bodyPr>
          <a:lstStyle/>
          <a:p>
            <a:r>
              <a:rPr lang="en-US" altLang="ko-KR" dirty="0"/>
              <a:t>For most LANs and some WAN connections, DHCP provides the most common method for configuring client systems. For WAN connections such as DSL, another method based on PPP is often used </a:t>
            </a:r>
            <a:r>
              <a:rPr lang="en-US" altLang="ko-KR" dirty="0" smtClean="0"/>
              <a:t>instead.</a:t>
            </a:r>
            <a:endParaRPr lang="en-US" altLang="ko-KR" dirty="0"/>
          </a:p>
          <a:p>
            <a:r>
              <a:rPr lang="en-US" altLang="ko-KR" dirty="0" err="1" smtClean="0"/>
              <a:t>PPPoE</a:t>
            </a:r>
            <a:r>
              <a:rPr lang="en-US" altLang="ko-KR" dirty="0" smtClean="0"/>
              <a:t> </a:t>
            </a:r>
            <a:r>
              <a:rPr lang="en-US" altLang="ko-KR" dirty="0"/>
              <a:t>is </a:t>
            </a:r>
            <a:r>
              <a:rPr lang="en-US" altLang="ko-KR" dirty="0" smtClean="0"/>
              <a:t>used in </a:t>
            </a:r>
            <a:r>
              <a:rPr lang="en-US" altLang="ko-KR" dirty="0"/>
              <a:t>cases where the WAN connection device (e.g., DSL modem) acts as a switch or bridge instead of </a:t>
            </a:r>
            <a:r>
              <a:rPr lang="en-US" altLang="ko-KR" dirty="0" smtClean="0"/>
              <a:t>a router.</a:t>
            </a:r>
          </a:p>
          <a:p>
            <a:r>
              <a:rPr lang="en-US" altLang="ko-KR" dirty="0"/>
              <a:t>PPP is preferred as a basis for establishing connectivity by some ISPs because it may </a:t>
            </a:r>
            <a:r>
              <a:rPr lang="en-US" altLang="ko-KR" dirty="0" smtClean="0"/>
              <a:t>provide finer-grain </a:t>
            </a:r>
            <a:r>
              <a:rPr lang="en-US" altLang="ko-KR" dirty="0"/>
              <a:t>configuration control and audit logs than other configuration options such as DHCP. </a:t>
            </a:r>
            <a:endParaRPr lang="en-US" altLang="ko-KR" dirty="0" smtClean="0"/>
          </a:p>
          <a:p>
            <a:r>
              <a:rPr lang="en-US" altLang="ko-KR" dirty="0" smtClean="0"/>
              <a:t>To provide </a:t>
            </a:r>
            <a:r>
              <a:rPr lang="en-US" altLang="ko-KR" dirty="0"/>
              <a:t>Internet connectivity, some device such as a user’s PC must implement the IP routing </a:t>
            </a:r>
            <a:r>
              <a:rPr lang="en-US" altLang="ko-KR" dirty="0" smtClean="0"/>
              <a:t>and addressing </a:t>
            </a:r>
            <a:r>
              <a:rPr lang="en-US" altLang="ko-KR" dirty="0"/>
              <a:t>functions.</a:t>
            </a:r>
            <a:endParaRPr lang="ko-KR" altLang="en-US" dirty="0"/>
          </a:p>
        </p:txBody>
      </p:sp>
    </p:spTree>
    <p:extLst>
      <p:ext uri="{BB962C8B-B14F-4D97-AF65-F5344CB8AC3E}">
        <p14:creationId xmlns:p14="http://schemas.microsoft.com/office/powerpoint/2010/main" val="2427172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5" name="그림 4"/>
          <p:cNvPicPr>
            <a:picLocks noChangeAspect="1"/>
          </p:cNvPicPr>
          <p:nvPr/>
        </p:nvPicPr>
        <p:blipFill>
          <a:blip r:embed="rId2"/>
          <a:stretch>
            <a:fillRect/>
          </a:stretch>
        </p:blipFill>
        <p:spPr>
          <a:xfrm>
            <a:off x="457200" y="1124744"/>
            <a:ext cx="8048625" cy="4829175"/>
          </a:xfrm>
          <a:prstGeom prst="rect">
            <a:avLst/>
          </a:prstGeom>
        </p:spPr>
      </p:pic>
    </p:spTree>
    <p:extLst>
      <p:ext uri="{BB962C8B-B14F-4D97-AF65-F5344CB8AC3E}">
        <p14:creationId xmlns:p14="http://schemas.microsoft.com/office/powerpoint/2010/main" val="2180915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r>
              <a:rPr lang="en-US" altLang="ko-KR" dirty="0"/>
              <a:t>ISP </a:t>
            </a:r>
            <a:r>
              <a:rPr lang="en-US" altLang="ko-KR" dirty="0" smtClean="0"/>
              <a:t>providing </a:t>
            </a:r>
            <a:r>
              <a:rPr lang="en-US" altLang="ko-KR" dirty="0"/>
              <a:t>services to many customers using </a:t>
            </a:r>
            <a:r>
              <a:rPr lang="en-US" altLang="ko-KR" dirty="0" smtClean="0"/>
              <a:t>D</a:t>
            </a:r>
            <a:r>
              <a:rPr lang="ko-KR" altLang="en-US" dirty="0" smtClean="0"/>
              <a:t>니</a:t>
            </a:r>
            <a:endParaRPr lang="en-US" altLang="ko-KR" dirty="0" smtClean="0"/>
          </a:p>
          <a:p>
            <a:r>
              <a:rPr lang="en-US" altLang="ko-KR" dirty="0"/>
              <a:t>DSL provides a point-to-point digital link that can operate simultaneously with a conventional analog telephone </a:t>
            </a:r>
            <a:r>
              <a:rPr lang="en-US" altLang="ko-KR" dirty="0" smtClean="0"/>
              <a:t>line</a:t>
            </a:r>
          </a:p>
          <a:p>
            <a:r>
              <a:rPr lang="en-US" altLang="ko-KR" dirty="0"/>
              <a:t>The DSL modem effectively provides a bridged service to a PPP port on the ISP’s access concentrator (AC), which interconnects the customer’s modem line and the ISP’s networking equipment.</a:t>
            </a:r>
            <a:endParaRPr lang="en-US" altLang="ko-KR" dirty="0" smtClean="0"/>
          </a:p>
          <a:p>
            <a:r>
              <a:rPr lang="en-US" altLang="ko-KR" dirty="0"/>
              <a:t>Once the DSL modem has successfully established a low-layer link with the ISP, the PC can begin the </a:t>
            </a:r>
            <a:r>
              <a:rPr lang="en-US" altLang="ko-KR" dirty="0" err="1"/>
              <a:t>PPPoE</a:t>
            </a:r>
            <a:r>
              <a:rPr lang="en-US" altLang="ko-KR" dirty="0"/>
              <a:t> exchange</a:t>
            </a:r>
            <a:endParaRPr lang="ko-KR" altLang="en-US" dirty="0"/>
          </a:p>
        </p:txBody>
      </p:sp>
    </p:spTree>
    <p:extLst>
      <p:ext uri="{BB962C8B-B14F-4D97-AF65-F5344CB8AC3E}">
        <p14:creationId xmlns:p14="http://schemas.microsoft.com/office/powerpoint/2010/main" val="2061794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4" name="그림 3"/>
          <p:cNvPicPr>
            <a:picLocks noChangeAspect="1"/>
          </p:cNvPicPr>
          <p:nvPr/>
        </p:nvPicPr>
        <p:blipFill>
          <a:blip r:embed="rId2"/>
          <a:stretch>
            <a:fillRect/>
          </a:stretch>
        </p:blipFill>
        <p:spPr>
          <a:xfrm>
            <a:off x="357187" y="274638"/>
            <a:ext cx="8429625" cy="6200775"/>
          </a:xfrm>
          <a:prstGeom prst="rect">
            <a:avLst/>
          </a:prstGeom>
        </p:spPr>
      </p:pic>
    </p:spTree>
    <p:extLst>
      <p:ext uri="{BB962C8B-B14F-4D97-AF65-F5344CB8AC3E}">
        <p14:creationId xmlns:p14="http://schemas.microsoft.com/office/powerpoint/2010/main" val="12540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r>
              <a:rPr lang="en-US" altLang="ko-KR" dirty="0"/>
              <a:t>The protocol includes a Discovery phase and a PPP Session </a:t>
            </a:r>
            <a:r>
              <a:rPr lang="en-US" altLang="ko-KR" dirty="0" smtClean="0"/>
              <a:t>phase</a:t>
            </a:r>
          </a:p>
          <a:p>
            <a:r>
              <a:rPr lang="en-US" altLang="ko-KR" dirty="0"/>
              <a:t>The Discovery phase involves the exchange of several </a:t>
            </a:r>
            <a:r>
              <a:rPr lang="en-US" altLang="ko-KR" dirty="0" err="1"/>
              <a:t>PPPoE</a:t>
            </a:r>
            <a:r>
              <a:rPr lang="en-US" altLang="ko-KR" dirty="0"/>
              <a:t> Active Discovery (PAD) messages: PADI (Initiation), PADO (Offer), PADR (Request), PADS (Session Confirmation</a:t>
            </a:r>
            <a:r>
              <a:rPr lang="en-US" altLang="ko-KR" dirty="0" smtClean="0"/>
              <a:t>).</a:t>
            </a:r>
          </a:p>
          <a:p>
            <a:r>
              <a:rPr lang="en-US" altLang="ko-KR" dirty="0"/>
              <a:t>Once the exchange is complete, an Ethernet-encapsulated PPP session proceeds and ultimately concludes with either side sending a PADT (Termination) </a:t>
            </a:r>
            <a:r>
              <a:rPr lang="en-US" altLang="ko-KR" dirty="0" smtClean="0"/>
              <a:t>message</a:t>
            </a:r>
          </a:p>
          <a:p>
            <a:r>
              <a:rPr lang="en-US" altLang="ko-KR" dirty="0" err="1"/>
              <a:t>PPPoE</a:t>
            </a:r>
            <a:r>
              <a:rPr lang="en-US" altLang="ko-KR" dirty="0"/>
              <a:t> messages use the format shown in Figure 6-30 and are encapsulated in the Ethernet payload area</a:t>
            </a:r>
            <a:endParaRPr lang="ko-KR" altLang="en-US" dirty="0"/>
          </a:p>
        </p:txBody>
      </p:sp>
    </p:spTree>
    <p:extLst>
      <p:ext uri="{BB962C8B-B14F-4D97-AF65-F5344CB8AC3E}">
        <p14:creationId xmlns:p14="http://schemas.microsoft.com/office/powerpoint/2010/main" val="2675819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4" name="그림 3"/>
          <p:cNvPicPr>
            <a:picLocks noChangeAspect="1"/>
          </p:cNvPicPr>
          <p:nvPr/>
        </p:nvPicPr>
        <p:blipFill>
          <a:blip r:embed="rId2"/>
          <a:stretch>
            <a:fillRect/>
          </a:stretch>
        </p:blipFill>
        <p:spPr>
          <a:xfrm>
            <a:off x="428716" y="891098"/>
            <a:ext cx="8448675" cy="5343525"/>
          </a:xfrm>
          <a:prstGeom prst="rect">
            <a:avLst/>
          </a:prstGeom>
        </p:spPr>
      </p:pic>
    </p:spTree>
    <p:extLst>
      <p:ext uri="{BB962C8B-B14F-4D97-AF65-F5344CB8AC3E}">
        <p14:creationId xmlns:p14="http://schemas.microsoft.com/office/powerpoint/2010/main" val="1002961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r>
              <a:rPr lang="en-US" altLang="ko-KR" dirty="0"/>
              <a:t>In Figure 6-30, the </a:t>
            </a:r>
            <a:r>
              <a:rPr lang="en-US" altLang="ko-KR" dirty="0" err="1"/>
              <a:t>PPPoE</a:t>
            </a:r>
            <a:r>
              <a:rPr lang="en-US" altLang="ko-KR" dirty="0"/>
              <a:t> </a:t>
            </a:r>
            <a:r>
              <a:rPr lang="en-US" altLang="ko-KR" dirty="0" err="1"/>
              <a:t>Ver</a:t>
            </a:r>
            <a:r>
              <a:rPr lang="en-US" altLang="ko-KR" dirty="0"/>
              <a:t> and Type fields are both 4 bits long and contain the value 0x1 for the current version of </a:t>
            </a:r>
            <a:r>
              <a:rPr lang="en-US" altLang="ko-KR" dirty="0" err="1" smtClean="0"/>
              <a:t>PPPoE</a:t>
            </a:r>
            <a:r>
              <a:rPr lang="en-US" altLang="ko-KR" dirty="0" smtClean="0"/>
              <a:t>.</a:t>
            </a:r>
          </a:p>
          <a:p>
            <a:r>
              <a:rPr lang="en-US" altLang="ko-KR" dirty="0"/>
              <a:t>The Code field contains an indication of the </a:t>
            </a:r>
            <a:r>
              <a:rPr lang="en-US" altLang="ko-KR" dirty="0" err="1"/>
              <a:t>PPPoE</a:t>
            </a:r>
            <a:r>
              <a:rPr lang="en-US" altLang="ko-KR" dirty="0"/>
              <a:t> message </a:t>
            </a:r>
            <a:r>
              <a:rPr lang="en-US" altLang="ko-KR" dirty="0" smtClean="0"/>
              <a:t>type</a:t>
            </a:r>
          </a:p>
          <a:p>
            <a:r>
              <a:rPr lang="en-US" altLang="ko-KR" dirty="0"/>
              <a:t>The Session ID field contains the value 0x0000 for PADI, PADO, and PADR messages and contains a unique 16-bit number in subsequent </a:t>
            </a:r>
            <a:r>
              <a:rPr lang="en-US" altLang="ko-KR" dirty="0" smtClean="0"/>
              <a:t>messages</a:t>
            </a:r>
          </a:p>
          <a:p>
            <a:r>
              <a:rPr lang="en-US" altLang="ko-KR" dirty="0"/>
              <a:t>PAD messages contain one or more tags, which are TLVs arranged as a 16-bit TAG_TYPE field followed by a 16-bit TAG_LENGTH field and a variable amount of tag value data. The values and meanings of the TAG_TYPE field are given in Table 6-2.</a:t>
            </a:r>
            <a:endParaRPr lang="ko-KR" altLang="en-US" dirty="0"/>
          </a:p>
        </p:txBody>
      </p:sp>
    </p:spTree>
    <p:extLst>
      <p:ext uri="{BB962C8B-B14F-4D97-AF65-F5344CB8AC3E}">
        <p14:creationId xmlns:p14="http://schemas.microsoft.com/office/powerpoint/2010/main" val="3136828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endParaRPr lang="ko-KR" altLang="en-US"/>
          </a:p>
        </p:txBody>
      </p:sp>
      <p:grpSp>
        <p:nvGrpSpPr>
          <p:cNvPr id="6" name="그룹 5"/>
          <p:cNvGrpSpPr/>
          <p:nvPr/>
        </p:nvGrpSpPr>
        <p:grpSpPr>
          <a:xfrm>
            <a:off x="576262" y="1560401"/>
            <a:ext cx="7991475" cy="4432362"/>
            <a:chOff x="576262" y="1560401"/>
            <a:chExt cx="7991475" cy="4432362"/>
          </a:xfrm>
        </p:grpSpPr>
        <p:pic>
          <p:nvPicPr>
            <p:cNvPr id="4" name="그림 3"/>
            <p:cNvPicPr>
              <a:picLocks noChangeAspect="1"/>
            </p:cNvPicPr>
            <p:nvPr/>
          </p:nvPicPr>
          <p:blipFill>
            <a:blip r:embed="rId2"/>
            <a:stretch>
              <a:fillRect/>
            </a:stretch>
          </p:blipFill>
          <p:spPr>
            <a:xfrm>
              <a:off x="1187624" y="2420888"/>
              <a:ext cx="5743575" cy="3571875"/>
            </a:xfrm>
            <a:prstGeom prst="rect">
              <a:avLst/>
            </a:prstGeom>
          </p:spPr>
        </p:pic>
        <p:pic>
          <p:nvPicPr>
            <p:cNvPr id="5" name="그림 4"/>
            <p:cNvPicPr>
              <a:picLocks noChangeAspect="1"/>
            </p:cNvPicPr>
            <p:nvPr/>
          </p:nvPicPr>
          <p:blipFill>
            <a:blip r:embed="rId3"/>
            <a:stretch>
              <a:fillRect/>
            </a:stretch>
          </p:blipFill>
          <p:spPr>
            <a:xfrm>
              <a:off x="576262" y="1560401"/>
              <a:ext cx="7991475" cy="752475"/>
            </a:xfrm>
            <a:prstGeom prst="rect">
              <a:avLst/>
            </a:prstGeom>
          </p:spPr>
        </p:pic>
      </p:grpSp>
    </p:spTree>
    <p:extLst>
      <p:ext uri="{BB962C8B-B14F-4D97-AF65-F5344CB8AC3E}">
        <p14:creationId xmlns:p14="http://schemas.microsoft.com/office/powerpoint/2010/main" val="2408182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4" name="그림 3"/>
          <p:cNvPicPr>
            <a:picLocks noChangeAspect="1"/>
          </p:cNvPicPr>
          <p:nvPr/>
        </p:nvPicPr>
        <p:blipFill>
          <a:blip r:embed="rId2"/>
          <a:stretch>
            <a:fillRect/>
          </a:stretch>
        </p:blipFill>
        <p:spPr>
          <a:xfrm>
            <a:off x="309562" y="881062"/>
            <a:ext cx="8524875" cy="5095875"/>
          </a:xfrm>
          <a:prstGeom prst="rect">
            <a:avLst/>
          </a:prstGeom>
        </p:spPr>
      </p:pic>
      <p:sp>
        <p:nvSpPr>
          <p:cNvPr id="5" name="직사각형 4"/>
          <p:cNvSpPr/>
          <p:nvPr/>
        </p:nvSpPr>
        <p:spPr>
          <a:xfrm>
            <a:off x="755576" y="5229200"/>
            <a:ext cx="1152128" cy="21602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p:cNvSpPr/>
          <p:nvPr/>
        </p:nvSpPr>
        <p:spPr>
          <a:xfrm>
            <a:off x="6084168" y="3428998"/>
            <a:ext cx="1728192" cy="21602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665362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r>
              <a:rPr lang="en-US" altLang="ko-KR" dirty="0"/>
              <a:t>Figure 6-31 shows the expected exchange of PADI, PADO, PADR, and </a:t>
            </a:r>
            <a:r>
              <a:rPr lang="en-US" altLang="ko-KR" dirty="0" smtClean="0"/>
              <a:t>PADS messages</a:t>
            </a:r>
          </a:p>
          <a:p>
            <a:r>
              <a:rPr lang="en-US" altLang="ko-KR" dirty="0"/>
              <a:t>Each contains the Host-</a:t>
            </a:r>
            <a:r>
              <a:rPr lang="en-US" altLang="ko-KR" dirty="0" err="1"/>
              <a:t>Uniq</a:t>
            </a:r>
            <a:r>
              <a:rPr lang="en-US" altLang="ko-KR" dirty="0"/>
              <a:t> tag with value 9c3a0000. Messages coming from the concentrator also include the value 90084090400368-rback37.snfcca in the AC-Name tag. The PADS message can be seen in more detail in Figure 6-32.</a:t>
            </a:r>
            <a:endParaRPr lang="ko-KR" altLang="en-US" dirty="0"/>
          </a:p>
        </p:txBody>
      </p:sp>
    </p:spTree>
    <p:extLst>
      <p:ext uri="{BB962C8B-B14F-4D97-AF65-F5344CB8AC3E}">
        <p14:creationId xmlns:p14="http://schemas.microsoft.com/office/powerpoint/2010/main" val="2908888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endParaRPr lang="ko-KR" altLang="en-US"/>
          </a:p>
        </p:txBody>
      </p:sp>
      <p:grpSp>
        <p:nvGrpSpPr>
          <p:cNvPr id="6" name="그룹 5"/>
          <p:cNvGrpSpPr/>
          <p:nvPr/>
        </p:nvGrpSpPr>
        <p:grpSpPr>
          <a:xfrm>
            <a:off x="338137" y="192418"/>
            <a:ext cx="8508061" cy="6550897"/>
            <a:chOff x="338137" y="192418"/>
            <a:chExt cx="8508061" cy="6550897"/>
          </a:xfrm>
        </p:grpSpPr>
        <p:pic>
          <p:nvPicPr>
            <p:cNvPr id="4" name="그림 3"/>
            <p:cNvPicPr>
              <a:picLocks noChangeAspect="1"/>
            </p:cNvPicPr>
            <p:nvPr/>
          </p:nvPicPr>
          <p:blipFill>
            <a:blip r:embed="rId2"/>
            <a:stretch>
              <a:fillRect/>
            </a:stretch>
          </p:blipFill>
          <p:spPr>
            <a:xfrm>
              <a:off x="338137" y="618740"/>
              <a:ext cx="8467725" cy="6124575"/>
            </a:xfrm>
            <a:prstGeom prst="rect">
              <a:avLst/>
            </a:prstGeom>
          </p:spPr>
        </p:pic>
        <p:pic>
          <p:nvPicPr>
            <p:cNvPr id="5" name="그림 4"/>
            <p:cNvPicPr>
              <a:picLocks noChangeAspect="1"/>
            </p:cNvPicPr>
            <p:nvPr/>
          </p:nvPicPr>
          <p:blipFill>
            <a:blip r:embed="rId3"/>
            <a:stretch>
              <a:fillRect/>
            </a:stretch>
          </p:blipFill>
          <p:spPr>
            <a:xfrm>
              <a:off x="340373" y="192418"/>
              <a:ext cx="8505825" cy="466725"/>
            </a:xfrm>
            <a:prstGeom prst="rect">
              <a:avLst/>
            </a:prstGeom>
          </p:spPr>
        </p:pic>
      </p:grpSp>
    </p:spTree>
    <p:extLst>
      <p:ext uri="{BB962C8B-B14F-4D97-AF65-F5344CB8AC3E}">
        <p14:creationId xmlns:p14="http://schemas.microsoft.com/office/powerpoint/2010/main" val="1681754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r>
              <a:rPr lang="en-US" altLang="ko-KR" dirty="0"/>
              <a:t>In Figure 6-32, the PADS message indicates the establishment of a PPP session for the client and the use of the session ID </a:t>
            </a:r>
            <a:r>
              <a:rPr lang="en-US" altLang="ko-KR" dirty="0" smtClean="0"/>
              <a:t>0xecbd</a:t>
            </a:r>
          </a:p>
          <a:p>
            <a:r>
              <a:rPr lang="en-US" altLang="ko-KR" dirty="0"/>
              <a:t>The AC-Name tag is also maintained to indicate the </a:t>
            </a:r>
            <a:r>
              <a:rPr lang="en-US" altLang="ko-KR" dirty="0" smtClean="0"/>
              <a:t>originating AC</a:t>
            </a:r>
          </a:p>
          <a:p>
            <a:r>
              <a:rPr lang="en-US" altLang="ko-KR" dirty="0"/>
              <a:t>Figure 6-33 shows the first PPP session packet. </a:t>
            </a:r>
            <a:endParaRPr lang="ko-KR" altLang="en-US" dirty="0"/>
          </a:p>
        </p:txBody>
      </p:sp>
    </p:spTree>
    <p:extLst>
      <p:ext uri="{BB962C8B-B14F-4D97-AF65-F5344CB8AC3E}">
        <p14:creationId xmlns:p14="http://schemas.microsoft.com/office/powerpoint/2010/main" val="972986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endParaRPr lang="ko-KR" altLang="en-US"/>
          </a:p>
        </p:txBody>
      </p:sp>
      <p:grpSp>
        <p:nvGrpSpPr>
          <p:cNvPr id="6" name="그룹 5"/>
          <p:cNvGrpSpPr/>
          <p:nvPr/>
        </p:nvGrpSpPr>
        <p:grpSpPr>
          <a:xfrm>
            <a:off x="142875" y="292593"/>
            <a:ext cx="8543925" cy="6419850"/>
            <a:chOff x="160717" y="19357"/>
            <a:chExt cx="8543925" cy="6419850"/>
          </a:xfrm>
        </p:grpSpPr>
        <p:pic>
          <p:nvPicPr>
            <p:cNvPr id="4" name="그림 3"/>
            <p:cNvPicPr>
              <a:picLocks noChangeAspect="1"/>
            </p:cNvPicPr>
            <p:nvPr/>
          </p:nvPicPr>
          <p:blipFill>
            <a:blip r:embed="rId2"/>
            <a:stretch>
              <a:fillRect/>
            </a:stretch>
          </p:blipFill>
          <p:spPr>
            <a:xfrm>
              <a:off x="160717" y="1400482"/>
              <a:ext cx="8543925" cy="5038725"/>
            </a:xfrm>
            <a:prstGeom prst="rect">
              <a:avLst/>
            </a:prstGeom>
          </p:spPr>
        </p:pic>
        <p:pic>
          <p:nvPicPr>
            <p:cNvPr id="5" name="그림 4"/>
            <p:cNvPicPr>
              <a:picLocks noChangeAspect="1"/>
            </p:cNvPicPr>
            <p:nvPr/>
          </p:nvPicPr>
          <p:blipFill>
            <a:blip r:embed="rId3"/>
            <a:stretch>
              <a:fillRect/>
            </a:stretch>
          </p:blipFill>
          <p:spPr>
            <a:xfrm>
              <a:off x="236916" y="19357"/>
              <a:ext cx="8391525" cy="1381125"/>
            </a:xfrm>
            <a:prstGeom prst="rect">
              <a:avLst/>
            </a:prstGeom>
          </p:spPr>
        </p:pic>
      </p:grpSp>
    </p:spTree>
    <p:extLst>
      <p:ext uri="{BB962C8B-B14F-4D97-AF65-F5344CB8AC3E}">
        <p14:creationId xmlns:p14="http://schemas.microsoft.com/office/powerpoint/2010/main" val="3638804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endParaRPr lang="ko-KR" altLang="en-US"/>
          </a:p>
        </p:txBody>
      </p:sp>
      <p:sp>
        <p:nvSpPr>
          <p:cNvPr id="3" name="내용 개체 틀 2"/>
          <p:cNvSpPr>
            <a:spLocks noGrp="1"/>
          </p:cNvSpPr>
          <p:nvPr>
            <p:ph idx="1"/>
          </p:nvPr>
        </p:nvSpPr>
        <p:spPr/>
        <p:txBody>
          <a:bodyPr/>
          <a:lstStyle/>
          <a:p>
            <a:r>
              <a:rPr lang="en-US" altLang="ko-KR" dirty="0"/>
              <a:t>The figure indicates the beginning of the PPP Session phase within the </a:t>
            </a:r>
            <a:r>
              <a:rPr lang="en-US" altLang="ko-KR" dirty="0" err="1"/>
              <a:t>PPPoE</a:t>
            </a:r>
            <a:r>
              <a:rPr lang="en-US" altLang="ko-KR" dirty="0"/>
              <a:t> </a:t>
            </a:r>
            <a:r>
              <a:rPr lang="en-US" altLang="ko-KR" dirty="0" smtClean="0"/>
              <a:t>exchange</a:t>
            </a:r>
          </a:p>
          <a:p>
            <a:r>
              <a:rPr lang="en-US" altLang="ko-KR" dirty="0"/>
              <a:t>The PPP session begins with link configuration (PPP LCP) by the client sending a Configuration Request </a:t>
            </a:r>
            <a:endParaRPr lang="en-US" altLang="ko-KR" dirty="0" smtClean="0"/>
          </a:p>
          <a:p>
            <a:r>
              <a:rPr lang="en-US" altLang="ko-KR" dirty="0"/>
              <a:t>Once the authentication exchange is complete and various link parameters are exchanged (e.g., MRU</a:t>
            </a:r>
            <a:r>
              <a:rPr lang="en-US" altLang="ko-KR" dirty="0" smtClean="0"/>
              <a:t>)</a:t>
            </a:r>
          </a:p>
          <a:p>
            <a:r>
              <a:rPr lang="en-US" altLang="ko-KR" dirty="0"/>
              <a:t>IPCP is used to obtain and configure the assigned IP </a:t>
            </a:r>
            <a:r>
              <a:rPr lang="en-US" altLang="ko-KR" dirty="0" smtClean="0"/>
              <a:t>address</a:t>
            </a:r>
          </a:p>
          <a:p>
            <a:r>
              <a:rPr lang="en-US" altLang="ko-KR" dirty="0"/>
              <a:t>Note that additional configuration information (e.g., IP addresses of the ISP’s DNS servers) may need to be obtained separately and, depending on the ISP’s configuration, configured by hand. </a:t>
            </a:r>
            <a:endParaRPr lang="ko-KR" altLang="en-US" dirty="0"/>
          </a:p>
        </p:txBody>
      </p:sp>
    </p:spTree>
    <p:extLst>
      <p:ext uri="{BB962C8B-B14F-4D97-AF65-F5344CB8AC3E}">
        <p14:creationId xmlns:p14="http://schemas.microsoft.com/office/powerpoint/2010/main" val="1686248423"/>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589</TotalTime>
  <Words>589</Words>
  <Application>Microsoft Office PowerPoint</Application>
  <PresentationFormat>화면 슬라이드 쇼(4:3)</PresentationFormat>
  <Paragraphs>29</Paragraphs>
  <Slides>15</Slides>
  <Notes>0</Notes>
  <HiddenSlides>0</HiddenSlides>
  <MMClips>0</MMClips>
  <ScaleCrop>false</ScaleCrop>
  <HeadingPairs>
    <vt:vector size="6" baseType="variant">
      <vt:variant>
        <vt:lpstr>사용한 글꼴</vt:lpstr>
      </vt:variant>
      <vt:variant>
        <vt:i4>2</vt:i4>
      </vt:variant>
      <vt:variant>
        <vt:lpstr>테마</vt:lpstr>
      </vt:variant>
      <vt:variant>
        <vt:i4>1</vt:i4>
      </vt:variant>
      <vt:variant>
        <vt:lpstr>슬라이드 제목</vt:lpstr>
      </vt:variant>
      <vt:variant>
        <vt:i4>15</vt:i4>
      </vt:variant>
    </vt:vector>
  </HeadingPairs>
  <TitlesOfParts>
    <vt:vector size="18" baseType="lpstr">
      <vt:lpstr>맑은 고딕</vt:lpstr>
      <vt:lpstr>Arial</vt:lpstr>
      <vt:lpstr>Office 테마</vt:lpstr>
      <vt:lpstr>Section 6.5: PPP over Ethernet (PPPoE)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R&amp;D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 Section Title</dc:title>
  <dc:creator>Microsoft Corporation</dc:creator>
  <cp:lastModifiedBy>hyukki</cp:lastModifiedBy>
  <cp:revision>26</cp:revision>
  <dcterms:created xsi:type="dcterms:W3CDTF">2006-10-05T04:04:58Z</dcterms:created>
  <dcterms:modified xsi:type="dcterms:W3CDTF">2015-10-20T10:32:54Z</dcterms:modified>
</cp:coreProperties>
</file>