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71" r:id="rId5"/>
    <p:sldId id="272" r:id="rId6"/>
    <p:sldId id="273" r:id="rId7"/>
    <p:sldId id="276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4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8.7 </a:t>
            </a:r>
            <a:r>
              <a:rPr lang="en-US" altLang="ko-KR" dirty="0" smtClean="0"/>
              <a:t>Attacks involving ICMP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Three </a:t>
            </a:r>
            <a:r>
              <a:rPr lang="en-US" altLang="ko-KR" dirty="0"/>
              <a:t>categories: </a:t>
            </a:r>
            <a:r>
              <a:rPr lang="en-US" altLang="ko-KR" i="1" dirty="0"/>
              <a:t>floods</a:t>
            </a:r>
            <a:r>
              <a:rPr lang="en-US" altLang="ko-KR" dirty="0"/>
              <a:t>, </a:t>
            </a:r>
            <a:r>
              <a:rPr lang="en-US" altLang="ko-KR" i="1" dirty="0"/>
              <a:t>bombs</a:t>
            </a:r>
            <a:r>
              <a:rPr lang="en-US" altLang="ko-KR" dirty="0"/>
              <a:t>, and </a:t>
            </a:r>
            <a:r>
              <a:rPr lang="en-US" altLang="ko-KR" i="1" dirty="0" smtClean="0"/>
              <a:t>information disclosure</a:t>
            </a:r>
          </a:p>
          <a:p>
            <a:pPr lvl="1"/>
            <a:r>
              <a:rPr lang="en-US" altLang="ko-KR" dirty="0" smtClean="0"/>
              <a:t>Floods </a:t>
            </a:r>
            <a:r>
              <a:rPr lang="en-US" altLang="ko-KR" dirty="0"/>
              <a:t>cause a large amount of traffic to be generated, leading to an effective </a:t>
            </a:r>
            <a:r>
              <a:rPr lang="en-US" altLang="ko-KR" dirty="0" err="1" smtClean="0"/>
              <a:t>DoS</a:t>
            </a:r>
            <a:r>
              <a:rPr lang="en-US" altLang="ko-KR" dirty="0" smtClean="0"/>
              <a:t> attack </a:t>
            </a:r>
            <a:r>
              <a:rPr lang="en-US" altLang="ko-KR" dirty="0"/>
              <a:t>on one or more </a:t>
            </a:r>
            <a:r>
              <a:rPr lang="en-US" altLang="ko-KR" dirty="0" smtClean="0"/>
              <a:t>computers</a:t>
            </a:r>
          </a:p>
          <a:p>
            <a:pPr lvl="1"/>
            <a:r>
              <a:rPr lang="en-US" altLang="ko-KR" dirty="0" smtClean="0"/>
              <a:t>Bomb (a.k.a. </a:t>
            </a:r>
            <a:r>
              <a:rPr lang="en-US" altLang="ko-KR" i="1" dirty="0" smtClean="0"/>
              <a:t>nuke</a:t>
            </a:r>
            <a:r>
              <a:rPr lang="en-US" altLang="ko-KR" dirty="0" smtClean="0"/>
              <a:t>) </a:t>
            </a:r>
            <a:r>
              <a:rPr lang="en-US" altLang="ko-KR" dirty="0"/>
              <a:t>refers to </a:t>
            </a:r>
            <a:r>
              <a:rPr lang="en-US" altLang="ko-KR" dirty="0" smtClean="0"/>
              <a:t>sending specially </a:t>
            </a:r>
            <a:r>
              <a:rPr lang="en-US" altLang="ko-KR" dirty="0"/>
              <a:t>constructed messages that cause IP or ICMP processing to crash or </a:t>
            </a:r>
            <a:r>
              <a:rPr lang="en-US" altLang="ko-KR" dirty="0" smtClean="0"/>
              <a:t>hang</a:t>
            </a:r>
          </a:p>
          <a:p>
            <a:pPr lvl="1"/>
            <a:r>
              <a:rPr lang="en-US" altLang="ko-KR" dirty="0" smtClean="0"/>
              <a:t>Information disclosure does </a:t>
            </a:r>
            <a:r>
              <a:rPr lang="en-US" altLang="ko-KR" dirty="0"/>
              <a:t>not typically cause harm by themselves but can be used to inform the approaches used by </a:t>
            </a:r>
            <a:r>
              <a:rPr lang="en-US" altLang="ko-KR" dirty="0" smtClean="0"/>
              <a:t>other attack </a:t>
            </a:r>
            <a:r>
              <a:rPr lang="en-US" altLang="ko-KR" dirty="0"/>
              <a:t>methods to avoid wasting time or avoid being </a:t>
            </a:r>
            <a:r>
              <a:rPr lang="en-US" altLang="ko-KR" dirty="0" smtClean="0"/>
              <a:t>detected</a:t>
            </a:r>
          </a:p>
        </p:txBody>
      </p:sp>
    </p:spTree>
    <p:extLst>
      <p:ext uri="{BB962C8B-B14F-4D97-AF65-F5344CB8AC3E}">
        <p14:creationId xmlns:p14="http://schemas.microsoft.com/office/powerpoint/2010/main" val="653917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8.7 </a:t>
            </a:r>
            <a:r>
              <a:rPr lang="en-US" altLang="ko-KR" dirty="0" smtClean="0"/>
              <a:t>Attacks involving ICMP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i="1" dirty="0"/>
              <a:t>S</a:t>
            </a:r>
            <a:r>
              <a:rPr lang="en-US" altLang="ko-KR" i="1" dirty="0" smtClean="0"/>
              <a:t>murf </a:t>
            </a:r>
            <a:r>
              <a:rPr lang="en-US" altLang="ko-KR" dirty="0" smtClean="0"/>
              <a:t>attack uses </a:t>
            </a:r>
            <a:r>
              <a:rPr lang="en-US" altLang="ko-KR" dirty="0"/>
              <a:t>ICMPv4 with </a:t>
            </a:r>
            <a:r>
              <a:rPr lang="en-US" altLang="ko-KR" dirty="0" smtClean="0"/>
              <a:t>a broadcast </a:t>
            </a:r>
            <a:r>
              <a:rPr lang="en-US" altLang="ko-KR" dirty="0"/>
              <a:t>destination address to induce a large number of computers to </a:t>
            </a:r>
            <a:r>
              <a:rPr lang="en-US" altLang="ko-KR" dirty="0" smtClean="0"/>
              <a:t>respond</a:t>
            </a:r>
          </a:p>
          <a:p>
            <a:pPr lvl="1"/>
            <a:r>
              <a:rPr lang="en-US" altLang="ko-KR" dirty="0" smtClean="0"/>
              <a:t>Setting </a:t>
            </a:r>
            <a:r>
              <a:rPr lang="en-US" altLang="ko-KR" dirty="0"/>
              <a:t>the source IP address to the intended victim’s </a:t>
            </a:r>
            <a:r>
              <a:rPr lang="en-US" altLang="ko-KR" dirty="0" smtClean="0"/>
              <a:t>address</a:t>
            </a:r>
          </a:p>
          <a:p>
            <a:pPr lvl="1"/>
            <a:r>
              <a:rPr lang="en-US" altLang="ko-KR" dirty="0" smtClean="0"/>
              <a:t>Responses go </a:t>
            </a:r>
            <a:r>
              <a:rPr lang="en-US" altLang="ko-KR" dirty="0"/>
              <a:t>to the source address in the ICMP message (i.e., the victim’s</a:t>
            </a:r>
            <a:r>
              <a:rPr lang="en-US" altLang="ko-KR" dirty="0" smtClean="0"/>
              <a:t>)</a:t>
            </a:r>
            <a:endParaRPr lang="en-US" altLang="ko-KR" dirty="0"/>
          </a:p>
          <a:p>
            <a:pPr lvl="1"/>
            <a:r>
              <a:rPr lang="en-US" altLang="ko-KR" dirty="0" smtClean="0"/>
              <a:t>If </a:t>
            </a:r>
            <a:r>
              <a:rPr lang="en-US" altLang="ko-KR" dirty="0"/>
              <a:t>this is done rapidly, </a:t>
            </a:r>
            <a:r>
              <a:rPr lang="en-US" altLang="ko-KR" dirty="0" smtClean="0"/>
              <a:t>it can </a:t>
            </a:r>
            <a:r>
              <a:rPr lang="en-US" altLang="ko-KR" dirty="0"/>
              <a:t>result in a </a:t>
            </a:r>
            <a:r>
              <a:rPr lang="en-US" altLang="ko-KR" dirty="0" err="1"/>
              <a:t>DoS</a:t>
            </a:r>
            <a:r>
              <a:rPr lang="en-US" altLang="ko-KR" dirty="0"/>
              <a:t> attack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attack is </a:t>
            </a:r>
            <a:r>
              <a:rPr lang="en-US" altLang="ko-KR" dirty="0" smtClean="0"/>
              <a:t>easily handled </a:t>
            </a:r>
            <a:r>
              <a:rPr lang="en-US" altLang="ko-KR" dirty="0"/>
              <a:t>by disallowing incoming directed broadcast traffic at the firewall </a:t>
            </a:r>
            <a:r>
              <a:rPr lang="en-US" altLang="ko-KR" dirty="0" smtClean="0"/>
              <a:t>perimeter</a:t>
            </a:r>
          </a:p>
        </p:txBody>
      </p:sp>
    </p:spTree>
    <p:extLst>
      <p:ext uri="{BB962C8B-B14F-4D97-AF65-F5344CB8AC3E}">
        <p14:creationId xmlns:p14="http://schemas.microsoft.com/office/powerpoint/2010/main" val="801415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8.7 </a:t>
            </a:r>
            <a:r>
              <a:rPr lang="en-US" altLang="ko-KR" dirty="0" smtClean="0"/>
              <a:t>Attacks involving ICMP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i="1" dirty="0" smtClean="0"/>
              <a:t>Ping </a:t>
            </a:r>
            <a:r>
              <a:rPr lang="en-US" altLang="ko-KR" i="1" dirty="0"/>
              <a:t>of death </a:t>
            </a:r>
            <a:r>
              <a:rPr lang="en-US" altLang="ko-KR" dirty="0" smtClean="0"/>
              <a:t>attack constructs </a:t>
            </a:r>
            <a:r>
              <a:rPr lang="en-US" altLang="ko-KR" dirty="0"/>
              <a:t>packet fragments in such </a:t>
            </a:r>
            <a:r>
              <a:rPr lang="en-US" altLang="ko-KR" dirty="0" smtClean="0"/>
              <a:t>a way </a:t>
            </a:r>
            <a:r>
              <a:rPr lang="en-US" altLang="ko-KR" dirty="0"/>
              <a:t>that when they are reassembled, they form an IPv4 datagram that is too large </a:t>
            </a:r>
            <a:r>
              <a:rPr lang="en-US" altLang="ko-KR" dirty="0" smtClean="0"/>
              <a:t>(&gt;&gt; </a:t>
            </a:r>
            <a:r>
              <a:rPr lang="en-US" altLang="ko-KR" dirty="0"/>
              <a:t>64KB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/>
              <a:t>With ICMPv4 Echo Request/Reply (ping) </a:t>
            </a:r>
            <a:r>
              <a:rPr lang="en-US" altLang="ko-KR" dirty="0" smtClean="0"/>
              <a:t>messages</a:t>
            </a:r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has been used to cause some systems to crash and </a:t>
            </a:r>
            <a:r>
              <a:rPr lang="en-US" altLang="ko-KR" dirty="0" smtClean="0"/>
              <a:t>represents another form </a:t>
            </a:r>
            <a:r>
              <a:rPr lang="en-US" altLang="ko-KR" dirty="0"/>
              <a:t>of </a:t>
            </a:r>
            <a:r>
              <a:rPr lang="en-US" altLang="ko-KR" dirty="0" err="1"/>
              <a:t>DoS</a:t>
            </a:r>
            <a:r>
              <a:rPr lang="en-US" altLang="ko-KR" dirty="0"/>
              <a:t> </a:t>
            </a:r>
            <a:r>
              <a:rPr lang="en-US" altLang="ko-KR" dirty="0" smtClean="0"/>
              <a:t>attack</a:t>
            </a:r>
          </a:p>
          <a:p>
            <a:r>
              <a:rPr lang="en-US" altLang="ko-KR" i="1" dirty="0" smtClean="0"/>
              <a:t>Teardrop </a:t>
            </a:r>
            <a:r>
              <a:rPr lang="en-US" altLang="ko-KR" dirty="0" smtClean="0"/>
              <a:t>attack changes </a:t>
            </a:r>
            <a:r>
              <a:rPr lang="en-US" altLang="ko-KR" i="1" dirty="0" smtClean="0"/>
              <a:t>Fragment </a:t>
            </a:r>
            <a:r>
              <a:rPr lang="en-US" altLang="ko-KR" i="1" dirty="0"/>
              <a:t>Offset </a:t>
            </a:r>
            <a:r>
              <a:rPr lang="en-US" altLang="ko-KR" dirty="0" smtClean="0"/>
              <a:t>in </a:t>
            </a:r>
            <a:r>
              <a:rPr lang="en-US" altLang="ko-KR" dirty="0"/>
              <a:t>IPv4 headers so as to induce errors in the IPv4 </a:t>
            </a:r>
            <a:r>
              <a:rPr lang="en-US" altLang="ko-KR" dirty="0" smtClean="0"/>
              <a:t>fragment reassembly routes</a:t>
            </a:r>
          </a:p>
        </p:txBody>
      </p:sp>
    </p:spTree>
    <p:extLst>
      <p:ext uri="{BB962C8B-B14F-4D97-AF65-F5344CB8AC3E}">
        <p14:creationId xmlns:p14="http://schemas.microsoft.com/office/powerpoint/2010/main" val="2036446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8.7 </a:t>
            </a:r>
            <a:r>
              <a:rPr lang="en-US" altLang="ko-KR" dirty="0" smtClean="0"/>
              <a:t>Attacks involving ICMP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i="1" dirty="0" smtClean="0"/>
              <a:t>Land </a:t>
            </a:r>
            <a:r>
              <a:rPr lang="en-US" altLang="ko-KR" dirty="0" smtClean="0"/>
              <a:t>attack exploits </a:t>
            </a:r>
            <a:r>
              <a:rPr lang="en-US" altLang="ko-KR" dirty="0"/>
              <a:t>the assumption that an ICMP </a:t>
            </a:r>
            <a:r>
              <a:rPr lang="en-US" altLang="ko-KR" dirty="0" smtClean="0"/>
              <a:t>message would </a:t>
            </a:r>
            <a:r>
              <a:rPr lang="en-US" altLang="ko-KR" dirty="0"/>
              <a:t>have distinct source and destination </a:t>
            </a:r>
            <a:r>
              <a:rPr lang="en-US" altLang="ko-KR" dirty="0" smtClean="0"/>
              <a:t>addresses</a:t>
            </a:r>
          </a:p>
          <a:p>
            <a:pPr lvl="1"/>
            <a:r>
              <a:rPr lang="en-US" altLang="ko-KR" dirty="0" smtClean="0"/>
              <a:t>ICMP </a:t>
            </a:r>
            <a:r>
              <a:rPr lang="en-US" altLang="ko-KR" dirty="0"/>
              <a:t>message containing </a:t>
            </a:r>
            <a:r>
              <a:rPr lang="en-US" altLang="ko-KR" dirty="0" smtClean="0"/>
              <a:t>a source </a:t>
            </a:r>
            <a:r>
              <a:rPr lang="en-US" altLang="ko-KR" dirty="0"/>
              <a:t>and destination IP address equal to the victim’s is sent to the </a:t>
            </a:r>
            <a:r>
              <a:rPr lang="en-US" altLang="ko-KR" dirty="0" smtClean="0"/>
              <a:t>victim</a:t>
            </a:r>
          </a:p>
          <a:p>
            <a:pPr lvl="1"/>
            <a:r>
              <a:rPr lang="en-US" altLang="ko-KR" dirty="0" smtClean="0"/>
              <a:t>Some </a:t>
            </a:r>
            <a:r>
              <a:rPr lang="en-US" altLang="ko-KR" dirty="0"/>
              <a:t>implementations </a:t>
            </a:r>
            <a:r>
              <a:rPr lang="en-US" altLang="ko-KR" dirty="0" smtClean="0"/>
              <a:t>react </a:t>
            </a:r>
            <a:r>
              <a:rPr lang="en-US" altLang="ko-KR" dirty="0"/>
              <a:t>in unfortunate ways when receiving such a </a:t>
            </a:r>
            <a:r>
              <a:rPr lang="en-US" altLang="ko-KR" dirty="0" smtClean="0"/>
              <a:t>message</a:t>
            </a:r>
          </a:p>
          <a:p>
            <a:r>
              <a:rPr lang="en-US" altLang="ko-KR" dirty="0"/>
              <a:t>The ICMP redirect </a:t>
            </a:r>
            <a:r>
              <a:rPr lang="en-US" altLang="ko-KR" dirty="0" smtClean="0"/>
              <a:t>fails </a:t>
            </a:r>
            <a:r>
              <a:rPr lang="en-US" altLang="ko-KR" dirty="0"/>
              <a:t>to ensure that the message </a:t>
            </a:r>
            <a:r>
              <a:rPr lang="en-US" altLang="ko-KR" dirty="0" smtClean="0"/>
              <a:t>is authentic</a:t>
            </a:r>
          </a:p>
          <a:p>
            <a:pPr lvl="1"/>
            <a:r>
              <a:rPr lang="en-US" altLang="ko-KR" dirty="0" smtClean="0"/>
              <a:t>A </a:t>
            </a:r>
            <a:r>
              <a:rPr lang="en-US" altLang="ko-KR" dirty="0"/>
              <a:t>man-in-the-middle </a:t>
            </a:r>
            <a:r>
              <a:rPr lang="en-US" altLang="ko-KR" dirty="0" smtClean="0"/>
              <a:t>can </a:t>
            </a:r>
            <a:r>
              <a:rPr lang="en-US" altLang="ko-KR" dirty="0"/>
              <a:t>be inserted along the flow of traffic</a:t>
            </a:r>
            <a:r>
              <a:rPr lang="en-US" altLang="ko-KR" dirty="0" smtClean="0"/>
              <a:t>, which </a:t>
            </a:r>
            <a:r>
              <a:rPr lang="en-US" altLang="ko-KR" dirty="0"/>
              <a:t>is then recorded and </a:t>
            </a:r>
            <a:r>
              <a:rPr lang="en-US" altLang="ko-KR" dirty="0" smtClean="0"/>
              <a:t>analyzed; similar to ARP </a:t>
            </a:r>
            <a:r>
              <a:rPr lang="en-US" altLang="ko-KR" dirty="0"/>
              <a:t>poisoning </a:t>
            </a:r>
            <a:r>
              <a:rPr lang="en-US" altLang="ko-KR" dirty="0" smtClean="0"/>
              <a:t>attack</a:t>
            </a:r>
          </a:p>
          <a:p>
            <a:pPr lvl="1"/>
            <a:r>
              <a:rPr lang="en-US" altLang="ko-KR" dirty="0" smtClean="0"/>
              <a:t>In </a:t>
            </a:r>
            <a:r>
              <a:rPr lang="en-US" altLang="ko-KR" dirty="0"/>
              <a:t>addition, it </a:t>
            </a:r>
            <a:r>
              <a:rPr lang="en-US" altLang="ko-KR" dirty="0" smtClean="0"/>
              <a:t>can cause a </a:t>
            </a:r>
            <a:r>
              <a:rPr lang="en-US" altLang="ko-KR" dirty="0"/>
              <a:t>victim to believe that </a:t>
            </a:r>
            <a:r>
              <a:rPr lang="en-US" altLang="ko-KR" i="1" dirty="0"/>
              <a:t>itself </a:t>
            </a:r>
            <a:r>
              <a:rPr lang="en-US" altLang="ko-KR" dirty="0"/>
              <a:t>is the preferred gateway to a </a:t>
            </a:r>
            <a:r>
              <a:rPr lang="en-US" altLang="ko-KR" dirty="0" smtClean="0"/>
              <a:t>destination, causing an </a:t>
            </a:r>
            <a:r>
              <a:rPr lang="en-US" altLang="ko-KR" dirty="0"/>
              <a:t>infinite loop and </a:t>
            </a:r>
            <a:r>
              <a:rPr lang="en-US" altLang="ko-KR" dirty="0" smtClean="0"/>
              <a:t>a consequential </a:t>
            </a:r>
            <a:r>
              <a:rPr lang="en-US" altLang="ko-KR" dirty="0"/>
              <a:t>lockup of the victim </a:t>
            </a:r>
            <a:r>
              <a:rPr lang="en-US" altLang="ko-KR" dirty="0" smtClean="0"/>
              <a:t>computer</a:t>
            </a:r>
          </a:p>
        </p:txBody>
      </p:sp>
    </p:spTree>
    <p:extLst>
      <p:ext uri="{BB962C8B-B14F-4D97-AF65-F5344CB8AC3E}">
        <p14:creationId xmlns:p14="http://schemas.microsoft.com/office/powerpoint/2010/main" val="3459722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8.7 </a:t>
            </a:r>
            <a:r>
              <a:rPr lang="en-US" altLang="ko-KR" dirty="0" smtClean="0"/>
              <a:t>Attacks involving ICMP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ICMP </a:t>
            </a:r>
            <a:r>
              <a:rPr lang="en-US" altLang="ko-KR" dirty="0"/>
              <a:t>Router Advertisement and Router Solicitation messages can be used to create an attack </a:t>
            </a:r>
            <a:r>
              <a:rPr lang="en-US" altLang="ko-KR" dirty="0" smtClean="0"/>
              <a:t>that somewhat </a:t>
            </a:r>
            <a:r>
              <a:rPr lang="en-US" altLang="ko-KR" dirty="0"/>
              <a:t>resembles the redirect </a:t>
            </a:r>
            <a:r>
              <a:rPr lang="en-US" altLang="ko-KR" dirty="0" smtClean="0"/>
              <a:t>attack</a:t>
            </a:r>
          </a:p>
          <a:p>
            <a:pPr lvl="1"/>
            <a:r>
              <a:rPr lang="en-US" altLang="ko-KR" dirty="0" smtClean="0"/>
              <a:t>These </a:t>
            </a:r>
            <a:r>
              <a:rPr lang="en-US" altLang="ko-KR" dirty="0"/>
              <a:t>messages can be used to induce </a:t>
            </a:r>
            <a:r>
              <a:rPr lang="en-US" altLang="ko-KR" dirty="0" smtClean="0"/>
              <a:t>victim systems </a:t>
            </a:r>
            <a:r>
              <a:rPr lang="en-US" altLang="ko-KR" dirty="0"/>
              <a:t>to change their default routes to point to a compromised </a:t>
            </a:r>
            <a:r>
              <a:rPr lang="en-US" altLang="ko-KR" dirty="0" smtClean="0"/>
              <a:t>machine</a:t>
            </a:r>
          </a:p>
          <a:p>
            <a:pPr lvl="1"/>
            <a:r>
              <a:rPr lang="en-US" altLang="ko-KR" dirty="0" smtClean="0"/>
              <a:t>In </a:t>
            </a:r>
            <a:r>
              <a:rPr lang="en-US" altLang="ko-KR" dirty="0"/>
              <a:t>addition, passively </a:t>
            </a:r>
            <a:r>
              <a:rPr lang="en-US" altLang="ko-KR" dirty="0" smtClean="0"/>
              <a:t>receiving these </a:t>
            </a:r>
            <a:r>
              <a:rPr lang="en-US" altLang="ko-KR" dirty="0"/>
              <a:t>messages can enable an attacker to learn about the topology of the local network </a:t>
            </a:r>
            <a:r>
              <a:rPr lang="en-US" altLang="ko-KR" dirty="0" smtClean="0"/>
              <a:t>environment</a:t>
            </a:r>
          </a:p>
          <a:p>
            <a:r>
              <a:rPr lang="en-US" altLang="ko-KR" dirty="0"/>
              <a:t>ICMP can be used as a communication channel among invading programs that wish to </a:t>
            </a:r>
            <a:r>
              <a:rPr lang="en-US" altLang="ko-KR" dirty="0" smtClean="0"/>
              <a:t>coordinate</a:t>
            </a:r>
          </a:p>
          <a:p>
            <a:pPr lvl="1"/>
            <a:r>
              <a:rPr lang="en-US" altLang="ko-KR" dirty="0" smtClean="0"/>
              <a:t>In the </a:t>
            </a:r>
            <a:r>
              <a:rPr lang="en-US" altLang="ko-KR" i="1" dirty="0" smtClean="0"/>
              <a:t>TFN </a:t>
            </a:r>
            <a:r>
              <a:rPr lang="en-US" altLang="ko-KR" dirty="0"/>
              <a:t>(</a:t>
            </a:r>
            <a:r>
              <a:rPr lang="en-US" altLang="ko-KR" i="1" dirty="0"/>
              <a:t>Tribe Flood Network</a:t>
            </a:r>
            <a:r>
              <a:rPr lang="en-US" altLang="ko-KR" dirty="0"/>
              <a:t>) attack, ICMP is used to coordinate among a group of collaborating </a:t>
            </a:r>
            <a:r>
              <a:rPr lang="en-US" altLang="ko-KR" dirty="0" smtClean="0"/>
              <a:t>viruses after </a:t>
            </a:r>
            <a:r>
              <a:rPr lang="en-US" altLang="ko-KR" dirty="0"/>
              <a:t>they have compromised </a:t>
            </a:r>
            <a:r>
              <a:rPr lang="en-US" altLang="ko-KR" dirty="0" smtClean="0"/>
              <a:t>computers</a:t>
            </a:r>
          </a:p>
        </p:txBody>
      </p:sp>
    </p:spTree>
    <p:extLst>
      <p:ext uri="{BB962C8B-B14F-4D97-AF65-F5344CB8AC3E}">
        <p14:creationId xmlns:p14="http://schemas.microsoft.com/office/powerpoint/2010/main" val="521939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8.7 </a:t>
            </a:r>
            <a:r>
              <a:rPr lang="en-US" altLang="ko-KR" dirty="0" smtClean="0"/>
              <a:t>Attacks involving ICMP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i="1" dirty="0" smtClean="0"/>
              <a:t>Smack </a:t>
            </a:r>
            <a:r>
              <a:rPr lang="en-US" altLang="ko-KR" dirty="0"/>
              <a:t>or </a:t>
            </a:r>
            <a:r>
              <a:rPr lang="en-US" altLang="ko-KR" i="1" dirty="0" err="1"/>
              <a:t>bloop</a:t>
            </a:r>
            <a:r>
              <a:rPr lang="en-US" altLang="ko-KR" i="1" dirty="0"/>
              <a:t> </a:t>
            </a:r>
            <a:r>
              <a:rPr lang="en-US" altLang="ko-KR" dirty="0" smtClean="0"/>
              <a:t>attacks</a:t>
            </a:r>
            <a:endParaRPr lang="en-US" altLang="ko-KR" dirty="0"/>
          </a:p>
          <a:p>
            <a:pPr lvl="1"/>
            <a:r>
              <a:rPr lang="en-US" altLang="ko-KR" dirty="0" smtClean="0"/>
              <a:t>ICMP </a:t>
            </a:r>
            <a:r>
              <a:rPr lang="en-US" altLang="ko-KR" dirty="0"/>
              <a:t>Destination Unreachable messages can be used to cause denial of service to </a:t>
            </a:r>
            <a:r>
              <a:rPr lang="en-US" altLang="ko-KR" dirty="0" smtClean="0"/>
              <a:t>currently </a:t>
            </a:r>
            <a:r>
              <a:rPr lang="en-US" altLang="ko-KR" dirty="0"/>
              <a:t>existing connections (e.g., TCP connections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In </a:t>
            </a:r>
            <a:r>
              <a:rPr lang="en-US" altLang="ko-KR" dirty="0"/>
              <a:t>some implementations, receiving a Host Unreachable</a:t>
            </a:r>
            <a:r>
              <a:rPr lang="en-US" altLang="ko-KR" dirty="0" smtClean="0"/>
              <a:t>, Port </a:t>
            </a:r>
            <a:r>
              <a:rPr lang="en-US" altLang="ko-KR" dirty="0"/>
              <a:t>Unreachable, or Protocol Unreachable message from an IP address causes all </a:t>
            </a:r>
            <a:r>
              <a:rPr lang="en-US" altLang="ko-KR" dirty="0" smtClean="0"/>
              <a:t>transport-layer connections </a:t>
            </a:r>
            <a:r>
              <a:rPr lang="en-US" altLang="ko-KR" dirty="0"/>
              <a:t>currently associated with that address to be </a:t>
            </a:r>
            <a:r>
              <a:rPr lang="en-US" altLang="ko-KR" dirty="0" smtClean="0"/>
              <a:t>closed</a:t>
            </a:r>
          </a:p>
          <a:p>
            <a:r>
              <a:rPr lang="en-US" altLang="ko-KR" dirty="0"/>
              <a:t>If an attacker modifies PTB </a:t>
            </a:r>
            <a:r>
              <a:rPr lang="en-US" altLang="ko-KR" dirty="0" smtClean="0"/>
              <a:t>message, </a:t>
            </a:r>
            <a:r>
              <a:rPr lang="en-US" altLang="ko-KR" dirty="0"/>
              <a:t>it can force an endpoint TCP to run with very small </a:t>
            </a:r>
            <a:r>
              <a:rPr lang="en-US" altLang="ko-KR" dirty="0" smtClean="0"/>
              <a:t>packets (</a:t>
            </a:r>
            <a:r>
              <a:rPr lang="en-US" altLang="ko-KR" dirty="0"/>
              <a:t>resulting in poor performance</a:t>
            </a:r>
            <a:r>
              <a:rPr lang="en-US" altLang="ko-KR" dirty="0" smtClean="0"/>
              <a:t>)</a:t>
            </a:r>
            <a:endParaRPr lang="en-US" altLang="ko-KR" dirty="0"/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message contains a </a:t>
            </a:r>
            <a:r>
              <a:rPr lang="en-US" altLang="ko-KR" dirty="0" smtClean="0"/>
              <a:t>field indicating </a:t>
            </a:r>
            <a:r>
              <a:rPr lang="en-US" altLang="ko-KR" dirty="0"/>
              <a:t>the recommended </a:t>
            </a:r>
            <a:r>
              <a:rPr lang="en-US" altLang="ko-KR" dirty="0" smtClean="0"/>
              <a:t>MTU</a:t>
            </a:r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is used by transport protocols such as TCP to pick their </a:t>
            </a:r>
            <a:r>
              <a:rPr lang="en-US" altLang="ko-KR" dirty="0" smtClean="0"/>
              <a:t>packet size.</a:t>
            </a:r>
          </a:p>
        </p:txBody>
      </p:sp>
    </p:spTree>
    <p:extLst>
      <p:ext uri="{BB962C8B-B14F-4D97-AF65-F5344CB8AC3E}">
        <p14:creationId xmlns:p14="http://schemas.microsoft.com/office/powerpoint/2010/main" val="1445745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8.7 </a:t>
            </a:r>
            <a:r>
              <a:rPr lang="en-US" altLang="ko-KR" dirty="0" smtClean="0"/>
              <a:t>Attacks involving ICMP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The ICMP Timestamp Request/Reply message (which is not used anymore in normal operations) can </a:t>
            </a:r>
            <a:r>
              <a:rPr lang="en-US" altLang="ko-KR" dirty="0" smtClean="0"/>
              <a:t>be used to </a:t>
            </a:r>
            <a:r>
              <a:rPr lang="en-US" altLang="ko-KR" dirty="0"/>
              <a:t>learn the time of day according to some </a:t>
            </a:r>
            <a:r>
              <a:rPr lang="en-US" altLang="ko-KR" dirty="0" smtClean="0"/>
              <a:t>host</a:t>
            </a:r>
          </a:p>
          <a:p>
            <a:r>
              <a:rPr lang="en-US" altLang="ko-KR" dirty="0" smtClean="0"/>
              <a:t>Because </a:t>
            </a:r>
            <a:r>
              <a:rPr lang="en-US" altLang="ko-KR" dirty="0"/>
              <a:t>many random numbers are based on the current time of day, revealing a host’s </a:t>
            </a:r>
            <a:r>
              <a:rPr lang="en-US" altLang="ko-KR" dirty="0" smtClean="0"/>
              <a:t>precise notion </a:t>
            </a:r>
            <a:r>
              <a:rPr lang="en-US" altLang="ko-KR" dirty="0"/>
              <a:t>of the time could be a </a:t>
            </a:r>
            <a:r>
              <a:rPr lang="en-US" altLang="ko-KR" dirty="0" smtClean="0"/>
              <a:t>problem</a:t>
            </a:r>
          </a:p>
          <a:p>
            <a:pPr lvl="1"/>
            <a:r>
              <a:rPr lang="en-US" altLang="ko-KR" dirty="0" smtClean="0"/>
              <a:t>An </a:t>
            </a:r>
            <a:r>
              <a:rPr lang="en-US" altLang="ko-KR" dirty="0"/>
              <a:t>external actor could predict the sequence of pseudo-random numbers used for creating cryptographic keys, possibly allowing a third party to guess otherwise secret values and hijack connections </a:t>
            </a:r>
          </a:p>
        </p:txBody>
      </p:sp>
    </p:spTree>
    <p:extLst>
      <p:ext uri="{BB962C8B-B14F-4D97-AF65-F5344CB8AC3E}">
        <p14:creationId xmlns:p14="http://schemas.microsoft.com/office/powerpoint/2010/main" val="3018482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659</Words>
  <Application>Microsoft Office PowerPoint</Application>
  <PresentationFormat>화면 슬라이드 쇼(4:3)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8.7 Attacks involving ICMP</vt:lpstr>
      <vt:lpstr>8.7 Attacks involving ICMP</vt:lpstr>
      <vt:lpstr>8.7 Attacks involving ICMP</vt:lpstr>
      <vt:lpstr>8.7 Attacks involving ICMP</vt:lpstr>
      <vt:lpstr>8.7 Attacks involving ICMP</vt:lpstr>
      <vt:lpstr>8.7 Attacks involving ICMP</vt:lpstr>
      <vt:lpstr>8.7 Attacks involving ICMP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183</cp:revision>
  <dcterms:created xsi:type="dcterms:W3CDTF">2006-10-05T04:04:58Z</dcterms:created>
  <dcterms:modified xsi:type="dcterms:W3CDTF">2015-11-04T02:39:43Z</dcterms:modified>
</cp:coreProperties>
</file>