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Animation: 3 clicks: stuffed frame, received frame, unstuffed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Animation: 3 clicks: stuffed frame, received frame, unstuffed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Animation: 2 clicks, one frame each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Animation: 5 clicks, one exchange each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Animation: 5 clicks, one exchange each, the last also shows the discard note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Animation: 5 clicks: SABM, UA, data transfer, DISC, UA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Animation: 13 clicks: six frames of case a, then seven frames of case 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Animation: 5 clicks: establish, authenticate, network, data transfer, terminate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notesSlide" Target="../notesSlides/notesSlide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notesSlide" Target="../notesSlides/notesSlide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notesSlide" Target="../notesSlides/notesSlide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notesSlide" Target="../notesSlides/notesSlide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0" Type="http://schemas.openxmlformats.org/officeDocument/2006/relationships/image" Target="../media/image51.png"/><Relationship Id="rId11" Type="http://schemas.openxmlformats.org/officeDocument/2006/relationships/image" Target="../media/image52.png"/><Relationship Id="rId12" Type="http://schemas.openxmlformats.org/officeDocument/2006/relationships/image" Target="../media/image53.png"/><Relationship Id="rId13" Type="http://schemas.openxmlformats.org/officeDocument/2006/relationships/image" Target="../media/image54.png"/><Relationship Id="rId14" Type="http://schemas.openxmlformats.org/officeDocument/2006/relationships/image" Target="../media/image55.png"/><Relationship Id="rId15" Type="http://schemas.openxmlformats.org/officeDocument/2006/relationships/image" Target="../media/image56.png"/><Relationship Id="rId16" Type="http://schemas.openxmlformats.org/officeDocument/2006/relationships/image" Target="../media/image57.png"/><Relationship Id="rId17" Type="http://schemas.openxmlformats.org/officeDocument/2006/relationships/notesSlide" Target="../notesSlides/notes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notesSlide" Target="../notesSlides/notesSlide8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D3A47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</a:pPr>
          </a:p>
        </p:txBody>
      </p:sp>
      <p:sp>
        <p:nvSpPr>
          <p:cNvPr id="3" name="Label 3"/>
          <p:cNvSpPr/>
          <p:nvPr/>
        </p:nvSpPr>
        <p:spPr>
          <a:xfrm>
            <a:off x="822960" y="1143000"/>
            <a:ext cx="1090190" cy="329184"/>
          </a:xfrm>
          <a:prstGeom prst="roundRect">
            <a:avLst>
              <a:gd name="adj" fmla="val 22000"/>
            </a:avLst>
          </a:prstGeom>
          <a:solidFill>
            <a:srgbClr val="D98E1F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Chapter 11</a:t>
            </a:r>
          </a:p>
        </p:txBody>
      </p:sp>
      <p:sp>
        <p:nvSpPr>
          <p:cNvPr id="4" name="Label 4"/>
          <p:cNvSpPr/>
          <p:nvPr/>
        </p:nvSpPr>
        <p:spPr>
          <a:xfrm>
            <a:off x="822960" y="1600200"/>
            <a:ext cx="10515600" cy="8229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/>
                <a:cs typeface="Arial"/>
              </a:rPr>
              <a:t>Data Link Control (DLC)</a:t>
            </a:r>
          </a:p>
        </p:txBody>
      </p:sp>
      <p:sp>
        <p:nvSpPr>
          <p:cNvPr id="5" name="Label 5"/>
          <p:cNvSpPr/>
          <p:nvPr/>
        </p:nvSpPr>
        <p:spPr>
          <a:xfrm>
            <a:off x="822960" y="246888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8FD3DA"/>
                </a:solidFill>
                <a:latin typeface="Arial"/>
                <a:cs typeface="Arial"/>
              </a:rPr>
              <a:t>Framing, flow and error control, HDLC, PPP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822960" y="3246120"/>
            <a:ext cx="10515600" cy="2238451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dirty="0">
                <a:solidFill>
                  <a:srgbClr val="E6EEF1"/>
                </a:solidFill>
                <a:latin typeface="Arial"/>
                <a:cs typeface="Arial"/>
              </a:rPr>
              <a:t>Forouzan, Data Communications and Networking, 5th ed., Chapter 11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dirty="0">
                <a:solidFill>
                  <a:srgbClr val="E6EEF1"/>
                </a:solidFill>
                <a:latin typeface="Arial"/>
                <a:cs typeface="Arial"/>
              </a:rPr>
              <a:t>11.1 DLC services: framing, flow and error control, connections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dirty="0">
                <a:solidFill>
                  <a:srgbClr val="E6EEF1"/>
                </a:solidFill>
                <a:latin typeface="Arial"/>
                <a:cs typeface="Arial"/>
              </a:rPr>
              <a:t>11.2 Data-link protocols: Simple, Stop-and-Wait, piggybacking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dirty="0">
                <a:solidFill>
                  <a:srgbClr val="E6EEF1"/>
                </a:solidFill>
                <a:latin typeface="Arial"/>
                <a:cs typeface="Arial"/>
              </a:rPr>
              <a:t>11.3 HDLC: transfer modes, frames, control field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dirty="0">
                <a:solidFill>
                  <a:srgbClr val="E6EEF1"/>
                </a:solidFill>
                <a:latin typeface="Arial"/>
                <a:cs typeface="Arial"/>
              </a:rPr>
              <a:t>11.4 PPP: framing, phases, LCP, PAP and CHAP, IPCP, Multilink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dirty="0">
                <a:solidFill>
                  <a:srgbClr val="E6EEF1"/>
                </a:solidFill>
                <a:latin typeface="Arial"/>
                <a:cs typeface="Arial"/>
              </a:rPr>
              <a:t>Added: framing, ARQ, HDLC and PPP in use today, step-by-step figure builds, errata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599117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11.1</a:t>
            </a:r>
          </a:p>
        </p:txBody>
      </p:sp>
      <p:sp>
        <p:nvSpPr>
          <p:cNvPr id="3" name="Label 3"/>
          <p:cNvSpPr/>
          <p:nvPr/>
        </p:nvSpPr>
        <p:spPr>
          <a:xfrm>
            <a:off x="1147757" y="219456"/>
            <a:ext cx="10659891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DLC services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7601407" cy="5041697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Data-link layer = DLC + MAC: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DLC here, MAC in Chapter 12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DLC: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node-to-node procedures, dedicated or broadcast link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Functions: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framing, flow control, error control, connection handling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Physical layer: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bit synchronization, same bit duration and timing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Data-link layer: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frame synchronization, where each frame starts and ends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Analogy, envelope: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delimiter + sender and receiver addresses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Destination address: where the frame goes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Source address: lets the receiver acknowledge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Many small frames, not one big one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One bit error → resend the whole big frame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Small frames → resend only the frame hit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Frame size: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fixed (ATM cell) or variable (LANs, HDLC, PPP)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Variable size needs delimiters: character-oriented or bit-oriented framing</a:t>
            </a:r>
          </a:p>
        </p:txBody>
      </p:sp>
      <p:sp>
        <p:nvSpPr>
          <p:cNvPr id="6" name="Label 6"/>
          <p:cNvSpPr/>
          <p:nvPr/>
        </p:nvSpPr>
        <p:spPr>
          <a:xfrm>
            <a:off x="8241487" y="1024128"/>
            <a:ext cx="3566160" cy="566928"/>
          </a:xfrm>
          <a:prstGeom prst="rect">
            <a:avLst/>
          </a:prstGeom>
          <a:solidFill>
            <a:srgbClr val="EEF3F5"/>
          </a:solidFill>
          <a:ln w="9525">
            <a:solidFill>
              <a:srgbClr val="5F6B70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/>
                <a:cs typeface="Arial"/>
              </a:rPr>
              <a:t>Network layer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/>
                <a:cs typeface="Arial"/>
              </a:rPr>
              <a:t>Part IV: end to end</a:t>
            </a:r>
          </a:p>
        </p:txBody>
      </p:sp>
      <p:sp>
        <p:nvSpPr>
          <p:cNvPr id="7" name="Label 7"/>
          <p:cNvSpPr/>
          <p:nvPr/>
        </p:nvSpPr>
        <p:spPr>
          <a:xfrm>
            <a:off x="8241487" y="1737360"/>
            <a:ext cx="3566160" cy="621792"/>
          </a:xfrm>
          <a:prstGeom prst="rect">
            <a:avLst/>
          </a:prstGeom>
          <a:solidFill>
            <a:srgbClr val="BFE3E7"/>
          </a:solidFill>
          <a:ln w="15875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/>
                <a:cs typeface="Arial"/>
              </a:rPr>
              <a:t>Data link control (DLC)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/>
                <a:cs typeface="Arial"/>
              </a:rPr>
              <a:t>Chapter 11: node to node</a:t>
            </a:r>
          </a:p>
        </p:txBody>
      </p:sp>
      <p:sp>
        <p:nvSpPr>
          <p:cNvPr id="8" name="Label 8"/>
          <p:cNvSpPr/>
          <p:nvPr/>
        </p:nvSpPr>
        <p:spPr>
          <a:xfrm>
            <a:off x="8241487" y="2359152"/>
            <a:ext cx="3566160" cy="621792"/>
          </a:xfrm>
          <a:prstGeom prst="rect">
            <a:avLst/>
          </a:prstGeom>
          <a:solidFill>
            <a:srgbClr val="FCE3B6"/>
          </a:solidFill>
          <a:ln w="15875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/>
                <a:cs typeface="Arial"/>
              </a:rPr>
              <a:t>Media access control (MAC)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/>
                <a:cs typeface="Arial"/>
              </a:rPr>
              <a:t>Chapter 12: shared links</a:t>
            </a:r>
          </a:p>
        </p:txBody>
      </p:sp>
      <p:sp>
        <p:nvSpPr>
          <p:cNvPr id="9" name="Label 9"/>
          <p:cNvSpPr/>
          <p:nvPr/>
        </p:nvSpPr>
        <p:spPr>
          <a:xfrm>
            <a:off x="8241487" y="3127248"/>
            <a:ext cx="3566160" cy="566928"/>
          </a:xfrm>
          <a:prstGeom prst="rect">
            <a:avLst/>
          </a:prstGeom>
          <a:solidFill>
            <a:srgbClr val="EEF3F5"/>
          </a:solidFill>
          <a:ln w="9525">
            <a:solidFill>
              <a:srgbClr val="5F6B70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/>
                <a:cs typeface="Arial"/>
              </a:rPr>
              <a:t>Physical layer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/>
                <a:cs typeface="Arial"/>
              </a:rPr>
              <a:t>Part II: bits as signals</a:t>
            </a:r>
          </a:p>
        </p:txBody>
      </p:sp>
      <p:sp>
        <p:nvSpPr>
          <p:cNvPr id="10" name="Label 10"/>
          <p:cNvSpPr/>
          <p:nvPr/>
        </p:nvSpPr>
        <p:spPr>
          <a:xfrm>
            <a:off x="8241487" y="3831336"/>
            <a:ext cx="356616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New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Data-link layer = DLC + MAC</a:t>
            </a:r>
          </a:p>
        </p:txBody>
      </p:sp>
      <p:sp>
        <p:nvSpPr>
          <p:cNvPr id="11" name="Label 11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11.1.1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Fixed-size frames still need delineation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3794760"/>
            <a:ext cx="5583784" cy="2616708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Fixed size: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no flag, frame length known in advance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Book: "size itself is the delimiter"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Only after the receiver has locked onto a boundary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ATM cell: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53 bytes = 5-byte header + 48-byte payload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5th header byte = HEC, CRC-8 over the first 4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3794760"/>
            <a:ext cx="5583784" cy="2362810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HEC cell delineation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HUNT: slide bit by bit until HEC checks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PRESYNC: HEC must hold for δ cells in a row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SYNC: lost after α failures in a row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Same idea: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T-1 frame alignment (Chapter 6)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Today: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GFP over SDH/OTN finds variable frames the same way, 2-byte length + CRC-16</a:t>
            </a:r>
          </a:p>
        </p:txBody>
      </p:sp>
      <p:sp>
        <p:nvSpPr>
          <p:cNvPr id="7" name="Label 7"/>
          <p:cNvSpPr/>
          <p:nvPr/>
        </p:nvSpPr>
        <p:spPr>
          <a:xfrm>
            <a:off x="2895448" y="1024128"/>
            <a:ext cx="1554480" cy="502920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5F6B70"/>
                </a:solidFill>
                <a:latin typeface="Arial"/>
                <a:cs typeface="Arial"/>
              </a:rPr>
              <a:t>test HEC at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5F6B70"/>
                </a:solidFill>
                <a:latin typeface="Arial"/>
                <a:cs typeface="Arial"/>
              </a:rPr>
              <a:t>every bit position</a:t>
            </a:r>
          </a:p>
        </p:txBody>
      </p:sp>
      <p:sp>
        <p:nvSpPr>
          <p:cNvPr id="8" name="Label 8"/>
          <p:cNvSpPr/>
          <p:nvPr/>
        </p:nvSpPr>
        <p:spPr>
          <a:xfrm>
            <a:off x="5318608" y="1024128"/>
            <a:ext cx="1554480" cy="502920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5F6B70"/>
                </a:solidFill>
                <a:latin typeface="Arial"/>
                <a:cs typeface="Arial"/>
              </a:rPr>
              <a:t>check HEC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5F6B70"/>
                </a:solidFill>
                <a:latin typeface="Arial"/>
                <a:cs typeface="Arial"/>
              </a:rPr>
              <a:t>cell by cell</a:t>
            </a:r>
          </a:p>
        </p:txBody>
      </p:sp>
      <p:sp>
        <p:nvSpPr>
          <p:cNvPr id="9" name="Label 9"/>
          <p:cNvSpPr/>
          <p:nvPr/>
        </p:nvSpPr>
        <p:spPr>
          <a:xfrm>
            <a:off x="7650328" y="1024128"/>
            <a:ext cx="1645920" cy="502920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5F6B70"/>
                </a:solidFill>
                <a:latin typeface="Arial"/>
                <a:cs typeface="Arial"/>
              </a:rPr>
              <a:t>locked: cell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5F6B70"/>
                </a:solidFill>
                <a:latin typeface="Arial"/>
                <a:cs typeface="Arial"/>
              </a:rPr>
              <a:t>boundaries known</a:t>
            </a:r>
          </a:p>
        </p:txBody>
      </p:sp>
      <p:sp>
        <p:nvSpPr>
          <p:cNvPr id="10" name="Label 10"/>
          <p:cNvSpPr/>
          <p:nvPr/>
        </p:nvSpPr>
        <p:spPr>
          <a:xfrm>
            <a:off x="2986888" y="1664208"/>
            <a:ext cx="1371600" cy="548640"/>
          </a:xfrm>
          <a:prstGeom prst="roundRect">
            <a:avLst>
              <a:gd name="adj" fmla="val 22000"/>
            </a:avLst>
          </a:prstGeom>
          <a:solidFill>
            <a:srgbClr val="DDEFF1"/>
          </a:solidFill>
          <a:ln w="15875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Arial"/>
                <a:cs typeface="Arial"/>
              </a:rPr>
              <a:t>HUNT</a:t>
            </a:r>
          </a:p>
        </p:txBody>
      </p:sp>
      <p:sp>
        <p:nvSpPr>
          <p:cNvPr id="11" name="Label 11"/>
          <p:cNvSpPr/>
          <p:nvPr/>
        </p:nvSpPr>
        <p:spPr>
          <a:xfrm>
            <a:off x="5410048" y="1664208"/>
            <a:ext cx="1371600" cy="548640"/>
          </a:xfrm>
          <a:prstGeom prst="roundRect">
            <a:avLst>
              <a:gd name="adj" fmla="val 22000"/>
            </a:avLst>
          </a:prstGeom>
          <a:solidFill>
            <a:srgbClr val="DDEFF1"/>
          </a:solidFill>
          <a:ln w="15875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Arial"/>
                <a:cs typeface="Arial"/>
              </a:rPr>
              <a:t>PRESYNC</a:t>
            </a:r>
          </a:p>
        </p:txBody>
      </p:sp>
      <p:sp>
        <p:nvSpPr>
          <p:cNvPr id="12" name="Label 12"/>
          <p:cNvSpPr/>
          <p:nvPr/>
        </p:nvSpPr>
        <p:spPr>
          <a:xfrm>
            <a:off x="7833208" y="1664208"/>
            <a:ext cx="1371600" cy="548640"/>
          </a:xfrm>
          <a:prstGeom prst="roundRect">
            <a:avLst>
              <a:gd name="adj" fmla="val 22000"/>
            </a:avLst>
          </a:prstGeom>
          <a:solidFill>
            <a:srgbClr val="DDEFF1"/>
          </a:solidFill>
          <a:ln w="15875">
            <a:solidFill>
              <a:srgbClr val="0F7A85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22222"/>
                </a:solidFill>
                <a:latin typeface="Arial"/>
                <a:cs typeface="Arial"/>
              </a:rPr>
              <a:t>SYNC</a:t>
            </a:r>
          </a:p>
        </p:txBody>
      </p:sp>
      <p:cxnSp>
        <p:nvCxnSpPr>
          <p:cNvPr id="13" name="Line 13"/>
          <p:cNvCxnSpPr/>
          <p:nvPr/>
        </p:nvCxnSpPr>
        <p:spPr>
          <a:xfrm>
            <a:off x="4358488" y="1819656"/>
            <a:ext cx="1051560" cy="0"/>
          </a:xfrm>
          <a:prstGeom prst="line">
            <a:avLst/>
          </a:prstGeom>
          <a:ln w="19050">
            <a:solidFill>
              <a:srgbClr val="3A4A50"/>
            </a:solidFill>
            <a:tailEnd type="triangle" w="med" len="med"/>
          </a:ln>
        </p:spPr>
      </p:cxnSp>
      <p:sp>
        <p:nvSpPr>
          <p:cNvPr id="14" name="Label 14"/>
          <p:cNvSpPr/>
          <p:nvPr/>
        </p:nvSpPr>
        <p:spPr>
          <a:xfrm>
            <a:off x="4358488" y="1499616"/>
            <a:ext cx="1051560" cy="292608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222222"/>
                </a:solidFill>
                <a:latin typeface="Arial"/>
                <a:cs typeface="Arial"/>
              </a:rPr>
              <a:t>correct HEC</a:t>
            </a:r>
          </a:p>
        </p:txBody>
      </p:sp>
      <p:cxnSp>
        <p:nvCxnSpPr>
          <p:cNvPr id="15" name="Line 15"/>
          <p:cNvCxnSpPr/>
          <p:nvPr/>
        </p:nvCxnSpPr>
        <p:spPr>
          <a:xfrm flipH="1">
            <a:off x="4358488" y="2057400"/>
            <a:ext cx="1051560" cy="0"/>
          </a:xfrm>
          <a:prstGeom prst="line">
            <a:avLst/>
          </a:prstGeom>
          <a:ln w="19050">
            <a:solidFill>
              <a:srgbClr val="3A4A50"/>
            </a:solidFill>
            <a:tailEnd type="triangle" w="med" len="med"/>
          </a:ln>
        </p:spPr>
      </p:cxnSp>
      <p:sp>
        <p:nvSpPr>
          <p:cNvPr id="16" name="Label 16"/>
          <p:cNvSpPr/>
          <p:nvPr/>
        </p:nvSpPr>
        <p:spPr>
          <a:xfrm>
            <a:off x="4312768" y="2084832"/>
            <a:ext cx="1143000" cy="292608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222222"/>
                </a:solidFill>
                <a:latin typeface="Arial"/>
                <a:cs typeface="Arial"/>
              </a:rPr>
              <a:t>incorrect HEC</a:t>
            </a:r>
          </a:p>
        </p:txBody>
      </p:sp>
      <p:cxnSp>
        <p:nvCxnSpPr>
          <p:cNvPr id="17" name="Line 17"/>
          <p:cNvCxnSpPr/>
          <p:nvPr/>
        </p:nvCxnSpPr>
        <p:spPr>
          <a:xfrm>
            <a:off x="6781648" y="1938528"/>
            <a:ext cx="1051560" cy="0"/>
          </a:xfrm>
          <a:prstGeom prst="line">
            <a:avLst/>
          </a:prstGeom>
          <a:ln w="19050">
            <a:solidFill>
              <a:srgbClr val="3A4A50"/>
            </a:solidFill>
            <a:tailEnd type="triangle" w="med" len="med"/>
          </a:ln>
        </p:spPr>
      </p:cxnSp>
      <p:sp>
        <p:nvSpPr>
          <p:cNvPr id="18" name="Label 18"/>
          <p:cNvSpPr/>
          <p:nvPr/>
        </p:nvSpPr>
        <p:spPr>
          <a:xfrm>
            <a:off x="6781648" y="1481328"/>
            <a:ext cx="1051560" cy="429768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222222"/>
                </a:solidFill>
                <a:latin typeface="Arial"/>
                <a:cs typeface="Arial"/>
              </a:rPr>
              <a:t>δ correct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222222"/>
                </a:solidFill>
                <a:latin typeface="Arial"/>
                <a:cs typeface="Arial"/>
              </a:rPr>
              <a:t>in a row</a:t>
            </a:r>
          </a:p>
        </p:txBody>
      </p:sp>
      <p:cxnSp>
        <p:nvCxnSpPr>
          <p:cNvPr id="19" name="Line 19"/>
          <p:cNvCxnSpPr/>
          <p:nvPr/>
        </p:nvCxnSpPr>
        <p:spPr>
          <a:xfrm>
            <a:off x="8519008" y="2212848"/>
            <a:ext cx="0" cy="640080"/>
          </a:xfrm>
          <a:prstGeom prst="line">
            <a:avLst/>
          </a:prstGeom>
          <a:ln w="19050">
            <a:solidFill>
              <a:srgbClr val="3A4A50"/>
            </a:solidFill>
          </a:ln>
        </p:spPr>
      </p:cxnSp>
      <p:cxnSp>
        <p:nvCxnSpPr>
          <p:cNvPr id="20" name="Line 20"/>
          <p:cNvCxnSpPr/>
          <p:nvPr/>
        </p:nvCxnSpPr>
        <p:spPr>
          <a:xfrm flipH="1">
            <a:off x="3672688" y="2852928"/>
            <a:ext cx="4846320" cy="0"/>
          </a:xfrm>
          <a:prstGeom prst="line">
            <a:avLst/>
          </a:prstGeom>
          <a:ln w="19050">
            <a:solidFill>
              <a:srgbClr val="3A4A50"/>
            </a:solidFill>
          </a:ln>
        </p:spPr>
      </p:cxnSp>
      <p:cxnSp>
        <p:nvCxnSpPr>
          <p:cNvPr id="21" name="Line 21"/>
          <p:cNvCxnSpPr/>
          <p:nvPr/>
        </p:nvCxnSpPr>
        <p:spPr>
          <a:xfrm flipV="1">
            <a:off x="3672688" y="2212848"/>
            <a:ext cx="0" cy="640080"/>
          </a:xfrm>
          <a:prstGeom prst="line">
            <a:avLst/>
          </a:prstGeom>
          <a:ln w="19050">
            <a:solidFill>
              <a:srgbClr val="3A4A50"/>
            </a:solidFill>
            <a:tailEnd type="triangle" w="med" len="med"/>
          </a:ln>
        </p:spPr>
      </p:cxnSp>
      <p:sp>
        <p:nvSpPr>
          <p:cNvPr id="22" name="Label 22"/>
          <p:cNvSpPr/>
          <p:nvPr/>
        </p:nvSpPr>
        <p:spPr>
          <a:xfrm>
            <a:off x="5090008" y="2889504"/>
            <a:ext cx="2194560" cy="310896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222222"/>
                </a:solidFill>
                <a:latin typeface="Arial"/>
                <a:cs typeface="Arial"/>
              </a:rPr>
              <a:t>α incorrect in a row</a:t>
            </a:r>
          </a:p>
        </p:txBody>
      </p:sp>
      <p:sp>
        <p:nvSpPr>
          <p:cNvPr id="23" name="Label 23"/>
          <p:cNvSpPr/>
          <p:nvPr/>
        </p:nvSpPr>
        <p:spPr>
          <a:xfrm>
            <a:off x="2895448" y="3282696"/>
            <a:ext cx="640080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New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HEC-based cell delineation (ITU-T I.432)</a:t>
            </a:r>
          </a:p>
        </p:txBody>
      </p:sp>
      <p:sp>
        <p:nvSpPr>
          <p:cNvPr id="24" name="Label 24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11.1.1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Character-oriented framing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2677363"/>
            <a:ext cx="5583784" cy="2160727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Data: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8-bit characters, e.g. ASCII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Header: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addresses, control information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Trailer: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error-detection bits (Chapter 10)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Header and trailer: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multiples of 8 bits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Flag: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one protocol-dependent special byte at start and end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2677363"/>
            <a:ext cx="5583784" cy="1979371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Fine while only text crossed the link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Binary data (images, audio, video):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any byte value may appear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Flag pattern inside data → receiver sees a false end of frame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Fix: byte stuffing, next slide</a:t>
            </a:r>
          </a:p>
        </p:txBody>
      </p:sp>
      <p:pic>
        <p:nvPicPr>
          <p:cNvPr id="7" name="fig11_1 7" descr="fig11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172" y="1024128"/>
            <a:ext cx="8061350" cy="1122883"/>
          </a:xfrm>
          <a:prstGeom prst="rect">
            <a:avLst/>
          </a:prstGeom>
        </p:spPr>
      </p:pic>
      <p:sp>
        <p:nvSpPr>
          <p:cNvPr id="8" name="Label 8"/>
          <p:cNvSpPr/>
          <p:nvPr/>
        </p:nvSpPr>
        <p:spPr>
          <a:xfrm>
            <a:off x="2065172" y="2165299"/>
            <a:ext cx="806135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11.1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A frame in a character-oriented protocol</a:t>
            </a:r>
          </a:p>
        </p:txBody>
      </p:sp>
      <p:sp>
        <p:nvSpPr>
          <p:cNvPr id="9" name="Label 9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11.1.1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Byte stuffing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3760927" cy="5419954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Sender: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insert ESC before every data byte equal to Flag or ESC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Receiver: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remove ESC, keep the next byte as data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ESC inside data also escaped: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ESC ESC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Else a data ESC followed by Flag is misread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Receiver order: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find the flags first, then unstuff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Overhead: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0 to 100%, worst case every byte escaped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Book: Unicode breaks byte stuffing?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No: stuffing ignores content, any byte stream works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PPP's real rule: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ESC 0x7D, then the byte XOR 0x20 (11.4.2)</a:t>
            </a:r>
          </a:p>
        </p:txBody>
      </p:sp>
      <p:pic>
        <p:nvPicPr>
          <p:cNvPr id="6" name="fig11_2 6" descr="fig11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2836" y="1024128"/>
            <a:ext cx="7402982" cy="3051316"/>
          </a:xfrm>
          <a:prstGeom prst="rect">
            <a:avLst/>
          </a:prstGeom>
        </p:spPr>
      </p:pic>
      <p:pic>
        <p:nvPicPr>
          <p:cNvPr id="7" name="fig11_2 step 1 7" descr="fig11_2 ste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836" y="1539118"/>
            <a:ext cx="7402982" cy="749954"/>
          </a:xfrm>
          <a:prstGeom prst="rect">
            <a:avLst/>
          </a:prstGeom>
        </p:spPr>
      </p:pic>
      <p:pic>
        <p:nvPicPr>
          <p:cNvPr id="8" name="fig11_2 step 2 8" descr="fig11_2 ste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836" y="2282635"/>
            <a:ext cx="7402982" cy="878702"/>
          </a:xfrm>
          <a:prstGeom prst="rect">
            <a:avLst/>
          </a:prstGeom>
        </p:spPr>
      </p:pic>
      <p:pic>
        <p:nvPicPr>
          <p:cNvPr id="9" name="fig11_2 step 3 9" descr="fig11_2 step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2836" y="3154899"/>
            <a:ext cx="7402982" cy="920545"/>
          </a:xfrm>
          <a:prstGeom prst="rect">
            <a:avLst/>
          </a:prstGeom>
        </p:spPr>
      </p:pic>
      <p:sp>
        <p:nvSpPr>
          <p:cNvPr id="10" name="Label 10"/>
          <p:cNvSpPr/>
          <p:nvPr/>
        </p:nvSpPr>
        <p:spPr>
          <a:xfrm>
            <a:off x="4402836" y="4093732"/>
            <a:ext cx="740298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11.2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Byte stuffing and unstuffing</a:t>
            </a:r>
          </a:p>
        </p:txBody>
      </p:sp>
      <p:sp>
        <p:nvSpPr>
          <p:cNvPr id="11" name="Label 11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11.1.1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Bit-oriented framing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3185770"/>
            <a:ext cx="5583784" cy="1165860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Data: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a bit sequence, any content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Flag: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01111110 (0x7E) at both ends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Same problem: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flag pattern inside the data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3185770"/>
            <a:ext cx="5583784" cy="2948330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Fix: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bit stuffing, 1 bit instead of 1 byte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Sender: 0 then five 1s → insert 0, whatever the next bit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Receiver: 0, five 1s, 0 → drop that 0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Receiver: 0, six 1s, 0 → flag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Seven or more 1s → abort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Stuffed frame never holds six 1s in a row: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flag stays unique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Overhead: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at most 1 bit per 5 data bits (20%)</a:t>
            </a:r>
          </a:p>
        </p:txBody>
      </p:sp>
      <p:pic>
        <p:nvPicPr>
          <p:cNvPr id="7" name="fig11_3 7" descr="fig11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681" y="1024128"/>
            <a:ext cx="8606333" cy="1631290"/>
          </a:xfrm>
          <a:prstGeom prst="rect">
            <a:avLst/>
          </a:prstGeom>
        </p:spPr>
      </p:pic>
      <p:sp>
        <p:nvSpPr>
          <p:cNvPr id="8" name="Label 8"/>
          <p:cNvSpPr/>
          <p:nvPr/>
        </p:nvSpPr>
        <p:spPr>
          <a:xfrm>
            <a:off x="1792681" y="2673706"/>
            <a:ext cx="860633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11.3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A frame in a bit-oriented protocol</a:t>
            </a:r>
          </a:p>
        </p:txBody>
      </p:sp>
      <p:sp>
        <p:nvSpPr>
          <p:cNvPr id="9" name="Label 9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11.1.1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Bit stuffing, worked example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3943807" cy="5166055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Data: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0001111111001111101000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Sent: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000111110110011111001000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Two stuffed 0s, each after a 0 and five 1s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1st: inside a run of seven 1s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2nd: next data bit already 0, stuffed anyway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Flag-like data 01111110 → sent as 011111010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Real flags never stuffed: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receiver recognizes them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Receiver: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find flags, then remove stuffed 0s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Same trick elsewhere: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USB (after six 1s), CAN (after five equal bits), for clock recovery</a:t>
            </a:r>
          </a:p>
        </p:txBody>
      </p:sp>
      <p:pic>
        <p:nvPicPr>
          <p:cNvPr id="6" name="fig11_4 6" descr="fig11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156" y="1024128"/>
            <a:ext cx="7225223" cy="3767562"/>
          </a:xfrm>
          <a:prstGeom prst="rect">
            <a:avLst/>
          </a:prstGeom>
        </p:spPr>
      </p:pic>
      <p:pic>
        <p:nvPicPr>
          <p:cNvPr id="7" name="fig11_4 step 1 7" descr="fig11_4 ste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156" y="1741427"/>
            <a:ext cx="7225223" cy="898365"/>
          </a:xfrm>
          <a:prstGeom prst="rect">
            <a:avLst/>
          </a:prstGeom>
        </p:spPr>
      </p:pic>
      <p:pic>
        <p:nvPicPr>
          <p:cNvPr id="8" name="fig11_4 step 2 8" descr="fig11_4 ste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156" y="2632828"/>
            <a:ext cx="7225223" cy="1020236"/>
          </a:xfrm>
          <a:prstGeom prst="rect">
            <a:avLst/>
          </a:prstGeom>
        </p:spPr>
      </p:pic>
      <p:pic>
        <p:nvPicPr>
          <p:cNvPr id="9" name="fig11_4 step 3 9" descr="fig11_4 step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3156" y="3646101"/>
            <a:ext cx="7225223" cy="1145590"/>
          </a:xfrm>
          <a:prstGeom prst="rect">
            <a:avLst/>
          </a:prstGeom>
        </p:spPr>
      </p:pic>
      <p:sp>
        <p:nvSpPr>
          <p:cNvPr id="10" name="Label 10"/>
          <p:cNvSpPr/>
          <p:nvPr/>
        </p:nvSpPr>
        <p:spPr>
          <a:xfrm>
            <a:off x="4582424" y="4809978"/>
            <a:ext cx="722522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11.4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Bit stuffing and unstuffing</a:t>
            </a:r>
          </a:p>
        </p:txBody>
      </p:sp>
      <p:sp>
        <p:nvSpPr>
          <p:cNvPr id="11" name="Label 11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48391" cy="310896"/>
          </a:xfrm>
          <a:prstGeom prst="roundRect">
            <a:avLst>
              <a:gd name="adj" fmla="val 22000"/>
            </a:avLst>
          </a:prstGeom>
          <a:solidFill>
            <a:srgbClr val="D98E1F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Today</a:t>
            </a:r>
          </a:p>
        </p:txBody>
      </p:sp>
      <p:sp>
        <p:nvSpPr>
          <p:cNvPr id="3" name="Label 3"/>
          <p:cNvSpPr/>
          <p:nvPr/>
        </p:nvSpPr>
        <p:spPr>
          <a:xfrm>
            <a:off x="1297031" y="219456"/>
            <a:ext cx="10510616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Where frame boundaries come from now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4623664"/>
            <a:ext cx="5583784" cy="730606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Trend: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not bit-oriented, as the book says, but length fields and PHY coding, no stuffing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4623664"/>
            <a:ext cx="5583784" cy="730606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Stuffing survives with flags: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HDLC family, PPP, low-speed buses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384048" y="1024128"/>
          <a:ext cx="11423599" cy="3246120"/>
        </p:xfrm>
        <a:graphic>
          <a:graphicData uri="http://schemas.openxmlformats.org/drawingml/2006/table">
            <a:tbl>
              <a:tblPr firstRow="1" bandRow="1"/>
              <a:tblGrid>
                <a:gridCol w="2924441"/>
                <a:gridCol w="5117772"/>
                <a:gridCol w="3381385"/>
              </a:tblGrid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Link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Frame boundary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Stuffing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HDLC, PPP (serial, SONET/SDH)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Flag 0x7E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Bit or byte stuffing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USB 1.x and 2.0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SYNC pattern, end-of-packet line state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Bit stuffing after six 1s, keeps NRZI transitions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CAN bus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Start-of-frame bit, fixed field layout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Stuff bit after five equal bits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Ethernet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Preamble + SFD, PHY code groups mark start and end (8b/10b, 64b/66b)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None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GFP over SDH/OTN (G.7041)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2-byte length + CRC-16 core header, hunted like ATM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None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Wi-Fi A-MPDU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4-byte delimiter: length, CRC-8, signature 0x4E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None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5G NR MAC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Size known from the grant (DCI), subheaders carry lengths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None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Label 8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11.1.2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Flow control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3072384"/>
            <a:ext cx="5583784" cy="2668524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Producer faster than consumer: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consumer overwhelmed, frames dropped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Producer slower: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consumer waits, lower efficiency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Flow control: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prevent loss at the consumer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Four entities: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network and data-link layers at each node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Here: only the two data-link layers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3072384"/>
            <a:ext cx="5583784" cy="2642616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Feedback: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receiver tells sender to stop or slow down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Buffers at sending and receiving DLC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Receiver buffer full → "stop"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Space again → "send more"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Example 11.1: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one-slot buffer, slot empty → "send the next frame"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This is the ACK of Stop-and-Wait (11.2.2)</a:t>
            </a:r>
          </a:p>
        </p:txBody>
      </p:sp>
      <p:pic>
        <p:nvPicPr>
          <p:cNvPr id="7" name="fig11_5 7" descr="fig11_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6729" y="1024128"/>
            <a:ext cx="7838237" cy="1517904"/>
          </a:xfrm>
          <a:prstGeom prst="rect">
            <a:avLst/>
          </a:prstGeom>
        </p:spPr>
      </p:pic>
      <p:sp>
        <p:nvSpPr>
          <p:cNvPr id="8" name="Label 8"/>
          <p:cNvSpPr/>
          <p:nvPr/>
        </p:nvSpPr>
        <p:spPr>
          <a:xfrm>
            <a:off x="2176729" y="2560320"/>
            <a:ext cx="783823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11.5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Flow control at the data-link layer</a:t>
            </a:r>
          </a:p>
        </p:txBody>
      </p:sp>
      <p:sp>
        <p:nvSpPr>
          <p:cNvPr id="9" name="Label 9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11.1.2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Error control and connections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5583784" cy="3585667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Physical layer unreliable → error control at DLC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CRC: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added by sender in the trailer (FCS), checked by receiver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Book says "header": it is the trailer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Method 1: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corrupted → silently discard, intact → deliver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Wired LANs, Ethernet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Method 2: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corrupted → discard, intact → deliver + ACK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ACK serves flow and error control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No ACK before timeout → sender assumes loss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1024128"/>
            <a:ext cx="5583784" cy="3507943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NAK: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explicit negative acknowledgment (HDLC REJ, SREJ)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11.1.3 Connectionless: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independent, unnumbered frames, no ordering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Not "no physical link": no relation between frames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Most LAN data-link protocols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Connection-oriented: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setup → transfer → teardown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Frames numbered, delivered in order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Some point-to-point links, wireless LANs, WANs</a:t>
            </a:r>
          </a:p>
        </p:txBody>
      </p:sp>
      <p:sp>
        <p:nvSpPr>
          <p:cNvPr id="7" name="Label 7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599117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11.2</a:t>
            </a:r>
          </a:p>
        </p:txBody>
      </p:sp>
      <p:sp>
        <p:nvSpPr>
          <p:cNvPr id="3" name="Label 3"/>
          <p:cNvSpPr/>
          <p:nvPr/>
        </p:nvSpPr>
        <p:spPr>
          <a:xfrm>
            <a:off x="1147757" y="219456"/>
            <a:ext cx="10659891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Data-link protocols and FSMs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5086807" cy="5316322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Classic four: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Simple, Stop-and-Wait, Go-Back-N, Selective-Repeat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This chapter: first two, all four in Chapter 23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Book: last two "disappeared" → alive in wireless links (Today)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FSM: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finite number of states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Stays in a state until an event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Event → actions (maybe none) + next state (maybe same)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One initial state, marked by the colored arrow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Figure 11.6: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two states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State I, event 1 → actions 1, 2 → State II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State II, event 2 → action 3, stay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State II, event 3 → no action → State I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Book text: "three states", "event 1 → action 3": wrong</a:t>
            </a:r>
          </a:p>
        </p:txBody>
      </p:sp>
      <p:pic>
        <p:nvPicPr>
          <p:cNvPr id="6" name="fig11_6 6" descr="fig11_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65" y="1024128"/>
            <a:ext cx="6082004" cy="2204454"/>
          </a:xfrm>
          <a:prstGeom prst="rect">
            <a:avLst/>
          </a:prstGeom>
        </p:spPr>
      </p:pic>
      <p:sp>
        <p:nvSpPr>
          <p:cNvPr id="7" name="Label 7"/>
          <p:cNvSpPr/>
          <p:nvPr/>
        </p:nvSpPr>
        <p:spPr>
          <a:xfrm>
            <a:off x="5725644" y="3246870"/>
            <a:ext cx="6082004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11.6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An example FSM</a:t>
            </a:r>
          </a:p>
        </p:txBody>
      </p:sp>
      <p:sp>
        <p:nvSpPr>
          <p:cNvPr id="8" name="Label 8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11.2.1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Simple protocol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3075127" cy="5290414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No flow control, no error control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Assumption: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receiver handles every frame at once, never overwhelmed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Sender DLC: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packet from network layer → frame → send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Receiver DLC: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frame → extract packet → deliver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FSMs: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one state each, Ready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Sender waits for a packet from its network layer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Receiver waits for a frame from the link</a:t>
            </a:r>
          </a:p>
        </p:txBody>
      </p:sp>
      <p:pic>
        <p:nvPicPr>
          <p:cNvPr id="6" name="fig11_7 6" descr="fig11_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646" y="1024128"/>
            <a:ext cx="7399563" cy="1251667"/>
          </a:xfrm>
          <a:prstGeom prst="rect">
            <a:avLst/>
          </a:prstGeom>
        </p:spPr>
      </p:pic>
      <p:sp>
        <p:nvSpPr>
          <p:cNvPr id="7" name="Label 7"/>
          <p:cNvSpPr/>
          <p:nvPr/>
        </p:nvSpPr>
        <p:spPr>
          <a:xfrm>
            <a:off x="4061646" y="2294083"/>
            <a:ext cx="739956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11.7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Simple protocol</a:t>
            </a:r>
          </a:p>
        </p:txBody>
      </p:sp>
      <p:pic>
        <p:nvPicPr>
          <p:cNvPr id="8" name="fig11_8 8" descr="fig11_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589" y="2806147"/>
            <a:ext cx="8095677" cy="2463174"/>
          </a:xfrm>
          <a:prstGeom prst="rect">
            <a:avLst/>
          </a:prstGeom>
        </p:spPr>
      </p:pic>
      <p:sp>
        <p:nvSpPr>
          <p:cNvPr id="9" name="Label 9"/>
          <p:cNvSpPr/>
          <p:nvPr/>
        </p:nvSpPr>
        <p:spPr>
          <a:xfrm>
            <a:off x="3711970" y="5287609"/>
            <a:ext cx="809567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11.8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FSMs for the simple protocol</a:t>
            </a:r>
          </a:p>
        </p:txBody>
      </p:sp>
      <p:sp>
        <p:nvSpPr>
          <p:cNvPr id="10" name="Label 10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1268343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Example 11.2</a:t>
            </a:r>
          </a:p>
        </p:txBody>
      </p:sp>
      <p:sp>
        <p:nvSpPr>
          <p:cNvPr id="3" name="Label 3"/>
          <p:cNvSpPr/>
          <p:nvPr/>
        </p:nvSpPr>
        <p:spPr>
          <a:xfrm>
            <a:off x="1816983" y="219456"/>
            <a:ext cx="9990664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Simple protocol in action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3779215" cy="2642616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Sender: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frames back to back, no waiting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Receiver: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delivers each packet on arrival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Nothing flows back: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no ACK, no feedback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Safe only if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the receiver keeps up and the link never errs</a:t>
            </a:r>
          </a:p>
        </p:txBody>
      </p:sp>
      <p:pic>
        <p:nvPicPr>
          <p:cNvPr id="6" name="fig11_9 6" descr="fig11_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295" y="1024128"/>
            <a:ext cx="7388352" cy="3332074"/>
          </a:xfrm>
          <a:prstGeom prst="rect">
            <a:avLst/>
          </a:prstGeom>
        </p:spPr>
      </p:pic>
      <p:pic>
        <p:nvPicPr>
          <p:cNvPr id="7" name="fig11_9 step 1 7" descr="fig11_9 ste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295" y="2190902"/>
            <a:ext cx="7388352" cy="896112"/>
          </a:xfrm>
          <a:prstGeom prst="rect">
            <a:avLst/>
          </a:prstGeom>
        </p:spPr>
      </p:pic>
      <p:pic>
        <p:nvPicPr>
          <p:cNvPr id="8" name="fig11_9 step 2 8" descr="fig11_9 ste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295" y="3079699"/>
            <a:ext cx="7388352" cy="1276502"/>
          </a:xfrm>
          <a:prstGeom prst="rect">
            <a:avLst/>
          </a:prstGeom>
        </p:spPr>
      </p:pic>
      <p:sp>
        <p:nvSpPr>
          <p:cNvPr id="9" name="Label 9"/>
          <p:cNvSpPr/>
          <p:nvPr/>
        </p:nvSpPr>
        <p:spPr>
          <a:xfrm>
            <a:off x="4419295" y="4374490"/>
            <a:ext cx="738835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11.9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Flow diagram for Example 11.2</a:t>
            </a:r>
          </a:p>
        </p:txBody>
      </p:sp>
      <p:sp>
        <p:nvSpPr>
          <p:cNvPr id="10" name="Label 10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11.2.2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Stop-and-Wait protocol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3419856"/>
            <a:ext cx="5583784" cy="1803197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Flow control + error control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One frame at a time: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wait for ACK before the next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CRC on each data frame: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corrupted → silently discarded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Receiver silence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= frame lost or corrupted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3419856"/>
            <a:ext cx="5583784" cy="1777289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Timer: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started at each send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ACK in time → stop timer, send next frame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Timeout → resend the saved copy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Sender keeps a copy until its ACK arrives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At most one frame and one ACK on the link</a:t>
            </a:r>
          </a:p>
        </p:txBody>
      </p:sp>
      <p:pic>
        <p:nvPicPr>
          <p:cNvPr id="7" name="fig11_10 7" descr="fig11_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273" y="1024128"/>
            <a:ext cx="8277149" cy="1865376"/>
          </a:xfrm>
          <a:prstGeom prst="rect">
            <a:avLst/>
          </a:prstGeom>
        </p:spPr>
      </p:pic>
      <p:sp>
        <p:nvSpPr>
          <p:cNvPr id="8" name="Label 8"/>
          <p:cNvSpPr/>
          <p:nvPr/>
        </p:nvSpPr>
        <p:spPr>
          <a:xfrm>
            <a:off x="1957273" y="2907792"/>
            <a:ext cx="827714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11.10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Stop-and-Wait protocol</a:t>
            </a:r>
          </a:p>
        </p:txBody>
      </p:sp>
      <p:sp>
        <p:nvSpPr>
          <p:cNvPr id="9" name="Label 9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11.2.2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Stop-and-Wait FSMs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3278834" cy="5238598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Sender, Ready state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Packet arrives → make frame, save copy, start timer, send → Blocking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Sender, Blocking state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Timeout → resend saved frame, restart timer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Corrupted ACK → discard it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Error-free ACK → stop timer, discard copy → Ready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Receiver, always Ready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Error-free frame → deliver packet, send ACK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Corrupted frame → discard</a:t>
            </a:r>
          </a:p>
        </p:txBody>
      </p:sp>
      <p:pic>
        <p:nvPicPr>
          <p:cNvPr id="6" name="fig11_11 6" descr="fig11_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473" y="1024128"/>
            <a:ext cx="7887614" cy="5156484"/>
          </a:xfrm>
          <a:prstGeom prst="rect">
            <a:avLst/>
          </a:prstGeom>
        </p:spPr>
      </p:pic>
      <p:sp>
        <p:nvSpPr>
          <p:cNvPr id="7" name="Label 7"/>
          <p:cNvSpPr/>
          <p:nvPr/>
        </p:nvSpPr>
        <p:spPr>
          <a:xfrm>
            <a:off x="3919473" y="6198900"/>
            <a:ext cx="7887614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11.11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FSM for the Stop-and-Wait protocol</a:t>
            </a:r>
          </a:p>
        </p:txBody>
      </p:sp>
      <p:sp>
        <p:nvSpPr>
          <p:cNvPr id="8" name="Label 8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1268343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Example 11.3</a:t>
            </a:r>
          </a:p>
        </p:txBody>
      </p:sp>
      <p:sp>
        <p:nvSpPr>
          <p:cNvPr id="3" name="Label 3"/>
          <p:cNvSpPr/>
          <p:nvPr/>
        </p:nvSpPr>
        <p:spPr>
          <a:xfrm>
            <a:off x="1816983" y="219456"/>
            <a:ext cx="9990664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Lost frame, lost ACK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3733840" cy="3637483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Frame 1: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sent, acknowledged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Frame 2: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lost → timeout → resent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Frame 3: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delivered, ACK lost → timeout → resent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Receiver delivers packet 3 twice: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duplicate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Lost: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lost or corrupted, frame or ACK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Fix: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number the frames and the ACKs</a:t>
            </a:r>
          </a:p>
        </p:txBody>
      </p:sp>
      <p:pic>
        <p:nvPicPr>
          <p:cNvPr id="6" name="fig11_12 6" descr="fig11_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4916" y="1024128"/>
            <a:ext cx="7431735" cy="5155833"/>
          </a:xfrm>
          <a:prstGeom prst="rect">
            <a:avLst/>
          </a:prstGeom>
        </p:spPr>
      </p:pic>
      <p:pic>
        <p:nvPicPr>
          <p:cNvPr id="7" name="fig11_12 step 1 7" descr="fig11_12 ste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2168" y="1926579"/>
            <a:ext cx="5274482" cy="888069"/>
          </a:xfrm>
          <a:prstGeom prst="rect">
            <a:avLst/>
          </a:prstGeom>
        </p:spPr>
      </p:pic>
      <p:pic>
        <p:nvPicPr>
          <p:cNvPr id="8" name="fig11_12 step 2 8" descr="fig11_12 ste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2168" y="2807457"/>
            <a:ext cx="5274482" cy="632794"/>
          </a:xfrm>
          <a:prstGeom prst="rect">
            <a:avLst/>
          </a:prstGeom>
        </p:spPr>
      </p:pic>
      <p:pic>
        <p:nvPicPr>
          <p:cNvPr id="9" name="fig11_12 step 3 9" descr="fig11_12 step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2168" y="3433060"/>
            <a:ext cx="5274482" cy="819756"/>
          </a:xfrm>
          <a:prstGeom prst="rect">
            <a:avLst/>
          </a:prstGeom>
        </p:spPr>
      </p:pic>
      <p:pic>
        <p:nvPicPr>
          <p:cNvPr id="10" name="fig11_12 step 4 10" descr="fig11_12 step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2168" y="4245625"/>
            <a:ext cx="5274482" cy="855710"/>
          </a:xfrm>
          <a:prstGeom prst="rect">
            <a:avLst/>
          </a:prstGeom>
        </p:spPr>
      </p:pic>
      <p:pic>
        <p:nvPicPr>
          <p:cNvPr id="11" name="fig11_12 step 5 11" descr="fig11_12 step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2168" y="5094144"/>
            <a:ext cx="5274482" cy="1085817"/>
          </a:xfrm>
          <a:prstGeom prst="rect">
            <a:avLst/>
          </a:prstGeom>
        </p:spPr>
      </p:pic>
      <p:sp>
        <p:nvSpPr>
          <p:cNvPr id="12" name="Label 12"/>
          <p:cNvSpPr/>
          <p:nvPr/>
        </p:nvSpPr>
        <p:spPr>
          <a:xfrm>
            <a:off x="4374916" y="6198249"/>
            <a:ext cx="743173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11.12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Flow diagram for Example 11.3</a:t>
            </a:r>
          </a:p>
        </p:txBody>
      </p:sp>
      <p:sp>
        <p:nvSpPr>
          <p:cNvPr id="13" name="Label 13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1268343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Example 11.4</a:t>
            </a:r>
          </a:p>
        </p:txBody>
      </p:sp>
      <p:sp>
        <p:nvSpPr>
          <p:cNvPr id="3" name="Label 3"/>
          <p:cNvSpPr/>
          <p:nvPr/>
        </p:nvSpPr>
        <p:spPr>
          <a:xfrm>
            <a:off x="1816983" y="219456"/>
            <a:ext cx="9990664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Sequence and acknowledgment numbers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4218127" cy="5166055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Duplicates as harmful as corruption: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an online order placed twice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Sequence numbers: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0, 1, 0, 1, …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ACK numbers: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1, 0, 1, 0, …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ACK n = next frame expected is n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1 bit suffices: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one frame outstanding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Example 11.4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Frame 0 → ACK 1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Frame 1 lost → resent → ACK 0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Frame 0 delivered, ACK 1 lost → Frame 0 resent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Receiver expects 1: discards it, re-sends ACK 1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In use: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Bluetooth LE link layer, 1-bit SN and NESN (next expected SN)</a:t>
            </a:r>
          </a:p>
        </p:txBody>
      </p:sp>
      <p:pic>
        <p:nvPicPr>
          <p:cNvPr id="6" name="fig11_13 6" descr="fig11_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8909" y="1024128"/>
            <a:ext cx="6948035" cy="4870753"/>
          </a:xfrm>
          <a:prstGeom prst="rect">
            <a:avLst/>
          </a:prstGeom>
        </p:spPr>
      </p:pic>
      <p:pic>
        <p:nvPicPr>
          <p:cNvPr id="7" name="fig11_13 step 1 7" descr="fig11_13 ste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461" y="1879480"/>
            <a:ext cx="4911484" cy="834986"/>
          </a:xfrm>
          <a:prstGeom prst="rect">
            <a:avLst/>
          </a:prstGeom>
        </p:spPr>
      </p:pic>
      <p:pic>
        <p:nvPicPr>
          <p:cNvPr id="8" name="fig11_13 step 2 8" descr="fig11_13 ste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5461" y="2707677"/>
            <a:ext cx="4911484" cy="597388"/>
          </a:xfrm>
          <a:prstGeom prst="rect">
            <a:avLst/>
          </a:prstGeom>
        </p:spPr>
      </p:pic>
      <p:pic>
        <p:nvPicPr>
          <p:cNvPr id="9" name="fig11_13 step 3 9" descr="fig11_13 step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5461" y="3298277"/>
            <a:ext cx="4911484" cy="773890"/>
          </a:xfrm>
          <a:prstGeom prst="rect">
            <a:avLst/>
          </a:prstGeom>
        </p:spPr>
      </p:pic>
      <p:pic>
        <p:nvPicPr>
          <p:cNvPr id="10" name="fig11_13 step 4 10" descr="fig11_13 step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5461" y="4065379"/>
            <a:ext cx="4911484" cy="828198"/>
          </a:xfrm>
          <a:prstGeom prst="rect">
            <a:avLst/>
          </a:prstGeom>
        </p:spPr>
      </p:pic>
      <p:pic>
        <p:nvPicPr>
          <p:cNvPr id="11" name="fig11_13 step 5 11" descr="fig11_13 step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5461" y="4886788"/>
            <a:ext cx="4911484" cy="1008093"/>
          </a:xfrm>
          <a:prstGeom prst="rect">
            <a:avLst/>
          </a:prstGeom>
        </p:spPr>
      </p:pic>
      <p:pic>
        <p:nvPicPr>
          <p:cNvPr id="12" name="fig11_13 step 5 12" descr="fig11_13 step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8909" y="4282611"/>
            <a:ext cx="2036552" cy="1228720"/>
          </a:xfrm>
          <a:prstGeom prst="rect">
            <a:avLst/>
          </a:prstGeom>
        </p:spPr>
      </p:pic>
      <p:sp>
        <p:nvSpPr>
          <p:cNvPr id="13" name="Label 13"/>
          <p:cNvSpPr/>
          <p:nvPr/>
        </p:nvSpPr>
        <p:spPr>
          <a:xfrm>
            <a:off x="4858909" y="5913169"/>
            <a:ext cx="694803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11.13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Flow diagram for Example 11.4</a:t>
            </a:r>
          </a:p>
        </p:txBody>
      </p:sp>
      <p:sp>
        <p:nvSpPr>
          <p:cNvPr id="14" name="Label 14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11.2.3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Piggybacking, efficiency, ARQ today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5583784" cy="2031187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Piggybacking: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ACK rides on reverse data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HDLC N(R), TCP (Ch. 24)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Stop-and-Wait on long links: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U = T</a:t>
            </a:r>
            <a:r>
              <a:rPr lang="en-US" sz="1800" baseline="-25000" dirty="0">
                <a:solidFill>
                  <a:srgbClr val="222222"/>
                </a:solidFill>
                <a:latin typeface="Arial"/>
                <a:cs typeface="Arial"/>
              </a:rPr>
              <a:t>f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/ (T</a:t>
            </a:r>
            <a:r>
              <a:rPr lang="en-US" sz="1800" baseline="-25000" dirty="0">
                <a:solidFill>
                  <a:srgbClr val="222222"/>
                </a:solidFill>
                <a:latin typeface="Arial"/>
                <a:cs typeface="Arial"/>
              </a:rPr>
              <a:t>f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+ RTT)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1 Gbps, 1500 bytes: T</a:t>
            </a:r>
            <a:r>
              <a:rPr lang="en-US" sz="1800" baseline="-25000" dirty="0">
                <a:solidFill>
                  <a:srgbClr val="222222"/>
                </a:solidFill>
                <a:latin typeface="Arial"/>
                <a:cs typeface="Arial"/>
              </a:rPr>
              <a:t>f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= 12 μs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100 m LAN, RTT ≈ 1 μs: U ≈ 92%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1000 km fiber, RTT ≈ 10 ms: U ≈ 0.12%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1024128"/>
            <a:ext cx="5583784" cy="1699565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Fix: many frames in flight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Go-Back-N, Selective Repeat (Ch. 23)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Parallel Stop-and-Wait (HARQ)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Book: last two "disappeared":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wireless links still need them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384048" y="3311347"/>
          <a:ext cx="11423599" cy="2240280"/>
        </p:xfrm>
        <a:graphic>
          <a:graphicData uri="http://schemas.openxmlformats.org/drawingml/2006/table">
            <a:tbl>
              <a:tblPr firstRow="1" bandRow="1"/>
              <a:tblGrid>
                <a:gridCol w="2650275"/>
                <a:gridCol w="4752217"/>
                <a:gridCol w="4021107"/>
              </a:tblGrid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Link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Scheme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Numbering, window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Bluetooth LE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Stop-and-Wait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1-bit SN and NESN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Wi-Fi 802.11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Stop-and-Wait, Block Ack for aggregates (selective)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Window 64, 256 (11ax), 1024 (11be)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LTE, 5G NR HARQ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Parallel Stop-and-Wait processes + soft combining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LTE FDD 8, NR up to 16 (32 for NTN)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LTE, 5G NR RLC AM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Selective Repeat, receiver status reports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NR: 12- or 18-bit SN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LAPB, LAPD (HDLC)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Go-Back-N with REJ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Modulo 8 or 128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Ethernet, PPP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None: drop bad frames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Upper layers recover (TCP)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</a:tbl>
          </a:graphicData>
        </a:graphic>
      </p:graphicFrame>
      <p:sp>
        <p:nvSpPr>
          <p:cNvPr id="8" name="Label 8"/>
          <p:cNvSpPr/>
          <p:nvPr/>
        </p:nvSpPr>
        <p:spPr>
          <a:xfrm>
            <a:off x="384048" y="5637124"/>
            <a:ext cx="1142359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D98E1F"/>
                </a:solidFill>
                <a:latin typeface="Arial"/>
                <a:cs typeface="Arial"/>
              </a:rPr>
              <a:t>Today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Link-layer ARQ in use</a:t>
            </a:r>
          </a:p>
        </p:txBody>
      </p:sp>
      <p:sp>
        <p:nvSpPr>
          <p:cNvPr id="9" name="Label 9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599117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11.3</a:t>
            </a:r>
          </a:p>
        </p:txBody>
      </p:sp>
      <p:sp>
        <p:nvSpPr>
          <p:cNvPr id="3" name="Label 3"/>
          <p:cNvSpPr/>
          <p:nvPr/>
        </p:nvSpPr>
        <p:spPr>
          <a:xfrm>
            <a:off x="1147757" y="219456"/>
            <a:ext cx="10659891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HDLC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5583784" cy="1725473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High-level Data Link Control: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bit-oriented, ISO/IEC 13239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Links: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point-to-point, multipoint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Stations: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primary + secondaries, or balanced peers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1024128"/>
            <a:ext cx="5583784" cy="2057095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Book: "implements Stop-and-Wait" → sliding window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3-bit numbers: 7 outstanding, 7-bit: 127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REJ → Go-Back-N, SREJ → Selective Repeat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Book: "theoretical" →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HDLC family still deployed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Not the Ethernet frame: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no flags, no stuffing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384048" y="3337255"/>
          <a:ext cx="11423599" cy="2560320"/>
        </p:xfrm>
        <a:graphic>
          <a:graphicData uri="http://schemas.openxmlformats.org/drawingml/2006/table">
            <a:tbl>
              <a:tblPr firstRow="1" bandRow="1"/>
              <a:tblGrid>
                <a:gridCol w="2741664"/>
                <a:gridCol w="8681935"/>
              </a:tblGrid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Protocol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Where it runs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LAPB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X.25 packet networks (legacy), base of AX.25 amateur packet radio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LAPD, LAPDm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ISDN D channel, GSM signaling over the radio link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LAPF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Frame Relay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Cisco HDLC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Default encapsulation on Cisco serial WAN interfaces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PPP in HDLC-like framing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RFC 1662, Packet over SONET/SDH (RFC 2615)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IEEE 802.2 LLC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HDLC-style I, S, U control field on 802 LANs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IEC 62056-46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Electricity meter reading (DLMS/COSEM) over HDLC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Label 8"/>
          <p:cNvSpPr/>
          <p:nvPr/>
        </p:nvSpPr>
        <p:spPr>
          <a:xfrm>
            <a:off x="384048" y="5992673"/>
            <a:ext cx="1142359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D98E1F"/>
                </a:solidFill>
                <a:latin typeface="Arial"/>
                <a:cs typeface="Arial"/>
              </a:rPr>
              <a:t>Today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HDLC family in use</a:t>
            </a:r>
          </a:p>
        </p:txBody>
      </p:sp>
      <p:sp>
        <p:nvSpPr>
          <p:cNvPr id="9" name="Label 9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11.3.1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Transfer modes: NRM and ABM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4710655" cy="3787750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NRM, normal response mode: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unbalanced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One primary: sends commands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Secondaries: only respond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Point-to-point or multipoint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ABM, asynchronous balanced mode: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balanced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Point-to-point only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Each station combined: primary + secondary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Either side may start: peers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Common mode today (LAPB, LAPD)</a:t>
            </a:r>
          </a:p>
        </p:txBody>
      </p:sp>
      <p:pic>
        <p:nvPicPr>
          <p:cNvPr id="6" name="fig11_14 6" descr="fig11_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752" y="1024128"/>
            <a:ext cx="6122877" cy="3427939"/>
          </a:xfrm>
          <a:prstGeom prst="rect">
            <a:avLst/>
          </a:prstGeom>
        </p:spPr>
      </p:pic>
      <p:sp>
        <p:nvSpPr>
          <p:cNvPr id="7" name="Label 7"/>
          <p:cNvSpPr/>
          <p:nvPr/>
        </p:nvSpPr>
        <p:spPr>
          <a:xfrm>
            <a:off x="5517752" y="4470355"/>
            <a:ext cx="612287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11.14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Normal response mode</a:t>
            </a:r>
          </a:p>
        </p:txBody>
      </p:sp>
      <p:pic>
        <p:nvPicPr>
          <p:cNvPr id="8" name="fig11_15 8" descr="fig11_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808" y="4982419"/>
            <a:ext cx="6460766" cy="1201686"/>
          </a:xfrm>
          <a:prstGeom prst="rect">
            <a:avLst/>
          </a:prstGeom>
        </p:spPr>
      </p:pic>
      <p:sp>
        <p:nvSpPr>
          <p:cNvPr id="9" name="Label 9"/>
          <p:cNvSpPr/>
          <p:nvPr/>
        </p:nvSpPr>
        <p:spPr>
          <a:xfrm>
            <a:off x="5346881" y="6202393"/>
            <a:ext cx="646076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11.15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Asynchronous balanced mode</a:t>
            </a:r>
          </a:p>
        </p:txBody>
      </p:sp>
      <p:sp>
        <p:nvSpPr>
          <p:cNvPr id="10" name="Label 10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11.3.2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HDLC frames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4583887" cy="5381092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I-frame: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user data + piggybacked control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S-frame: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flow and error control only, no information field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U-frame: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link management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Fields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Flag: 01111110 at start and end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Address: secondary station, 1 or more bytes</a:t>
            </a:r>
          </a:p>
          <a:p>
            <a:pPr marL="841248" indent="-219456">
              <a:lnSpc>
                <a:spcPct val="100000"/>
              </a:lnSpc>
              <a:spcBef>
                <a:spcPts val="100"/>
              </a:spcBef>
              <a:buClr>
                <a:srgbClr val="0F7A85"/>
              </a:buClr>
              <a:buFont typeface="Arial"/>
              <a:buChar char="▪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From primary: "to" address, from secondary: "from" address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Control: 1 or 2 bytes, frame type and numbers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Information: user data (I) or management data (U)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FCS: CRC-16 or CRC-32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Back-to-back frames may share one flag</a:t>
            </a:r>
          </a:p>
        </p:txBody>
      </p:sp>
      <p:pic>
        <p:nvPicPr>
          <p:cNvPr id="6" name="fig11_16 6" descr="fig11_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224" y="1024128"/>
            <a:ext cx="6581167" cy="2748851"/>
          </a:xfrm>
          <a:prstGeom prst="rect">
            <a:avLst/>
          </a:prstGeom>
        </p:spPr>
      </p:pic>
      <p:sp>
        <p:nvSpPr>
          <p:cNvPr id="7" name="Label 7"/>
          <p:cNvSpPr/>
          <p:nvPr/>
        </p:nvSpPr>
        <p:spPr>
          <a:xfrm>
            <a:off x="5225224" y="3791267"/>
            <a:ext cx="658116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11.16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HDLC frames</a:t>
            </a:r>
          </a:p>
        </p:txBody>
      </p:sp>
      <p:sp>
        <p:nvSpPr>
          <p:cNvPr id="8" name="Label 8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11.3.2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Control field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5269687" cy="5191963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First bits = type: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0 → I, 10 → S, 11 → U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I-frame: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N(S) 3 bits, P/F, N(R) 3 bits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N(S): sequence number of this frame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N(R): piggybacked ACK, next frame expected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P/F: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Poll (primary → secondary), Final (secondary → primary)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S-frame codes, with N(R)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RR 00: ACK, ready for more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RNR 10: ACK, but busy, stop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REJ 01: NAK, resend from N(R) (Go-Back-N)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SREJ 11: NAK, resend only N(R) (Selective Repeat)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U-frame: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2 + 3 code bits → up to 32 types (SABM, UA, DISC, …)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Extended mode: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2-byte control, 7-bit N(S) and N(R)</a:t>
            </a:r>
          </a:p>
        </p:txBody>
      </p:sp>
      <p:pic>
        <p:nvPicPr>
          <p:cNvPr id="6" name="fig11_17 6" descr="fig11_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0387" y="1024128"/>
            <a:ext cx="5896640" cy="2592686"/>
          </a:xfrm>
          <a:prstGeom prst="rect">
            <a:avLst/>
          </a:prstGeom>
        </p:spPr>
      </p:pic>
      <p:sp>
        <p:nvSpPr>
          <p:cNvPr id="7" name="Label 7"/>
          <p:cNvSpPr/>
          <p:nvPr/>
        </p:nvSpPr>
        <p:spPr>
          <a:xfrm>
            <a:off x="5910387" y="3635102"/>
            <a:ext cx="589664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11.17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Control field format for the different frame types</a:t>
            </a:r>
          </a:p>
        </p:txBody>
      </p:sp>
      <p:sp>
        <p:nvSpPr>
          <p:cNvPr id="8" name="Label 8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1268343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Example 11.5</a:t>
            </a:r>
          </a:p>
        </p:txBody>
      </p:sp>
      <p:sp>
        <p:nvSpPr>
          <p:cNvPr id="3" name="Label 3"/>
          <p:cNvSpPr/>
          <p:nvPr/>
        </p:nvSpPr>
        <p:spPr>
          <a:xfrm>
            <a:off x="1816983" y="219456"/>
            <a:ext cx="9990664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Connection setup and release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6291830" cy="3129686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SABM, A → B: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set asynchronous balanced mode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Control bits 11 11 P 100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UA, B → A: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unnumbered acknowledgment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Control bits 11 00 F 110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Data transfer: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I-frames and S-frames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DISC, A → B: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disconnect, control bits 11 00 P 010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UA, B → A: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confirms the release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Book figure: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UA from B carries address A → B, a response carries its sender's address</a:t>
            </a:r>
          </a:p>
        </p:txBody>
      </p:sp>
      <p:pic>
        <p:nvPicPr>
          <p:cNvPr id="6" name="fig11_18 6" descr="fig11_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0717" y="1024128"/>
            <a:ext cx="4878123" cy="5159740"/>
          </a:xfrm>
          <a:prstGeom prst="rect">
            <a:avLst/>
          </a:prstGeom>
        </p:spPr>
      </p:pic>
      <p:pic>
        <p:nvPicPr>
          <p:cNvPr id="7" name="fig11_18 step 1 7" descr="fig11_18 ste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188" y="1548518"/>
            <a:ext cx="4311652" cy="945197"/>
          </a:xfrm>
          <a:prstGeom prst="rect">
            <a:avLst/>
          </a:prstGeom>
        </p:spPr>
      </p:pic>
      <p:pic>
        <p:nvPicPr>
          <p:cNvPr id="8" name="fig11_18 step 2 8" descr="fig11_18 ste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7188" y="2487241"/>
            <a:ext cx="4311652" cy="954908"/>
          </a:xfrm>
          <a:prstGeom prst="rect">
            <a:avLst/>
          </a:prstGeom>
        </p:spPr>
      </p:pic>
      <p:pic>
        <p:nvPicPr>
          <p:cNvPr id="9" name="fig11_18 step 3 9" descr="fig11_18 step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7188" y="3435675"/>
            <a:ext cx="4311652" cy="543812"/>
          </a:xfrm>
          <a:prstGeom prst="rect">
            <a:avLst/>
          </a:prstGeom>
        </p:spPr>
      </p:pic>
      <p:pic>
        <p:nvPicPr>
          <p:cNvPr id="10" name="fig11_18 step 4 10" descr="fig11_18 step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7188" y="3973013"/>
            <a:ext cx="4311652" cy="1039069"/>
          </a:xfrm>
          <a:prstGeom prst="rect">
            <a:avLst/>
          </a:prstGeom>
        </p:spPr>
      </p:pic>
      <p:pic>
        <p:nvPicPr>
          <p:cNvPr id="11" name="fig11_18 step 5 11" descr="fig11_18 step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7188" y="5005608"/>
            <a:ext cx="4311652" cy="1178259"/>
          </a:xfrm>
          <a:prstGeom prst="rect">
            <a:avLst/>
          </a:prstGeom>
        </p:spPr>
      </p:pic>
      <p:sp>
        <p:nvSpPr>
          <p:cNvPr id="12" name="Label 12"/>
          <p:cNvSpPr/>
          <p:nvPr/>
        </p:nvSpPr>
        <p:spPr>
          <a:xfrm>
            <a:off x="6929524" y="6202156"/>
            <a:ext cx="487812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11.18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Example of connection and disconnection</a:t>
            </a:r>
          </a:p>
        </p:txBody>
      </p:sp>
      <p:sp>
        <p:nvSpPr>
          <p:cNvPr id="13" name="Label 13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23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1268343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Example 11.6</a:t>
            </a:r>
          </a:p>
        </p:txBody>
      </p:sp>
      <p:sp>
        <p:nvSpPr>
          <p:cNvPr id="3" name="Label 3"/>
          <p:cNvSpPr/>
          <p:nvPr/>
        </p:nvSpPr>
        <p:spPr>
          <a:xfrm>
            <a:off x="1816983" y="219456"/>
            <a:ext cx="9990664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Piggybacking with and without error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5446328" cy="4145280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a. No error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A → B: I0, I1 with N(R) = 0, nothing from B yet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B → A: I0, I1, I2 with N(R) = 2, A's 0 and 1 received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A has no data: RR 3 acknowledges B's 0, 1, 2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b. Error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B's I1 lost, I2 out of order → discarded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A → B: REJ 1, a NAK: resend from 1 (Go-Back-N)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B resends I1, I2 → A answers RR 3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Book figure: discarded I2 shows N(R) = 2 → 0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Three frames outstanding: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HDLC is not Stop-and-Wait</a:t>
            </a:r>
          </a:p>
        </p:txBody>
      </p:sp>
      <p:pic>
        <p:nvPicPr>
          <p:cNvPr id="6" name="fig11_19 6" descr="fig11_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260" y="1024128"/>
            <a:ext cx="5719535" cy="5155680"/>
          </a:xfrm>
          <a:prstGeom prst="rect">
            <a:avLst/>
          </a:prstGeom>
        </p:spPr>
      </p:pic>
      <p:pic>
        <p:nvPicPr>
          <p:cNvPr id="7" name="fig11_19 step 1 7" descr="fig11_19 ste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260" y="1542995"/>
            <a:ext cx="2849270" cy="632838"/>
          </a:xfrm>
          <a:prstGeom prst="rect">
            <a:avLst/>
          </a:prstGeom>
        </p:spPr>
      </p:pic>
      <p:pic>
        <p:nvPicPr>
          <p:cNvPr id="8" name="fig11_19 step 2 8" descr="fig11_19 ste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7260" y="2169835"/>
            <a:ext cx="2849270" cy="671828"/>
          </a:xfrm>
          <a:prstGeom prst="rect">
            <a:avLst/>
          </a:prstGeom>
        </p:spPr>
      </p:pic>
      <p:pic>
        <p:nvPicPr>
          <p:cNvPr id="9" name="fig11_19 step 3 9" descr="fig11_19 step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7260" y="2835664"/>
            <a:ext cx="2849270" cy="698821"/>
          </a:xfrm>
          <a:prstGeom prst="rect">
            <a:avLst/>
          </a:prstGeom>
        </p:spPr>
      </p:pic>
      <p:pic>
        <p:nvPicPr>
          <p:cNvPr id="10" name="fig11_19 step 4 10" descr="fig11_19 step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7260" y="3528487"/>
            <a:ext cx="2849270" cy="650833"/>
          </a:xfrm>
          <a:prstGeom prst="rect">
            <a:avLst/>
          </a:prstGeom>
        </p:spPr>
      </p:pic>
      <p:pic>
        <p:nvPicPr>
          <p:cNvPr id="11" name="fig11_19 step 5 11" descr="fig11_19 step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7260" y="4173322"/>
            <a:ext cx="2849270" cy="671828"/>
          </a:xfrm>
          <a:prstGeom prst="rect">
            <a:avLst/>
          </a:prstGeom>
        </p:spPr>
      </p:pic>
      <p:pic>
        <p:nvPicPr>
          <p:cNvPr id="12" name="fig11_19 step 6 12" descr="fig11_19 step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7260" y="4839151"/>
            <a:ext cx="2849270" cy="1340657"/>
          </a:xfrm>
          <a:prstGeom prst="rect">
            <a:avLst/>
          </a:prstGeom>
        </p:spPr>
      </p:pic>
      <p:pic>
        <p:nvPicPr>
          <p:cNvPr id="13" name="fig11_19 step 7 13" descr="fig11_19 step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86415" y="1378037"/>
            <a:ext cx="2420380" cy="590849"/>
          </a:xfrm>
          <a:prstGeom prst="rect">
            <a:avLst/>
          </a:prstGeom>
        </p:spPr>
      </p:pic>
      <p:pic>
        <p:nvPicPr>
          <p:cNvPr id="14" name="fig11_19 step 7 14" descr="fig11_19 step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16330" y="1324051"/>
            <a:ext cx="1709562" cy="59985"/>
          </a:xfrm>
          <a:prstGeom prst="rect">
            <a:avLst/>
          </a:prstGeom>
        </p:spPr>
      </p:pic>
      <p:pic>
        <p:nvPicPr>
          <p:cNvPr id="15" name="fig11_19 step 8 15" descr="fig11_19 step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86415" y="1962888"/>
            <a:ext cx="2420380" cy="656832"/>
          </a:xfrm>
          <a:prstGeom prst="rect">
            <a:avLst/>
          </a:prstGeom>
        </p:spPr>
      </p:pic>
      <p:pic>
        <p:nvPicPr>
          <p:cNvPr id="16" name="fig11_19 step 9 16" descr="fig11_19 step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86415" y="2613721"/>
            <a:ext cx="2420380" cy="689823"/>
          </a:xfrm>
          <a:prstGeom prst="rect">
            <a:avLst/>
          </a:prstGeom>
        </p:spPr>
      </p:pic>
      <p:pic>
        <p:nvPicPr>
          <p:cNvPr id="17" name="fig11_19 step 10 17" descr="fig11_19 step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86415" y="3297546"/>
            <a:ext cx="2420380" cy="638836"/>
          </a:xfrm>
          <a:prstGeom prst="rect">
            <a:avLst/>
          </a:prstGeom>
        </p:spPr>
      </p:pic>
      <p:pic>
        <p:nvPicPr>
          <p:cNvPr id="18" name="fig11_19 step 11 18" descr="fig11_19 step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86415" y="3930384"/>
            <a:ext cx="2420380" cy="656832"/>
          </a:xfrm>
          <a:prstGeom prst="rect">
            <a:avLst/>
          </a:prstGeom>
        </p:spPr>
      </p:pic>
      <p:pic>
        <p:nvPicPr>
          <p:cNvPr id="19" name="fig11_19 step 12 19" descr="fig11_19 step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86415" y="4581217"/>
            <a:ext cx="2420380" cy="689823"/>
          </a:xfrm>
          <a:prstGeom prst="rect">
            <a:avLst/>
          </a:prstGeom>
        </p:spPr>
      </p:pic>
      <p:pic>
        <p:nvPicPr>
          <p:cNvPr id="20" name="fig11_19 step 13 20" descr="fig11_19 step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86415" y="5265042"/>
            <a:ext cx="2420380" cy="914766"/>
          </a:xfrm>
          <a:prstGeom prst="rect">
            <a:avLst/>
          </a:prstGeom>
        </p:spPr>
      </p:pic>
      <p:sp>
        <p:nvSpPr>
          <p:cNvPr id="21" name="Label 21"/>
          <p:cNvSpPr/>
          <p:nvPr/>
        </p:nvSpPr>
        <p:spPr>
          <a:xfrm>
            <a:off x="6087260" y="6198096"/>
            <a:ext cx="571953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11.19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Example of piggybacking with and without error</a:t>
            </a:r>
          </a:p>
        </p:txBody>
      </p:sp>
      <p:sp>
        <p:nvSpPr>
          <p:cNvPr id="22" name="Label 22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24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599117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11.4</a:t>
            </a:r>
          </a:p>
        </p:txBody>
      </p:sp>
      <p:sp>
        <p:nvSpPr>
          <p:cNvPr id="3" name="Label 3"/>
          <p:cNvSpPr/>
          <p:nvPr/>
        </p:nvSpPr>
        <p:spPr>
          <a:xfrm>
            <a:off x="1147757" y="219456"/>
            <a:ext cx="10659891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PPP services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5583784" cy="4425086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Point-to-Point Protocol: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RFC 1661 (1994)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Book: most users reach the ISP by dial-up modem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Dial-up nearly gone, PPP lives on in PPPoE, L2TP, cellular modems (Today)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Provides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Frame format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Link negotiation: LCP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Several network layers: one NCP each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Optional authentication: PAP, CHAP, later EAP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Address configuration: IPCP gives the user an address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Multilink PPP: an extension (RFC 1990), not a new version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1024128"/>
            <a:ext cx="5583784" cy="2590800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Does not provide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Flow control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Error recovery: CRC detects, bad frame silently dropped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Multipoint addressing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Book: "packets out of order"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A single link keeps order: frames get lost, not reordered</a:t>
            </a:r>
          </a:p>
        </p:txBody>
      </p:sp>
      <p:sp>
        <p:nvSpPr>
          <p:cNvPr id="7" name="Label 7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11.4.2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PPP framing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2673706"/>
            <a:ext cx="5583784" cy="2238451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Flag: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0x7E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Address: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0xFF, all stations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Control: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0x03, HDLC unnumbered information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Protocol: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2 bytes, 1 if compression negotiated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Payload: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up to 1500 bytes by default (MRU)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FCS: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CRC-16, or CRC-32 if negotiated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2673706"/>
            <a:ext cx="5583784" cy="2642616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Byte stuffing on asynchronous links (RFC 1662)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Send 0x7D, then the byte XOR 0x20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7E → 7D 5E, 7D → 7D 5D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Bytes below 0x20 escaped by default, ACCM option relaxes it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Bit-synchronous links: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HDLC bit stuffing instead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Padding optional: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flags mark the end (book: "needed")</a:t>
            </a:r>
          </a:p>
        </p:txBody>
      </p:sp>
      <p:pic>
        <p:nvPicPr>
          <p:cNvPr id="7" name="fig11_20 7" descr="fig11_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449" y="1024128"/>
            <a:ext cx="7746797" cy="1119226"/>
          </a:xfrm>
          <a:prstGeom prst="rect">
            <a:avLst/>
          </a:prstGeom>
        </p:spPr>
      </p:pic>
      <p:sp>
        <p:nvSpPr>
          <p:cNvPr id="8" name="Label 8"/>
          <p:cNvSpPr/>
          <p:nvPr/>
        </p:nvSpPr>
        <p:spPr>
          <a:xfrm>
            <a:off x="2222449" y="2161642"/>
            <a:ext cx="774679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11.20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PPP frame format</a:t>
            </a:r>
          </a:p>
        </p:txBody>
      </p:sp>
      <p:sp>
        <p:nvSpPr>
          <p:cNvPr id="9" name="Label 9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11.4.3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Transition phases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4080967" cy="4886249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Dead: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no carrier, line quiet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Establish: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carrier detected, LCP negotiates options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Authenticate: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only if agreed, PAP or CHAP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Failure → Terminate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Network: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NCP, e.g. IPCP, configures the network layer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Open: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data transfer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Terminate: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LCP Terminate-Request and Terminate-Ack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Carrier dropped → Dead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RFC 1661 names: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Link Dead, Establishment, Authentication, Network-Layer Protocol, Termination</a:t>
            </a:r>
          </a:p>
        </p:txBody>
      </p:sp>
      <p:pic>
        <p:nvPicPr>
          <p:cNvPr id="6" name="fig11_21 6" descr="fig11_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0096" y="1024128"/>
            <a:ext cx="7088502" cy="3807631"/>
          </a:xfrm>
          <a:prstGeom prst="rect">
            <a:avLst/>
          </a:prstGeom>
        </p:spPr>
      </p:pic>
      <p:sp>
        <p:nvSpPr>
          <p:cNvPr id="7" name="Label 7"/>
          <p:cNvSpPr/>
          <p:nvPr/>
        </p:nvSpPr>
        <p:spPr>
          <a:xfrm>
            <a:off x="4719145" y="4850047"/>
            <a:ext cx="708850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11.21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Transition phases</a:t>
            </a:r>
          </a:p>
        </p:txBody>
      </p:sp>
      <p:sp>
        <p:nvSpPr>
          <p:cNvPr id="8" name="Label 8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11.4.4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Multiplexing in PPP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4995367" cy="3715207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One link, several protocols: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told apart by the Protocol field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LCP 0xC021: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link setup, options, keepalive, teardown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Authentication: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PAP 0xC023, CHAP 0xC223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NCPs: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IPCP 0x8021, IPv6CP 0x8057, …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Data: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IPv4 0x0021, IPv6 0x0057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Pattern: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NCP 0x8xxx configures data 0x0xxx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NCP packets configure only: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never carry user data</a:t>
            </a:r>
          </a:p>
        </p:txBody>
      </p:sp>
      <p:pic>
        <p:nvPicPr>
          <p:cNvPr id="6" name="fig11_22 6" descr="fig11_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604" y="1024128"/>
            <a:ext cx="6173886" cy="5158423"/>
          </a:xfrm>
          <a:prstGeom prst="rect">
            <a:avLst/>
          </a:prstGeom>
        </p:spPr>
      </p:pic>
      <p:sp>
        <p:nvSpPr>
          <p:cNvPr id="7" name="Label 7"/>
          <p:cNvSpPr/>
          <p:nvPr/>
        </p:nvSpPr>
        <p:spPr>
          <a:xfrm>
            <a:off x="5633761" y="6200839"/>
            <a:ext cx="617388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11.22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Multiplexing in PPP</a:t>
            </a:r>
          </a:p>
        </p:txBody>
      </p:sp>
      <p:sp>
        <p:nvSpPr>
          <p:cNvPr id="8" name="Label 8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11.4.4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LCP packets and options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3806647" cy="4274820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Protocol field: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0xC021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Code: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packet type (Table 11.1)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ID: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matches a reply to its request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Length: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whole LCP packet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Information: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options as type, length, data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Configure-Request lists proposed options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Ack: all accepted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Nak: some values unacceptable, counter-proposal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Reject: some options unknown</a:t>
            </a:r>
          </a:p>
        </p:txBody>
      </p:sp>
      <p:pic>
        <p:nvPicPr>
          <p:cNvPr id="6" name="fig11_23 6" descr="fig11_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272" y="1024128"/>
            <a:ext cx="7329830" cy="1649578"/>
          </a:xfrm>
          <a:prstGeom prst="rect">
            <a:avLst/>
          </a:prstGeom>
        </p:spPr>
      </p:pic>
      <p:sp>
        <p:nvSpPr>
          <p:cNvPr id="7" name="Label 7"/>
          <p:cNvSpPr/>
          <p:nvPr/>
        </p:nvSpPr>
        <p:spPr>
          <a:xfrm>
            <a:off x="4462272" y="2691994"/>
            <a:ext cx="732983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11.23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LCP packet encapsulated in a frame</a:t>
            </a:r>
          </a:p>
        </p:txBody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5292547" y="3204058"/>
          <a:ext cx="5669280" cy="1600200"/>
        </p:xfrm>
        <a:graphic>
          <a:graphicData uri="http://schemas.openxmlformats.org/drawingml/2006/table">
            <a:tbl>
              <a:tblPr firstRow="1" bandRow="1"/>
              <a:tblGrid>
                <a:gridCol w="4496326"/>
                <a:gridCol w="1172954"/>
              </a:tblGrid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Option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Default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Maximum receive unit (payload field size)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1500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Authentication protocol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None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Protocol field compression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Off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Address and control field compression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Off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</a:tbl>
          </a:graphicData>
        </a:graphic>
      </p:graphicFrame>
      <p:sp>
        <p:nvSpPr>
          <p:cNvPr id="9" name="Label 9"/>
          <p:cNvSpPr/>
          <p:nvPr/>
        </p:nvSpPr>
        <p:spPr>
          <a:xfrm>
            <a:off x="5292547" y="4870552"/>
            <a:ext cx="566928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Table 11.2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Common options</a:t>
            </a:r>
          </a:p>
        </p:txBody>
      </p:sp>
      <p:sp>
        <p:nvSpPr>
          <p:cNvPr id="10" name="Label 10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11.4.4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LCP packet types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5510174"/>
            <a:ext cx="5583784" cy="808330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Codes 1 to 4: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configuration (Establish)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Codes 5, 6: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termination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5510174"/>
            <a:ext cx="5583784" cy="808330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Codes 7 to 11: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monitoring, debugging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Echo: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keepalive, e.g. PPPoE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384048" y="1024128"/>
          <a:ext cx="11423599" cy="3840480"/>
        </p:xfrm>
        <a:graphic>
          <a:graphicData uri="http://schemas.openxmlformats.org/drawingml/2006/table">
            <a:tbl>
              <a:tblPr firstRow="1" bandRow="1"/>
              <a:tblGrid>
                <a:gridCol w="1005277"/>
                <a:gridCol w="2650275"/>
                <a:gridCol w="7768047"/>
              </a:tblGrid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Code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Packet type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Description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Configure-request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Contains the list of proposed options and their values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Configure-ack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Accepts all options proposed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0x03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Configure-nak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Announces that some options are not acceptable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0x04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Configure-reject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Announces that some options are not recognized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0x05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Terminate-request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Request to shut down the line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0x06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Terminate-ack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Accept the shutdown request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0x07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Code-reject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Announces an unknown code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0x08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Protocol-reject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Announces an unknown protocol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0x09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Echo-request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A type of hello message to check if the other end is alive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0x0A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Echo-reply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The response to the echo-request message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0x0B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Discard-request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A request to discard the packet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Label 8"/>
          <p:cNvSpPr/>
          <p:nvPr/>
        </p:nvSpPr>
        <p:spPr>
          <a:xfrm>
            <a:off x="384048" y="4998110"/>
            <a:ext cx="1142359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Table 11.1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LCP packets</a:t>
            </a:r>
          </a:p>
        </p:txBody>
      </p:sp>
      <p:sp>
        <p:nvSpPr>
          <p:cNvPr id="9" name="Label 9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11.4.4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PAP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3417113" cy="5010607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Password Authentication Protocol: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RFC 1334, Protocol 0xC023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Two steps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User → system: user name + password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System → user: Authenticate-Ack or Authenticate-Nak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Codes: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1 Request, 2 Ack, 3 Nak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Password in clear text: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anyone on the link reads it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Book figure: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Ack and Nak carry Msg-Length + Message, not a user name</a:t>
            </a:r>
          </a:p>
        </p:txBody>
      </p:sp>
      <p:pic>
        <p:nvPicPr>
          <p:cNvPr id="6" name="fig11_24 6" descr="fig11_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193" y="1024128"/>
            <a:ext cx="7750454" cy="5157216"/>
          </a:xfrm>
          <a:prstGeom prst="rect">
            <a:avLst/>
          </a:prstGeom>
        </p:spPr>
      </p:pic>
      <p:sp>
        <p:nvSpPr>
          <p:cNvPr id="7" name="Label 7"/>
          <p:cNvSpPr/>
          <p:nvPr/>
        </p:nvSpPr>
        <p:spPr>
          <a:xfrm>
            <a:off x="4057193" y="6199632"/>
            <a:ext cx="7750454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11.24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PAP packets encapsulated in a PPP frame</a:t>
            </a:r>
          </a:p>
        </p:txBody>
      </p:sp>
      <p:sp>
        <p:nvSpPr>
          <p:cNvPr id="8" name="Label 8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11.4.4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CHAP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5635447" cy="5191963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Challenge Handshake Authentication Protocol: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RFC 1994, Protocol 0xC223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Three-way handshake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System → user: Challenge, a fresh random value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User → system: Response = MD5(ID, secret, challenge)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System computes the same → Success or Failure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Password never crosses the link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New challenge each time: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replayed response useless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May re-challenge during the session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Codes: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1 Challenge, 2 Response, 3 Success, 4 Failure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Weakness: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both ends store the secret in clear, MD5 dated</a:t>
            </a:r>
          </a:p>
        </p:txBody>
      </p:sp>
      <p:pic>
        <p:nvPicPr>
          <p:cNvPr id="6" name="fig11_25 6" descr="fig11_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161" y="1024128"/>
            <a:ext cx="5532852" cy="4052987"/>
          </a:xfrm>
          <a:prstGeom prst="rect">
            <a:avLst/>
          </a:prstGeom>
        </p:spPr>
      </p:pic>
      <p:sp>
        <p:nvSpPr>
          <p:cNvPr id="7" name="Label 7"/>
          <p:cNvSpPr/>
          <p:nvPr/>
        </p:nvSpPr>
        <p:spPr>
          <a:xfrm>
            <a:off x="6274796" y="5095403"/>
            <a:ext cx="553285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11.25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CHAP packets encapsulated in a PPP frame</a:t>
            </a:r>
          </a:p>
        </p:txBody>
      </p:sp>
      <p:sp>
        <p:nvSpPr>
          <p:cNvPr id="8" name="Label 8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11.4.4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NCP and IPCP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3075127" cy="4067556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One NCP per network-layer protocol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IPCP 0x8021, IPv6CP 0x8057, OSI 0x8023, Xerox NS IDP 0x8025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IPCP packets: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LCP codes 1 to 7 (Table 11.3)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IPCP options: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IP address for the user, DNS servers (RFC 1877)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IPv6CP: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only a 64-bit interface identifier, prefix via SLAAC or DHCPv6</a:t>
            </a:r>
          </a:p>
        </p:txBody>
      </p:sp>
      <p:pic>
        <p:nvPicPr>
          <p:cNvPr id="6" name="fig11_26 6" descr="fig11_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345" y="1024128"/>
            <a:ext cx="8090165" cy="1787323"/>
          </a:xfrm>
          <a:prstGeom prst="rect">
            <a:avLst/>
          </a:prstGeom>
        </p:spPr>
      </p:pic>
      <p:sp>
        <p:nvSpPr>
          <p:cNvPr id="7" name="Label 7"/>
          <p:cNvSpPr/>
          <p:nvPr/>
        </p:nvSpPr>
        <p:spPr>
          <a:xfrm>
            <a:off x="3716345" y="2829739"/>
            <a:ext cx="809016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11.26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IPCP packet encapsulated in PPP frame</a:t>
            </a:r>
          </a:p>
        </p:txBody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5841187" y="3341803"/>
          <a:ext cx="3840480" cy="2560320"/>
        </p:xfrm>
        <a:graphic>
          <a:graphicData uri="http://schemas.openxmlformats.org/drawingml/2006/table">
            <a:tbl>
              <a:tblPr firstRow="1" bandRow="1"/>
              <a:tblGrid>
                <a:gridCol w="1097280"/>
                <a:gridCol w="2743200"/>
              </a:tblGrid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Code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IPCP packet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Configure-request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Configure-ack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0x03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Configure-nak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0x04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Configure-reject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0x05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Terminate-request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0x06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Terminate-ack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0x07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Code-reject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Label 9"/>
          <p:cNvSpPr/>
          <p:nvPr/>
        </p:nvSpPr>
        <p:spPr>
          <a:xfrm>
            <a:off x="5841187" y="5997220"/>
            <a:ext cx="384048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Table 11.3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Code values for IPCP packets</a:t>
            </a:r>
          </a:p>
        </p:txBody>
      </p:sp>
      <p:sp>
        <p:nvSpPr>
          <p:cNvPr id="10" name="Label 10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26222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11.4.4</a:t>
            </a:r>
          </a:p>
        </p:txBody>
      </p:sp>
      <p:sp>
        <p:nvSpPr>
          <p:cNvPr id="3" name="Label 3"/>
          <p:cNvSpPr/>
          <p:nvPr/>
        </p:nvSpPr>
        <p:spPr>
          <a:xfrm>
            <a:off x="1274862" y="219456"/>
            <a:ext cx="105327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IP data and Multilink PPP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3486607" cy="5186782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User data: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Protocol 0x0021 for IPv4 (0x0057 IPv6, 0x0023 OSI)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Receiver dispatches by Protocol value, after the NCP is open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Multilink PPP (RFC 1990)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One logical link over several physical links, e.g. ISDN B channels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Logical frame split into fragments, Protocol 0x003D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Fragment header: sequence number, begin and end bits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Receiver reorders and reassembles</a:t>
            </a:r>
          </a:p>
        </p:txBody>
      </p:sp>
      <p:pic>
        <p:nvPicPr>
          <p:cNvPr id="6" name="fig11_27 6" descr="fig11_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224" y="1024128"/>
            <a:ext cx="7633887" cy="1501957"/>
          </a:xfrm>
          <a:prstGeom prst="rect">
            <a:avLst/>
          </a:prstGeom>
        </p:spPr>
      </p:pic>
      <p:sp>
        <p:nvSpPr>
          <p:cNvPr id="7" name="Label 7"/>
          <p:cNvSpPr/>
          <p:nvPr/>
        </p:nvSpPr>
        <p:spPr>
          <a:xfrm>
            <a:off x="4150224" y="2544373"/>
            <a:ext cx="763388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11.27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IP datagram encapsulated in a PPP frame</a:t>
            </a:r>
          </a:p>
        </p:txBody>
      </p:sp>
      <p:pic>
        <p:nvPicPr>
          <p:cNvPr id="8" name="fig11_28 8" descr="fig11_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949" y="3056437"/>
            <a:ext cx="7678436" cy="1928360"/>
          </a:xfrm>
          <a:prstGeom prst="rect">
            <a:avLst/>
          </a:prstGeom>
        </p:spPr>
      </p:pic>
      <p:sp>
        <p:nvSpPr>
          <p:cNvPr id="9" name="Label 9"/>
          <p:cNvSpPr/>
          <p:nvPr/>
        </p:nvSpPr>
        <p:spPr>
          <a:xfrm>
            <a:off x="4127949" y="5003085"/>
            <a:ext cx="767843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11.28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Multilink PPP</a:t>
            </a:r>
          </a:p>
        </p:txBody>
      </p:sp>
      <p:sp>
        <p:nvSpPr>
          <p:cNvPr id="10" name="Label 10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1268343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Example 11.7</a:t>
            </a:r>
          </a:p>
        </p:txBody>
      </p:sp>
      <p:sp>
        <p:nvSpPr>
          <p:cNvPr id="3" name="Label 3"/>
          <p:cNvSpPr/>
          <p:nvPr/>
        </p:nvSpPr>
        <p:spPr>
          <a:xfrm>
            <a:off x="1816983" y="219456"/>
            <a:ext cx="9990664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A PPP session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6120562" cy="3792931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Establish: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LCP Configure-Request, Configure-Ack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Options: PAP, address and control field compression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Authenticate: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PAP Request, Ack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Network: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IPCP Configure-Request, Configure-Ack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Data transfer: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IP packets, Protocol 0x0021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Terminate: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LCP Terminate-Request, Terminate-Ack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IPCP alone can close: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LCP stays up for another NCP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Book figure errors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PAP Ack: code 02, carries a Message, not a Name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LCP frames always keep FF 03, even after compression is agreed</a:t>
            </a:r>
          </a:p>
        </p:txBody>
      </p:sp>
      <p:pic>
        <p:nvPicPr>
          <p:cNvPr id="6" name="fig11_29 6" descr="fig11_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311" y="1024128"/>
            <a:ext cx="5045667" cy="5155848"/>
          </a:xfrm>
          <a:prstGeom prst="rect">
            <a:avLst/>
          </a:prstGeom>
        </p:spPr>
      </p:pic>
      <p:pic>
        <p:nvPicPr>
          <p:cNvPr id="7" name="fig11_29 step 1 7" descr="fig11_29 ste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311" y="1549111"/>
            <a:ext cx="5045667" cy="972190"/>
          </a:xfrm>
          <a:prstGeom prst="rect">
            <a:avLst/>
          </a:prstGeom>
        </p:spPr>
      </p:pic>
      <p:pic>
        <p:nvPicPr>
          <p:cNvPr id="8" name="fig11_29 step 2 8" descr="fig11_29 ste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311" y="2514819"/>
            <a:ext cx="5045667" cy="930062"/>
          </a:xfrm>
          <a:prstGeom prst="rect">
            <a:avLst/>
          </a:prstGeom>
        </p:spPr>
      </p:pic>
      <p:pic>
        <p:nvPicPr>
          <p:cNvPr id="9" name="fig11_29 step 3 9" descr="fig11_29 step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311" y="3438400"/>
            <a:ext cx="5045667" cy="972190"/>
          </a:xfrm>
          <a:prstGeom prst="rect">
            <a:avLst/>
          </a:prstGeom>
        </p:spPr>
      </p:pic>
      <p:pic>
        <p:nvPicPr>
          <p:cNvPr id="10" name="fig11_29 step 4 10" descr="fig11_29 step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1311" y="4404109"/>
            <a:ext cx="5045667" cy="612480"/>
          </a:xfrm>
          <a:prstGeom prst="rect">
            <a:avLst/>
          </a:prstGeom>
        </p:spPr>
      </p:pic>
      <p:pic>
        <p:nvPicPr>
          <p:cNvPr id="11" name="fig11_29 step 5 11" descr="fig11_29 step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1311" y="5010107"/>
            <a:ext cx="5045667" cy="1169869"/>
          </a:xfrm>
          <a:prstGeom prst="rect">
            <a:avLst/>
          </a:prstGeom>
        </p:spPr>
      </p:pic>
      <p:sp>
        <p:nvSpPr>
          <p:cNvPr id="12" name="Label 12"/>
          <p:cNvSpPr/>
          <p:nvPr/>
        </p:nvSpPr>
        <p:spPr>
          <a:xfrm>
            <a:off x="6761311" y="6198264"/>
            <a:ext cx="504566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Figure 11.29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An example</a:t>
            </a:r>
          </a:p>
        </p:txBody>
      </p:sp>
      <p:sp>
        <p:nvSpPr>
          <p:cNvPr id="13" name="Label 13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35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48391" cy="310896"/>
          </a:xfrm>
          <a:prstGeom prst="roundRect">
            <a:avLst>
              <a:gd name="adj" fmla="val 22000"/>
            </a:avLst>
          </a:prstGeom>
          <a:solidFill>
            <a:srgbClr val="D98E1F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Today</a:t>
            </a:r>
          </a:p>
        </p:txBody>
      </p:sp>
      <p:sp>
        <p:nvSpPr>
          <p:cNvPr id="3" name="Label 3"/>
          <p:cNvSpPr/>
          <p:nvPr/>
        </p:nvSpPr>
        <p:spPr>
          <a:xfrm>
            <a:off x="1297031" y="219456"/>
            <a:ext cx="10510616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PPP today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3154680"/>
            <a:ext cx="5583784" cy="2564892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Dial-up modem PPP: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nearly gone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PPPoE (RFC 2516):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PPP sessions over Ethernet, DSL and many fiber ISPs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6-byte PPPoE + 2-byte PPP header → IP MTU 1492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RFC 4638: 1500 with a larger Ethernet payload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LCP Echo as keepalive, PAP or CHAP carry the subscriber account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3154680"/>
            <a:ext cx="5583784" cy="2896514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L2TP (RFC 2661, RFC 3931):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PPP tunneled over IP, wholesale broadband, VPNs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Cellular: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PPP between host and modem (AT commands), no PPP in the LTE and 5G core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EAP (RFC 2284, 1998):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born as a PPP authentication protocol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Now in 802.1X Wi-Fi and Ethernet, and in 5G (EAP-AKA′)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MS-CHAPv2 broken (2012): avoid</a:t>
            </a:r>
          </a:p>
        </p:txBody>
      </p:sp>
      <p:cxnSp>
        <p:nvCxnSpPr>
          <p:cNvPr id="7" name="Line 7"/>
          <p:cNvCxnSpPr/>
          <p:nvPr/>
        </p:nvCxnSpPr>
        <p:spPr>
          <a:xfrm>
            <a:off x="3626968" y="1408176"/>
            <a:ext cx="5486400" cy="0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cxnSp>
        <p:nvCxnSpPr>
          <p:cNvPr id="8" name="Line 8"/>
          <p:cNvCxnSpPr/>
          <p:nvPr/>
        </p:nvCxnSpPr>
        <p:spPr>
          <a:xfrm>
            <a:off x="3626968" y="1316736"/>
            <a:ext cx="0" cy="182880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cxnSp>
        <p:nvCxnSpPr>
          <p:cNvPr id="9" name="Line 9"/>
          <p:cNvCxnSpPr/>
          <p:nvPr/>
        </p:nvCxnSpPr>
        <p:spPr>
          <a:xfrm>
            <a:off x="9113368" y="1316736"/>
            <a:ext cx="0" cy="182880"/>
          </a:xfrm>
          <a:prstGeom prst="line">
            <a:avLst/>
          </a:prstGeom>
          <a:ln w="12700">
            <a:solidFill>
              <a:srgbClr val="5F6B70"/>
            </a:solidFill>
          </a:ln>
        </p:spPr>
      </p:cxnSp>
      <p:sp>
        <p:nvSpPr>
          <p:cNvPr id="10" name="Label 10"/>
          <p:cNvSpPr/>
          <p:nvPr/>
        </p:nvSpPr>
        <p:spPr>
          <a:xfrm>
            <a:off x="4541368" y="1024128"/>
            <a:ext cx="3657600" cy="329184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5F6B70"/>
                </a:solidFill>
                <a:latin typeface="Arial"/>
                <a:cs typeface="Arial"/>
              </a:rPr>
              <a:t>Ethernet payload ≤ 1500 bytes</a:t>
            </a:r>
          </a:p>
        </p:txBody>
      </p:sp>
      <p:sp>
        <p:nvSpPr>
          <p:cNvPr id="11" name="Label 11"/>
          <p:cNvSpPr/>
          <p:nvPr/>
        </p:nvSpPr>
        <p:spPr>
          <a:xfrm>
            <a:off x="2255368" y="1572768"/>
            <a:ext cx="1371600" cy="566928"/>
          </a:xfrm>
          <a:prstGeom prst="rect">
            <a:avLst/>
          </a:prstGeom>
          <a:solidFill>
            <a:srgbClr val="D9E2E6"/>
          </a:solidFill>
          <a:ln w="9525">
            <a:solidFill>
              <a:srgbClr val="5F6B70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/>
                <a:cs typeface="Arial"/>
              </a:rPr>
              <a:t>Ethernet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/>
                <a:cs typeface="Arial"/>
              </a:rPr>
              <a:t>header</a:t>
            </a:r>
          </a:p>
        </p:txBody>
      </p:sp>
      <p:sp>
        <p:nvSpPr>
          <p:cNvPr id="12" name="Label 12"/>
          <p:cNvSpPr/>
          <p:nvPr/>
        </p:nvSpPr>
        <p:spPr>
          <a:xfrm>
            <a:off x="3626968" y="1572768"/>
            <a:ext cx="1188720" cy="566928"/>
          </a:xfrm>
          <a:prstGeom prst="rect">
            <a:avLst/>
          </a:prstGeom>
          <a:solidFill>
            <a:srgbClr val="FCE3B6"/>
          </a:solidFill>
          <a:ln w="9525">
            <a:solidFill>
              <a:srgbClr val="5F6B70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/>
                <a:cs typeface="Arial"/>
              </a:rPr>
              <a:t>PPPoE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/>
                <a:cs typeface="Arial"/>
              </a:rPr>
              <a:t>header</a:t>
            </a:r>
          </a:p>
        </p:txBody>
      </p:sp>
      <p:sp>
        <p:nvSpPr>
          <p:cNvPr id="13" name="Label 13"/>
          <p:cNvSpPr/>
          <p:nvPr/>
        </p:nvSpPr>
        <p:spPr>
          <a:xfrm>
            <a:off x="4815688" y="1572768"/>
            <a:ext cx="1005840" cy="566928"/>
          </a:xfrm>
          <a:prstGeom prst="rect">
            <a:avLst/>
          </a:prstGeom>
          <a:solidFill>
            <a:srgbClr val="BFE3E7"/>
          </a:solidFill>
          <a:ln w="9525">
            <a:solidFill>
              <a:srgbClr val="5F6B70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/>
                <a:cs typeface="Arial"/>
              </a:rPr>
              <a:t>PPP</a:t>
            </a:r>
          </a:p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/>
                <a:cs typeface="Arial"/>
              </a:rPr>
              <a:t>Protocol</a:t>
            </a:r>
          </a:p>
        </p:txBody>
      </p:sp>
      <p:sp>
        <p:nvSpPr>
          <p:cNvPr id="14" name="Label 14"/>
          <p:cNvSpPr/>
          <p:nvPr/>
        </p:nvSpPr>
        <p:spPr>
          <a:xfrm>
            <a:off x="5821528" y="1572768"/>
            <a:ext cx="3291840" cy="566928"/>
          </a:xfrm>
          <a:prstGeom prst="rect">
            <a:avLst/>
          </a:prstGeom>
          <a:solidFill>
            <a:srgbClr val="CFE8F7"/>
          </a:solidFill>
          <a:ln w="9525">
            <a:solidFill>
              <a:srgbClr val="5F6B70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22222"/>
                </a:solidFill>
                <a:latin typeface="Arial"/>
                <a:cs typeface="Arial"/>
              </a:rPr>
              <a:t>IP packet</a:t>
            </a:r>
          </a:p>
        </p:txBody>
      </p:sp>
      <p:sp>
        <p:nvSpPr>
          <p:cNvPr id="15" name="Label 15"/>
          <p:cNvSpPr/>
          <p:nvPr/>
        </p:nvSpPr>
        <p:spPr>
          <a:xfrm>
            <a:off x="9113368" y="1572768"/>
            <a:ext cx="822960" cy="566928"/>
          </a:xfrm>
          <a:prstGeom prst="rect">
            <a:avLst/>
          </a:prstGeom>
          <a:solidFill>
            <a:srgbClr val="D9E2E6"/>
          </a:solidFill>
          <a:ln w="9525">
            <a:solidFill>
              <a:srgbClr val="5F6B70"/>
            </a:solidFill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222222"/>
                </a:solidFill>
                <a:latin typeface="Arial"/>
                <a:cs typeface="Arial"/>
              </a:rPr>
              <a:t>FCS</a:t>
            </a:r>
          </a:p>
        </p:txBody>
      </p:sp>
      <p:sp>
        <p:nvSpPr>
          <p:cNvPr id="16" name="Label 16"/>
          <p:cNvSpPr/>
          <p:nvPr/>
        </p:nvSpPr>
        <p:spPr>
          <a:xfrm>
            <a:off x="2255368" y="2185416"/>
            <a:ext cx="1371600" cy="320040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5F6B70"/>
                </a:solidFill>
                <a:latin typeface="Arial"/>
                <a:cs typeface="Arial"/>
              </a:rPr>
              <a:t>14 bytes</a:t>
            </a:r>
          </a:p>
        </p:txBody>
      </p:sp>
      <p:sp>
        <p:nvSpPr>
          <p:cNvPr id="17" name="Label 17"/>
          <p:cNvSpPr/>
          <p:nvPr/>
        </p:nvSpPr>
        <p:spPr>
          <a:xfrm>
            <a:off x="3626968" y="2185416"/>
            <a:ext cx="1188720" cy="320040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5F6B70"/>
                </a:solidFill>
                <a:latin typeface="Arial"/>
                <a:cs typeface="Arial"/>
              </a:rPr>
              <a:t>6</a:t>
            </a:r>
          </a:p>
        </p:txBody>
      </p:sp>
      <p:sp>
        <p:nvSpPr>
          <p:cNvPr id="18" name="Label 18"/>
          <p:cNvSpPr/>
          <p:nvPr/>
        </p:nvSpPr>
        <p:spPr>
          <a:xfrm>
            <a:off x="4815688" y="2185416"/>
            <a:ext cx="1005840" cy="320040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5F6B70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9" name="Label 19"/>
          <p:cNvSpPr/>
          <p:nvPr/>
        </p:nvSpPr>
        <p:spPr>
          <a:xfrm>
            <a:off x="5821528" y="2185416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5F6B70"/>
                </a:solidFill>
                <a:latin typeface="Arial"/>
                <a:cs typeface="Arial"/>
              </a:rPr>
              <a:t>≤ 1492 = 1500 − 6 − 2</a:t>
            </a:r>
          </a:p>
        </p:txBody>
      </p:sp>
      <p:sp>
        <p:nvSpPr>
          <p:cNvPr id="20" name="Label 20"/>
          <p:cNvSpPr/>
          <p:nvPr/>
        </p:nvSpPr>
        <p:spPr>
          <a:xfrm>
            <a:off x="9113368" y="2185416"/>
            <a:ext cx="822960" cy="320040"/>
          </a:xfrm>
          <a:prstGeom prst="rect">
            <a:avLst/>
          </a:prstGeom>
          <a:noFill/>
          <a:ln>
            <a:noFill/>
          </a:ln>
        </p:spPr>
        <p:txBody>
          <a:bodyPr wrap="square" lIns="27432" tIns="10973" rIns="27432" bIns="10973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5F6B70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21" name="Label 21"/>
          <p:cNvSpPr/>
          <p:nvPr/>
        </p:nvSpPr>
        <p:spPr>
          <a:xfrm>
            <a:off x="2255368" y="264261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F7A85"/>
                </a:solidFill>
                <a:latin typeface="Arial"/>
                <a:cs typeface="Arial"/>
              </a:rPr>
              <a:t>New </a:t>
            </a:r>
            <a:r>
              <a:rPr lang="en-US" sz="1300" dirty="0">
                <a:solidFill>
                  <a:srgbClr val="6B7C85"/>
                </a:solidFill>
                <a:latin typeface="Arial"/>
                <a:cs typeface="Arial"/>
              </a:rPr>
              <a:t>  PPPoE encapsulation and the 1492-byte MTU</a:t>
            </a:r>
          </a:p>
        </p:txBody>
      </p:sp>
      <p:sp>
        <p:nvSpPr>
          <p:cNvPr id="22" name="Label 22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51439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Errata</a:t>
            </a:r>
          </a:p>
        </p:txBody>
      </p:sp>
      <p:sp>
        <p:nvSpPr>
          <p:cNvPr id="3" name="Label 3"/>
          <p:cNvSpPr/>
          <p:nvPr/>
        </p:nvSpPr>
        <p:spPr>
          <a:xfrm>
            <a:off x="1300079" y="219456"/>
            <a:ext cx="10507568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Corrections (1 of 2): framing, protocols, HDLC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384048" y="1024128"/>
          <a:ext cx="11423599" cy="4572000"/>
        </p:xfrm>
        <a:graphic>
          <a:graphicData uri="http://schemas.openxmlformats.org/drawingml/2006/table">
            <a:tbl>
              <a:tblPr firstRow="1" bandRow="1"/>
              <a:tblGrid>
                <a:gridCol w="2650275"/>
                <a:gridCol w="4386662"/>
                <a:gridCol w="4386662"/>
              </a:tblGrid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Where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Printed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Corrected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11.1.1, fixed size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size itself is the delimiter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receiver must first find a boundary (ATM: HEC delineation)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11.1.1, byte stuffing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16- and 32-bit Unicode characters conflict with it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stuffing ignores content: any byte stream, UTF-8 included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11.1.2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CRC added to the frame header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CRC in the trailer (FCS)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Figure 11.6 and text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caption: connectionless and connection-oriented service, text: three states, event 1 → action 3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generic FSM example: two states, event 2 → action 3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11.2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Go-Back-N, Selective Repeat disappeared from the data-link layer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alive: Wi-Fi Block Ack, LTE and NR RLC, LAPB REJ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11.3, deck slide 32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HDLC implements Stop-and-Wait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sliding window, up to 7 (127) frames outstanding, REJ and SREJ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11.3, deck objectives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HDLC is the basis of Ethernet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only IEEE 802.2 LLC: Ethernet frame has no flags or stuffing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11.3.2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U-frame control field paragraph printed twice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printed once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Deck slide 7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ATM: 53 bytes packet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53-byte cell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Label 6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751439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Errata</a:t>
            </a:r>
          </a:p>
        </p:txBody>
      </p:sp>
      <p:sp>
        <p:nvSpPr>
          <p:cNvPr id="3" name="Label 3"/>
          <p:cNvSpPr/>
          <p:nvPr/>
        </p:nvSpPr>
        <p:spPr>
          <a:xfrm>
            <a:off x="1300079" y="219456"/>
            <a:ext cx="10507568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Corrections (2 of 2): HDLC examples, PPP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384048" y="1024128"/>
          <a:ext cx="11423599" cy="3657600"/>
        </p:xfrm>
        <a:graphic>
          <a:graphicData uri="http://schemas.openxmlformats.org/drawingml/2006/table">
            <a:tbl>
              <a:tblPr firstRow="1" bandRow="1"/>
              <a:tblGrid>
                <a:gridCol w="2650275"/>
                <a:gridCol w="4386662"/>
                <a:gridCol w="4386662"/>
              </a:tblGrid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Where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Printed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Corrected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0F7A85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Figure 11.18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UA from node B carries address A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B: a response carries its sender's address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Figure 11.19b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discarded I-frame 2 with N(R) = 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N(R) = 0, as in its resend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11.4, deck slide 43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most users connect over dial-up modems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PPPoE, L2TP, cellular modems (Today slide)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11.4.1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Multilink PPP is a new version of PPP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an extension (RFC 1990)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11.4.1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no sequence numbers → out-of-order packets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single link keeps order: loss, not reordering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11.4.2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padding needed, no length field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padding optional (RFC 1661), flags mark the end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11.4.2, deck slide 45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escape = insert 01111101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insert 0x7D, then send the byte XOR 0x20 (RFC 1662)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Figure 11.24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Ack and Nak carry user name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Msg-Length + Message (RFC 1334)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1F5F7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Book Figure 11.29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Authenticate-ack code 01 with Name, LCP Terminate without Address and Control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 dirty="0">
                          <a:solidFill>
                            <a:srgbClr val="222222"/>
                          </a:solidFill>
                          <a:latin typeface="Arial"/>
                          <a:cs typeface="Arial"/>
                        </a:rPr>
                        <a:t>code 02 with Message, LCP always keeps FF 03 (RFC 1661)</a:t>
                      </a:r>
                    </a:p>
                  </a:txBody>
                  <a:tcPr marL="73152" marR="73152" marT="36576" marB="36576" anchor="ctr">
                    <a:lnL w="6350">
                      <a:solidFill>
                        <a:srgbClr val="C9D6DB"/>
                      </a:solidFill>
                    </a:lnL>
                    <a:lnR w="6350">
                      <a:solidFill>
                        <a:srgbClr val="C9D6DB"/>
                      </a:solidFill>
                    </a:lnR>
                    <a:lnT w="6350">
                      <a:solidFill>
                        <a:srgbClr val="C9D6DB"/>
                      </a:solidFill>
                    </a:lnT>
                    <a:lnB w="6350">
                      <a:solidFill>
                        <a:srgbClr val="C9D6D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Label 6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Label 2"/>
          <p:cNvSpPr/>
          <p:nvPr/>
        </p:nvSpPr>
        <p:spPr>
          <a:xfrm>
            <a:off x="384048" y="338328"/>
            <a:ext cx="1005495" cy="310896"/>
          </a:xfrm>
          <a:prstGeom prst="roundRect">
            <a:avLst>
              <a:gd name="adj" fmla="val 22000"/>
            </a:avLst>
          </a:prstGeom>
          <a:solidFill>
            <a:srgbClr val="0F7A85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Summary</a:t>
            </a:r>
          </a:p>
        </p:txBody>
      </p:sp>
      <p:sp>
        <p:nvSpPr>
          <p:cNvPr id="3" name="Label 3"/>
          <p:cNvSpPr/>
          <p:nvPr/>
        </p:nvSpPr>
        <p:spPr>
          <a:xfrm>
            <a:off x="1554135" y="219456"/>
            <a:ext cx="10253512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D3A47"/>
                </a:solidFill>
                <a:latin typeface="Arial"/>
                <a:cs typeface="Arial"/>
              </a:rPr>
              <a:t>Summary and practice</a:t>
            </a:r>
          </a:p>
        </p:txBody>
      </p:sp>
      <p:cxnSp>
        <p:nvCxnSpPr>
          <p:cNvPr id="4" name="Line 4"/>
          <p:cNvCxnSpPr/>
          <p:nvPr/>
        </p:nvCxnSpPr>
        <p:spPr>
          <a:xfrm>
            <a:off x="384048" y="868680"/>
            <a:ext cx="11423599" cy="0"/>
          </a:xfrm>
          <a:prstGeom prst="line">
            <a:avLst/>
          </a:prstGeom>
          <a:ln w="12700">
            <a:solidFill>
              <a:srgbClr val="BFD0D6"/>
            </a:solidFill>
          </a:ln>
        </p:spPr>
      </p:cxnSp>
      <p:sp>
        <p:nvSpPr>
          <p:cNvPr id="5" name="Text 5"/>
          <p:cNvSpPr txBox="1"/>
          <p:nvPr/>
        </p:nvSpPr>
        <p:spPr>
          <a:xfrm>
            <a:off x="384048" y="1024128"/>
            <a:ext cx="5583784" cy="3357677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Framing: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flags + byte or bit stuffing, fixed size + HEC hunting, or length fields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Flow control: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receiver feedback, buffers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Error control: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CRC, silent discard, ACK and timer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Stop-and-Wait: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1-bit numbers stop duplicates, wastes long links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HDLC: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I, S, U frames, N(S) and N(R), RR, RNR, REJ, SREJ, sliding window</a:t>
            </a:r>
          </a:p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PPP:</a:t>
            </a: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 byte-stuffed HDLC-like frame, LCP → authentication → NCP → data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223864" y="1024128"/>
            <a:ext cx="5583784" cy="3378403"/>
          </a:xfrm>
          <a:prstGeom prst="rect">
            <a:avLst/>
          </a:prstGeom>
          <a:noFill/>
        </p:spPr>
        <p:txBody>
          <a:bodyPr wrap="square" lIns="45720" tIns="45720" rIns="45720" bIns="45720" anchor="t">
            <a:noAutofit/>
          </a:bodyPr>
          <a:lstStyle/>
          <a:p>
            <a:pPr marL="246888" indent="-246888">
              <a:lnSpc>
                <a:spcPct val="100000"/>
              </a:lnSpc>
              <a:spcBef>
                <a:spcPts val="600"/>
              </a:spcBef>
              <a:buClr>
                <a:srgbClr val="0F7A85"/>
              </a:buClr>
              <a:buFont typeface="Arial"/>
              <a:buChar char="•"/>
            </a:pPr>
            <a:r>
              <a:rPr lang="en-US" sz="1800" b="1" dirty="0">
                <a:solidFill>
                  <a:srgbClr val="222222"/>
                </a:solidFill>
                <a:latin typeface="Arial"/>
                <a:cs typeface="Arial"/>
              </a:rPr>
              <a:t>Try it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Bit-stuff 0111111011111100 by hand, then unstuff it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Q11-6, Q11-7: unstuff before or after removing the flags?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Examples 11.3 and 11.4: how many frames are in transit at once?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Stop-and-Wait over a 36,000 km satellite hop at 10 Mbps: utilization?</a:t>
            </a:r>
          </a:p>
          <a:p>
            <a:pPr marL="548640" indent="-228600">
              <a:lnSpc>
                <a:spcPct val="100000"/>
              </a:lnSpc>
              <a:spcBef>
                <a:spcPts val="200"/>
              </a:spcBef>
              <a:buClr>
                <a:srgbClr val="0F7A85"/>
              </a:buClr>
              <a:buFont typeface="Arial"/>
              <a:buChar char="◦"/>
            </a:pPr>
            <a:r>
              <a:rPr lang="en-US" sz="1800" dirty="0">
                <a:solidFill>
                  <a:srgbClr val="222222"/>
                </a:solidFill>
                <a:latin typeface="Arial"/>
                <a:cs typeface="Arial"/>
              </a:rPr>
              <a:t>Capture a PPPoE login in Wireshark: PADI, PADO, LCP, PAP or CHAP, IPCP</a:t>
            </a:r>
          </a:p>
        </p:txBody>
      </p:sp>
      <p:sp>
        <p:nvSpPr>
          <p:cNvPr id="7" name="Label 7"/>
          <p:cNvSpPr/>
          <p:nvPr/>
        </p:nvSpPr>
        <p:spPr>
          <a:xfrm>
            <a:off x="10893247" y="6519672"/>
            <a:ext cx="9144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en-US" sz="1000" dirty="0">
                <a:solidFill>
                  <a:srgbClr val="6B7C85"/>
                </a:solidFill>
                <a:latin typeface="Arial"/>
                <a:cs typeface="Arial"/>
              </a:rPr>
              <a:t>39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