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9"/>
  </p:notesMasterIdLst>
  <p:sldIdLst>
    <p:sldId id="256" r:id="rId2"/>
    <p:sldId id="257" r:id="rId3"/>
    <p:sldId id="281" r:id="rId4"/>
    <p:sldId id="258" r:id="rId5"/>
    <p:sldId id="282" r:id="rId6"/>
    <p:sldId id="283" r:id="rId7"/>
    <p:sldId id="284" r:id="rId8"/>
    <p:sldId id="260" r:id="rId9"/>
    <p:sldId id="286" r:id="rId10"/>
    <p:sldId id="287" r:id="rId11"/>
    <p:sldId id="288" r:id="rId12"/>
    <p:sldId id="289" r:id="rId13"/>
    <p:sldId id="290" r:id="rId14"/>
    <p:sldId id="261" r:id="rId15"/>
    <p:sldId id="262" r:id="rId16"/>
    <p:sldId id="299" r:id="rId17"/>
    <p:sldId id="263" r:id="rId18"/>
    <p:sldId id="300" r:id="rId19"/>
    <p:sldId id="264" r:id="rId20"/>
    <p:sldId id="291" r:id="rId21"/>
    <p:sldId id="265" r:id="rId22"/>
    <p:sldId id="292" r:id="rId23"/>
    <p:sldId id="294" r:id="rId24"/>
    <p:sldId id="266" r:id="rId25"/>
    <p:sldId id="301" r:id="rId26"/>
    <p:sldId id="267" r:id="rId27"/>
    <p:sldId id="296" r:id="rId28"/>
    <p:sldId id="268" r:id="rId29"/>
    <p:sldId id="269" r:id="rId30"/>
    <p:sldId id="297" r:id="rId31"/>
    <p:sldId id="271" r:id="rId32"/>
    <p:sldId id="272" r:id="rId33"/>
    <p:sldId id="273" r:id="rId34"/>
    <p:sldId id="274" r:id="rId35"/>
    <p:sldId id="275" r:id="rId36"/>
    <p:sldId id="277" r:id="rId37"/>
    <p:sldId id="279" r:id="rId38"/>
  </p:sldIdLst>
  <p:sldSz cx="12192000" cy="6858000"/>
  <p:notesSz cx="7010400" cy="92964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362" autoAdjust="0"/>
    <p:restoredTop sz="89552" autoAdjust="0"/>
  </p:normalViewPr>
  <p:slideViewPr>
    <p:cSldViewPr snapToGrid="0">
      <p:cViewPr varScale="1">
        <p:scale>
          <a:sx n="90" d="100"/>
          <a:sy n="90" d="100"/>
        </p:scale>
        <p:origin x="114" y="22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notesMaster" Target="notesMasters/notesMaster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20C176D5-B123-40EF-967F-F1956AA354F1}" type="datetimeFigureOut">
              <a:rPr lang="ko-KR" altLang="en-US" smtClean="0"/>
              <a:t>2014-06-05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A422D5F8-5F00-4C09-B152-4870CA96354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698915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ko-KR" dirty="0" smtClean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22D5F8-5F00-4C09-B152-4870CA96354D}" type="slidenum">
              <a:rPr lang="ko-KR" altLang="en-US" smtClean="0"/>
              <a:t>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8008322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 smtClean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22D5F8-5F00-4C09-B152-4870CA96354D}" type="slidenum">
              <a:rPr lang="ko-KR" altLang="en-US" smtClean="0"/>
              <a:t>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2247299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22D5F8-5F00-4C09-B152-4870CA96354D}" type="slidenum">
              <a:rPr lang="ko-KR" altLang="en-US" smtClean="0"/>
              <a:t>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3369081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ko-KR" baseline="0" dirty="0" smtClean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22D5F8-5F00-4C09-B152-4870CA96354D}" type="slidenum">
              <a:rPr lang="ko-KR" altLang="en-US" smtClean="0"/>
              <a:t>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0509293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22D5F8-5F00-4C09-B152-4870CA96354D}" type="slidenum">
              <a:rPr lang="ko-KR" altLang="en-US" smtClean="0"/>
              <a:t>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5039723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ko-KR" baseline="0" dirty="0" smtClean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22D5F8-5F00-4C09-B152-4870CA96354D}" type="slidenum">
              <a:rPr lang="ko-KR" altLang="en-US" smtClean="0"/>
              <a:t>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3966371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31774">
              <a:defRPr/>
            </a:pPr>
            <a:endParaRPr lang="en-US" altLang="ko-KR" baseline="0" dirty="0" smtClean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22D5F8-5F00-4C09-B152-4870CA96354D}" type="slidenum">
              <a:rPr lang="ko-KR" altLang="en-US" smtClean="0"/>
              <a:t>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6621887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22D5F8-5F00-4C09-B152-4870CA96354D}" type="slidenum">
              <a:rPr lang="ko-KR" altLang="en-US" smtClean="0"/>
              <a:t>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3061251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22D5F8-5F00-4C09-B152-4870CA96354D}" type="slidenum">
              <a:rPr lang="ko-KR" altLang="en-US" smtClean="0"/>
              <a:t>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1818613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ko-KR" baseline="0" dirty="0" smtClean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22D5F8-5F00-4C09-B152-4870CA96354D}" type="slidenum">
              <a:rPr lang="ko-KR" altLang="en-US" smtClean="0"/>
              <a:t>10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7122416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22D5F8-5F00-4C09-B152-4870CA96354D}" type="slidenum">
              <a:rPr lang="ko-KR" altLang="en-US" smtClean="0"/>
              <a:t>11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5546383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슬라이드 노트 개체 틀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endParaRPr lang="ko-KR" altLang="en-US" dirty="0"/>
              </a:p>
            </p:txBody>
          </p:sp>
        </mc:Choice>
        <mc:Fallback xmlns="">
          <p:sp>
            <p:nvSpPr>
              <p:cNvPr id="3" name="슬라이드 노트 개체 틀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ko-KR" altLang="en-US" dirty="0" smtClean="0"/>
                  <a:t>저자들은 이 문제를 해결하기 위해 모든 데이터로부터 장소를 추출하는 것 대신</a:t>
                </a:r>
                <a:endParaRPr lang="en-US" altLang="ko-KR" dirty="0" smtClean="0"/>
              </a:p>
              <a:p>
                <a:r>
                  <a:rPr lang="ko-KR" altLang="en-US" dirty="0" smtClean="0"/>
                  <a:t>두 단계의 과정을 진행하였습니다</a:t>
                </a:r>
                <a:r>
                  <a:rPr lang="en-US" altLang="ko-KR" dirty="0" smtClean="0"/>
                  <a:t>.</a:t>
                </a:r>
              </a:p>
              <a:p>
                <a:r>
                  <a:rPr lang="ko-KR" altLang="en-US" dirty="0" smtClean="0"/>
                  <a:t>먼저 </a:t>
                </a:r>
                <a:r>
                  <a:rPr lang="en-US" altLang="ko-KR" dirty="0" smtClean="0"/>
                  <a:t>DBSCAN</a:t>
                </a:r>
                <a:r>
                  <a:rPr lang="en-US" altLang="ko-KR" baseline="0" dirty="0" smtClean="0"/>
                  <a:t> </a:t>
                </a:r>
                <a:r>
                  <a:rPr lang="ko-KR" altLang="en-US" baseline="0" dirty="0" smtClean="0"/>
                  <a:t>으로 </a:t>
                </a:r>
                <a:r>
                  <a:rPr lang="en-US" altLang="ko-KR" baseline="0" dirty="0" err="1" smtClean="0"/>
                  <a:t>wifi</a:t>
                </a:r>
                <a:r>
                  <a:rPr lang="en-US" altLang="ko-KR" baseline="0" dirty="0" smtClean="0"/>
                  <a:t> </a:t>
                </a:r>
                <a:r>
                  <a:rPr lang="ko-KR" altLang="en-US" baseline="0" dirty="0" smtClean="0"/>
                  <a:t>나 각 장소의 </a:t>
                </a:r>
                <a:r>
                  <a:rPr lang="en-US" altLang="ko-KR" baseline="0" dirty="0" smtClean="0"/>
                  <a:t>GPS </a:t>
                </a:r>
                <a:r>
                  <a:rPr lang="ko-KR" altLang="en-US" baseline="0" dirty="0" smtClean="0"/>
                  <a:t>신호의 특징이 되는 잔잔한 신호의 </a:t>
                </a:r>
                <a:r>
                  <a:rPr lang="en-US" altLang="ko-KR" baseline="0" dirty="0" smtClean="0"/>
                  <a:t>signature </a:t>
                </a:r>
                <a:r>
                  <a:rPr lang="ko-KR" altLang="en-US" baseline="0" dirty="0" smtClean="0"/>
                  <a:t>를 추출합니다</a:t>
                </a:r>
                <a:r>
                  <a:rPr lang="en-US" altLang="ko-KR" baseline="0" dirty="0" smtClean="0"/>
                  <a:t>.</a:t>
                </a:r>
              </a:p>
              <a:p>
                <a:r>
                  <a:rPr lang="ko-KR" altLang="en-US" baseline="0" dirty="0" smtClean="0"/>
                  <a:t>두 번째 단계로 </a:t>
                </a:r>
                <a:r>
                  <a:rPr lang="en-US" altLang="ko-KR" baseline="0" dirty="0" smtClean="0"/>
                  <a:t>DBSCAN </a:t>
                </a:r>
                <a:r>
                  <a:rPr lang="ko-KR" altLang="en-US" baseline="0" dirty="0" smtClean="0"/>
                  <a:t>은 그 </a:t>
                </a:r>
                <a:r>
                  <a:rPr lang="en-US" altLang="ko-KR" baseline="0" dirty="0" smtClean="0"/>
                  <a:t>signature </a:t>
                </a:r>
                <a:r>
                  <a:rPr lang="ko-KR" altLang="en-US" baseline="0" dirty="0" smtClean="0"/>
                  <a:t>와 유사성을 기반으로 장소를 병합하고 마지막 </a:t>
                </a:r>
                <a:r>
                  <a:rPr lang="en-US" altLang="ko-KR" baseline="0" dirty="0" smtClean="0"/>
                  <a:t>set</a:t>
                </a:r>
                <a:r>
                  <a:rPr lang="ko-KR" altLang="en-US" baseline="0" dirty="0" smtClean="0"/>
                  <a:t> 을 만듭니다</a:t>
                </a:r>
                <a:r>
                  <a:rPr lang="en-US" altLang="ko-KR" baseline="0" dirty="0" smtClean="0"/>
                  <a:t>.</a:t>
                </a:r>
              </a:p>
              <a:p>
                <a:endParaRPr lang="en-US" altLang="ko-KR" baseline="0" dirty="0" smtClean="0"/>
              </a:p>
              <a:p>
                <a:r>
                  <a:rPr lang="ko-KR" altLang="en-US" baseline="0" dirty="0" smtClean="0"/>
                  <a:t>그러면 시간 복잡도는 </a:t>
                </a:r>
                <a:r>
                  <a:rPr lang="en-US" altLang="ko-KR" b="0" i="0" smtClean="0">
                    <a:latin typeface="Cambria Math" panose="02040503050406030204" pitchFamily="18" charset="0"/>
                  </a:rPr>
                  <a:t>𝐾</a:t>
                </a:r>
                <a:r>
                  <a:rPr lang="en-US" altLang="ko-KR" b="0" i="0" smtClean="0">
                    <a:latin typeface="Cambria Math" panose="02040503050406030204" pitchFamily="18" charset="0"/>
                  </a:rPr>
                  <a:t>^</a:t>
                </a:r>
                <a:r>
                  <a:rPr lang="en-US" altLang="ko-KR" b="0" i="0" smtClean="0">
                    <a:latin typeface="Cambria Math" panose="02040503050406030204" pitchFamily="18" charset="0"/>
                  </a:rPr>
                  <a:t>2 𝐷</a:t>
                </a:r>
                <a:r>
                  <a:rPr lang="en-US" altLang="ko-KR" i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+</a:t>
                </a:r>
                <a:r>
                  <a:rPr lang="en-US" altLang="ko-KR" b="0" i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𝑀^2</a:t>
                </a:r>
                <a:r>
                  <a:rPr lang="ko-KR" altLang="en-US" dirty="0" smtClean="0"/>
                  <a:t> 가 되게 되는데</a:t>
                </a:r>
                <a:r>
                  <a:rPr lang="en-US" altLang="ko-KR" dirty="0" smtClean="0"/>
                  <a:t>,</a:t>
                </a:r>
              </a:p>
              <a:p>
                <a:r>
                  <a:rPr lang="ko-KR" altLang="en-US" dirty="0" smtClean="0"/>
                  <a:t>여기서 </a:t>
                </a:r>
                <a:r>
                  <a:rPr lang="en-US" altLang="ko-KR" dirty="0" smtClean="0"/>
                  <a:t>K</a:t>
                </a:r>
                <a:r>
                  <a:rPr lang="ko-KR" altLang="en-US" dirty="0" smtClean="0"/>
                  <a:t>는 하루에 모아진 데이터의 양이고요</a:t>
                </a:r>
                <a:r>
                  <a:rPr lang="en-US" altLang="ko-KR" dirty="0" smtClean="0"/>
                  <a:t>,</a:t>
                </a:r>
              </a:p>
              <a:p>
                <a:r>
                  <a:rPr lang="en-US" altLang="ko-KR" dirty="0" smtClean="0"/>
                  <a:t>D </a:t>
                </a:r>
                <a:r>
                  <a:rPr lang="ko-KR" altLang="en-US" dirty="0" smtClean="0"/>
                  <a:t>는 일수</a:t>
                </a:r>
                <a:r>
                  <a:rPr lang="en-US" altLang="ko-KR" dirty="0" smtClean="0"/>
                  <a:t>,</a:t>
                </a:r>
              </a:p>
              <a:p>
                <a:r>
                  <a:rPr lang="en-US" altLang="ko-KR" dirty="0" smtClean="0"/>
                  <a:t>M </a:t>
                </a:r>
                <a:r>
                  <a:rPr lang="ko-KR" altLang="en-US" dirty="0" smtClean="0"/>
                  <a:t>은 첫 번째 단계에서 만들어진 장소의 총 개수 입니다</a:t>
                </a:r>
                <a:r>
                  <a:rPr lang="en-US" altLang="ko-KR" dirty="0" smtClean="0"/>
                  <a:t>.</a:t>
                </a:r>
                <a:endParaRPr lang="ko-KR" altLang="en-US" dirty="0"/>
              </a:p>
            </p:txBody>
          </p:sp>
        </mc:Fallback>
      </mc:AlternateContent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22D5F8-5F00-4C09-B152-4870CA96354D}" type="slidenum">
              <a:rPr lang="ko-KR" altLang="en-US" smtClean="0"/>
              <a:t>12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2058124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ko-KR" baseline="0" dirty="0" smtClean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22D5F8-5F00-4C09-B152-4870CA96354D}" type="slidenum">
              <a:rPr lang="ko-KR" altLang="en-US" smtClean="0"/>
              <a:t>13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4799981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ko-KR" baseline="0" dirty="0" smtClean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22D5F8-5F00-4C09-B152-4870CA96354D}" type="slidenum">
              <a:rPr lang="ko-KR" altLang="en-US" smtClean="0"/>
              <a:t>14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3377320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22D5F8-5F00-4C09-B152-4870CA96354D}" type="slidenum">
              <a:rPr lang="ko-KR" altLang="en-US" smtClean="0"/>
              <a:t>15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4945254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22D5F8-5F00-4C09-B152-4870CA96354D}" type="slidenum">
              <a:rPr lang="ko-KR" altLang="en-US" smtClean="0"/>
              <a:t>16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6546309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22D5F8-5F00-4C09-B152-4870CA96354D}" type="slidenum">
              <a:rPr lang="ko-KR" altLang="en-US" smtClean="0"/>
              <a:t>17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0042913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22D5F8-5F00-4C09-B152-4870CA96354D}" type="slidenum">
              <a:rPr lang="ko-KR" altLang="en-US" smtClean="0"/>
              <a:t>18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5944893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22D5F8-5F00-4C09-B152-4870CA96354D}" type="slidenum">
              <a:rPr lang="ko-KR" altLang="en-US" smtClean="0"/>
              <a:t>19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8703599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1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22D5F8-5F00-4C09-B152-4870CA96354D}" type="slidenum">
              <a:rPr lang="ko-KR" altLang="en-US" smtClean="0"/>
              <a:t>20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6995926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ko-KR" baseline="0" dirty="0" smtClean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22D5F8-5F00-4C09-B152-4870CA96354D}" type="slidenum">
              <a:rPr lang="ko-KR" altLang="en-US" smtClean="0"/>
              <a:t>21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9387016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슬라이드 노트 개체 틀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endParaRPr lang="ko-KR" altLang="en-US" dirty="0"/>
              </a:p>
            </p:txBody>
          </p:sp>
        </mc:Choice>
        <mc:Fallback xmlns="">
          <p:sp>
            <p:nvSpPr>
              <p:cNvPr id="3" name="슬라이드 노트 개체 틀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ko-KR" altLang="en-US" dirty="0" smtClean="0"/>
                  <a:t>반복적인 프로시저를 통해 변화를 탐지하였습니다</a:t>
                </a:r>
                <a:r>
                  <a:rPr lang="en-US" altLang="ko-KR" dirty="0" smtClean="0"/>
                  <a:t>.</a:t>
                </a:r>
              </a:p>
              <a:p>
                <a:r>
                  <a:rPr lang="ko-KR" altLang="en-US" dirty="0" smtClean="0"/>
                  <a:t>잠시 프로시저를 소개하고 넘어가도록 하겠습니다</a:t>
                </a:r>
                <a:r>
                  <a:rPr lang="en-US" altLang="ko-KR" dirty="0" smtClean="0"/>
                  <a:t>.</a:t>
                </a:r>
              </a:p>
              <a:p>
                <a:r>
                  <a:rPr lang="ko-KR" altLang="en-US" dirty="0" smtClean="0"/>
                  <a:t>프로시저는 다음과 같은 관찰 순서를 따르는데 여기 </a:t>
                </a:r>
                <a:r>
                  <a:rPr lang="en-US" altLang="ko-KR" b="0" i="0" smtClean="0">
                    <a:latin typeface="Cambria Math" panose="02040503050406030204" pitchFamily="18" charset="0"/>
                  </a:rPr>
                  <a:t>𝑥</a:t>
                </a:r>
                <a:r>
                  <a:rPr lang="en-US" altLang="ko-KR" b="0" i="0" smtClean="0">
                    <a:latin typeface="Cambria Math" panose="02040503050406030204" pitchFamily="18" charset="0"/>
                  </a:rPr>
                  <a:t>_</a:t>
                </a:r>
                <a:r>
                  <a:rPr lang="en-US" altLang="ko-KR" b="0" i="0" smtClean="0">
                    <a:latin typeface="Cambria Math" panose="02040503050406030204" pitchFamily="18" charset="0"/>
                  </a:rPr>
                  <a:t>𝑡</a:t>
                </a:r>
                <a:r>
                  <a:rPr lang="ko-KR" altLang="en-US" dirty="0" smtClean="0"/>
                  <a:t> 는</a:t>
                </a:r>
                <a:r>
                  <a:rPr lang="en-US" altLang="ko-KR" dirty="0" smtClean="0"/>
                  <a:t> </a:t>
                </a:r>
                <a:r>
                  <a:rPr lang="ko-KR" altLang="en-US" dirty="0" smtClean="0"/>
                  <a:t>시간 </a:t>
                </a:r>
                <a:r>
                  <a:rPr lang="en-US" altLang="ko-KR" dirty="0" smtClean="0"/>
                  <a:t>t</a:t>
                </a:r>
                <a:r>
                  <a:rPr lang="ko-KR" altLang="en-US" dirty="0" smtClean="0"/>
                  <a:t>에 관찰된 것 입니다</a:t>
                </a:r>
                <a:r>
                  <a:rPr lang="en-US" altLang="ko-KR" dirty="0" smtClean="0"/>
                  <a:t>.</a:t>
                </a:r>
              </a:p>
              <a:p>
                <a:r>
                  <a:rPr lang="ko-KR" altLang="en-US" dirty="0" smtClean="0"/>
                  <a:t>시간 </a:t>
                </a:r>
                <a:r>
                  <a:rPr lang="en-US" altLang="ko-KR" dirty="0" smtClean="0"/>
                  <a:t>t </a:t>
                </a:r>
                <a:r>
                  <a:rPr lang="ko-KR" altLang="en-US" dirty="0" smtClean="0"/>
                  <a:t>이전에 일어난 어떠한 행동의 변화를 알고 싶다고 가정해봅시다</a:t>
                </a:r>
                <a:r>
                  <a:rPr lang="en-US" altLang="ko-KR" dirty="0" smtClean="0"/>
                  <a:t>.</a:t>
                </a:r>
              </a:p>
              <a:p>
                <a:r>
                  <a:rPr lang="ko-KR" altLang="en-US" dirty="0" smtClean="0"/>
                  <a:t>그러면 우리는 시간 </a:t>
                </a:r>
                <a:r>
                  <a:rPr lang="en-US" altLang="ko-KR" dirty="0" smtClean="0"/>
                  <a:t>1</a:t>
                </a:r>
                <a:r>
                  <a:rPr lang="ko-KR" altLang="en-US" dirty="0" smtClean="0"/>
                  <a:t>과 시간 </a:t>
                </a:r>
                <a:r>
                  <a:rPr lang="en-US" altLang="ko-KR" dirty="0" smtClean="0"/>
                  <a:t>t </a:t>
                </a:r>
                <a:r>
                  <a:rPr lang="ko-KR" altLang="en-US" dirty="0" smtClean="0"/>
                  <a:t>사이에 </a:t>
                </a:r>
                <a:r>
                  <a:rPr lang="en-US" altLang="ko-KR" dirty="0" smtClean="0"/>
                  <a:t>t’</a:t>
                </a:r>
                <a:r>
                  <a:rPr lang="ko-KR" altLang="en-US" dirty="0" smtClean="0"/>
                  <a:t>를 놓고 </a:t>
                </a:r>
                <a:r>
                  <a:rPr lang="en-US" altLang="ko-KR" b="0" i="0" smtClean="0">
                    <a:latin typeface="Cambria Math" panose="02040503050406030204" pitchFamily="18" charset="0"/>
                  </a:rPr>
                  <a:t>𝐷</a:t>
                </a:r>
                <a:r>
                  <a:rPr lang="en-US" altLang="ko-KR" b="0" i="0" smtClean="0">
                    <a:latin typeface="Cambria Math" panose="02040503050406030204" pitchFamily="18" charset="0"/>
                  </a:rPr>
                  <a:t>_(</a:t>
                </a:r>
                <a:r>
                  <a:rPr lang="en-US" altLang="ko-KR" b="0" i="0" smtClean="0">
                    <a:latin typeface="Cambria Math" panose="02040503050406030204" pitchFamily="18" charset="0"/>
                  </a:rPr>
                  <a:t>𝑡^′ 𝑡</a:t>
                </a:r>
                <a:r>
                  <a:rPr lang="en-US" altLang="ko-KR" b="0" i="0" smtClean="0">
                    <a:latin typeface="Cambria Math" panose="02040503050406030204" pitchFamily="18" charset="0"/>
                  </a:rPr>
                  <a:t>)</a:t>
                </a:r>
                <a:r>
                  <a:rPr lang="ko-KR" altLang="en-US" dirty="0" smtClean="0"/>
                  <a:t> 를 계산합니다</a:t>
                </a:r>
                <a:r>
                  <a:rPr lang="en-US" altLang="ko-KR" dirty="0" smtClean="0"/>
                  <a:t>.</a:t>
                </a:r>
              </a:p>
              <a:p>
                <a:r>
                  <a:rPr lang="en-US" altLang="ko-KR" dirty="0" smtClean="0"/>
                  <a:t> </a:t>
                </a:r>
                <a:r>
                  <a:rPr lang="en-US" altLang="ko-KR" b="0" i="0" smtClean="0">
                    <a:latin typeface="Cambria Math" panose="02040503050406030204" pitchFamily="18" charset="0"/>
                  </a:rPr>
                  <a:t>𝐷</a:t>
                </a:r>
                <a:r>
                  <a:rPr lang="en-US" altLang="ko-KR" b="0" i="0" smtClean="0">
                    <a:latin typeface="Cambria Math" panose="02040503050406030204" pitchFamily="18" charset="0"/>
                  </a:rPr>
                  <a:t>_(</a:t>
                </a:r>
                <a:r>
                  <a:rPr lang="en-US" altLang="ko-KR" b="0" i="0" smtClean="0">
                    <a:latin typeface="Cambria Math" panose="02040503050406030204" pitchFamily="18" charset="0"/>
                  </a:rPr>
                  <a:t>𝑡^′ 𝑡</a:t>
                </a:r>
                <a:r>
                  <a:rPr lang="en-US" altLang="ko-KR" b="0" i="0" smtClean="0">
                    <a:latin typeface="Cambria Math" panose="02040503050406030204" pitchFamily="18" charset="0"/>
                  </a:rPr>
                  <a:t>)  </a:t>
                </a:r>
                <a:r>
                  <a:rPr lang="ko-KR" altLang="en-US" b="0" i="0" smtClean="0">
                    <a:latin typeface="Cambria Math" panose="02040503050406030204" pitchFamily="18" charset="0"/>
                  </a:rPr>
                  <a:t>는</a:t>
                </a:r>
                <a:r>
                  <a:rPr lang="ko-KR" altLang="en-US" dirty="0" smtClean="0"/>
                  <a:t> </a:t>
                </a:r>
                <a:r>
                  <a:rPr lang="en-US" altLang="ko-KR" dirty="0" smtClean="0"/>
                  <a:t>{}</a:t>
                </a:r>
                <a:r>
                  <a:rPr lang="ko-KR" altLang="en-US" dirty="0" smtClean="0"/>
                  <a:t>과</a:t>
                </a:r>
                <a:r>
                  <a:rPr lang="en-US" altLang="ko-KR" dirty="0" smtClean="0"/>
                  <a:t> {}</a:t>
                </a:r>
                <a:r>
                  <a:rPr lang="ko-KR" altLang="en-US" baseline="0" dirty="0" smtClean="0"/>
                  <a:t> 사이의 차이의 정도 입니다</a:t>
                </a:r>
                <a:r>
                  <a:rPr lang="en-US" altLang="ko-KR" baseline="0" dirty="0" smtClean="0"/>
                  <a:t>.</a:t>
                </a:r>
              </a:p>
              <a:p>
                <a:r>
                  <a:rPr lang="ko-KR" altLang="en-US" baseline="0" dirty="0" smtClean="0"/>
                  <a:t>그리고는 </a:t>
                </a:r>
                <a:r>
                  <a:rPr lang="en-US" altLang="ko-KR" i="0">
                    <a:latin typeface="Cambria Math" panose="02040503050406030204" pitchFamily="18" charset="0"/>
                  </a:rPr>
                  <a:t>𝐷</a:t>
                </a:r>
                <a:r>
                  <a:rPr lang="en-US" altLang="ko-KR" i="0" smtClean="0">
                    <a:latin typeface="Cambria Math" panose="02040503050406030204" pitchFamily="18" charset="0"/>
                  </a:rPr>
                  <a:t>_(</a:t>
                </a:r>
                <a:r>
                  <a:rPr lang="en-US" altLang="ko-KR" i="0">
                    <a:latin typeface="Cambria Math" panose="02040503050406030204" pitchFamily="18" charset="0"/>
                  </a:rPr>
                  <a:t>𝑡^</a:t>
                </a:r>
                <a:r>
                  <a:rPr lang="en-US" altLang="ko-KR" b="0" i="0" smtClean="0">
                    <a:latin typeface="Cambria Math" panose="02040503050406030204" pitchFamily="18" charset="0"/>
                  </a:rPr>
                  <a:t>∗</a:t>
                </a:r>
                <a:r>
                  <a:rPr lang="en-US" altLang="ko-KR" b="0" i="0">
                    <a:latin typeface="Cambria Math" panose="02040503050406030204" pitchFamily="18" charset="0"/>
                  </a:rPr>
                  <a:t> </a:t>
                </a:r>
                <a:r>
                  <a:rPr lang="en-US" altLang="ko-KR" i="0">
                    <a:latin typeface="Cambria Math" panose="02040503050406030204" pitchFamily="18" charset="0"/>
                  </a:rPr>
                  <a:t>𝑡</a:t>
                </a:r>
                <a:r>
                  <a:rPr lang="en-US" altLang="ko-KR" i="0" smtClean="0">
                    <a:latin typeface="Cambria Math" panose="02040503050406030204" pitchFamily="18" charset="0"/>
                  </a:rPr>
                  <a:t>)</a:t>
                </a:r>
                <a:r>
                  <a:rPr lang="ko-KR" altLang="en-US" dirty="0" smtClean="0"/>
                  <a:t> 와 미리 정의된 </a:t>
                </a:r>
                <a:r>
                  <a:rPr lang="ko-KR" altLang="en-US" dirty="0" err="1" smtClean="0"/>
                  <a:t>임계점과</a:t>
                </a:r>
                <a:r>
                  <a:rPr lang="ko-KR" altLang="en-US" dirty="0" smtClean="0"/>
                  <a:t> 비교를 합니다</a:t>
                </a:r>
                <a:r>
                  <a:rPr lang="en-US" altLang="ko-KR" dirty="0" smtClean="0"/>
                  <a:t>.</a:t>
                </a:r>
              </a:p>
              <a:p>
                <a:r>
                  <a:rPr lang="ko-KR" altLang="en-US" dirty="0" smtClean="0"/>
                  <a:t>참고로 </a:t>
                </a:r>
                <a:r>
                  <a:rPr lang="en-US" altLang="ko-KR" i="0">
                    <a:latin typeface="Cambria Math" panose="02040503050406030204" pitchFamily="18" charset="0"/>
                  </a:rPr>
                  <a:t>𝐷</a:t>
                </a:r>
                <a:r>
                  <a:rPr lang="en-US" altLang="ko-KR" i="0" smtClean="0">
                    <a:latin typeface="Cambria Math" panose="02040503050406030204" pitchFamily="18" charset="0"/>
                  </a:rPr>
                  <a:t>_(</a:t>
                </a:r>
                <a:r>
                  <a:rPr lang="en-US" altLang="ko-KR" i="0">
                    <a:latin typeface="Cambria Math" panose="02040503050406030204" pitchFamily="18" charset="0"/>
                  </a:rPr>
                  <a:t>𝑡^</a:t>
                </a:r>
                <a:r>
                  <a:rPr lang="en-US" altLang="ko-KR" b="0" i="0" smtClean="0">
                    <a:latin typeface="Cambria Math" panose="02040503050406030204" pitchFamily="18" charset="0"/>
                  </a:rPr>
                  <a:t>∗</a:t>
                </a:r>
                <a:r>
                  <a:rPr lang="en-US" altLang="ko-KR" b="0" i="0">
                    <a:latin typeface="Cambria Math" panose="02040503050406030204" pitchFamily="18" charset="0"/>
                  </a:rPr>
                  <a:t> </a:t>
                </a:r>
                <a:r>
                  <a:rPr lang="en-US" altLang="ko-KR" i="0">
                    <a:latin typeface="Cambria Math" panose="02040503050406030204" pitchFamily="18" charset="0"/>
                  </a:rPr>
                  <a:t>𝑡</a:t>
                </a:r>
                <a:r>
                  <a:rPr lang="en-US" altLang="ko-KR" i="0" smtClean="0">
                    <a:latin typeface="Cambria Math" panose="02040503050406030204" pitchFamily="18" charset="0"/>
                  </a:rPr>
                  <a:t>)</a:t>
                </a:r>
                <a:r>
                  <a:rPr lang="ko-KR" altLang="en-US" dirty="0" smtClean="0"/>
                  <a:t> 는 </a:t>
                </a:r>
                <a:r>
                  <a:rPr lang="en-US" altLang="ko-KR" i="0">
                    <a:latin typeface="Cambria Math" panose="02040503050406030204" pitchFamily="18" charset="0"/>
                  </a:rPr>
                  <a:t>𝐷</a:t>
                </a:r>
                <a:r>
                  <a:rPr lang="en-US" altLang="ko-KR" i="0" smtClean="0">
                    <a:latin typeface="Cambria Math" panose="02040503050406030204" pitchFamily="18" charset="0"/>
                  </a:rPr>
                  <a:t>_(</a:t>
                </a:r>
                <a:r>
                  <a:rPr lang="en-US" altLang="ko-KR" i="0">
                    <a:latin typeface="Cambria Math" panose="02040503050406030204" pitchFamily="18" charset="0"/>
                  </a:rPr>
                  <a:t>𝑡^′ 𝑡</a:t>
                </a:r>
                <a:r>
                  <a:rPr lang="en-US" altLang="ko-KR" i="0" smtClean="0">
                    <a:latin typeface="Cambria Math" panose="02040503050406030204" pitchFamily="18" charset="0"/>
                  </a:rPr>
                  <a:t>)</a:t>
                </a:r>
                <a:r>
                  <a:rPr lang="en-US" altLang="ko-KR" b="0" i="0" smtClean="0">
                    <a:latin typeface="Cambria Math" panose="02040503050406030204" pitchFamily="18" charset="0"/>
                  </a:rPr>
                  <a:t>  </a:t>
                </a:r>
                <a:r>
                  <a:rPr lang="ko-KR" altLang="en-US" b="0" i="0" smtClean="0">
                    <a:latin typeface="Cambria Math" panose="02040503050406030204" pitchFamily="18" charset="0"/>
                  </a:rPr>
                  <a:t>중</a:t>
                </a:r>
                <a:r>
                  <a:rPr lang="ko-KR" altLang="en-US" dirty="0" smtClean="0"/>
                  <a:t> 최대</a:t>
                </a:r>
                <a:r>
                  <a:rPr lang="ko-KR" altLang="en-US" baseline="0" dirty="0" smtClean="0"/>
                  <a:t>값을 가지는 값입니다</a:t>
                </a:r>
                <a:r>
                  <a:rPr lang="en-US" altLang="ko-KR" baseline="0" dirty="0" smtClean="0"/>
                  <a:t>.</a:t>
                </a:r>
              </a:p>
              <a:p>
                <a:r>
                  <a:rPr lang="ko-KR" altLang="en-US" baseline="0" dirty="0" smtClean="0"/>
                  <a:t>만약 </a:t>
                </a:r>
                <a:r>
                  <a:rPr lang="en-US" altLang="ko-KR" i="0">
                    <a:latin typeface="Cambria Math" panose="02040503050406030204" pitchFamily="18" charset="0"/>
                  </a:rPr>
                  <a:t>𝐷</a:t>
                </a:r>
                <a:r>
                  <a:rPr lang="en-US" altLang="ko-KR" i="0" smtClean="0">
                    <a:latin typeface="Cambria Math" panose="02040503050406030204" pitchFamily="18" charset="0"/>
                  </a:rPr>
                  <a:t>_(</a:t>
                </a:r>
                <a:r>
                  <a:rPr lang="en-US" altLang="ko-KR" i="0">
                    <a:latin typeface="Cambria Math" panose="02040503050406030204" pitchFamily="18" charset="0"/>
                  </a:rPr>
                  <a:t>𝑡^</a:t>
                </a:r>
                <a:r>
                  <a:rPr lang="en-US" altLang="ko-KR" b="0" i="0" smtClean="0">
                    <a:latin typeface="Cambria Math" panose="02040503050406030204" pitchFamily="18" charset="0"/>
                  </a:rPr>
                  <a:t>∗</a:t>
                </a:r>
                <a:r>
                  <a:rPr lang="en-US" altLang="ko-KR" b="0" i="0">
                    <a:latin typeface="Cambria Math" panose="02040503050406030204" pitchFamily="18" charset="0"/>
                  </a:rPr>
                  <a:t> </a:t>
                </a:r>
                <a:r>
                  <a:rPr lang="en-US" altLang="ko-KR" i="0">
                    <a:latin typeface="Cambria Math" panose="02040503050406030204" pitchFamily="18" charset="0"/>
                  </a:rPr>
                  <a:t>𝑡</a:t>
                </a:r>
                <a:r>
                  <a:rPr lang="en-US" altLang="ko-KR" i="0" smtClean="0">
                    <a:latin typeface="Cambria Math" panose="02040503050406030204" pitchFamily="18" charset="0"/>
                  </a:rPr>
                  <a:t>)</a:t>
                </a:r>
                <a:r>
                  <a:rPr lang="ko-KR" altLang="en-US" dirty="0" smtClean="0"/>
                  <a:t> 가 </a:t>
                </a:r>
                <a:r>
                  <a:rPr lang="ko-KR" altLang="en-US" dirty="0" err="1" smtClean="0"/>
                  <a:t>임계점을</a:t>
                </a:r>
                <a:r>
                  <a:rPr lang="ko-KR" altLang="en-US" dirty="0" smtClean="0"/>
                  <a:t> 초과했다면 시간 </a:t>
                </a:r>
                <a:r>
                  <a:rPr lang="en-US" altLang="ko-KR" b="0" i="0" smtClean="0">
                    <a:latin typeface="Cambria Math" panose="02040503050406030204" pitchFamily="18" charset="0"/>
                  </a:rPr>
                  <a:t>𝑡</a:t>
                </a:r>
                <a:r>
                  <a:rPr lang="en-US" altLang="ko-KR" b="0" i="0" smtClean="0">
                    <a:latin typeface="Cambria Math" panose="02040503050406030204" pitchFamily="18" charset="0"/>
                  </a:rPr>
                  <a:t>^</a:t>
                </a:r>
                <a:r>
                  <a:rPr lang="en-US" altLang="ko-KR" b="0" i="0" smtClean="0">
                    <a:latin typeface="Cambria Math" panose="02040503050406030204" pitchFamily="18" charset="0"/>
                  </a:rPr>
                  <a:t>∗</a:t>
                </a:r>
                <a:r>
                  <a:rPr lang="ko-KR" altLang="en-US" dirty="0" smtClean="0"/>
                  <a:t> 에 변화가 일어났다고 간주합니다</a:t>
                </a:r>
                <a:r>
                  <a:rPr lang="en-US" altLang="ko-KR" dirty="0" smtClean="0"/>
                  <a:t>.</a:t>
                </a:r>
              </a:p>
              <a:p>
                <a:r>
                  <a:rPr lang="ko-KR" altLang="en-US" dirty="0" smtClean="0"/>
                  <a:t>변화를 확인한 후에는</a:t>
                </a:r>
                <a:r>
                  <a:rPr lang="en-US" altLang="ko-KR" dirty="0" smtClean="0"/>
                  <a:t>, </a:t>
                </a:r>
                <a:r>
                  <a:rPr lang="ko-KR" altLang="en-US" dirty="0" smtClean="0"/>
                  <a:t>시간</a:t>
                </a:r>
                <a:r>
                  <a:rPr lang="en-US" altLang="ko-KR" dirty="0" smtClean="0"/>
                  <a:t> </a:t>
                </a:r>
                <a:r>
                  <a:rPr lang="en-US" altLang="ko-KR" b="0" i="0" smtClean="0">
                    <a:latin typeface="Cambria Math" panose="02040503050406030204" pitchFamily="18" charset="0"/>
                  </a:rPr>
                  <a:t>𝑡</a:t>
                </a:r>
                <a:r>
                  <a:rPr lang="en-US" altLang="ko-KR" b="0" i="0" smtClean="0">
                    <a:latin typeface="Cambria Math" panose="02040503050406030204" pitchFamily="18" charset="0"/>
                  </a:rPr>
                  <a:t>^</a:t>
                </a:r>
                <a:r>
                  <a:rPr lang="en-US" altLang="ko-KR" b="0" i="0" smtClean="0">
                    <a:latin typeface="Cambria Math" panose="02040503050406030204" pitchFamily="18" charset="0"/>
                  </a:rPr>
                  <a:t>∗</a:t>
                </a:r>
                <a:r>
                  <a:rPr lang="ko-KR" altLang="en-US" dirty="0" smtClean="0"/>
                  <a:t> 이전의 관찰</a:t>
                </a:r>
                <a:r>
                  <a:rPr lang="en-US" altLang="ko-KR" dirty="0" smtClean="0"/>
                  <a:t>,</a:t>
                </a:r>
                <a:r>
                  <a:rPr lang="en-US" altLang="ko-KR" baseline="0" dirty="0" smtClean="0"/>
                  <a:t> </a:t>
                </a:r>
                <a:r>
                  <a:rPr lang="ko-KR" altLang="en-US" baseline="0" dirty="0" smtClean="0"/>
                  <a:t>즉 </a:t>
                </a:r>
                <a:r>
                  <a:rPr lang="en-US" altLang="ko-KR" baseline="0" dirty="0" smtClean="0"/>
                  <a:t>{x1, … , x</a:t>
                </a:r>
                <a:r>
                  <a:rPr lang="en-US" altLang="ko-KR" b="0" i="0" smtClean="0">
                    <a:latin typeface="Cambria Math" panose="02040503050406030204" pitchFamily="18" charset="0"/>
                  </a:rPr>
                  <a:t>𝑡</a:t>
                </a:r>
                <a:r>
                  <a:rPr lang="en-US" altLang="ko-KR" b="0" i="0" smtClean="0">
                    <a:latin typeface="Cambria Math" panose="02040503050406030204" pitchFamily="18" charset="0"/>
                  </a:rPr>
                  <a:t>^</a:t>
                </a:r>
                <a:r>
                  <a:rPr lang="en-US" altLang="ko-KR" b="0" i="0" smtClean="0">
                    <a:latin typeface="Cambria Math" panose="02040503050406030204" pitchFamily="18" charset="0"/>
                  </a:rPr>
                  <a:t>∗</a:t>
                </a:r>
                <a:r>
                  <a:rPr lang="en-US" altLang="ko-KR" baseline="0" dirty="0" smtClean="0"/>
                  <a:t>} </a:t>
                </a:r>
                <a:r>
                  <a:rPr lang="ko-KR" altLang="en-US" baseline="0" dirty="0" smtClean="0"/>
                  <a:t>은 버려지고 프로시저는 </a:t>
                </a:r>
                <a:r>
                  <a:rPr lang="en-US" altLang="ko-KR" baseline="0" dirty="0" smtClean="0"/>
                  <a:t>restart </a:t>
                </a:r>
                <a:r>
                  <a:rPr lang="ko-KR" altLang="en-US" baseline="0" dirty="0" smtClean="0"/>
                  <a:t>됩니다</a:t>
                </a:r>
                <a:r>
                  <a:rPr lang="en-US" altLang="ko-KR" baseline="0" dirty="0" smtClean="0"/>
                  <a:t>.</a:t>
                </a:r>
                <a:endParaRPr lang="ko-KR" altLang="en-US" dirty="0"/>
              </a:p>
            </p:txBody>
          </p:sp>
        </mc:Fallback>
      </mc:AlternateContent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22D5F8-5F00-4C09-B152-4870CA96354D}" type="slidenum">
              <a:rPr lang="ko-KR" altLang="en-US" smtClean="0"/>
              <a:t>22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5608343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슬라이드 노트 개체 틀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endParaRPr lang="ko-KR" altLang="en-US" dirty="0"/>
              </a:p>
            </p:txBody>
          </p:sp>
        </mc:Choice>
        <mc:Fallback xmlns="">
          <p:sp>
            <p:nvSpPr>
              <p:cNvPr id="3" name="슬라이드 노트 개체 틀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ko-KR" altLang="en-US" dirty="0" smtClean="0"/>
                  <a:t>그림을 보시면 제가 앞서 설명</a:t>
                </a:r>
                <a:r>
                  <a:rPr lang="ko-KR" altLang="en-US" baseline="0" dirty="0" smtClean="0"/>
                  <a:t> 드렸던 내용을 확인할 수 있는데요</a:t>
                </a:r>
                <a:r>
                  <a:rPr lang="en-US" altLang="ko-KR" dirty="0" smtClean="0"/>
                  <a:t>,</a:t>
                </a:r>
              </a:p>
              <a:p>
                <a:r>
                  <a:rPr lang="ko-KR" altLang="en-US" dirty="0" smtClean="0"/>
                  <a:t>가로축이 </a:t>
                </a:r>
                <a:r>
                  <a:rPr lang="en-US" altLang="ko-KR" dirty="0" smtClean="0"/>
                  <a:t>‘</a:t>
                </a:r>
                <a:r>
                  <a:rPr lang="ko-KR" altLang="en-US" dirty="0" smtClean="0"/>
                  <a:t>일</a:t>
                </a:r>
                <a:r>
                  <a:rPr lang="en-US" altLang="ko-KR" dirty="0" smtClean="0"/>
                  <a:t>’</a:t>
                </a:r>
                <a:r>
                  <a:rPr lang="ko-KR" altLang="en-US" dirty="0" smtClean="0"/>
                  <a:t>이고 아래 초록색 부분이 실제 관찰을 의미하고요</a:t>
                </a:r>
                <a:r>
                  <a:rPr lang="en-US" altLang="ko-KR" dirty="0" smtClean="0"/>
                  <a:t>,</a:t>
                </a:r>
              </a:p>
              <a:p>
                <a:r>
                  <a:rPr lang="ko-KR" altLang="en-US" dirty="0" smtClean="0"/>
                  <a:t>위쪽에 파란색 부분은 날마다 계산된 </a:t>
                </a:r>
                <a:r>
                  <a:rPr lang="en-US" altLang="ko-KR" i="0">
                    <a:latin typeface="Cambria Math" panose="02040503050406030204" pitchFamily="18" charset="0"/>
                  </a:rPr>
                  <a:t>𝐷</a:t>
                </a:r>
                <a:r>
                  <a:rPr lang="en-US" altLang="ko-KR" i="0" smtClean="0">
                    <a:latin typeface="Cambria Math" panose="02040503050406030204" pitchFamily="18" charset="0"/>
                  </a:rPr>
                  <a:t>_(</a:t>
                </a:r>
                <a:r>
                  <a:rPr lang="en-US" altLang="ko-KR" i="0">
                    <a:latin typeface="Cambria Math" panose="02040503050406030204" pitchFamily="18" charset="0"/>
                  </a:rPr>
                  <a:t>𝑡^</a:t>
                </a:r>
                <a:r>
                  <a:rPr lang="en-US" altLang="ko-KR" b="0" i="0" smtClean="0">
                    <a:latin typeface="Cambria Math" panose="02040503050406030204" pitchFamily="18" charset="0"/>
                  </a:rPr>
                  <a:t>∗</a:t>
                </a:r>
                <a:r>
                  <a:rPr lang="en-US" altLang="ko-KR" b="0" i="0">
                    <a:latin typeface="Cambria Math" panose="02040503050406030204" pitchFamily="18" charset="0"/>
                  </a:rPr>
                  <a:t> </a:t>
                </a:r>
                <a:r>
                  <a:rPr lang="en-US" altLang="ko-KR" i="0">
                    <a:latin typeface="Cambria Math" panose="02040503050406030204" pitchFamily="18" charset="0"/>
                  </a:rPr>
                  <a:t>𝑡</a:t>
                </a:r>
                <a:r>
                  <a:rPr lang="en-US" altLang="ko-KR" i="0" smtClean="0">
                    <a:latin typeface="Cambria Math" panose="02040503050406030204" pitchFamily="18" charset="0"/>
                  </a:rPr>
                  <a:t>)</a:t>
                </a:r>
                <a:r>
                  <a:rPr lang="ko-KR" altLang="en-US" dirty="0" smtClean="0"/>
                  <a:t> 를 의미합니다</a:t>
                </a:r>
                <a:r>
                  <a:rPr lang="en-US" altLang="ko-KR" dirty="0" smtClean="0"/>
                  <a:t>.</a:t>
                </a:r>
              </a:p>
              <a:p>
                <a:r>
                  <a:rPr lang="ko-KR" altLang="en-US" dirty="0" smtClean="0"/>
                  <a:t>빨간색 선이 </a:t>
                </a:r>
                <a:r>
                  <a:rPr lang="ko-KR" altLang="en-US" dirty="0" err="1" smtClean="0"/>
                  <a:t>임계값을</a:t>
                </a:r>
                <a:r>
                  <a:rPr lang="ko-KR" altLang="en-US" dirty="0" smtClean="0"/>
                  <a:t> 의미하는데</a:t>
                </a:r>
                <a:r>
                  <a:rPr lang="en-US" altLang="ko-KR" dirty="0" smtClean="0"/>
                  <a:t>,</a:t>
                </a:r>
                <a:r>
                  <a:rPr lang="en-US" altLang="ko-KR" baseline="0" dirty="0" smtClean="0"/>
                  <a:t> </a:t>
                </a:r>
                <a:r>
                  <a:rPr lang="ko-KR" altLang="en-US" baseline="0" dirty="0" smtClean="0"/>
                  <a:t>이 </a:t>
                </a:r>
                <a:r>
                  <a:rPr lang="ko-KR" altLang="en-US" baseline="0" dirty="0" err="1" smtClean="0"/>
                  <a:t>임계값의</a:t>
                </a:r>
                <a:r>
                  <a:rPr lang="ko-KR" altLang="en-US" baseline="0" dirty="0" smtClean="0"/>
                  <a:t> 레벨은 </a:t>
                </a:r>
                <a:r>
                  <a:rPr lang="en-US" altLang="ko-KR" baseline="0" dirty="0" smtClean="0"/>
                  <a:t>ARL0</a:t>
                </a:r>
                <a:r>
                  <a:rPr lang="ko-KR" altLang="en-US" baseline="0" dirty="0" smtClean="0"/>
                  <a:t>의 크기가 결정한다고 합니다</a:t>
                </a:r>
                <a:r>
                  <a:rPr lang="en-US" altLang="ko-KR" baseline="0" dirty="0" smtClean="0"/>
                  <a:t>.</a:t>
                </a:r>
              </a:p>
              <a:p>
                <a:r>
                  <a:rPr lang="ko-KR" altLang="en-US" baseline="0" dirty="0" smtClean="0"/>
                  <a:t>여기 보시면 </a:t>
                </a:r>
                <a:r>
                  <a:rPr lang="en-US" altLang="ko-KR" baseline="0" dirty="0" smtClean="0"/>
                  <a:t>98</a:t>
                </a:r>
                <a:r>
                  <a:rPr lang="ko-KR" altLang="en-US" baseline="0" dirty="0" smtClean="0"/>
                  <a:t>일째 되는 날부터 높은 레벨의 결과가 관찰되고 있습니다</a:t>
                </a:r>
                <a:r>
                  <a:rPr lang="en-US" altLang="ko-KR" baseline="0" dirty="0" smtClean="0"/>
                  <a:t>.</a:t>
                </a:r>
              </a:p>
              <a:p>
                <a:r>
                  <a:rPr lang="en-US" altLang="ko-KR" baseline="0" dirty="0" smtClean="0"/>
                  <a:t>111</a:t>
                </a:r>
                <a:r>
                  <a:rPr lang="ko-KR" altLang="en-US" baseline="0" dirty="0" smtClean="0"/>
                  <a:t>일째에 </a:t>
                </a:r>
                <a:r>
                  <a:rPr lang="en-US" altLang="ko-KR" i="0">
                    <a:latin typeface="Cambria Math" panose="02040503050406030204" pitchFamily="18" charset="0"/>
                  </a:rPr>
                  <a:t>𝐷</a:t>
                </a:r>
                <a:r>
                  <a:rPr lang="en-US" altLang="ko-KR" i="0" smtClean="0">
                    <a:latin typeface="Cambria Math" panose="02040503050406030204" pitchFamily="18" charset="0"/>
                  </a:rPr>
                  <a:t>_(</a:t>
                </a:r>
                <a:r>
                  <a:rPr lang="en-US" altLang="ko-KR" i="0">
                    <a:latin typeface="Cambria Math" panose="02040503050406030204" pitchFamily="18" charset="0"/>
                  </a:rPr>
                  <a:t>𝑡^</a:t>
                </a:r>
                <a:r>
                  <a:rPr lang="en-US" altLang="ko-KR" b="0" i="0" smtClean="0">
                    <a:latin typeface="Cambria Math" panose="02040503050406030204" pitchFamily="18" charset="0"/>
                  </a:rPr>
                  <a:t>∗</a:t>
                </a:r>
                <a:r>
                  <a:rPr lang="en-US" altLang="ko-KR" b="0" i="0">
                    <a:latin typeface="Cambria Math" panose="02040503050406030204" pitchFamily="18" charset="0"/>
                  </a:rPr>
                  <a:t> </a:t>
                </a:r>
                <a:r>
                  <a:rPr lang="en-US" altLang="ko-KR" i="0">
                    <a:latin typeface="Cambria Math" panose="02040503050406030204" pitchFamily="18" charset="0"/>
                  </a:rPr>
                  <a:t>𝑡</a:t>
                </a:r>
                <a:r>
                  <a:rPr lang="en-US" altLang="ko-KR" i="0" smtClean="0">
                    <a:latin typeface="Cambria Math" panose="02040503050406030204" pitchFamily="18" charset="0"/>
                  </a:rPr>
                  <a:t>)</a:t>
                </a:r>
                <a:r>
                  <a:rPr lang="en-US" altLang="ko-KR" baseline="0" dirty="0" smtClean="0"/>
                  <a:t> </a:t>
                </a:r>
                <a:r>
                  <a:rPr lang="ko-KR" altLang="en-US" baseline="0" dirty="0" smtClean="0"/>
                  <a:t>가 </a:t>
                </a:r>
                <a:r>
                  <a:rPr lang="ko-KR" altLang="en-US" baseline="0" dirty="0" err="1" smtClean="0"/>
                  <a:t>임계값을</a:t>
                </a:r>
                <a:r>
                  <a:rPr lang="ko-KR" altLang="en-US" baseline="0" dirty="0" smtClean="0"/>
                  <a:t> 넘었고 알고리즘은 </a:t>
                </a:r>
                <a:r>
                  <a:rPr lang="en-US" altLang="ko-KR" baseline="0" dirty="0" smtClean="0"/>
                  <a:t>98</a:t>
                </a:r>
                <a:r>
                  <a:rPr lang="ko-KR" altLang="en-US" baseline="0" dirty="0" smtClean="0"/>
                  <a:t>일에 변화가 일어났다고 결정을 내립니다</a:t>
                </a:r>
                <a:r>
                  <a:rPr lang="en-US" altLang="ko-KR" baseline="0" dirty="0" smtClean="0"/>
                  <a:t>.</a:t>
                </a:r>
              </a:p>
              <a:p>
                <a:endParaRPr lang="en-US" altLang="ko-KR" baseline="0" dirty="0" smtClean="0"/>
              </a:p>
              <a:p>
                <a:r>
                  <a:rPr lang="en-US" altLang="ko-KR" baseline="0" dirty="0" smtClean="0"/>
                  <a:t>(20</a:t>
                </a:r>
                <a:r>
                  <a:rPr lang="ko-KR" altLang="en-US" baseline="0" dirty="0" smtClean="0"/>
                  <a:t>일과 </a:t>
                </a:r>
                <a:r>
                  <a:rPr lang="en-US" altLang="ko-KR" baseline="0" dirty="0" smtClean="0"/>
                  <a:t>30</a:t>
                </a:r>
                <a:r>
                  <a:rPr lang="ko-KR" altLang="en-US" baseline="0" dirty="0" smtClean="0"/>
                  <a:t>일 사이에 생긴 것은 오랫동안 지속되지 않았을 뿐 아니라</a:t>
                </a:r>
                <a:r>
                  <a:rPr lang="en-US" altLang="ko-KR" baseline="0" dirty="0" smtClean="0"/>
                  <a:t>, </a:t>
                </a:r>
                <a:r>
                  <a:rPr lang="ko-KR" altLang="en-US" baseline="0" dirty="0" smtClean="0"/>
                  <a:t>변화 탐지를 작동시키기에 충분히 지속되지 않아서 인정이 되지 않음</a:t>
                </a:r>
                <a:r>
                  <a:rPr lang="en-US" altLang="ko-KR" baseline="0" dirty="0" smtClean="0"/>
                  <a:t>)</a:t>
                </a:r>
                <a:endParaRPr lang="ko-KR" altLang="en-US" dirty="0"/>
              </a:p>
            </p:txBody>
          </p:sp>
        </mc:Fallback>
      </mc:AlternateContent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22D5F8-5F00-4C09-B152-4870CA96354D}" type="slidenum">
              <a:rPr lang="ko-KR" altLang="en-US" smtClean="0"/>
              <a:t>23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4089388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슬라이드 노트 개체 틀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endParaRPr lang="en-US" altLang="ko-KR" baseline="0" dirty="0" smtClean="0"/>
              </a:p>
            </p:txBody>
          </p:sp>
        </mc:Choice>
        <mc:Fallback xmlns="">
          <p:sp>
            <p:nvSpPr>
              <p:cNvPr id="3" name="슬라이드 노트 개체 틀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US" altLang="ko-KR" dirty="0" smtClean="0"/>
                  <a:t>correlation</a:t>
                </a:r>
                <a:r>
                  <a:rPr lang="en-US" altLang="ko-KR" baseline="0" dirty="0" smtClean="0"/>
                  <a:t> change detection </a:t>
                </a:r>
                <a:r>
                  <a:rPr lang="ko-KR" altLang="en-US" baseline="0" dirty="0" smtClean="0"/>
                  <a:t>은 왜 하나</a:t>
                </a:r>
                <a:r>
                  <a:rPr lang="en-US" altLang="ko-KR" baseline="0" dirty="0" smtClean="0"/>
                  <a:t>..</a:t>
                </a:r>
              </a:p>
              <a:p>
                <a:endParaRPr lang="en-US" altLang="ko-KR" dirty="0" smtClean="0"/>
              </a:p>
              <a:p>
                <a:r>
                  <a:rPr lang="ko-KR" altLang="en-US" dirty="0" smtClean="0"/>
                  <a:t>저자들은 </a:t>
                </a:r>
                <a:r>
                  <a:rPr lang="en-US" altLang="ko-KR" dirty="0" smtClean="0"/>
                  <a:t>pairwise</a:t>
                </a:r>
                <a:r>
                  <a:rPr lang="en-US" altLang="ko-KR" baseline="0" dirty="0" smtClean="0"/>
                  <a:t> </a:t>
                </a:r>
                <a:r>
                  <a:rPr lang="ko-KR" altLang="en-US" baseline="0" dirty="0" smtClean="0"/>
                  <a:t>특징에 기반한 행동의 변화를 조사하기 위해</a:t>
                </a:r>
                <a:endParaRPr lang="en-US" altLang="ko-KR" baseline="0" dirty="0" smtClean="0"/>
              </a:p>
              <a:p>
                <a:r>
                  <a:rPr lang="en-US" altLang="ko-KR" dirty="0" smtClean="0"/>
                  <a:t>pairwise</a:t>
                </a:r>
                <a:r>
                  <a:rPr lang="en-US" altLang="ko-KR" baseline="0" dirty="0" smtClean="0"/>
                  <a:t> correlation change detection </a:t>
                </a:r>
                <a:r>
                  <a:rPr lang="ko-KR" altLang="en-US" baseline="0" dirty="0" smtClean="0"/>
                  <a:t>과 </a:t>
                </a:r>
                <a:r>
                  <a:rPr lang="en-US" altLang="ko-KR" baseline="0" dirty="0" smtClean="0"/>
                  <a:t>moving average </a:t>
                </a:r>
                <a:r>
                  <a:rPr lang="ko-KR" altLang="en-US" baseline="0" dirty="0" smtClean="0"/>
                  <a:t>라는 두 가지 기술을 소개하였습니다</a:t>
                </a:r>
                <a:r>
                  <a:rPr lang="en-US" altLang="ko-KR" baseline="0" dirty="0" smtClean="0"/>
                  <a:t>.</a:t>
                </a:r>
              </a:p>
              <a:p>
                <a:pPr defTabSz="931774"/>
                <a:endParaRPr lang="en-US" altLang="ko-KR" dirty="0" smtClean="0"/>
              </a:p>
              <a:p>
                <a:pPr defTabSz="931774"/>
                <a:r>
                  <a:rPr lang="en-US" altLang="ko-KR" dirty="0" smtClean="0"/>
                  <a:t>Correlation</a:t>
                </a:r>
                <a:r>
                  <a:rPr lang="en-US" altLang="ko-KR" baseline="0" dirty="0" smtClean="0"/>
                  <a:t> change detection </a:t>
                </a:r>
                <a:r>
                  <a:rPr lang="ko-KR" altLang="en-US" baseline="0" dirty="0" smtClean="0"/>
                  <a:t>은 앞서 설명 드린 </a:t>
                </a:r>
                <a:r>
                  <a:rPr lang="en-US" altLang="ko-KR" baseline="0" dirty="0" smtClean="0"/>
                  <a:t>single feature change detection</a:t>
                </a:r>
                <a:r>
                  <a:rPr lang="ko-KR" altLang="en-US" baseline="0" dirty="0" smtClean="0"/>
                  <a:t> 과 비슷한 방식으로 구현되었습니다</a:t>
                </a:r>
                <a:r>
                  <a:rPr lang="en-US" altLang="ko-KR" baseline="0" dirty="0" smtClean="0"/>
                  <a:t>.</a:t>
                </a:r>
              </a:p>
              <a:p>
                <a:r>
                  <a:rPr lang="en-US" altLang="ko-KR" baseline="0" dirty="0" smtClean="0"/>
                  <a:t>Single feature change detection </a:t>
                </a:r>
                <a:r>
                  <a:rPr lang="ko-KR" altLang="en-US" baseline="0" dirty="0" smtClean="0"/>
                  <a:t>과 다른 점은 </a:t>
                </a:r>
                <a:r>
                  <a:rPr lang="en-US" altLang="ko-KR" b="0" i="0" smtClean="0">
                    <a:latin typeface="Cambria Math" panose="02040503050406030204" pitchFamily="18" charset="0"/>
                  </a:rPr>
                  <a:t>𝐷</a:t>
                </a:r>
                <a:r>
                  <a:rPr lang="en-US" altLang="ko-KR" b="0" i="0" smtClean="0">
                    <a:latin typeface="Cambria Math" panose="02040503050406030204" pitchFamily="18" charset="0"/>
                  </a:rPr>
                  <a:t>_(</a:t>
                </a:r>
                <a:r>
                  <a:rPr lang="en-US" altLang="ko-KR" b="0" i="0" smtClean="0">
                    <a:latin typeface="Cambria Math" panose="02040503050406030204" pitchFamily="18" charset="0"/>
                  </a:rPr>
                  <a:t>𝑡^′ 𝑡</a:t>
                </a:r>
                <a:r>
                  <a:rPr lang="en-US" altLang="ko-KR" b="0" i="0" smtClean="0">
                    <a:latin typeface="Cambria Math" panose="02040503050406030204" pitchFamily="18" charset="0"/>
                  </a:rPr>
                  <a:t>)</a:t>
                </a:r>
                <a:r>
                  <a:rPr lang="en-US" altLang="ko-KR" baseline="0" dirty="0" smtClean="0"/>
                  <a:t> </a:t>
                </a:r>
                <a:r>
                  <a:rPr lang="ko-KR" altLang="en-US" baseline="0" dirty="0" smtClean="0"/>
                  <a:t>를 얻기 위한 검정 통계량 </a:t>
                </a:r>
                <a:r>
                  <a:rPr lang="en-US" altLang="ko-KR" baseline="0" dirty="0" smtClean="0"/>
                  <a:t>(test statistic) </a:t>
                </a:r>
                <a:r>
                  <a:rPr lang="ko-KR" altLang="en-US" baseline="0" dirty="0" smtClean="0"/>
                  <a:t>이 두 개의 </a:t>
                </a:r>
                <a:r>
                  <a:rPr lang="en-US" altLang="ko-KR" baseline="0" dirty="0" smtClean="0"/>
                  <a:t>set</a:t>
                </a:r>
                <a:r>
                  <a:rPr lang="ko-KR" altLang="en-US" baseline="0" dirty="0" smtClean="0"/>
                  <a:t> 에 기반하여 계산 된다는 것입니다</a:t>
                </a:r>
                <a:r>
                  <a:rPr lang="en-US" altLang="ko-KR" baseline="0" dirty="0" smtClean="0"/>
                  <a:t>.</a:t>
                </a:r>
              </a:p>
            </p:txBody>
          </p:sp>
        </mc:Fallback>
      </mc:AlternateContent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22D5F8-5F00-4C09-B152-4870CA96354D}" type="slidenum">
              <a:rPr lang="ko-KR" altLang="en-US" smtClean="0"/>
              <a:t>24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1367799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22D5F8-5F00-4C09-B152-4870CA96354D}" type="slidenum">
              <a:rPr lang="ko-KR" altLang="en-US" smtClean="0"/>
              <a:t>25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3020445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22D5F8-5F00-4C09-B152-4870CA96354D}" type="slidenum">
              <a:rPr lang="ko-KR" altLang="en-US" smtClean="0"/>
              <a:t>26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02595826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endParaRPr lang="en-US" altLang="ko-KR" dirty="0" smtClean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22D5F8-5F00-4C09-B152-4870CA96354D}" type="slidenum">
              <a:rPr lang="ko-KR" altLang="en-US" smtClean="0"/>
              <a:t>27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8632578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ko-KR" baseline="0" dirty="0" smtClean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22D5F8-5F00-4C09-B152-4870CA96354D}" type="slidenum">
              <a:rPr lang="ko-KR" altLang="en-US" smtClean="0"/>
              <a:t>28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87949046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22D5F8-5F00-4C09-B152-4870CA96354D}" type="slidenum">
              <a:rPr lang="ko-KR" altLang="en-US" smtClean="0"/>
              <a:t>29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77531539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22D5F8-5F00-4C09-B152-4870CA96354D}" type="slidenum">
              <a:rPr lang="ko-KR" altLang="en-US" smtClean="0"/>
              <a:t>30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99152246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ko-KR" baseline="0" dirty="0" smtClean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22D5F8-5F00-4C09-B152-4870CA96354D}" type="slidenum">
              <a:rPr lang="ko-KR" altLang="en-US" smtClean="0"/>
              <a:t>31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84160473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22D5F8-5F00-4C09-B152-4870CA96354D}" type="slidenum">
              <a:rPr lang="ko-KR" altLang="en-US" smtClean="0"/>
              <a:t>32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40884606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ko-KR" baseline="0" dirty="0" smtClean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22D5F8-5F00-4C09-B152-4870CA96354D}" type="slidenum">
              <a:rPr lang="ko-KR" altLang="en-US" smtClean="0"/>
              <a:t>33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24284364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ko-KR" baseline="0" dirty="0" smtClean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22D5F8-5F00-4C09-B152-4870CA96354D}" type="slidenum">
              <a:rPr lang="ko-KR" altLang="en-US" smtClean="0"/>
              <a:t>34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29272344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ko-KR" baseline="0" dirty="0" smtClean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22D5F8-5F00-4C09-B152-4870CA96354D}" type="slidenum">
              <a:rPr lang="ko-KR" altLang="en-US" smtClean="0"/>
              <a:t>35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52630772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ko-KR" baseline="0" dirty="0" smtClean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22D5F8-5F00-4C09-B152-4870CA96354D}" type="slidenum">
              <a:rPr lang="ko-KR" altLang="en-US" smtClean="0"/>
              <a:t>36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15619125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22D5F8-5F00-4C09-B152-4870CA96354D}" type="slidenum">
              <a:rPr lang="ko-KR" altLang="en-US" smtClean="0"/>
              <a:t>37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050149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88C905-9869-4F41-8B2D-6CE65C06DA92}" type="datetimeFigureOut">
              <a:rPr lang="ko-KR" altLang="en-US" smtClean="0"/>
              <a:t>2014-06-05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E13BFB-19E3-4A8B-85A6-5FB23428680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859457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654783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838200" y="1195754"/>
            <a:ext cx="10515600" cy="4981209"/>
          </a:xfrm>
        </p:spPr>
        <p:txBody>
          <a:bodyPr/>
          <a:lstStyle/>
          <a:p>
            <a:pPr lvl="0"/>
            <a:r>
              <a:rPr lang="ko-KR" altLang="en-US" dirty="0" smtClean="0"/>
              <a:t>마스터 텍스트 스타일을 편집합니다</a:t>
            </a:r>
          </a:p>
          <a:p>
            <a:pPr lvl="1"/>
            <a:r>
              <a:rPr lang="ko-KR" altLang="en-US" dirty="0" smtClean="0"/>
              <a:t>둘째 수준</a:t>
            </a:r>
          </a:p>
          <a:p>
            <a:pPr lvl="2"/>
            <a:r>
              <a:rPr lang="ko-KR" altLang="en-US" dirty="0" smtClean="0"/>
              <a:t>셋째 수준</a:t>
            </a:r>
          </a:p>
          <a:p>
            <a:pPr lvl="3"/>
            <a:r>
              <a:rPr lang="ko-KR" altLang="en-US" dirty="0" smtClean="0"/>
              <a:t>넷째 수준</a:t>
            </a:r>
          </a:p>
          <a:p>
            <a:pPr lvl="4"/>
            <a:r>
              <a:rPr lang="ko-KR" altLang="en-US" dirty="0" smtClean="0"/>
              <a:t>다섯째 수준</a:t>
            </a:r>
            <a:endParaRPr lang="ko-KR" altLang="en-US" dirty="0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88C905-9869-4F41-8B2D-6CE65C06DA92}" type="datetimeFigureOut">
              <a:rPr lang="ko-KR" altLang="en-US" smtClean="0"/>
              <a:t>2014-06-05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E13BFB-19E3-4A8B-85A6-5FB23428680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3224743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88C905-9869-4F41-8B2D-6CE65C06DA92}" type="datetimeFigureOut">
              <a:rPr lang="ko-KR" altLang="en-US" smtClean="0"/>
              <a:t>2014-06-05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E13BFB-19E3-4A8B-85A6-5FB23428680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058707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88C905-9869-4F41-8B2D-6CE65C06DA92}" type="datetimeFigureOut">
              <a:rPr lang="ko-KR" altLang="en-US" smtClean="0"/>
              <a:t>2014-06-05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E13BFB-19E3-4A8B-85A6-5FB23428680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108321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88C905-9869-4F41-8B2D-6CE65C06DA92}" type="datetimeFigureOut">
              <a:rPr lang="ko-KR" altLang="en-US" smtClean="0"/>
              <a:t>2014-06-05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E13BFB-19E3-4A8B-85A6-5FB23428680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555789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88C905-9869-4F41-8B2D-6CE65C06DA92}" type="datetimeFigureOut">
              <a:rPr lang="ko-KR" altLang="en-US" smtClean="0"/>
              <a:t>2014-06-05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E13BFB-19E3-4A8B-85A6-5FB23428680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200370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88C905-9869-4F41-8B2D-6CE65C06DA92}" type="datetimeFigureOut">
              <a:rPr lang="ko-KR" altLang="en-US" smtClean="0"/>
              <a:t>2014-06-05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E13BFB-19E3-4A8B-85A6-5FB23428680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343000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88C905-9869-4F41-8B2D-6CE65C06DA92}" type="datetimeFigureOut">
              <a:rPr lang="ko-KR" altLang="en-US" smtClean="0"/>
              <a:t>2014-06-05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E13BFB-19E3-4A8B-85A6-5FB23428680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833774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88C905-9869-4F41-8B2D-6CE65C06DA92}" type="datetimeFigureOut">
              <a:rPr lang="ko-KR" altLang="en-US" smtClean="0"/>
              <a:t>2014-06-05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E13BFB-19E3-4A8B-85A6-5FB23428680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78868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88C905-9869-4F41-8B2D-6CE65C06DA92}" type="datetimeFigureOut">
              <a:rPr lang="ko-KR" altLang="en-US" smtClean="0"/>
              <a:t>2014-06-05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E13BFB-19E3-4A8B-85A6-5FB23428680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601353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88C905-9869-4F41-8B2D-6CE65C06DA92}" type="datetimeFigureOut">
              <a:rPr lang="ko-KR" altLang="en-US" smtClean="0"/>
              <a:t>2014-06-05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E13BFB-19E3-4A8B-85A6-5FB23428680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491552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88C905-9869-4F41-8B2D-6CE65C06DA92}" type="datetimeFigureOut">
              <a:rPr lang="ko-KR" altLang="en-US" smtClean="0"/>
              <a:t>2014-06-05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E13BFB-19E3-4A8B-85A6-5FB23428680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688123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ko-KR" altLang="en-US" sz="3600" dirty="0"/>
              <a:t/>
            </a:r>
            <a:br>
              <a:rPr lang="ko-KR" altLang="en-US" sz="3600" dirty="0"/>
            </a:br>
            <a:r>
              <a:rPr lang="en-US" altLang="ko-KR" sz="3600" dirty="0"/>
              <a:t> </a:t>
            </a:r>
            <a:r>
              <a:rPr lang="en-US" altLang="ko-KR" sz="3600" b="1" dirty="0"/>
              <a:t>Lifestreams: a modular sense-making toolset for identifying important patterns from everyday life </a:t>
            </a:r>
            <a:endParaRPr lang="ko-KR" altLang="en-US" sz="3600" dirty="0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pPr algn="r"/>
            <a:endParaRPr lang="en-US" altLang="ko-KR" sz="2000" dirty="0" smtClean="0"/>
          </a:p>
          <a:p>
            <a:pPr algn="r"/>
            <a:r>
              <a:rPr lang="en-US" altLang="ko-KR" sz="2000" dirty="0" err="1" smtClean="0"/>
              <a:t>SenSys</a:t>
            </a:r>
            <a:r>
              <a:rPr lang="en-US" altLang="ko-KR" sz="2000" dirty="0" smtClean="0"/>
              <a:t> 2013</a:t>
            </a:r>
          </a:p>
          <a:p>
            <a:pPr algn="r"/>
            <a:r>
              <a:rPr lang="en-US" altLang="ko-KR" sz="2000" dirty="0" smtClean="0"/>
              <a:t>Presenter : Jihye Kim</a:t>
            </a:r>
            <a:endParaRPr lang="ko-KR" altLang="en-US" sz="2000" dirty="0" smtClean="0"/>
          </a:p>
        </p:txBody>
      </p:sp>
    </p:spTree>
    <p:extLst>
      <p:ext uri="{BB962C8B-B14F-4D97-AF65-F5344CB8AC3E}">
        <p14:creationId xmlns:p14="http://schemas.microsoft.com/office/powerpoint/2010/main" val="31377638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Introduction</a:t>
            </a:r>
            <a:endParaRPr lang="ko-KR" altLang="en-US" sz="2800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Smartphones can capture diverse </a:t>
            </a:r>
            <a:r>
              <a:rPr lang="en-US" altLang="ko-KR" dirty="0" err="1" smtClean="0"/>
              <a:t>spatio</a:t>
            </a:r>
            <a:r>
              <a:rPr lang="en-US" altLang="ko-KR" dirty="0" smtClean="0"/>
              <a:t>-temporal data about an individual.</a:t>
            </a:r>
          </a:p>
          <a:p>
            <a:endParaRPr lang="en-US" altLang="ko-KR" dirty="0" smtClean="0"/>
          </a:p>
          <a:p>
            <a:r>
              <a:rPr lang="en-US" altLang="ko-KR" dirty="0" smtClean="0"/>
              <a:t>The resulting personal data streams can support powerful inference</a:t>
            </a:r>
            <a:r>
              <a:rPr lang="ko-KR" altLang="en-US" dirty="0" smtClean="0"/>
              <a:t> </a:t>
            </a:r>
            <a:r>
              <a:rPr lang="en-US" altLang="ko-KR" dirty="0" smtClean="0"/>
              <a:t>about..</a:t>
            </a:r>
          </a:p>
          <a:p>
            <a:pPr lvl="1"/>
            <a:r>
              <a:rPr lang="en-US" altLang="ko-KR" dirty="0" smtClean="0"/>
              <a:t>The user state, behavior, well-being and environment</a:t>
            </a:r>
          </a:p>
          <a:p>
            <a:pPr lvl="1"/>
            <a:endParaRPr lang="en-US" altLang="ko-KR" dirty="0"/>
          </a:p>
          <a:p>
            <a:r>
              <a:rPr lang="en-US" altLang="ko-KR" dirty="0"/>
              <a:t>However, making sense and acting on these multi-dimensional, heterogeneous data streams requires iterative and intensive exploration of the datasets.</a:t>
            </a:r>
          </a:p>
          <a:p>
            <a:endParaRPr lang="en-US" altLang="ko-KR" dirty="0" smtClean="0"/>
          </a:p>
        </p:txBody>
      </p:sp>
    </p:spTree>
    <p:extLst>
      <p:ext uri="{BB962C8B-B14F-4D97-AF65-F5344CB8AC3E}">
        <p14:creationId xmlns:p14="http://schemas.microsoft.com/office/powerpoint/2010/main" val="12818595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Introduction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Introduce Lifestreams</a:t>
            </a:r>
          </a:p>
          <a:p>
            <a:r>
              <a:rPr lang="en-US" altLang="ko-KR" dirty="0" smtClean="0"/>
              <a:t>Demonstration of Lifestreams’ ability</a:t>
            </a:r>
          </a:p>
          <a:p>
            <a:r>
              <a:rPr lang="en-US" altLang="ko-KR" dirty="0" smtClean="0"/>
              <a:t>Explore the generality and extensibility of the Lifestreams</a:t>
            </a:r>
          </a:p>
        </p:txBody>
      </p:sp>
    </p:spTree>
    <p:extLst>
      <p:ext uri="{BB962C8B-B14F-4D97-AF65-F5344CB8AC3E}">
        <p14:creationId xmlns:p14="http://schemas.microsoft.com/office/powerpoint/2010/main" val="14579897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 smtClean="0"/>
              <a:t>Lifestreams: A Modular mHealth Data Analysis Stack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/>
              <a:t>Lifestreams is an open-source data analysis stack</a:t>
            </a:r>
            <a:endParaRPr lang="ko-KR" altLang="en-US" dirty="0"/>
          </a:p>
          <a:p>
            <a:pPr lvl="1"/>
            <a:r>
              <a:rPr lang="en-US" altLang="ko-KR" dirty="0"/>
              <a:t>d</a:t>
            </a:r>
            <a:r>
              <a:rPr lang="en-US" altLang="ko-KR" dirty="0" smtClean="0"/>
              <a:t>esigned to run on top of an existing mobile data collection system</a:t>
            </a:r>
          </a:p>
          <a:p>
            <a:pPr lvl="1"/>
            <a:r>
              <a:rPr lang="en-US" altLang="ko-KR" dirty="0" smtClean="0"/>
              <a:t>designed for behavioral and health sciences researchers(end user) to analyze high-dimensional mHealth datasets</a:t>
            </a:r>
          </a:p>
          <a:p>
            <a:pPr lvl="1"/>
            <a:endParaRPr lang="en-US" altLang="ko-KR" dirty="0"/>
          </a:p>
          <a:p>
            <a:r>
              <a:rPr lang="en-US" altLang="ko-KR" dirty="0" smtClean="0"/>
              <a:t>Lifestream consists of four layers</a:t>
            </a:r>
          </a:p>
          <a:p>
            <a:pPr lvl="1"/>
            <a:r>
              <a:rPr lang="en-US" altLang="ko-KR" dirty="0" smtClean="0"/>
              <a:t>Feature extraction and aggregation</a:t>
            </a:r>
          </a:p>
          <a:p>
            <a:pPr lvl="1"/>
            <a:r>
              <a:rPr lang="en-US" altLang="ko-KR" dirty="0" smtClean="0"/>
              <a:t>Feature selection</a:t>
            </a:r>
          </a:p>
          <a:p>
            <a:pPr lvl="1"/>
            <a:r>
              <a:rPr lang="en-US" altLang="ko-KR" dirty="0" smtClean="0"/>
              <a:t>Inference</a:t>
            </a:r>
          </a:p>
          <a:p>
            <a:pPr lvl="1"/>
            <a:r>
              <a:rPr lang="en-US" altLang="ko-KR" dirty="0" smtClean="0"/>
              <a:t>Visualization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4985614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/>
              <a:t>Lifestreams: A Modular mHealth Data Analysis Stack</a:t>
            </a:r>
            <a:endParaRPr lang="ko-KR" altLang="en-US" dirty="0"/>
          </a:p>
        </p:txBody>
      </p:sp>
      <p:pic>
        <p:nvPicPr>
          <p:cNvPr id="7" name="내용 개체 틀 6"/>
          <p:cNvPicPr>
            <a:picLocks noGrp="1" noChangeAspect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951"/>
          <a:stretch/>
        </p:blipFill>
        <p:spPr>
          <a:xfrm>
            <a:off x="2236927" y="1646249"/>
            <a:ext cx="7718145" cy="4182624"/>
          </a:xfrm>
        </p:spPr>
      </p:pic>
      <p:sp>
        <p:nvSpPr>
          <p:cNvPr id="8" name="TextBox 7"/>
          <p:cNvSpPr txBox="1"/>
          <p:nvPr/>
        </p:nvSpPr>
        <p:spPr>
          <a:xfrm>
            <a:off x="3914279" y="5838888"/>
            <a:ext cx="43634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b="1" dirty="0">
                <a:solidFill>
                  <a:srgbClr val="000000"/>
                </a:solidFill>
                <a:latin typeface="Times New Roman" panose="02020603050405020304" pitchFamily="18" charset="0"/>
              </a:rPr>
              <a:t>Figure 1. Lifestreams Data Analysis Stack </a:t>
            </a:r>
            <a:endParaRPr lang="ko-KR" altLang="en-US" dirty="0"/>
          </a:p>
        </p:txBody>
      </p:sp>
      <p:sp>
        <p:nvSpPr>
          <p:cNvPr id="3" name="모서리가 둥근 직사각형 2"/>
          <p:cNvSpPr/>
          <p:nvPr/>
        </p:nvSpPr>
        <p:spPr>
          <a:xfrm>
            <a:off x="2262327" y="3898900"/>
            <a:ext cx="7718145" cy="1092200"/>
          </a:xfrm>
          <a:prstGeom prst="roundRect">
            <a:avLst/>
          </a:prstGeom>
          <a:noFill/>
          <a:ln w="254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0523" y="1328071"/>
            <a:ext cx="2901751" cy="48189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37406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/>
              <a:t>Feature extraction &amp; </a:t>
            </a:r>
            <a:r>
              <a:rPr lang="en-US" altLang="ko-KR" dirty="0" smtClean="0"/>
              <a:t>aggregation: </a:t>
            </a:r>
            <a:r>
              <a:rPr lang="en-US" altLang="ko-KR" b="1" dirty="0" smtClean="0"/>
              <a:t>Activity feature</a:t>
            </a:r>
            <a:endParaRPr lang="ko-KR" altLang="en-US" b="1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Mobility state per minute</a:t>
            </a:r>
          </a:p>
          <a:p>
            <a:pPr lvl="1"/>
            <a:r>
              <a:rPr lang="en-US" altLang="ko-KR" dirty="0" smtClean="0"/>
              <a:t>States: still, walk, run and drive</a:t>
            </a:r>
          </a:p>
          <a:p>
            <a:r>
              <a:rPr lang="en-US" altLang="ko-KR" dirty="0" smtClean="0"/>
              <a:t>Mobility events</a:t>
            </a:r>
          </a:p>
          <a:p>
            <a:r>
              <a:rPr lang="en-US" altLang="ko-KR" dirty="0" smtClean="0"/>
              <a:t>Total Distance Travelled</a:t>
            </a:r>
          </a:p>
          <a:p>
            <a:r>
              <a:rPr lang="en-US" altLang="ko-KR" dirty="0" smtClean="0"/>
              <a:t>Geo-Diameter</a:t>
            </a:r>
          </a:p>
          <a:p>
            <a:pPr lvl="1"/>
            <a:endParaRPr lang="en-US" altLang="ko-KR" dirty="0"/>
          </a:p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139674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/>
              <a:t>Feature extraction &amp; aggregation: </a:t>
            </a:r>
            <a:r>
              <a:rPr lang="en-US" altLang="ko-KR" b="1" dirty="0"/>
              <a:t>Activity feature</a:t>
            </a:r>
            <a:endParaRPr lang="ko-KR" altLang="en-US" b="1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altLang="ko-KR" dirty="0" smtClean="0"/>
              <a:t>Activity events are calculated using accelerometer, Wi-Fi fingerprints, and location traces collected on the phone by </a:t>
            </a:r>
            <a:r>
              <a:rPr lang="en-US" altLang="ko-KR" dirty="0" err="1" smtClean="0"/>
              <a:t>ohmage</a:t>
            </a:r>
            <a:r>
              <a:rPr lang="en-US" altLang="ko-KR" dirty="0" smtClean="0"/>
              <a:t>.</a:t>
            </a:r>
          </a:p>
          <a:p>
            <a:r>
              <a:rPr lang="en-US" altLang="ko-KR" dirty="0"/>
              <a:t>The activity classification is performed in two </a:t>
            </a:r>
            <a:r>
              <a:rPr lang="en-US" altLang="ko-KR" dirty="0" smtClean="0"/>
              <a:t>stages.</a:t>
            </a:r>
          </a:p>
          <a:p>
            <a:pPr lvl="1"/>
            <a:r>
              <a:rPr lang="en-US" altLang="ko-KR" dirty="0" smtClean="0"/>
              <a:t>First</a:t>
            </a:r>
            <a:r>
              <a:rPr lang="en-US" altLang="ko-KR" dirty="0"/>
              <a:t>, the accelerometer records one second’s worth of </a:t>
            </a:r>
            <a:r>
              <a:rPr lang="en-US" altLang="ko-KR" dirty="0" err="1"/>
              <a:t>triaxial</a:t>
            </a:r>
            <a:r>
              <a:rPr lang="en-US" altLang="ko-KR" dirty="0"/>
              <a:t> </a:t>
            </a:r>
            <a:r>
              <a:rPr lang="en-US" altLang="ko-KR" dirty="0" smtClean="0"/>
              <a:t>samples.</a:t>
            </a:r>
          </a:p>
          <a:p>
            <a:pPr lvl="1"/>
            <a:r>
              <a:rPr lang="en-US" altLang="ko-KR" dirty="0" smtClean="0"/>
              <a:t>To </a:t>
            </a:r>
            <a:r>
              <a:rPr lang="en-US" altLang="ko-KR" dirty="0"/>
              <a:t>be orientation-independent, it first calculates the magnitude of acceleration and then calculates the </a:t>
            </a:r>
            <a:r>
              <a:rPr lang="en-US" altLang="ko-KR" dirty="0" smtClean="0"/>
              <a:t>variance.</a:t>
            </a:r>
          </a:p>
          <a:p>
            <a:pPr lvl="1"/>
            <a:r>
              <a:rPr lang="en-US" altLang="ko-KR" dirty="0" smtClean="0"/>
              <a:t>These </a:t>
            </a:r>
            <a:r>
              <a:rPr lang="en-US" altLang="ko-KR" dirty="0"/>
              <a:t>are used to classify ambulation, i.e., sedentary, walking, or running.</a:t>
            </a:r>
          </a:p>
          <a:p>
            <a:r>
              <a:rPr lang="en-US" altLang="ko-KR" dirty="0"/>
              <a:t>If the user is classified as sedentary, then the current Wi-Fi fingerprint is compared to the access points encountered in the past 10 minutes</a:t>
            </a:r>
            <a:r>
              <a:rPr lang="en-US" altLang="ko-KR" dirty="0" smtClean="0"/>
              <a:t>.</a:t>
            </a:r>
          </a:p>
          <a:p>
            <a:pPr lvl="1"/>
            <a:r>
              <a:rPr lang="en-US" altLang="ko-KR" dirty="0"/>
              <a:t>If the fingerprint has not changed, the user is classified as </a:t>
            </a:r>
            <a:r>
              <a:rPr lang="en-US" altLang="ko-KR" dirty="0" smtClean="0"/>
              <a:t>still.</a:t>
            </a:r>
          </a:p>
          <a:p>
            <a:pPr lvl="1"/>
            <a:r>
              <a:rPr lang="en-US" altLang="ko-KR" dirty="0" smtClean="0"/>
              <a:t>If </a:t>
            </a:r>
            <a:r>
              <a:rPr lang="en-US" altLang="ko-KR" dirty="0"/>
              <a:t>it has changed, the user is presumed to be driving. </a:t>
            </a:r>
            <a:endParaRPr lang="en-US" altLang="ko-KR" dirty="0" smtClean="0"/>
          </a:p>
        </p:txBody>
      </p:sp>
    </p:spTree>
    <p:extLst>
      <p:ext uri="{BB962C8B-B14F-4D97-AF65-F5344CB8AC3E}">
        <p14:creationId xmlns:p14="http://schemas.microsoft.com/office/powerpoint/2010/main" val="12466809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/>
              <a:t>Feature extraction &amp; </a:t>
            </a:r>
            <a:r>
              <a:rPr lang="en-US" altLang="ko-KR" dirty="0" smtClean="0"/>
              <a:t>aggregation: </a:t>
            </a:r>
            <a:r>
              <a:rPr lang="en-US" altLang="ko-KR" b="1" dirty="0"/>
              <a:t>Semantic Location </a:t>
            </a:r>
            <a:r>
              <a:rPr lang="en-US" altLang="ko-KR" b="1" dirty="0" smtClean="0"/>
              <a:t>features</a:t>
            </a:r>
            <a:endParaRPr lang="ko-KR" altLang="en-US" b="1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Each location data point collected by </a:t>
            </a:r>
            <a:r>
              <a:rPr lang="en-US" altLang="ko-KR" dirty="0" err="1" smtClean="0"/>
              <a:t>ohmage</a:t>
            </a:r>
            <a:r>
              <a:rPr lang="en-US" altLang="ko-KR" dirty="0" smtClean="0"/>
              <a:t> contains a Wi-Fi fingerprint and a GPS coordinate.</a:t>
            </a:r>
          </a:p>
          <a:p>
            <a:endParaRPr lang="en-US" altLang="ko-KR" dirty="0"/>
          </a:p>
          <a:p>
            <a:r>
              <a:rPr lang="en-US" altLang="ko-KR" dirty="0" smtClean="0"/>
              <a:t>From this data stream we extract features</a:t>
            </a:r>
          </a:p>
          <a:p>
            <a:pPr lvl="1"/>
            <a:r>
              <a:rPr lang="en-US" altLang="ko-KR" dirty="0" smtClean="0"/>
              <a:t>Places</a:t>
            </a:r>
          </a:p>
          <a:p>
            <a:pPr lvl="1"/>
            <a:r>
              <a:rPr lang="en-US" altLang="ko-KR" dirty="0" smtClean="0"/>
              <a:t>Duration at a Place</a:t>
            </a:r>
          </a:p>
          <a:p>
            <a:pPr lvl="1"/>
            <a:r>
              <a:rPr lang="en-US" altLang="ko-KR" dirty="0" smtClean="0"/>
              <a:t>Time of Arriving and Leaving a Place</a:t>
            </a:r>
          </a:p>
          <a:p>
            <a:pPr lvl="1"/>
            <a:r>
              <a:rPr lang="en-US" altLang="ko-KR" dirty="0" smtClean="0"/>
              <a:t>Daily Work Schedule Deviation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3856109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/>
              <a:t>Feature extraction &amp; </a:t>
            </a:r>
            <a:r>
              <a:rPr lang="en-US" altLang="ko-KR" dirty="0" smtClean="0"/>
              <a:t>aggregation: </a:t>
            </a:r>
            <a:r>
              <a:rPr lang="en-US" altLang="ko-KR" b="1" dirty="0"/>
              <a:t>Semantic Location </a:t>
            </a:r>
            <a:r>
              <a:rPr lang="en-US" altLang="ko-KR" b="1" dirty="0" smtClean="0"/>
              <a:t>features</a:t>
            </a:r>
            <a:endParaRPr lang="ko-KR" altLang="en-US" b="1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To discover meaningful places,</a:t>
            </a:r>
          </a:p>
          <a:p>
            <a:pPr lvl="1"/>
            <a:r>
              <a:rPr lang="en-US" altLang="ko-KR" dirty="0" smtClean="0"/>
              <a:t>Assume that </a:t>
            </a:r>
            <a:r>
              <a:rPr lang="en-US" altLang="ko-KR" i="1" dirty="0" smtClean="0"/>
              <a:t>a place is a location where the user stays for more than a certain period of time</a:t>
            </a:r>
            <a:r>
              <a:rPr lang="en-US" altLang="ko-KR" dirty="0" smtClean="0"/>
              <a:t>.</a:t>
            </a:r>
          </a:p>
          <a:p>
            <a:pPr lvl="1"/>
            <a:endParaRPr lang="en-US" altLang="ko-KR" dirty="0"/>
          </a:p>
          <a:p>
            <a:r>
              <a:rPr lang="en-US" altLang="ko-KR" dirty="0" smtClean="0"/>
              <a:t>Such locations are revealed with clustering algorithms (DBSCAN), where each resulting cluster is regarded as a place.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3148741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 smtClean="0"/>
              <a:t>DBSCAN: Density-based Spatial </a:t>
            </a:r>
            <a:r>
              <a:rPr lang="en-US" altLang="ko-KR" dirty="0"/>
              <a:t>C</a:t>
            </a:r>
            <a:r>
              <a:rPr lang="en-US" altLang="ko-KR" dirty="0" smtClean="0"/>
              <a:t>lustering of Applications with Noise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A </a:t>
            </a:r>
            <a:r>
              <a:rPr lang="en-US" altLang="ko-KR" dirty="0"/>
              <a:t>density-based clustering </a:t>
            </a:r>
            <a:r>
              <a:rPr lang="en-US" altLang="ko-KR" dirty="0" smtClean="0"/>
              <a:t>algorithm</a:t>
            </a:r>
          </a:p>
          <a:p>
            <a:endParaRPr lang="en-US" altLang="ko-KR" dirty="0"/>
          </a:p>
          <a:p>
            <a:r>
              <a:rPr lang="en-US" altLang="ko-KR" dirty="0" smtClean="0"/>
              <a:t>Neighbors</a:t>
            </a:r>
          </a:p>
          <a:p>
            <a:r>
              <a:rPr lang="en-US" altLang="ko-KR" dirty="0" err="1" smtClean="0"/>
              <a:t>Eps</a:t>
            </a:r>
            <a:endParaRPr lang="en-US" altLang="ko-KR" dirty="0" smtClean="0"/>
          </a:p>
          <a:p>
            <a:r>
              <a:rPr lang="en-US" altLang="ko-KR" dirty="0" err="1" smtClean="0"/>
              <a:t>MinPts</a:t>
            </a:r>
            <a:endParaRPr lang="en-US" altLang="ko-KR" dirty="0" smtClean="0"/>
          </a:p>
          <a:p>
            <a:r>
              <a:rPr lang="en-US" altLang="ko-KR" dirty="0"/>
              <a:t>C</a:t>
            </a:r>
            <a:r>
              <a:rPr lang="en-US" altLang="ko-KR" dirty="0" smtClean="0"/>
              <a:t>luster</a:t>
            </a:r>
          </a:p>
          <a:p>
            <a:endParaRPr lang="ko-KR" altLang="en-US" dirty="0"/>
          </a:p>
        </p:txBody>
      </p:sp>
      <p:grpSp>
        <p:nvGrpSpPr>
          <p:cNvPr id="8" name="그룹 7"/>
          <p:cNvGrpSpPr/>
          <p:nvPr/>
        </p:nvGrpSpPr>
        <p:grpSpPr>
          <a:xfrm>
            <a:off x="7422995" y="2315745"/>
            <a:ext cx="3930805" cy="3861218"/>
            <a:chOff x="7543800" y="2629693"/>
            <a:chExt cx="3930805" cy="3861218"/>
          </a:xfrm>
        </p:grpSpPr>
        <p:pic>
          <p:nvPicPr>
            <p:cNvPr id="1026" name="Picture 2" descr="http://upload.wikimedia.org/wikipedia/commons/thumb/a/af/DBSCAN-Illustration.svg/400px-DBSCAN-Illustration.svg.pn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543800" y="2629693"/>
              <a:ext cx="3810000" cy="274320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" name="TextBox 6"/>
            <p:cNvSpPr txBox="1"/>
            <p:nvPr/>
          </p:nvSpPr>
          <p:spPr>
            <a:xfrm>
              <a:off x="7543800" y="5475248"/>
              <a:ext cx="3930805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/>
                <a:t>Points at A are core points. Points B and C are </a:t>
              </a:r>
              <a:r>
                <a:rPr lang="en-US" altLang="ko-KR" sz="1200" i="1" dirty="0" smtClean="0"/>
                <a:t>density-reachable </a:t>
              </a:r>
              <a:r>
                <a:rPr lang="en-US" altLang="ko-KR" sz="1200" dirty="0" smtClean="0"/>
                <a:t>from </a:t>
              </a:r>
              <a:r>
                <a:rPr lang="en-US" altLang="ko-KR" sz="1200" dirty="0"/>
                <a:t>A and thus </a:t>
              </a:r>
              <a:r>
                <a:rPr lang="en-US" altLang="ko-KR" sz="1200" i="1" dirty="0"/>
                <a:t>density-connected</a:t>
              </a:r>
              <a:r>
                <a:rPr lang="en-US" altLang="ko-KR" sz="1200" dirty="0"/>
                <a:t> and belong to the same cluster. Point N is a noise point that is neither a core point nor density-reachable. (</a:t>
              </a:r>
              <a:r>
                <a:rPr lang="en-US" altLang="ko-KR" sz="1200" dirty="0" err="1"/>
                <a:t>MinPts</a:t>
              </a:r>
              <a:r>
                <a:rPr lang="en-US" altLang="ko-KR" sz="1200" dirty="0"/>
                <a:t>=3 or </a:t>
              </a:r>
              <a:r>
                <a:rPr lang="en-US" altLang="ko-KR" sz="1200" dirty="0" err="1"/>
                <a:t>MinPts</a:t>
              </a:r>
              <a:r>
                <a:rPr lang="en-US" altLang="ko-KR" sz="1200" dirty="0"/>
                <a:t>=4)</a:t>
              </a:r>
              <a:endParaRPr lang="ko-KR" altLang="en-US" sz="1200" dirty="0"/>
            </a:p>
          </p:txBody>
        </p:sp>
      </p:grpSp>
    </p:spTree>
    <p:extLst>
      <p:ext uri="{BB962C8B-B14F-4D97-AF65-F5344CB8AC3E}">
        <p14:creationId xmlns:p14="http://schemas.microsoft.com/office/powerpoint/2010/main" val="12967675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/>
              <a:t>DBSCAN: Density-based Spatial Clustering of Applications with Noise</a:t>
            </a:r>
            <a:endParaRPr lang="ko-KR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내용 개체 틀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altLang="ko-KR" dirty="0" smtClean="0"/>
                  <a:t>The advantages of DBSCAN</a:t>
                </a:r>
              </a:p>
              <a:p>
                <a:pPr marL="914400" lvl="1" indent="-457200">
                  <a:buFont typeface="+mj-lt"/>
                  <a:buAutoNum type="arabicParenR"/>
                </a:pPr>
                <a:r>
                  <a:rPr lang="en-US" altLang="ko-KR" dirty="0" smtClean="0"/>
                  <a:t>It can reveal places of arbitrary shapes</a:t>
                </a:r>
              </a:p>
              <a:p>
                <a:pPr marL="914400" lvl="1" indent="-457200">
                  <a:buFont typeface="+mj-lt"/>
                  <a:buAutoNum type="arabicParenR"/>
                </a:pPr>
                <a:r>
                  <a:rPr lang="en-US" altLang="ko-KR" dirty="0" smtClean="0"/>
                  <a:t>It can work on location trace with arbitrary number of places</a:t>
                </a:r>
              </a:p>
              <a:p>
                <a:pPr marL="914400" lvl="1" indent="-457200">
                  <a:buFont typeface="+mj-lt"/>
                  <a:buAutoNum type="arabicParenR"/>
                </a:pPr>
                <a:r>
                  <a:rPr lang="en-US" altLang="ko-KR" dirty="0" smtClean="0"/>
                  <a:t>It </a:t>
                </a:r>
                <a:r>
                  <a:rPr lang="en-US" altLang="ko-KR" dirty="0"/>
                  <a:t>has a notion of </a:t>
                </a:r>
                <a:r>
                  <a:rPr lang="en-US" altLang="ko-KR" dirty="0" smtClean="0"/>
                  <a:t>noise</a:t>
                </a:r>
              </a:p>
              <a:p>
                <a:pPr marL="914400" lvl="1" indent="-457200">
                  <a:buFont typeface="+mj-lt"/>
                  <a:buAutoNum type="arabicParenR"/>
                </a:pPr>
                <a:endParaRPr lang="en-US" altLang="ko-KR" dirty="0"/>
              </a:p>
              <a:p>
                <a:r>
                  <a:rPr lang="en-US" altLang="ko-KR" dirty="0" smtClean="0"/>
                  <a:t>However, DBSCAN’s complexity is </a:t>
                </a:r>
                <a14:m>
                  <m:oMath xmlns:m="http://schemas.openxmlformats.org/officeDocument/2006/math">
                    <m:r>
                      <a:rPr lang="en-US" altLang="ko-KR" b="0" i="1" smtClean="0">
                        <a:latin typeface="Cambria Math" panose="02040503050406030204" pitchFamily="18" charset="0"/>
                      </a:rPr>
                      <m:t>𝑂</m:t>
                    </m:r>
                    <m:d>
                      <m:dPr>
                        <m:ctrlPr>
                          <a:rPr lang="en-US" altLang="ko-KR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altLang="ko-KR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altLang="ko-KR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  <m:sup>
                            <m:r>
                              <a:rPr lang="en-US" altLang="ko-KR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e>
                    </m:d>
                  </m:oMath>
                </a14:m>
                <a:endParaRPr lang="en-US" altLang="ko-KR" b="0" dirty="0" smtClean="0"/>
              </a:p>
              <a:p>
                <a:pPr lvl="1"/>
                <a14:m>
                  <m:oMath xmlns:m="http://schemas.openxmlformats.org/officeDocument/2006/math">
                    <m:r>
                      <a:rPr lang="en-US" altLang="ko-KR" b="0" i="1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ko-KR" altLang="en-US" dirty="0" smtClean="0"/>
                  <a:t> </a:t>
                </a:r>
                <a:r>
                  <a:rPr lang="en-US" altLang="ko-KR" dirty="0" smtClean="0"/>
                  <a:t>is the number of data points</a:t>
                </a:r>
              </a:p>
              <a:p>
                <a:pPr lvl="1"/>
                <a:r>
                  <a:rPr lang="en-US" altLang="ko-KR" dirty="0" smtClean="0"/>
                  <a:t>It dose not scale well to location traces collected in real-world studies, where </a:t>
                </a:r>
                <a14:m>
                  <m:oMath xmlns:m="http://schemas.openxmlformats.org/officeDocument/2006/math">
                    <m:r>
                      <a:rPr lang="en-US" altLang="ko-KR" b="0" i="1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US" altLang="ko-KR" dirty="0" smtClean="0"/>
                  <a:t> could be quite large.</a:t>
                </a:r>
                <a:endParaRPr lang="ko-KR" altLang="en-US" dirty="0"/>
              </a:p>
            </p:txBody>
          </p:sp>
        </mc:Choice>
        <mc:Fallback xmlns="">
          <p:sp>
            <p:nvSpPr>
              <p:cNvPr id="3" name="내용 개체 틀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3"/>
                <a:stretch>
                  <a:fillRect l="-1043" t="-2081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26" name="Picture 2" descr="http://www.hypertextbookshop.com/dataminingbook/public_version/artifacts/images/pictures/chpt4interSec4Fig5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40" t="2953" r="2604" b="3365"/>
          <a:stretch/>
        </p:blipFill>
        <p:spPr bwMode="auto">
          <a:xfrm>
            <a:off x="8579602" y="1019908"/>
            <a:ext cx="2774198" cy="2061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673614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/>
              <a:t>Feature extraction &amp; aggregation: </a:t>
            </a:r>
            <a:r>
              <a:rPr lang="en-US" altLang="ko-KR" b="1" dirty="0"/>
              <a:t>Semantic Location features</a:t>
            </a:r>
            <a:endParaRPr lang="ko-KR" altLang="en-US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내용 개체 틀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US" altLang="ko-KR" dirty="0" smtClean="0"/>
                  <a:t>To address this problem, we adopted a two-phase process.</a:t>
                </a:r>
              </a:p>
              <a:p>
                <a:pPr lvl="1"/>
                <a:r>
                  <a:rPr lang="en-US" altLang="ko-KR" dirty="0" smtClean="0"/>
                  <a:t>Phase 1: DBSCAN extracts the ambient signal signatures that characterize the Wi-Fi and GPS signals of each place</a:t>
                </a:r>
              </a:p>
              <a:p>
                <a:pPr lvl="1"/>
                <a:r>
                  <a:rPr lang="en-US" altLang="ko-KR" dirty="0" smtClean="0"/>
                  <a:t>Phase 2: DBSCAN merges the places based on the similarity of their ambient signal signatures and generates a final set of places.</a:t>
                </a:r>
              </a:p>
              <a:p>
                <a:pPr lvl="1"/>
                <a:endParaRPr lang="en-US" altLang="ko-KR" dirty="0"/>
              </a:p>
              <a:p>
                <a14:m>
                  <m:oMath xmlns:m="http://schemas.openxmlformats.org/officeDocument/2006/math">
                    <m:r>
                      <a:rPr lang="en-US" altLang="ko-KR" b="0" i="1" smtClean="0">
                        <a:latin typeface="Cambria Math" panose="02040503050406030204" pitchFamily="18" charset="0"/>
                      </a:rPr>
                      <m:t>𝑂</m:t>
                    </m:r>
                    <m:r>
                      <a:rPr lang="en-US" altLang="ko-KR" b="0" i="1" smtClean="0">
                        <a:latin typeface="Cambria Math" panose="02040503050406030204" pitchFamily="18" charset="0"/>
                      </a:rPr>
                      <m:t>(</m:t>
                    </m:r>
                    <m:sSup>
                      <m:sSupPr>
                        <m:ctrlPr>
                          <a:rPr lang="en-US" altLang="ko-KR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ko-KR" b="0" i="1" smtClean="0">
                            <a:latin typeface="Cambria Math" panose="02040503050406030204" pitchFamily="18" charset="0"/>
                          </a:rPr>
                          <m:t>𝐾</m:t>
                        </m:r>
                      </m:e>
                      <m:sup>
                        <m:r>
                          <a:rPr lang="en-US" altLang="ko-KR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altLang="ko-KR" b="0" i="1" smtClean="0">
                        <a:latin typeface="Cambria Math" panose="02040503050406030204" pitchFamily="18" charset="0"/>
                      </a:rPr>
                      <m:t>𝐷</m:t>
                    </m:r>
                    <m:r>
                      <a:rPr lang="en-US" altLang="ko-KR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sSup>
                      <m:sSupPr>
                        <m:ctrlPr>
                          <a:rPr lang="en-US" altLang="ko-KR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ko-KR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𝑀</m:t>
                        </m:r>
                      </m:e>
                      <m:sup>
                        <m:r>
                          <a:rPr lang="en-US" altLang="ko-KR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altLang="ko-KR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altLang="ko-KR" dirty="0" smtClean="0"/>
              </a:p>
              <a:p>
                <a:pPr lvl="1"/>
                <a:r>
                  <a:rPr lang="en-US" altLang="ko-KR" dirty="0" smtClean="0"/>
                  <a:t>The time complexity of two-phase algorithm</a:t>
                </a:r>
              </a:p>
              <a:p>
                <a:pPr lvl="1"/>
                <a:r>
                  <a:rPr lang="en-US" altLang="ko-KR" dirty="0" smtClean="0"/>
                  <a:t>K: the number of data points collected daily</a:t>
                </a:r>
              </a:p>
              <a:p>
                <a:pPr lvl="1"/>
                <a:r>
                  <a:rPr lang="en-US" altLang="ko-KR" dirty="0" smtClean="0"/>
                  <a:t>D: the number of days</a:t>
                </a:r>
              </a:p>
              <a:p>
                <a:pPr lvl="1"/>
                <a:r>
                  <a:rPr lang="en-US" altLang="ko-KR" dirty="0" smtClean="0"/>
                  <a:t>M: the total number of places generated in the first phase</a:t>
                </a:r>
              </a:p>
            </p:txBody>
          </p:sp>
        </mc:Choice>
        <mc:Fallback xmlns="">
          <p:sp>
            <p:nvSpPr>
              <p:cNvPr id="3" name="내용 개체 틀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3"/>
                <a:stretch>
                  <a:fillRect l="-1043" t="-2356" r="-290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/>
          <p:cNvSpPr txBox="1"/>
          <p:nvPr/>
        </p:nvSpPr>
        <p:spPr>
          <a:xfrm>
            <a:off x="1286358" y="1704812"/>
            <a:ext cx="9989949" cy="156966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ko-KR" sz="2400" dirty="0" smtClean="0"/>
              <a:t>First, extract daily places based on 24 hours of location traces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ko-KR" sz="2400" dirty="0" smtClean="0"/>
              <a:t>And then, merge similar places extracted throughout the study into a final set of places.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ko-KR" altLang="en-US" sz="2400" dirty="0"/>
          </a:p>
        </p:txBody>
      </p:sp>
    </p:spTree>
    <p:extLst>
      <p:ext uri="{BB962C8B-B14F-4D97-AF65-F5344CB8AC3E}">
        <p14:creationId xmlns:p14="http://schemas.microsoft.com/office/powerpoint/2010/main" val="10259380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/>
              <a:t>Feature extraction &amp; aggregation: </a:t>
            </a:r>
            <a:r>
              <a:rPr lang="en-US" altLang="ko-KR" b="1" dirty="0"/>
              <a:t>Semantic Location features</a:t>
            </a:r>
            <a:endParaRPr lang="ko-KR" altLang="en-US" b="1" dirty="0"/>
          </a:p>
        </p:txBody>
      </p:sp>
      <p:pic>
        <p:nvPicPr>
          <p:cNvPr id="4" name="내용 개체 틀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7416" y="1825625"/>
            <a:ext cx="6717167" cy="4044469"/>
          </a:xfrm>
        </p:spPr>
      </p:pic>
      <p:sp>
        <p:nvSpPr>
          <p:cNvPr id="5" name="TextBox 4"/>
          <p:cNvSpPr txBox="1"/>
          <p:nvPr/>
        </p:nvSpPr>
        <p:spPr>
          <a:xfrm>
            <a:off x="2573039" y="5870094"/>
            <a:ext cx="704592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Figure 2 Comparison of execution time between the traditional DBSCAN and our Two-Phase approaches for different amount of samples (sample rate=1/60Hz). </a:t>
            </a:r>
            <a:endParaRPr lang="ko-KR" altLang="en-US" sz="1200" dirty="0"/>
          </a:p>
        </p:txBody>
      </p:sp>
    </p:spTree>
    <p:extLst>
      <p:ext uri="{BB962C8B-B14F-4D97-AF65-F5344CB8AC3E}">
        <p14:creationId xmlns:p14="http://schemas.microsoft.com/office/powerpoint/2010/main" val="28394392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 smtClean="0"/>
              <a:t>Feature extraction &amp; aggregation: </a:t>
            </a:r>
            <a:r>
              <a:rPr lang="en-US" altLang="ko-KR" b="1" dirty="0"/>
              <a:t>Features extracted from self-report </a:t>
            </a:r>
            <a:r>
              <a:rPr lang="en-US" altLang="ko-KR" b="1" dirty="0" smtClean="0"/>
              <a:t>data</a:t>
            </a:r>
            <a:endParaRPr lang="ko-KR" altLang="en-US" b="1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Self-report data are classified into</a:t>
            </a:r>
          </a:p>
          <a:p>
            <a:pPr lvl="1"/>
            <a:r>
              <a:rPr lang="en-US" altLang="ko-KR" dirty="0" smtClean="0"/>
              <a:t>Quantitative (e.g. number)</a:t>
            </a:r>
          </a:p>
          <a:p>
            <a:pPr lvl="1"/>
            <a:r>
              <a:rPr lang="en-US" altLang="ko-KR" dirty="0" smtClean="0"/>
              <a:t>Categorical (e.g. single choice/multiple choices)</a:t>
            </a:r>
          </a:p>
          <a:p>
            <a:pPr lvl="2"/>
            <a:r>
              <a:rPr lang="en-US" altLang="ko-KR" dirty="0" smtClean="0"/>
              <a:t>An ordinal feature</a:t>
            </a:r>
            <a:br>
              <a:rPr lang="en-US" altLang="ko-KR" dirty="0" smtClean="0"/>
            </a:br>
            <a:r>
              <a:rPr lang="en-US" altLang="ko-KR" sz="1800" dirty="0" smtClean="0"/>
              <a:t>(e.g. food quality rating as high, medium, low options)</a:t>
            </a:r>
          </a:p>
          <a:p>
            <a:pPr lvl="2"/>
            <a:r>
              <a:rPr lang="en-US" altLang="ko-KR" dirty="0" smtClean="0"/>
              <a:t>A nominal feature</a:t>
            </a:r>
            <a:br>
              <a:rPr lang="en-US" altLang="ko-KR" dirty="0" smtClean="0"/>
            </a:br>
            <a:r>
              <a:rPr lang="en-US" altLang="ko-KR" sz="1800" dirty="0" smtClean="0"/>
              <a:t>(e.g. cause of stress as relationship, financial, school/work, etc. option)</a:t>
            </a:r>
            <a:endParaRPr lang="ko-KR" altLang="en-US" sz="1800" dirty="0"/>
          </a:p>
        </p:txBody>
      </p:sp>
    </p:spTree>
    <p:extLst>
      <p:ext uri="{BB962C8B-B14F-4D97-AF65-F5344CB8AC3E}">
        <p14:creationId xmlns:p14="http://schemas.microsoft.com/office/powerpoint/2010/main" val="19844298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/>
              <a:t>Feature extraction &amp; </a:t>
            </a:r>
            <a:r>
              <a:rPr lang="en-US" altLang="ko-KR" dirty="0" smtClean="0"/>
              <a:t>aggregation: </a:t>
            </a:r>
            <a:r>
              <a:rPr lang="en-US" altLang="ko-KR" b="1" dirty="0" smtClean="0"/>
              <a:t>Data aggregation</a:t>
            </a:r>
            <a:endParaRPr lang="ko-KR" altLang="en-US" b="1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altLang="ko-KR" dirty="0" smtClean="0"/>
          </a:p>
          <a:p>
            <a:endParaRPr lang="en-US" altLang="ko-KR" dirty="0"/>
          </a:p>
          <a:p>
            <a:endParaRPr lang="en-US" altLang="ko-KR" dirty="0" smtClean="0"/>
          </a:p>
          <a:p>
            <a:endParaRPr lang="en-US" altLang="ko-KR" dirty="0" smtClean="0"/>
          </a:p>
          <a:p>
            <a:r>
              <a:rPr lang="en-US" altLang="ko-KR" dirty="0" smtClean="0"/>
              <a:t>All features derived from different modules can be further aggregated based on time and/or location.</a:t>
            </a:r>
          </a:p>
          <a:p>
            <a:endParaRPr lang="en-US" altLang="ko-KR" dirty="0"/>
          </a:p>
          <a:p>
            <a:r>
              <a:rPr lang="en-US" altLang="ko-KR" dirty="0" smtClean="0"/>
              <a:t>For our analysis, we aggregate these features over 24 hour periods starting at midnight on the first day of the study to represent daily data point.</a:t>
            </a:r>
            <a:endParaRPr lang="ko-KR" altLang="en-US" dirty="0"/>
          </a:p>
        </p:txBody>
      </p:sp>
      <p:pic>
        <p:nvPicPr>
          <p:cNvPr id="4" name="내용 개체 틀 6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6821" b="27539"/>
          <a:stretch/>
        </p:blipFill>
        <p:spPr>
          <a:xfrm>
            <a:off x="2236927" y="1583211"/>
            <a:ext cx="7718145" cy="1177871"/>
          </a:xfrm>
          <a:prstGeom prst="rect">
            <a:avLst/>
          </a:prstGeom>
        </p:spPr>
      </p:pic>
      <p:sp>
        <p:nvSpPr>
          <p:cNvPr id="5" name="모서리가 둥근 직사각형 4"/>
          <p:cNvSpPr/>
          <p:nvPr/>
        </p:nvSpPr>
        <p:spPr>
          <a:xfrm>
            <a:off x="3425125" y="1660701"/>
            <a:ext cx="6679333" cy="447066"/>
          </a:xfrm>
          <a:prstGeom prst="roundRect">
            <a:avLst/>
          </a:prstGeom>
          <a:noFill/>
          <a:ln w="254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602715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/>
              <a:t>Lifestreams: A Modular mHealth Data Analysis Stack</a:t>
            </a:r>
            <a:endParaRPr lang="ko-KR" altLang="en-US" dirty="0"/>
          </a:p>
        </p:txBody>
      </p:sp>
      <p:pic>
        <p:nvPicPr>
          <p:cNvPr id="7" name="내용 개체 틀 6"/>
          <p:cNvPicPr>
            <a:picLocks noGrp="1" noChangeAspect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951"/>
          <a:stretch/>
        </p:blipFill>
        <p:spPr>
          <a:xfrm>
            <a:off x="2236927" y="1646249"/>
            <a:ext cx="7718145" cy="4182624"/>
          </a:xfrm>
        </p:spPr>
      </p:pic>
      <p:sp>
        <p:nvSpPr>
          <p:cNvPr id="8" name="TextBox 7"/>
          <p:cNvSpPr txBox="1"/>
          <p:nvPr/>
        </p:nvSpPr>
        <p:spPr>
          <a:xfrm>
            <a:off x="3914279" y="5838888"/>
            <a:ext cx="43634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b="1" dirty="0">
                <a:solidFill>
                  <a:srgbClr val="000000"/>
                </a:solidFill>
                <a:latin typeface="Times New Roman" panose="02020603050405020304" pitchFamily="18" charset="0"/>
              </a:rPr>
              <a:t>Figure 1. Lifestreams Data Analysis Stack </a:t>
            </a:r>
            <a:endParaRPr lang="ko-KR" altLang="en-US" dirty="0"/>
          </a:p>
        </p:txBody>
      </p:sp>
      <p:sp>
        <p:nvSpPr>
          <p:cNvPr id="3" name="모서리가 둥근 직사각형 2"/>
          <p:cNvSpPr/>
          <p:nvPr/>
        </p:nvSpPr>
        <p:spPr>
          <a:xfrm>
            <a:off x="2262327" y="3000263"/>
            <a:ext cx="7718145" cy="846524"/>
          </a:xfrm>
          <a:prstGeom prst="roundRect">
            <a:avLst/>
          </a:prstGeom>
          <a:noFill/>
          <a:ln w="254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569643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Feature selection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Feature selection is the process of selecting a subset of relevant features for use in model construction</a:t>
            </a:r>
          </a:p>
          <a:p>
            <a:pPr lvl="1"/>
            <a:r>
              <a:rPr lang="en-US" altLang="ko-KR" dirty="0" smtClean="0"/>
              <a:t>For use in model construction</a:t>
            </a:r>
          </a:p>
          <a:p>
            <a:pPr lvl="1"/>
            <a:r>
              <a:rPr lang="en-US" altLang="ko-KR" dirty="0" smtClean="0"/>
              <a:t>Using pairwise correlation analysis</a:t>
            </a:r>
          </a:p>
          <a:p>
            <a:endParaRPr lang="en-US" altLang="ko-KR" dirty="0"/>
          </a:p>
          <a:p>
            <a:r>
              <a:rPr lang="en-US" altLang="ko-KR" dirty="0" smtClean="0"/>
              <a:t>Pairwise correlation analysis</a:t>
            </a:r>
            <a:endParaRPr lang="ko-KR" altLang="en-US" dirty="0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8966" y="4087106"/>
            <a:ext cx="9974067" cy="19243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69903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/>
              <a:t>Lifestreams: A Modular mHealth Data Analysis Stack</a:t>
            </a:r>
            <a:endParaRPr lang="ko-KR" altLang="en-US" dirty="0"/>
          </a:p>
        </p:txBody>
      </p:sp>
      <p:pic>
        <p:nvPicPr>
          <p:cNvPr id="7" name="내용 개체 틀 6"/>
          <p:cNvPicPr>
            <a:picLocks noGrp="1" noChangeAspect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951"/>
          <a:stretch/>
        </p:blipFill>
        <p:spPr>
          <a:xfrm>
            <a:off x="2236927" y="1646249"/>
            <a:ext cx="7718145" cy="4182624"/>
          </a:xfrm>
        </p:spPr>
      </p:pic>
      <p:sp>
        <p:nvSpPr>
          <p:cNvPr id="8" name="TextBox 7"/>
          <p:cNvSpPr txBox="1"/>
          <p:nvPr/>
        </p:nvSpPr>
        <p:spPr>
          <a:xfrm>
            <a:off x="3914279" y="5838888"/>
            <a:ext cx="43634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b="1" dirty="0">
                <a:solidFill>
                  <a:srgbClr val="000000"/>
                </a:solidFill>
                <a:latin typeface="Times New Roman" panose="02020603050405020304" pitchFamily="18" charset="0"/>
              </a:rPr>
              <a:t>Figure 1. Lifestreams Data Analysis Stack </a:t>
            </a:r>
            <a:endParaRPr lang="ko-KR" altLang="en-US" dirty="0"/>
          </a:p>
        </p:txBody>
      </p:sp>
      <p:sp>
        <p:nvSpPr>
          <p:cNvPr id="3" name="모서리가 둥근 직사각형 2"/>
          <p:cNvSpPr/>
          <p:nvPr/>
        </p:nvSpPr>
        <p:spPr>
          <a:xfrm>
            <a:off x="2262327" y="2164689"/>
            <a:ext cx="7718145" cy="846524"/>
          </a:xfrm>
          <a:prstGeom prst="roundRect">
            <a:avLst/>
          </a:prstGeom>
          <a:noFill/>
          <a:ln w="254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804550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Lifestreams Inference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Lifestreams Inference layer focuses on techniques that enable researchers to understand user contexts, behaviors, and changes, based on selected features.</a:t>
            </a:r>
          </a:p>
          <a:p>
            <a:endParaRPr lang="en-US" altLang="ko-KR" dirty="0"/>
          </a:p>
          <a:p>
            <a:r>
              <a:rPr lang="en-US" altLang="ko-KR" dirty="0" smtClean="0"/>
              <a:t>Three different inference methods</a:t>
            </a:r>
          </a:p>
          <a:p>
            <a:pPr lvl="1"/>
            <a:r>
              <a:rPr lang="en-US" altLang="ko-KR" dirty="0" smtClean="0"/>
              <a:t>Correlation summary</a:t>
            </a:r>
          </a:p>
          <a:p>
            <a:pPr lvl="1"/>
            <a:r>
              <a:rPr lang="en-US" altLang="ko-KR" dirty="0" smtClean="0"/>
              <a:t>Change detection</a:t>
            </a:r>
          </a:p>
          <a:p>
            <a:pPr lvl="1"/>
            <a:r>
              <a:rPr lang="en-US" altLang="ko-KR" dirty="0" smtClean="0"/>
              <a:t>Correlation change detection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8011973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dirty="0" err="1" smtClean="0"/>
              <a:t>Lifestreams</a:t>
            </a:r>
            <a:r>
              <a:rPr lang="en-US" altLang="ko-KR" dirty="0" smtClean="0"/>
              <a:t> </a:t>
            </a:r>
            <a:r>
              <a:rPr lang="en-US" altLang="ko-KR" dirty="0"/>
              <a:t>Inference: </a:t>
            </a:r>
            <a:r>
              <a:rPr lang="en-US" altLang="ko-KR" b="1" dirty="0"/>
              <a:t>Correlation </a:t>
            </a:r>
            <a:r>
              <a:rPr lang="en-US" altLang="ko-KR" b="1" dirty="0" smtClean="0"/>
              <a:t>summary</a:t>
            </a:r>
            <a:endParaRPr lang="ko-KR" altLang="en-US" b="1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A thin layer on top of the pairwise correlation analysis</a:t>
            </a:r>
          </a:p>
          <a:p>
            <a:r>
              <a:rPr lang="en-US" altLang="ko-KR" dirty="0" smtClean="0"/>
              <a:t>Provides different capabilities</a:t>
            </a:r>
          </a:p>
          <a:p>
            <a:pPr lvl="1"/>
            <a:r>
              <a:rPr lang="en-US" altLang="ko-KR" dirty="0" smtClean="0"/>
              <a:t>to quickly shift through the large 3D data</a:t>
            </a:r>
          </a:p>
          <a:p>
            <a:pPr lvl="1"/>
            <a:r>
              <a:rPr lang="en-US" altLang="ko-KR" dirty="0" smtClean="0"/>
              <a:t>to draw conclusion about long-term relationships</a:t>
            </a:r>
          </a:p>
          <a:p>
            <a:pPr lvl="2"/>
            <a:r>
              <a:rPr lang="en-US" altLang="ko-KR" dirty="0" smtClean="0"/>
              <a:t>Such as pairwise correlation for an individual and similarity across individuals</a:t>
            </a:r>
          </a:p>
          <a:p>
            <a:r>
              <a:rPr lang="en-US" altLang="ko-KR" dirty="0" smtClean="0"/>
              <a:t>Allows researchers to identify common pairwise relationships among participants</a:t>
            </a:r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val="26780722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 err="1" smtClean="0"/>
              <a:t>Lifestreams</a:t>
            </a:r>
            <a:r>
              <a:rPr lang="en-US" altLang="ko-KR" dirty="0" smtClean="0"/>
              <a:t> </a:t>
            </a:r>
            <a:r>
              <a:rPr lang="en-US" altLang="ko-KR" dirty="0"/>
              <a:t>Inference: </a:t>
            </a:r>
            <a:r>
              <a:rPr lang="en-US" altLang="ko-KR" b="1" dirty="0"/>
              <a:t>Change detection</a:t>
            </a:r>
            <a:r>
              <a:rPr lang="en-US" altLang="ko-KR" dirty="0"/>
              <a:t> (single feature</a:t>
            </a:r>
            <a:r>
              <a:rPr lang="en-US" altLang="ko-KR" dirty="0" smtClean="0"/>
              <a:t>)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Detects behavior changes on each individual feature</a:t>
            </a:r>
          </a:p>
          <a:p>
            <a:pPr lvl="1"/>
            <a:r>
              <a:rPr lang="en-US" altLang="ko-KR" dirty="0" smtClean="0"/>
              <a:t>Compare the distributions of recent observations of the participant’s behavior with previous observations</a:t>
            </a:r>
          </a:p>
          <a:p>
            <a:pPr lvl="1"/>
            <a:r>
              <a:rPr lang="en-US" altLang="ko-KR" dirty="0" smtClean="0"/>
              <a:t>Identify a potential behavior change when these two distributions are significantly different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8370999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 err="1" smtClean="0"/>
              <a:t>Lifestreams</a:t>
            </a:r>
            <a:r>
              <a:rPr lang="en-US" altLang="ko-KR" dirty="0" smtClean="0"/>
              <a:t> Inference: </a:t>
            </a:r>
            <a:r>
              <a:rPr lang="en-US" altLang="ko-KR" b="1" dirty="0"/>
              <a:t>Change detection</a:t>
            </a:r>
            <a:r>
              <a:rPr lang="en-US" altLang="ko-KR" dirty="0"/>
              <a:t> (single feature)</a:t>
            </a:r>
            <a:endParaRPr lang="ko-KR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내용 개체 틀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altLang="ko-KR" dirty="0" smtClean="0"/>
                  <a:t>Iterative procedure for behavior change detection algorithm</a:t>
                </a: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altLang="ko-KR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ko-KR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altLang="ko-KR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altLang="ko-KR" b="0" i="1" smtClean="0">
                        <a:latin typeface="Cambria Math" panose="02040503050406030204" pitchFamily="18" charset="0"/>
                      </a:rPr>
                      <m:t>,…, </m:t>
                    </m:r>
                    <m:sSub>
                      <m:sSubPr>
                        <m:ctrlPr>
                          <a:rPr lang="en-US" altLang="ko-K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ko-KR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altLang="ko-KR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r>
                      <a:rPr lang="en-US" altLang="ko-KR" b="0" i="1" smtClean="0">
                        <a:latin typeface="Cambria Math" panose="02040503050406030204" pitchFamily="18" charset="0"/>
                      </a:rPr>
                      <m:t>, …</m:t>
                    </m:r>
                  </m:oMath>
                </a14:m>
                <a:r>
                  <a:rPr lang="ko-KR" altLang="en-US" dirty="0" smtClean="0"/>
                  <a:t> </a:t>
                </a:r>
                <a:r>
                  <a:rPr lang="en-US" altLang="ko-KR" dirty="0" smtClean="0"/>
                  <a:t>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ko-KR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ko-KR" b="0" i="1" dirty="0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altLang="ko-KR" b="0" i="1" dirty="0" smtClean="0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</m:oMath>
                </a14:m>
                <a:r>
                  <a:rPr lang="en-US" altLang="ko-KR" dirty="0" smtClean="0"/>
                  <a:t> is the observation at time </a:t>
                </a:r>
                <a14:m>
                  <m:oMath xmlns:m="http://schemas.openxmlformats.org/officeDocument/2006/math">
                    <m:r>
                      <a:rPr lang="en-US" altLang="ko-KR" b="0" i="1" smtClean="0"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r>
                  <a:rPr lang="en-US" altLang="ko-KR" dirty="0" smtClean="0"/>
                  <a:t>)</a:t>
                </a:r>
              </a:p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altLang="ko-KR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ko-KR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p>
                        <m:r>
                          <a:rPr lang="en-US" altLang="ko-KR" b="0" i="1" smtClean="0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  <m:r>
                      <a:rPr lang="en-US" altLang="ko-KR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∈(1, </m:t>
                    </m:r>
                    <m:r>
                      <a:rPr lang="en-US" altLang="ko-KR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𝑡</m:t>
                    </m:r>
                    <m:r>
                      <a:rPr lang="en-US" altLang="ko-KR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</m:t>
                    </m:r>
                  </m:oMath>
                </a14:m>
                <a:endParaRPr lang="en-US" altLang="ko-KR" dirty="0" smtClean="0"/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altLang="ko-K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ko-KR" b="0" i="1" smtClean="0">
                            <a:latin typeface="Cambria Math" panose="02040503050406030204" pitchFamily="18" charset="0"/>
                          </a:rPr>
                          <m:t>𝐷</m:t>
                        </m:r>
                      </m:e>
                      <m:sub>
                        <m:sSup>
                          <m:sSupPr>
                            <m:ctrlPr>
                              <a:rPr lang="en-US" altLang="ko-KR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altLang="ko-KR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  <m:sup>
                            <m:r>
                              <a:rPr lang="en-US" altLang="ko-KR" b="0" i="1" smtClean="0">
                                <a:latin typeface="Cambria Math" panose="02040503050406030204" pitchFamily="18" charset="0"/>
                              </a:rPr>
                              <m:t>′</m:t>
                            </m:r>
                          </m:sup>
                        </m:sSup>
                        <m:r>
                          <a:rPr lang="en-US" altLang="ko-KR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</m:oMath>
                </a14:m>
                <a:r>
                  <a:rPr lang="ko-KR" altLang="en-US" dirty="0" smtClean="0"/>
                  <a:t> </a:t>
                </a:r>
                <a:r>
                  <a:rPr lang="en-US" altLang="ko-KR" dirty="0" smtClean="0"/>
                  <a:t>: estimating the </a:t>
                </a:r>
                <a:r>
                  <a:rPr lang="en-US" altLang="ko-KR" i="1" dirty="0" smtClean="0"/>
                  <a:t>degree of difference</a:t>
                </a:r>
                <a:r>
                  <a:rPr lang="en-US" altLang="ko-KR" dirty="0"/>
                  <a:t/>
                </a:r>
                <a:br>
                  <a:rPr lang="en-US" altLang="ko-KR" dirty="0"/>
                </a:br>
                <a:r>
                  <a:rPr lang="en-US" altLang="ko-KR" dirty="0" smtClean="0"/>
                  <a:t>			between </a:t>
                </a:r>
                <a14:m>
                  <m:oMath xmlns:m="http://schemas.openxmlformats.org/officeDocument/2006/math">
                    <m:r>
                      <a:rPr lang="en-US" altLang="ko-KR" i="1" dirty="0" smtClean="0">
                        <a:latin typeface="Cambria Math" panose="02040503050406030204" pitchFamily="18" charset="0"/>
                      </a:rPr>
                      <m:t>{</m:t>
                    </m:r>
                    <m:sSub>
                      <m:sSubPr>
                        <m:ctrlPr>
                          <a:rPr lang="en-US" altLang="ko-KR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ko-KR" b="0" i="1" dirty="0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altLang="ko-KR" b="0" i="1" dirty="0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altLang="ko-KR" b="0" i="1" dirty="0" smtClean="0">
                        <a:latin typeface="Cambria Math" panose="02040503050406030204" pitchFamily="18" charset="0"/>
                      </a:rPr>
                      <m:t>,  </m:t>
                    </m:r>
                    <m:sSub>
                      <m:sSubPr>
                        <m:ctrlPr>
                          <a:rPr lang="en-US" altLang="ko-KR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ko-KR" b="0" i="1" dirty="0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altLang="ko-KR" b="0" i="1" dirty="0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altLang="ko-KR" b="0" i="1" dirty="0" smtClean="0">
                        <a:latin typeface="Cambria Math" panose="02040503050406030204" pitchFamily="18" charset="0"/>
                      </a:rPr>
                      <m:t>, …, </m:t>
                    </m:r>
                    <m:sSub>
                      <m:sSubPr>
                        <m:ctrlPr>
                          <a:rPr lang="en-US" altLang="ko-KR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ko-KR" b="0" i="1" dirty="0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sSup>
                          <m:sSupPr>
                            <m:ctrlPr>
                              <a:rPr lang="en-US" altLang="ko-KR" b="0" i="1" dirty="0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altLang="ko-KR" b="0" i="1" dirty="0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  <m:sup>
                            <m:r>
                              <a:rPr lang="en-US" altLang="ko-KR" b="0" i="1" dirty="0" smtClean="0">
                                <a:latin typeface="Cambria Math" panose="02040503050406030204" pitchFamily="18" charset="0"/>
                              </a:rPr>
                              <m:t>′</m:t>
                            </m:r>
                          </m:sup>
                        </m:sSup>
                      </m:sub>
                    </m:sSub>
                    <m:r>
                      <a:rPr lang="en-US" altLang="ko-KR" i="1" dirty="0" smtClean="0">
                        <a:latin typeface="Cambria Math" panose="02040503050406030204" pitchFamily="18" charset="0"/>
                      </a:rPr>
                      <m:t>}</m:t>
                    </m:r>
                  </m:oMath>
                </a14:m>
                <a:r>
                  <a:rPr lang="en-US" altLang="ko-KR" dirty="0" smtClean="0"/>
                  <a:t> and </a:t>
                </a:r>
                <a14:m>
                  <m:oMath xmlns:m="http://schemas.openxmlformats.org/officeDocument/2006/math">
                    <m:r>
                      <a:rPr lang="en-US" altLang="ko-KR" i="1" dirty="0" smtClean="0">
                        <a:latin typeface="Cambria Math" panose="02040503050406030204" pitchFamily="18" charset="0"/>
                      </a:rPr>
                      <m:t>{</m:t>
                    </m:r>
                    <m:sSub>
                      <m:sSubPr>
                        <m:ctrlPr>
                          <a:rPr lang="en-US" altLang="ko-KR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ko-KR" b="0" i="1" dirty="0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sSup>
                          <m:sSupPr>
                            <m:ctrlPr>
                              <a:rPr lang="en-US" altLang="ko-KR" i="1" dirty="0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altLang="ko-KR" b="0" i="1" dirty="0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  <m:sup>
                            <m:r>
                              <a:rPr lang="en-US" altLang="ko-KR" b="0" i="1" dirty="0" smtClean="0">
                                <a:latin typeface="Cambria Math" panose="02040503050406030204" pitchFamily="18" charset="0"/>
                              </a:rPr>
                              <m:t>′</m:t>
                            </m:r>
                          </m:sup>
                        </m:sSup>
                        <m:r>
                          <a:rPr lang="en-US" altLang="ko-KR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+</m:t>
                        </m:r>
                        <m:r>
                          <a:rPr lang="en-US" altLang="ko-KR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altLang="ko-KR" b="0" i="1" dirty="0" smtClean="0">
                        <a:latin typeface="Cambria Math" panose="02040503050406030204" pitchFamily="18" charset="0"/>
                      </a:rPr>
                      <m:t>, </m:t>
                    </m:r>
                    <m:sSub>
                      <m:sSubPr>
                        <m:ctrlPr>
                          <a:rPr lang="en-US" altLang="ko-KR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ko-KR" b="0" i="1" dirty="0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sSup>
                          <m:sSupPr>
                            <m:ctrlPr>
                              <a:rPr lang="en-US" altLang="ko-KR" b="0" i="1" dirty="0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altLang="ko-KR" b="0" i="1" dirty="0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  <m:sup>
                            <m:r>
                              <a:rPr lang="en-US" altLang="ko-KR" b="0" i="1" dirty="0" smtClean="0">
                                <a:latin typeface="Cambria Math" panose="02040503050406030204" pitchFamily="18" charset="0"/>
                              </a:rPr>
                              <m:t>′</m:t>
                            </m:r>
                          </m:sup>
                        </m:sSup>
                        <m:r>
                          <a:rPr lang="en-US" altLang="ko-KR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+</m:t>
                        </m:r>
                        <m:r>
                          <a:rPr lang="en-US" altLang="ko-KR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altLang="ko-KR" b="0" i="1" dirty="0" smtClean="0">
                        <a:latin typeface="Cambria Math" panose="02040503050406030204" pitchFamily="18" charset="0"/>
                      </a:rPr>
                      <m:t>, …,</m:t>
                    </m:r>
                    <m:sSub>
                      <m:sSubPr>
                        <m:ctrlPr>
                          <a:rPr lang="en-US" altLang="ko-KR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ko-KR" b="0" i="1" dirty="0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altLang="ko-KR" b="0" i="1" dirty="0" smtClean="0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r>
                      <a:rPr lang="en-US" altLang="ko-KR" i="1" dirty="0" smtClean="0">
                        <a:latin typeface="Cambria Math" panose="02040503050406030204" pitchFamily="18" charset="0"/>
                      </a:rPr>
                      <m:t>}</m:t>
                    </m:r>
                  </m:oMath>
                </a14:m>
                <a:endParaRPr lang="en-US" altLang="ko-KR" i="1" dirty="0" smtClean="0"/>
              </a:p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altLang="ko-KR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ko-KR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p>
                        <m:r>
                          <a:rPr lang="en-US" altLang="ko-KR" b="0" i="1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</m:oMath>
                </a14:m>
                <a:r>
                  <a:rPr lang="ko-KR" altLang="en-US" i="1" dirty="0" smtClean="0"/>
                  <a:t> </a:t>
                </a:r>
                <a:r>
                  <a:rPr lang="en-US" altLang="ko-KR" dirty="0" smtClean="0"/>
                  <a:t>: time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ko-KR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ko-KR" i="1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p>
                        <m:r>
                          <a:rPr lang="en-US" altLang="ko-KR" i="1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</m:oMath>
                </a14:m>
                <a:r>
                  <a:rPr lang="en-US" altLang="ko-KR" dirty="0" smtClean="0"/>
                  <a:t> that maximizes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ko-KR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ko-KR" i="1">
                            <a:latin typeface="Cambria Math" panose="02040503050406030204" pitchFamily="18" charset="0"/>
                          </a:rPr>
                          <m:t>𝐷</m:t>
                        </m:r>
                      </m:e>
                      <m:sub>
                        <m:sSup>
                          <m:sSupPr>
                            <m:ctrlPr>
                              <a:rPr lang="en-US" altLang="ko-KR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altLang="ko-KR" i="1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  <m:sup>
                            <m:r>
                              <a:rPr lang="en-US" altLang="ko-KR" i="1">
                                <a:latin typeface="Cambria Math" panose="02040503050406030204" pitchFamily="18" charset="0"/>
                              </a:rPr>
                              <m:t>′</m:t>
                            </m:r>
                          </m:sup>
                        </m:sSup>
                        <m:r>
                          <a:rPr lang="en-US" altLang="ko-KR" i="1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</m:oMath>
                </a14:m>
                <a:r>
                  <a:rPr lang="en-US" altLang="ko-KR" dirty="0" smtClean="0"/>
                  <a:t> among all possible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ko-KR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ko-KR" i="1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p>
                        <m:r>
                          <a:rPr lang="en-US" altLang="ko-KR" i="1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</m:oMath>
                </a14:m>
                <a:endParaRPr lang="en-US" altLang="ko-KR" i="1" dirty="0" smtClean="0"/>
              </a:p>
              <a:p>
                <a:r>
                  <a:rPr lang="en-US" altLang="ko-KR" dirty="0" smtClean="0"/>
                  <a:t>If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ko-KR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ko-KR" i="1">
                            <a:latin typeface="Cambria Math" panose="02040503050406030204" pitchFamily="18" charset="0"/>
                          </a:rPr>
                          <m:t>𝐷</m:t>
                        </m:r>
                      </m:e>
                      <m:sub>
                        <m:sSup>
                          <m:sSupPr>
                            <m:ctrlPr>
                              <a:rPr lang="en-US" altLang="ko-KR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altLang="ko-KR" i="1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  <m:sup>
                            <m:r>
                              <a:rPr lang="en-US" altLang="ko-KR" b="0" i="1" smtClean="0">
                                <a:latin typeface="Cambria Math" panose="02040503050406030204" pitchFamily="18" charset="0"/>
                              </a:rPr>
                              <m:t>∗</m:t>
                            </m:r>
                          </m:sup>
                        </m:sSup>
                        <m:r>
                          <a:rPr lang="en-US" altLang="ko-KR" i="1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</m:oMath>
                </a14:m>
                <a:r>
                  <a:rPr lang="en-US" altLang="ko-KR" dirty="0" smtClean="0"/>
                  <a:t> exceeds the threshold, we declare that a change has occurred at time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ko-KR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ko-KR" i="1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p>
                        <m:r>
                          <a:rPr lang="en-US" altLang="ko-KR" i="1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</m:oMath>
                </a14:m>
                <a:endParaRPr lang="en-US" altLang="ko-KR" dirty="0" smtClean="0"/>
              </a:p>
            </p:txBody>
          </p:sp>
        </mc:Choice>
        <mc:Fallback xmlns="">
          <p:sp>
            <p:nvSpPr>
              <p:cNvPr id="3" name="내용 개체 틀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3"/>
                <a:stretch>
                  <a:fillRect l="-1043" t="-2356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1854718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 err="1" smtClean="0"/>
              <a:t>Lifestreams</a:t>
            </a:r>
            <a:r>
              <a:rPr lang="en-US" altLang="ko-KR" dirty="0" smtClean="0"/>
              <a:t> Inference: </a:t>
            </a:r>
            <a:r>
              <a:rPr lang="en-US" altLang="ko-KR" b="1" dirty="0"/>
              <a:t>Change detection</a:t>
            </a:r>
            <a:r>
              <a:rPr lang="en-US" altLang="ko-KR" dirty="0"/>
              <a:t> (single feature)</a:t>
            </a:r>
            <a:endParaRPr lang="ko-KR" altLang="en-US" dirty="0"/>
          </a:p>
        </p:txBody>
      </p:sp>
      <p:pic>
        <p:nvPicPr>
          <p:cNvPr id="4" name="내용 개체 틀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0497" y="1338289"/>
            <a:ext cx="6609263" cy="4439965"/>
          </a:xfrm>
        </p:spPr>
      </p:pic>
      <p:sp>
        <p:nvSpPr>
          <p:cNvPr id="5" name="TextBox 4"/>
          <p:cNvSpPr txBox="1"/>
          <p:nvPr/>
        </p:nvSpPr>
        <p:spPr>
          <a:xfrm>
            <a:off x="4064834" y="5944722"/>
            <a:ext cx="406233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Figure 3. A walkthrough of the change detection algorithm </a:t>
            </a:r>
            <a:endParaRPr lang="ko-KR" altLang="en-US" sz="1200" dirty="0"/>
          </a:p>
        </p:txBody>
      </p:sp>
    </p:spTree>
    <p:extLst>
      <p:ext uri="{BB962C8B-B14F-4D97-AF65-F5344CB8AC3E}">
        <p14:creationId xmlns:p14="http://schemas.microsoft.com/office/powerpoint/2010/main" val="19596526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 err="1" smtClean="0"/>
              <a:t>Lifestreams</a:t>
            </a:r>
            <a:r>
              <a:rPr lang="en-US" altLang="ko-KR" dirty="0" smtClean="0"/>
              <a:t> </a:t>
            </a:r>
            <a:r>
              <a:rPr lang="en-US" altLang="ko-KR" dirty="0"/>
              <a:t>Inference: </a:t>
            </a:r>
            <a:r>
              <a:rPr lang="en-US" altLang="ko-KR" b="1" dirty="0"/>
              <a:t>Correlation change </a:t>
            </a:r>
            <a:r>
              <a:rPr lang="en-US" altLang="ko-KR" b="1" dirty="0" smtClean="0"/>
              <a:t>detection</a:t>
            </a:r>
            <a:endParaRPr lang="ko-KR" altLang="en-US" b="1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To further investigate changes in behavior based on pairwise features</a:t>
            </a:r>
          </a:p>
          <a:p>
            <a:r>
              <a:rPr lang="en-US" altLang="ko-KR" dirty="0" smtClean="0"/>
              <a:t>To capture the changes of relationships between two feature</a:t>
            </a:r>
          </a:p>
          <a:p>
            <a:r>
              <a:rPr lang="en-US" altLang="ko-KR" dirty="0" smtClean="0"/>
              <a:t>To discover the shorter-term relationship that could be overlooked</a:t>
            </a:r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val="41139070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/>
              <a:t>Lifestreams: A Modular mHealth Data Analysis Stack</a:t>
            </a:r>
            <a:endParaRPr lang="ko-KR" altLang="en-US" dirty="0"/>
          </a:p>
        </p:txBody>
      </p:sp>
      <p:pic>
        <p:nvPicPr>
          <p:cNvPr id="7" name="내용 개체 틀 6"/>
          <p:cNvPicPr>
            <a:picLocks noGrp="1" noChangeAspect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951"/>
          <a:stretch/>
        </p:blipFill>
        <p:spPr>
          <a:xfrm>
            <a:off x="2236927" y="1646249"/>
            <a:ext cx="7718145" cy="4182624"/>
          </a:xfrm>
        </p:spPr>
      </p:pic>
      <p:sp>
        <p:nvSpPr>
          <p:cNvPr id="8" name="TextBox 7"/>
          <p:cNvSpPr txBox="1"/>
          <p:nvPr/>
        </p:nvSpPr>
        <p:spPr>
          <a:xfrm>
            <a:off x="3914279" y="5838888"/>
            <a:ext cx="43634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b="1" dirty="0">
                <a:solidFill>
                  <a:srgbClr val="000000"/>
                </a:solidFill>
                <a:latin typeface="Times New Roman" panose="02020603050405020304" pitchFamily="18" charset="0"/>
              </a:rPr>
              <a:t>Figure 1. Lifestreams Data Analysis Stack </a:t>
            </a:r>
            <a:endParaRPr lang="ko-KR" altLang="en-US" dirty="0"/>
          </a:p>
        </p:txBody>
      </p:sp>
      <p:sp>
        <p:nvSpPr>
          <p:cNvPr id="3" name="모서리가 둥근 직사각형 2"/>
          <p:cNvSpPr/>
          <p:nvPr/>
        </p:nvSpPr>
        <p:spPr>
          <a:xfrm>
            <a:off x="2262327" y="1646249"/>
            <a:ext cx="7718145" cy="542004"/>
          </a:xfrm>
          <a:prstGeom prst="roundRect">
            <a:avLst/>
          </a:prstGeom>
          <a:noFill/>
          <a:ln w="254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420494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Lifestreams Visualization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The purpose of Lifestreams visualization</a:t>
            </a:r>
          </a:p>
          <a:p>
            <a:pPr marL="914400" lvl="1" indent="-457200">
              <a:buFont typeface="+mj-lt"/>
              <a:buAutoNum type="arabicParenR"/>
            </a:pPr>
            <a:r>
              <a:rPr lang="en-US" altLang="ko-KR" dirty="0" smtClean="0"/>
              <a:t>To allow </a:t>
            </a:r>
            <a:r>
              <a:rPr lang="en-US" altLang="ko-KR" dirty="0"/>
              <a:t>r</a:t>
            </a:r>
            <a:r>
              <a:rPr lang="en-US" altLang="ko-KR" dirty="0" smtClean="0"/>
              <a:t>esearchers to quickly and flexibly navigate through high-dimensional personal data stream by focusing on important trends/patterns</a:t>
            </a:r>
          </a:p>
          <a:p>
            <a:pPr marL="914400" lvl="1" indent="-457200">
              <a:buFont typeface="+mj-lt"/>
              <a:buAutoNum type="arabicParenR"/>
            </a:pPr>
            <a:r>
              <a:rPr lang="en-US" altLang="ko-KR" dirty="0" smtClean="0"/>
              <a:t>To explore visual aids for an intervention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6915888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그림 9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897"/>
          <a:stretch/>
        </p:blipFill>
        <p:spPr>
          <a:xfrm>
            <a:off x="1025316" y="243840"/>
            <a:ext cx="10058400" cy="6400800"/>
          </a:xfrm>
          <a:prstGeom prst="rect">
            <a:avLst/>
          </a:prstGeom>
        </p:spPr>
      </p:pic>
      <p:pic>
        <p:nvPicPr>
          <p:cNvPr id="11" name="그림 10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667"/>
          <a:stretch/>
        </p:blipFill>
        <p:spPr>
          <a:xfrm>
            <a:off x="1187644" y="152400"/>
            <a:ext cx="9816711" cy="6537960"/>
          </a:xfrm>
          <a:prstGeom prst="rect">
            <a:avLst/>
          </a:prstGeom>
        </p:spPr>
      </p:pic>
      <p:pic>
        <p:nvPicPr>
          <p:cNvPr id="13" name="그림 12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616"/>
          <a:stretch/>
        </p:blipFill>
        <p:spPr>
          <a:xfrm>
            <a:off x="1404283" y="596786"/>
            <a:ext cx="9383434" cy="57735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25576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Exploring a Real Dataset with Lifestreams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Exploring the accuracy and utility of Lifestreams inference methods</a:t>
            </a:r>
          </a:p>
          <a:p>
            <a:endParaRPr lang="en-US" altLang="ko-KR" dirty="0" smtClean="0"/>
          </a:p>
          <a:p>
            <a:r>
              <a:rPr lang="en-US" altLang="ko-KR" dirty="0" err="1" smtClean="0"/>
              <a:t>Lifestreams</a:t>
            </a:r>
            <a:r>
              <a:rPr lang="en-US" altLang="ko-KR" dirty="0" smtClean="0"/>
              <a:t> inference methods were able to automatically identify trends and changes that were confirmed by participants.</a:t>
            </a:r>
          </a:p>
          <a:p>
            <a:endParaRPr lang="en-US" altLang="ko-KR" dirty="0"/>
          </a:p>
          <a:p>
            <a:r>
              <a:rPr lang="en-US" altLang="ko-KR" dirty="0" smtClean="0"/>
              <a:t>In this study, behavioral researchers used </a:t>
            </a:r>
            <a:r>
              <a:rPr lang="en-US" altLang="ko-KR" dirty="0" err="1" smtClean="0"/>
              <a:t>Lifestreams</a:t>
            </a:r>
            <a:r>
              <a:rPr lang="en-US" altLang="ko-KR" dirty="0" smtClean="0"/>
              <a:t> to study cardiovascular risk factors in young mothers.</a:t>
            </a:r>
          </a:p>
        </p:txBody>
      </p:sp>
    </p:spTree>
    <p:extLst>
      <p:ext uri="{BB962C8B-B14F-4D97-AF65-F5344CB8AC3E}">
        <p14:creationId xmlns:p14="http://schemas.microsoft.com/office/powerpoint/2010/main" val="6009788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 smtClean="0"/>
              <a:t>The dataset: diet, stress, and exercise in young moms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ko-KR" dirty="0"/>
              <a:t>Participant </a:t>
            </a:r>
            <a:r>
              <a:rPr lang="en-US" altLang="ko-KR" dirty="0" smtClean="0"/>
              <a:t>info</a:t>
            </a:r>
          </a:p>
          <a:p>
            <a:pPr lvl="1"/>
            <a:r>
              <a:rPr lang="en-US" altLang="ko-KR" dirty="0" smtClean="0"/>
              <a:t>56 young moms</a:t>
            </a:r>
            <a:r>
              <a:rPr lang="en-US" altLang="ko-KR" dirty="0"/>
              <a:t> </a:t>
            </a:r>
            <a:r>
              <a:rPr lang="en-US" altLang="ko-KR" dirty="0" smtClean="0"/>
              <a:t>residing in the Los Angeles area</a:t>
            </a:r>
          </a:p>
          <a:p>
            <a:pPr lvl="2"/>
            <a:r>
              <a:rPr lang="en-US" altLang="ko-KR" dirty="0" smtClean="0"/>
              <a:t>15 moms worked full time,</a:t>
            </a:r>
            <a:br>
              <a:rPr lang="en-US" altLang="ko-KR" dirty="0" smtClean="0"/>
            </a:br>
            <a:r>
              <a:rPr lang="en-US" altLang="ko-KR" dirty="0" smtClean="0"/>
              <a:t>24 moms worked part time,</a:t>
            </a:r>
            <a:br>
              <a:rPr lang="en-US" altLang="ko-KR" dirty="0" smtClean="0"/>
            </a:br>
            <a:r>
              <a:rPr lang="en-US" altLang="ko-KR" dirty="0" smtClean="0"/>
              <a:t>17 moms worked in the home</a:t>
            </a:r>
          </a:p>
          <a:p>
            <a:pPr lvl="2"/>
            <a:r>
              <a:rPr lang="en-US" altLang="ko-KR" dirty="0" smtClean="0"/>
              <a:t>All moms had at least one child</a:t>
            </a:r>
          </a:p>
          <a:p>
            <a:pPr lvl="1"/>
            <a:r>
              <a:rPr lang="en-US" altLang="ko-KR" dirty="0" smtClean="0"/>
              <a:t>The study start date : 2012/01 ~ 2012/09</a:t>
            </a:r>
          </a:p>
          <a:p>
            <a:pPr lvl="1"/>
            <a:r>
              <a:rPr lang="en-US" altLang="ko-KR" dirty="0" smtClean="0"/>
              <a:t>52 moms had completed their study (average duration: 7M)</a:t>
            </a:r>
            <a:endParaRPr lang="en-US" altLang="ko-KR" dirty="0"/>
          </a:p>
          <a:p>
            <a:pPr lvl="2"/>
            <a:r>
              <a:rPr lang="en-US" altLang="ko-KR" dirty="0" smtClean="0"/>
              <a:t>4 moms dropped out</a:t>
            </a:r>
          </a:p>
          <a:p>
            <a:pPr lvl="1"/>
            <a:endParaRPr lang="en-US" altLang="ko-KR" dirty="0" smtClean="0"/>
          </a:p>
          <a:p>
            <a:pPr lvl="1"/>
            <a:r>
              <a:rPr lang="en-US" altLang="ko-KR" dirty="0" smtClean="0"/>
              <a:t>The experimental group consisted of 44 moms</a:t>
            </a:r>
          </a:p>
          <a:p>
            <a:pPr lvl="2"/>
            <a:r>
              <a:rPr lang="en-US" altLang="ko-KR" dirty="0" smtClean="0"/>
              <a:t>Ethnicity and races are diverse</a:t>
            </a:r>
          </a:p>
          <a:p>
            <a:pPr lvl="2"/>
            <a:r>
              <a:rPr lang="en-US" altLang="ko-KR" dirty="0" smtClean="0"/>
              <a:t>Ages range: 18 to 40 (mean age: 30)</a:t>
            </a:r>
          </a:p>
        </p:txBody>
      </p:sp>
    </p:spTree>
    <p:extLst>
      <p:ext uri="{BB962C8B-B14F-4D97-AF65-F5344CB8AC3E}">
        <p14:creationId xmlns:p14="http://schemas.microsoft.com/office/powerpoint/2010/main" val="35245697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Result 1: Correlation summary</a:t>
            </a:r>
            <a:endParaRPr lang="ko-KR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내용 개체 틀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altLang="ko-KR" dirty="0" smtClean="0"/>
                  <a:t>Cohen’s conventions</a:t>
                </a:r>
              </a:p>
              <a:p>
                <a:pPr lvl="1"/>
                <a:r>
                  <a:rPr lang="en-US" altLang="ko-KR" dirty="0" smtClean="0"/>
                  <a:t>To interpret correlation coefficient of behavioral data</a:t>
                </a:r>
              </a:p>
              <a:p>
                <a:pPr lvl="1"/>
                <a:endParaRPr lang="en-US" altLang="ko-KR" dirty="0"/>
              </a:p>
              <a:p>
                <a:r>
                  <a:rPr lang="en-US" altLang="ko-KR" dirty="0" smtClean="0"/>
                  <a:t>Correlation coefficient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US" altLang="ko-KR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≥</m:t>
                    </m:r>
                  </m:oMath>
                </a14:m>
                <a:r>
                  <a:rPr lang="en-US" altLang="ko-KR" dirty="0"/>
                  <a:t> 0.10 : weak or small association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US" altLang="ko-KR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≥</m:t>
                    </m:r>
                  </m:oMath>
                </a14:m>
                <a:r>
                  <a:rPr lang="en-US" altLang="ko-KR" dirty="0"/>
                  <a:t> 0.30 : moderate correlation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US" altLang="ko-KR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≥</m:t>
                    </m:r>
                  </m:oMath>
                </a14:m>
                <a:r>
                  <a:rPr lang="en-US" altLang="ko-KR" dirty="0"/>
                  <a:t> 0.50 : strong </a:t>
                </a:r>
                <a:r>
                  <a:rPr lang="en-US" altLang="ko-KR" dirty="0" smtClean="0"/>
                  <a:t>correlation</a:t>
                </a:r>
                <a:endParaRPr lang="en-US" altLang="ko-KR" dirty="0"/>
              </a:p>
            </p:txBody>
          </p:sp>
        </mc:Choice>
        <mc:Fallback xmlns="">
          <p:sp>
            <p:nvSpPr>
              <p:cNvPr id="3" name="내용 개체 틀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3"/>
                <a:stretch>
                  <a:fillRect l="-1043" t="-2081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1422016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Result </a:t>
            </a:r>
            <a:r>
              <a:rPr lang="en-US" altLang="ko-KR" dirty="0" smtClean="0"/>
              <a:t>1-1: </a:t>
            </a:r>
            <a:r>
              <a:rPr lang="en-US" altLang="ko-KR" dirty="0"/>
              <a:t>Correlation </a:t>
            </a:r>
            <a:r>
              <a:rPr lang="en-US" altLang="ko-KR" dirty="0" smtClean="0"/>
              <a:t>Summary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Individual 2D correlation matrix</a:t>
            </a:r>
          </a:p>
          <a:p>
            <a:pPr lvl="1"/>
            <a:r>
              <a:rPr lang="en-US" altLang="ko-KR" dirty="0"/>
              <a:t>c</a:t>
            </a:r>
            <a:r>
              <a:rPr lang="en-US" altLang="ko-KR" dirty="0" smtClean="0"/>
              <a:t>an be used to infer her long-term behavioral patterns</a:t>
            </a:r>
            <a:endParaRPr lang="ko-KR" altLang="en-US" dirty="0"/>
          </a:p>
        </p:txBody>
      </p:sp>
      <p:pic>
        <p:nvPicPr>
          <p:cNvPr id="7" name="그림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4161" y="3111290"/>
            <a:ext cx="5343677" cy="3057035"/>
          </a:xfrm>
          <a:prstGeom prst="rect">
            <a:avLst/>
          </a:prstGeom>
        </p:spPr>
      </p:pic>
      <p:pic>
        <p:nvPicPr>
          <p:cNvPr id="5" name="그림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8913" y="461548"/>
            <a:ext cx="10058400" cy="5754254"/>
          </a:xfrm>
          <a:prstGeom prst="rect">
            <a:avLst/>
          </a:prstGeom>
        </p:spPr>
      </p:pic>
      <p:sp>
        <p:nvSpPr>
          <p:cNvPr id="4" name="직사각형 3"/>
          <p:cNvSpPr/>
          <p:nvPr/>
        </p:nvSpPr>
        <p:spPr>
          <a:xfrm>
            <a:off x="1348352" y="1797803"/>
            <a:ext cx="511444" cy="309966"/>
          </a:xfrm>
          <a:prstGeom prst="rect">
            <a:avLst/>
          </a:prstGeom>
          <a:noFill/>
          <a:ln w="254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직사각형 7"/>
          <p:cNvSpPr/>
          <p:nvPr/>
        </p:nvSpPr>
        <p:spPr>
          <a:xfrm>
            <a:off x="2376725" y="1472339"/>
            <a:ext cx="511444" cy="309966"/>
          </a:xfrm>
          <a:prstGeom prst="rect">
            <a:avLst/>
          </a:prstGeom>
          <a:noFill/>
          <a:ln w="254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직사각형 8"/>
          <p:cNvSpPr/>
          <p:nvPr/>
        </p:nvSpPr>
        <p:spPr>
          <a:xfrm>
            <a:off x="2359933" y="2461647"/>
            <a:ext cx="1033232" cy="1629905"/>
          </a:xfrm>
          <a:prstGeom prst="rect">
            <a:avLst/>
          </a:prstGeom>
          <a:noFill/>
          <a:ln w="254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293565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  <p:bldP spid="8" grpId="0" animBg="1"/>
      <p:bldP spid="9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Result </a:t>
            </a:r>
            <a:r>
              <a:rPr lang="en-US" altLang="ko-KR" dirty="0" smtClean="0"/>
              <a:t>1-2: </a:t>
            </a:r>
            <a:r>
              <a:rPr lang="en-US" altLang="ko-KR" dirty="0"/>
              <a:t>Correlation </a:t>
            </a:r>
            <a:r>
              <a:rPr lang="en-US" altLang="ko-KR" dirty="0" smtClean="0"/>
              <a:t>Summary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Correlation statistic across all participants</a:t>
            </a:r>
          </a:p>
          <a:p>
            <a:pPr lvl="1"/>
            <a:r>
              <a:rPr lang="en-US" altLang="ko-KR" dirty="0" smtClean="0"/>
              <a:t>A 3D correlation matrix</a:t>
            </a:r>
          </a:p>
          <a:p>
            <a:pPr lvl="2"/>
            <a:r>
              <a:rPr lang="en-US" altLang="ko-KR" dirty="0" smtClean="0"/>
              <a:t>can provide researchers with an overview of significant patterns among the population,</a:t>
            </a:r>
          </a:p>
          <a:p>
            <a:pPr lvl="2"/>
            <a:r>
              <a:rPr lang="en-US" altLang="ko-KR" dirty="0"/>
              <a:t>c</a:t>
            </a:r>
            <a:r>
              <a:rPr lang="en-US" altLang="ko-KR" dirty="0" smtClean="0"/>
              <a:t>an help an individual understand how they fit in with the broader population</a:t>
            </a:r>
            <a:endParaRPr lang="ko-KR" altLang="en-US" dirty="0"/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95559" y="3513210"/>
            <a:ext cx="4800882" cy="2730820"/>
          </a:xfrm>
          <a:prstGeom prst="rect">
            <a:avLst/>
          </a:prstGeom>
        </p:spPr>
      </p:pic>
      <p:pic>
        <p:nvPicPr>
          <p:cNvPr id="4" name="그림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7072" y="613969"/>
            <a:ext cx="9897856" cy="5630061"/>
          </a:xfrm>
          <a:prstGeom prst="rect">
            <a:avLst/>
          </a:prstGeom>
        </p:spPr>
      </p:pic>
      <p:sp>
        <p:nvSpPr>
          <p:cNvPr id="6" name="직사각형 5"/>
          <p:cNvSpPr/>
          <p:nvPr/>
        </p:nvSpPr>
        <p:spPr>
          <a:xfrm>
            <a:off x="2165593" y="5656881"/>
            <a:ext cx="748087" cy="489085"/>
          </a:xfrm>
          <a:prstGeom prst="rect">
            <a:avLst/>
          </a:prstGeom>
          <a:noFill/>
          <a:ln w="254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직사각형 6"/>
          <p:cNvSpPr/>
          <p:nvPr/>
        </p:nvSpPr>
        <p:spPr>
          <a:xfrm>
            <a:off x="6982983" y="5656880"/>
            <a:ext cx="2037031" cy="489085"/>
          </a:xfrm>
          <a:prstGeom prst="rect">
            <a:avLst/>
          </a:prstGeom>
          <a:noFill/>
          <a:ln w="254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687929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Result 2: Single feature change detection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To </a:t>
            </a:r>
            <a:r>
              <a:rPr lang="en-US" altLang="ko-KR" dirty="0"/>
              <a:t>b</a:t>
            </a:r>
            <a:r>
              <a:rPr lang="en-US" altLang="ko-KR" dirty="0" smtClean="0"/>
              <a:t>e one of the most useful building blocks in helping researchers make sense of behavioral data</a:t>
            </a:r>
            <a:endParaRPr lang="ko-KR" altLang="en-US" dirty="0"/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8672" y="2651391"/>
            <a:ext cx="4133031" cy="3525572"/>
          </a:xfrm>
          <a:prstGeom prst="rect">
            <a:avLst/>
          </a:prstGeom>
        </p:spPr>
      </p:pic>
      <p:pic>
        <p:nvPicPr>
          <p:cNvPr id="4" name="그림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98227" y="182882"/>
            <a:ext cx="7595545" cy="64791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07152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Result </a:t>
            </a:r>
            <a:r>
              <a:rPr lang="en-US" altLang="ko-KR" dirty="0" smtClean="0"/>
              <a:t>3: </a:t>
            </a:r>
            <a:r>
              <a:rPr lang="en-US" altLang="ko-KR" dirty="0"/>
              <a:t>Pairwise </a:t>
            </a:r>
            <a:r>
              <a:rPr lang="en-US" altLang="ko-KR" dirty="0" smtClean="0"/>
              <a:t>correlation change detection</a:t>
            </a:r>
            <a:endParaRPr lang="ko-KR" altLang="en-US" dirty="0"/>
          </a:p>
        </p:txBody>
      </p:sp>
      <p:pic>
        <p:nvPicPr>
          <p:cNvPr id="4" name="내용 개체 틀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3444" y="1516063"/>
            <a:ext cx="9245112" cy="4660900"/>
          </a:xfrm>
        </p:spPr>
      </p:pic>
    </p:spTree>
    <p:extLst>
      <p:ext uri="{BB962C8B-B14F-4D97-AF65-F5344CB8AC3E}">
        <p14:creationId xmlns:p14="http://schemas.microsoft.com/office/powerpoint/2010/main" val="30121094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dirty="0" smtClean="0"/>
              <a:t>Extensibility and Generalizability of Lifestreams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ko-KR" dirty="0" smtClean="0"/>
              <a:t>Family Wellness Study (a pilot study)</a:t>
            </a:r>
          </a:p>
          <a:p>
            <a:pPr lvl="1"/>
            <a:r>
              <a:rPr lang="en-US" altLang="ko-KR" dirty="0" smtClean="0"/>
              <a:t>To evaluate the feasibility of using mobile technologies for family behavior studies</a:t>
            </a:r>
          </a:p>
          <a:p>
            <a:pPr lvl="1"/>
            <a:r>
              <a:rPr lang="en-US" altLang="ko-KR" dirty="0" smtClean="0"/>
              <a:t>15 families</a:t>
            </a:r>
          </a:p>
          <a:p>
            <a:pPr lvl="1"/>
            <a:r>
              <a:rPr lang="en-US" altLang="ko-KR" dirty="0" smtClean="0"/>
              <a:t>Reused the existing self-report module and the correlation analysis module</a:t>
            </a:r>
          </a:p>
          <a:p>
            <a:pPr lvl="1"/>
            <a:r>
              <a:rPr lang="en-US" altLang="ko-KR" dirty="0" smtClean="0"/>
              <a:t>additional modules</a:t>
            </a:r>
          </a:p>
          <a:p>
            <a:pPr lvl="2"/>
            <a:r>
              <a:rPr lang="en-US" altLang="ko-KR" dirty="0" smtClean="0"/>
              <a:t>An audio data extraction module</a:t>
            </a:r>
          </a:p>
          <a:p>
            <a:pPr lvl="2"/>
            <a:endParaRPr lang="en-US" altLang="ko-KR" dirty="0"/>
          </a:p>
          <a:p>
            <a:r>
              <a:rPr lang="en-US" altLang="ko-KR" dirty="0" smtClean="0"/>
              <a:t>Result</a:t>
            </a:r>
          </a:p>
          <a:p>
            <a:pPr lvl="1"/>
            <a:r>
              <a:rPr lang="en-US" altLang="ko-KR" dirty="0" smtClean="0"/>
              <a:t>Daily speech time is highly correlated with the levels of argument</a:t>
            </a:r>
          </a:p>
          <a:p>
            <a:pPr lvl="2"/>
            <a:r>
              <a:rPr lang="en-US" altLang="ko-KR" dirty="0"/>
              <a:t>argument reported with the study </a:t>
            </a:r>
            <a:r>
              <a:rPr lang="en-US" altLang="ko-KR" dirty="0" smtClean="0"/>
              <a:t>child (coefficient </a:t>
            </a:r>
            <a:r>
              <a:rPr lang="en-US" altLang="ko-KR" dirty="0"/>
              <a:t>= </a:t>
            </a:r>
            <a:r>
              <a:rPr lang="en-US" altLang="ko-KR" dirty="0" smtClean="0"/>
              <a:t>0.85, p-value &lt; 0.001)</a:t>
            </a:r>
          </a:p>
          <a:p>
            <a:pPr lvl="2"/>
            <a:r>
              <a:rPr lang="en-US" altLang="ko-KR" dirty="0"/>
              <a:t>argument reported specifically in the </a:t>
            </a:r>
            <a:r>
              <a:rPr lang="en-US" altLang="ko-KR" dirty="0" smtClean="0"/>
              <a:t>evening </a:t>
            </a:r>
            <a:r>
              <a:rPr lang="en-US" altLang="ko-KR" spc="-50" dirty="0" smtClean="0"/>
              <a:t>(</a:t>
            </a:r>
            <a:r>
              <a:rPr lang="en-US" altLang="ko-KR" spc="-50" dirty="0"/>
              <a:t>coefficient </a:t>
            </a:r>
            <a:r>
              <a:rPr lang="en-US" altLang="ko-KR" spc="-50" dirty="0" smtClean="0"/>
              <a:t>= 0.75, p-value &lt; 0.01)</a:t>
            </a:r>
          </a:p>
        </p:txBody>
      </p:sp>
    </p:spTree>
    <p:extLst>
      <p:ext uri="{BB962C8B-B14F-4D97-AF65-F5344CB8AC3E}">
        <p14:creationId xmlns:p14="http://schemas.microsoft.com/office/powerpoint/2010/main" val="7067911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Limitation and Challenges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ko-KR" dirty="0" smtClean="0"/>
              <a:t>Incomplete or missing data</a:t>
            </a:r>
          </a:p>
          <a:p>
            <a:pPr lvl="1"/>
            <a:r>
              <a:rPr lang="en-US" altLang="ko-KR" dirty="0" smtClean="0"/>
              <a:t>Due to  misunderstanding, participants’ constraints, and technical problem</a:t>
            </a:r>
          </a:p>
          <a:p>
            <a:pPr lvl="1"/>
            <a:endParaRPr lang="en-US" altLang="ko-KR" dirty="0"/>
          </a:p>
          <a:p>
            <a:r>
              <a:rPr lang="en-US" altLang="ko-KR" dirty="0" smtClean="0"/>
              <a:t>The phone-based sensing applications may sometimes fail to capture user’s behavior</a:t>
            </a:r>
            <a:br>
              <a:rPr lang="en-US" altLang="ko-KR" dirty="0" smtClean="0"/>
            </a:br>
            <a:r>
              <a:rPr lang="en-US" altLang="ko-KR" dirty="0" smtClean="0"/>
              <a:t>=&gt; using wearable device</a:t>
            </a:r>
          </a:p>
          <a:p>
            <a:endParaRPr lang="en-US" altLang="ko-KR" dirty="0"/>
          </a:p>
          <a:p>
            <a:r>
              <a:rPr lang="en-US" altLang="ko-KR" spc="-80" dirty="0" smtClean="0"/>
              <a:t>Participants' descriptions of their condition might be inaccurate</a:t>
            </a:r>
            <a:r>
              <a:rPr lang="en-US" altLang="ko-KR" dirty="0" smtClean="0"/>
              <a:t/>
            </a:r>
            <a:br>
              <a:rPr lang="en-US" altLang="ko-KR" dirty="0" smtClean="0"/>
            </a:br>
            <a:r>
              <a:rPr lang="en-US" altLang="ko-KR" dirty="0" smtClean="0"/>
              <a:t>=&gt; Expert domain knowledge is needed to provide further insight into and help validating the results.</a:t>
            </a:r>
          </a:p>
          <a:p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val="15610675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Conclusion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err="1" smtClean="0"/>
              <a:t>Lifestreams</a:t>
            </a:r>
            <a:r>
              <a:rPr lang="en-US" altLang="ko-KR" dirty="0" smtClean="0"/>
              <a:t> facilitates the exploration and evaluation of multi-dimensional personal data streams for potential behavioral indicators.</a:t>
            </a:r>
          </a:p>
          <a:p>
            <a:endParaRPr lang="en-US" altLang="ko-KR" dirty="0" smtClean="0"/>
          </a:p>
          <a:p>
            <a:r>
              <a:rPr lang="en-US" altLang="ko-KR" dirty="0" err="1" smtClean="0"/>
              <a:t>Lifestreams</a:t>
            </a:r>
            <a:r>
              <a:rPr lang="en-US" altLang="ko-KR" dirty="0" smtClean="0"/>
              <a:t> inference methods identified significant behavioral trends and patterns.</a:t>
            </a:r>
          </a:p>
          <a:p>
            <a:endParaRPr lang="en-US" altLang="ko-KR" dirty="0"/>
          </a:p>
          <a:p>
            <a:r>
              <a:rPr lang="en-US" altLang="ko-KR" dirty="0" smtClean="0"/>
              <a:t>Assisted with the visualizations generated by </a:t>
            </a:r>
            <a:r>
              <a:rPr lang="en-US" altLang="ko-KR" dirty="0" err="1" smtClean="0"/>
              <a:t>Lifestreams</a:t>
            </a:r>
            <a:r>
              <a:rPr lang="en-US" altLang="ko-KR" dirty="0" smtClean="0"/>
              <a:t>, the provider could use this information to guide the discussion with patients and families, to provide feedback.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669784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10571</TotalTime>
  <Words>1398</Words>
  <Application>Microsoft Office PowerPoint</Application>
  <PresentationFormat>와이드스크린</PresentationFormat>
  <Paragraphs>246</Paragraphs>
  <Slides>37</Slides>
  <Notes>37</Notes>
  <HiddenSlides>0</HiddenSlides>
  <MMClips>0</MMClips>
  <ScaleCrop>false</ScaleCrop>
  <HeadingPairs>
    <vt:vector size="6" baseType="variant">
      <vt:variant>
        <vt:lpstr>사용한 글꼴</vt:lpstr>
      </vt:variant>
      <vt:variant>
        <vt:i4>4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37</vt:i4>
      </vt:variant>
    </vt:vector>
  </HeadingPairs>
  <TitlesOfParts>
    <vt:vector size="42" baseType="lpstr">
      <vt:lpstr>맑은 고딕</vt:lpstr>
      <vt:lpstr>Arial</vt:lpstr>
      <vt:lpstr>Cambria Math</vt:lpstr>
      <vt:lpstr>Times New Roman</vt:lpstr>
      <vt:lpstr>Office 테마</vt:lpstr>
      <vt:lpstr>  Lifestreams: a modular sense-making toolset for identifying important patterns from everyday life </vt:lpstr>
      <vt:lpstr>Introduction</vt:lpstr>
      <vt:lpstr>Introduction</vt:lpstr>
      <vt:lpstr>Lifestreams: A Modular mHealth Data Analysis Stack</vt:lpstr>
      <vt:lpstr>Lifestreams: A Modular mHealth Data Analysis Stack</vt:lpstr>
      <vt:lpstr>Feature extraction &amp; aggregation: Activity feature</vt:lpstr>
      <vt:lpstr>Feature extraction &amp; aggregation: Activity feature</vt:lpstr>
      <vt:lpstr>Feature extraction &amp; aggregation: Semantic Location features</vt:lpstr>
      <vt:lpstr>Feature extraction &amp; aggregation: Semantic Location features</vt:lpstr>
      <vt:lpstr>DBSCAN: Density-based Spatial Clustering of Applications with Noise</vt:lpstr>
      <vt:lpstr>DBSCAN: Density-based Spatial Clustering of Applications with Noise</vt:lpstr>
      <vt:lpstr>Feature extraction &amp; aggregation: Semantic Location features</vt:lpstr>
      <vt:lpstr>Feature extraction &amp; aggregation: Semantic Location features</vt:lpstr>
      <vt:lpstr>Feature extraction &amp; aggregation: Features extracted from self-report data</vt:lpstr>
      <vt:lpstr>Feature extraction &amp; aggregation: Data aggregation</vt:lpstr>
      <vt:lpstr>Lifestreams: A Modular mHealth Data Analysis Stack</vt:lpstr>
      <vt:lpstr>Feature selection</vt:lpstr>
      <vt:lpstr>Lifestreams: A Modular mHealth Data Analysis Stack</vt:lpstr>
      <vt:lpstr>Lifestreams Inference</vt:lpstr>
      <vt:lpstr>Lifestreams Inference: Correlation summary</vt:lpstr>
      <vt:lpstr>Lifestreams Inference: Change detection (single feature)</vt:lpstr>
      <vt:lpstr>Lifestreams Inference: Change detection (single feature)</vt:lpstr>
      <vt:lpstr>Lifestreams Inference: Change detection (single feature)</vt:lpstr>
      <vt:lpstr>Lifestreams Inference: Correlation change detection</vt:lpstr>
      <vt:lpstr>Lifestreams: A Modular mHealth Data Analysis Stack</vt:lpstr>
      <vt:lpstr>Lifestreams Visualization</vt:lpstr>
      <vt:lpstr>PowerPoint 프레젠테이션</vt:lpstr>
      <vt:lpstr>Exploring a Real Dataset with Lifestreams</vt:lpstr>
      <vt:lpstr>The dataset: diet, stress, and exercise in young moms</vt:lpstr>
      <vt:lpstr>Result 1: Correlation summary</vt:lpstr>
      <vt:lpstr>Result 1-1: Correlation Summary</vt:lpstr>
      <vt:lpstr>Result 1-2: Correlation Summary</vt:lpstr>
      <vt:lpstr>Result 2: Single feature change detection</vt:lpstr>
      <vt:lpstr>Result 3: Pairwise correlation change detection</vt:lpstr>
      <vt:lpstr>Extensibility and Generalizability of Lifestreams</vt:lpstr>
      <vt:lpstr>Limitation and Challenges</vt:lpstr>
      <vt:lpstr>Conclusion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Lifestreams: a modular sense-making toolset for identifying important patterns from everyday life</dc:title>
  <dc:creator>jihye</dc:creator>
  <cp:lastModifiedBy>jihye</cp:lastModifiedBy>
  <cp:revision>774</cp:revision>
  <cp:lastPrinted>2014-06-04T09:19:24Z</cp:lastPrinted>
  <dcterms:created xsi:type="dcterms:W3CDTF">2014-04-17T06:58:18Z</dcterms:created>
  <dcterms:modified xsi:type="dcterms:W3CDTF">2014-06-05T06:43:56Z</dcterms:modified>
</cp:coreProperties>
</file>