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3" r:id="rId5"/>
    <p:sldId id="264" r:id="rId6"/>
    <p:sldId id="266" r:id="rId7"/>
    <p:sldId id="265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67" autoAdjust="0"/>
    <p:restoredTop sz="94660"/>
  </p:normalViewPr>
  <p:slideViewPr>
    <p:cSldViewPr>
      <p:cViewPr varScale="1">
        <p:scale>
          <a:sx n="74" d="100"/>
          <a:sy n="74" d="100"/>
        </p:scale>
        <p:origin x="78" y="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2015-12-16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13.4-5 PMTU discovery,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connection </a:t>
            </a:r>
            <a:r>
              <a:rPr lang="en-US" altLang="ko-KR" dirty="0"/>
              <a:t>state machine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박준영</a:t>
            </a:r>
            <a:endParaRPr lang="en-US" altLang="ko-KR" dirty="0" smtClean="0"/>
          </a:p>
          <a:p>
            <a:r>
              <a:rPr lang="en-US" altLang="ko-KR" dirty="0" smtClean="0"/>
              <a:t>2014020853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13.4 Path MTU Discovery with TCP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Path MTU: minimum MTU in the current path between two hosts</a:t>
            </a:r>
          </a:p>
          <a:p>
            <a:r>
              <a:rPr lang="en-US" altLang="ko-KR" dirty="0" smtClean="0"/>
              <a:t>Knowing the path MTU can help avoid fragmentation</a:t>
            </a:r>
          </a:p>
          <a:p>
            <a:r>
              <a:rPr lang="en-US" altLang="ko-KR" dirty="0" smtClean="0"/>
              <a:t>Unlike UDP, TCP determines what segment size to use and hence can control the size of IP datagrams generated</a:t>
            </a:r>
          </a:p>
          <a:p>
            <a:r>
              <a:rPr lang="en-US" altLang="ko-KR" dirty="0" smtClean="0"/>
              <a:t>In this section, we will discuss how Path MTU Discovery (PMTUD) is used by TCP</a:t>
            </a:r>
          </a:p>
          <a:p>
            <a:pPr lvl="1"/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1128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TCP’s regular PMTUD process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Choosing the initial SMSS</a:t>
            </a:r>
          </a:p>
          <a:p>
            <a:pPr lvl="1"/>
            <a:r>
              <a:rPr lang="en-US" altLang="ko-KR" dirty="0" smtClean="0"/>
              <a:t>The basis for send maximum segment size (SMSS) is the MSS announced by the other end</a:t>
            </a:r>
          </a:p>
          <a:p>
            <a:pPr lvl="1"/>
            <a:r>
              <a:rPr lang="en-US" altLang="ko-KR" dirty="0" smtClean="0"/>
              <a:t>If the other end does not specify an MSS, the sender assumes a default of 536 bytes</a:t>
            </a:r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Once the initial SMSS is chosen,</a:t>
            </a:r>
          </a:p>
          <a:p>
            <a:pPr lvl="1"/>
            <a:r>
              <a:rPr lang="en-US" altLang="ko-KR" dirty="0" smtClean="0">
                <a:solidFill>
                  <a:prstClr val="black"/>
                </a:solidFill>
              </a:rPr>
              <a:t>All</a:t>
            </a:r>
            <a:r>
              <a:rPr lang="ko-KR" altLang="en-US" dirty="0" smtClean="0">
                <a:solidFill>
                  <a:prstClr val="black"/>
                </a:solidFill>
              </a:rPr>
              <a:t> </a:t>
            </a:r>
            <a:r>
              <a:rPr lang="en-US" altLang="ko-KR" dirty="0" smtClean="0">
                <a:solidFill>
                  <a:prstClr val="black"/>
                </a:solidFill>
              </a:rPr>
              <a:t>IPv4 </a:t>
            </a:r>
            <a:r>
              <a:rPr lang="en-US" altLang="ko-KR" dirty="0" smtClean="0">
                <a:solidFill>
                  <a:prstClr val="black"/>
                </a:solidFill>
              </a:rPr>
              <a:t>datagrams have DF bit field set</a:t>
            </a:r>
          </a:p>
          <a:p>
            <a:pPr lvl="1"/>
            <a:r>
              <a:rPr lang="en-US" altLang="ko-KR" dirty="0" smtClean="0">
                <a:solidFill>
                  <a:prstClr val="black"/>
                </a:solidFill>
              </a:rPr>
              <a:t>It is implicit for IPv6</a:t>
            </a:r>
            <a:endParaRPr lang="en-US" altLang="ko-KR" dirty="0" smtClean="0"/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TCP’s regular PMTUD process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If Packet Too Big (PTB) is received,</a:t>
            </a:r>
          </a:p>
          <a:p>
            <a:pPr lvl="1"/>
            <a:r>
              <a:rPr lang="en-US" altLang="ko-KR" dirty="0" smtClean="0"/>
              <a:t>The segment size is decreased and retransmitted</a:t>
            </a:r>
          </a:p>
          <a:p>
            <a:pPr lvl="1"/>
            <a:r>
              <a:rPr lang="en-US" altLang="ko-KR" dirty="0" smtClean="0"/>
              <a:t>Use the size in </a:t>
            </a:r>
            <a:r>
              <a:rPr lang="en-US" altLang="ko-KR" dirty="0"/>
              <a:t>PTB’s suggested next-hop </a:t>
            </a:r>
            <a:r>
              <a:rPr lang="en-US" altLang="ko-KR" dirty="0" smtClean="0"/>
              <a:t>MTU, if exists</a:t>
            </a:r>
          </a:p>
          <a:p>
            <a:pPr lvl="1"/>
            <a:r>
              <a:rPr lang="en-US" altLang="ko-KR" dirty="0" smtClean="0"/>
              <a:t>If not, try a variety of values</a:t>
            </a:r>
          </a:p>
          <a:p>
            <a:endParaRPr lang="en-US" altLang="ko-KR" dirty="0"/>
          </a:p>
          <a:p>
            <a:r>
              <a:rPr lang="en-US" altLang="ko-KR" dirty="0" smtClean="0"/>
              <a:t>As routes can change dynamically,</a:t>
            </a:r>
          </a:p>
          <a:p>
            <a:pPr lvl="1"/>
            <a:r>
              <a:rPr lang="en-US" altLang="ko-KR" dirty="0" smtClean="0">
                <a:solidFill>
                  <a:prstClr val="black"/>
                </a:solidFill>
              </a:rPr>
              <a:t>A larger SMSS can be tried</a:t>
            </a:r>
          </a:p>
          <a:p>
            <a:pPr lvl="1"/>
            <a:r>
              <a:rPr lang="en-US" altLang="ko-KR" dirty="0" smtClean="0">
                <a:solidFill>
                  <a:prstClr val="black"/>
                </a:solidFill>
              </a:rPr>
              <a:t>[RFC1191] and [RFC1981] recommends 10 minutes of time interval</a:t>
            </a:r>
          </a:p>
          <a:p>
            <a:endParaRPr lang="en-US" altLang="ko-KR" dirty="0">
              <a:solidFill>
                <a:prstClr val="black"/>
              </a:solidFill>
            </a:endParaRPr>
          </a:p>
          <a:p>
            <a:r>
              <a:rPr lang="en-US" altLang="ko-KR" dirty="0" smtClean="0">
                <a:solidFill>
                  <a:prstClr val="black"/>
                </a:solidFill>
              </a:rPr>
              <a:t>It is a problem for PMTUD, if PTB messages are blocked by firewalls</a:t>
            </a:r>
          </a:p>
          <a:p>
            <a:pPr lvl="0"/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311511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13.4.1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when </a:t>
            </a:r>
            <a:r>
              <a:rPr lang="en-US" altLang="ko-KR" dirty="0" smtClean="0"/>
              <a:t>an intermediate router has an MTU less than either of the endpoints’ MSS</a:t>
            </a:r>
          </a:p>
          <a:p>
            <a:pPr lvl="1"/>
            <a:r>
              <a:rPr lang="en-US" altLang="ko-KR" dirty="0" smtClean="0"/>
              <a:t>set MTU size on intermediate </a:t>
            </a:r>
            <a:r>
              <a:rPr lang="en-US" altLang="ko-KR" dirty="0" err="1" smtClean="0"/>
              <a:t>PPPoE</a:t>
            </a:r>
            <a:r>
              <a:rPr lang="en-US" altLang="ko-KR" dirty="0" smtClean="0"/>
              <a:t> link as 288 bytes</a:t>
            </a:r>
          </a:p>
          <a:p>
            <a:pPr lvl="1"/>
            <a:r>
              <a:rPr lang="en-US" altLang="ko-KR" dirty="0" smtClean="0"/>
              <a:t>588-byte packet generates PTB message</a:t>
            </a:r>
          </a:p>
          <a:p>
            <a:pPr lvl="1"/>
            <a:endParaRPr lang="en-US" altLang="ko-KR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t="34027"/>
          <a:stretch/>
        </p:blipFill>
        <p:spPr>
          <a:xfrm>
            <a:off x="107504" y="2588604"/>
            <a:ext cx="5564360" cy="181662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4898" y="4513238"/>
            <a:ext cx="6395311" cy="187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769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13.5 TCP State Transitions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980728"/>
            <a:ext cx="5638800" cy="56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42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13.5 TCP State Transitions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Transitions are triggered by</a:t>
            </a:r>
          </a:p>
          <a:p>
            <a:pPr lvl="1"/>
            <a:r>
              <a:rPr lang="en-US" altLang="ko-KR" dirty="0" smtClean="0"/>
              <a:t>Receipt of a segment with certain control bit fields set</a:t>
            </a:r>
          </a:p>
          <a:p>
            <a:pPr lvl="1"/>
            <a:r>
              <a:rPr lang="en-US" altLang="ko-KR" dirty="0" smtClean="0"/>
              <a:t>Application actions</a:t>
            </a:r>
          </a:p>
          <a:p>
            <a:pPr lvl="1"/>
            <a:r>
              <a:rPr lang="en-US" altLang="ko-KR" dirty="0" smtClean="0"/>
              <a:t>Timer expiring</a:t>
            </a:r>
          </a:p>
          <a:p>
            <a:r>
              <a:rPr lang="en-US" altLang="ko-KR" dirty="0" smtClean="0"/>
              <a:t>TCP starts in the CLOSED state</a:t>
            </a:r>
          </a:p>
          <a:p>
            <a:pPr lvl="1"/>
            <a:r>
              <a:rPr lang="en-US" altLang="ko-KR" dirty="0" smtClean="0"/>
              <a:t>Immediate transition depending on, active or passive open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l="-197" t="-1" r="197" b="36043"/>
          <a:stretch/>
        </p:blipFill>
        <p:spPr>
          <a:xfrm>
            <a:off x="2411760" y="3573016"/>
            <a:ext cx="4752528" cy="303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298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13.5 TCP State Transitions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Normal client transitions (solid arrow)</a:t>
            </a:r>
          </a:p>
          <a:p>
            <a:r>
              <a:rPr lang="en-US" altLang="ko-KR" dirty="0" smtClean="0"/>
              <a:t>Normal server transitions (dotted arrow)</a:t>
            </a:r>
          </a:p>
          <a:p>
            <a:r>
              <a:rPr lang="en-US" altLang="ko-KR" dirty="0" smtClean="0"/>
              <a:t>ESTABLISHED state</a:t>
            </a:r>
          </a:p>
          <a:p>
            <a:pPr lvl="1"/>
            <a:r>
              <a:rPr lang="en-US" altLang="ko-KR" dirty="0" smtClean="0"/>
              <a:t>Data transfer can occur</a:t>
            </a:r>
          </a:p>
          <a:p>
            <a:endParaRPr lang="en-US" altLang="ko-KR" dirty="0" smtClean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b="36042"/>
          <a:stretch/>
        </p:blipFill>
        <p:spPr>
          <a:xfrm>
            <a:off x="1691680" y="2852936"/>
            <a:ext cx="5638800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30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13.5 TCP State Transitions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Active Close</a:t>
            </a:r>
          </a:p>
          <a:p>
            <a:pPr lvl="1"/>
            <a:r>
              <a:rPr lang="en-US" altLang="ko-KR" dirty="0" smtClean="0"/>
              <a:t>When the local application initiates a close request</a:t>
            </a:r>
          </a:p>
          <a:p>
            <a:r>
              <a:rPr lang="en-US" altLang="ko-KR" dirty="0" smtClean="0"/>
              <a:t>Passive Close</a:t>
            </a:r>
          </a:p>
          <a:p>
            <a:pPr lvl="1"/>
            <a:r>
              <a:rPr lang="en-US" altLang="ko-KR" dirty="0" smtClean="0"/>
              <a:t>Waiting for a peer to acknowledge a FIN segment</a:t>
            </a:r>
          </a:p>
          <a:p>
            <a:r>
              <a:rPr lang="en-US" altLang="ko-KR" dirty="0" smtClean="0"/>
              <a:t>Simultaneous close</a:t>
            </a:r>
          </a:p>
          <a:p>
            <a:pPr lvl="1"/>
            <a:r>
              <a:rPr lang="en-US" altLang="ko-KR" dirty="0" smtClean="0"/>
              <a:t>Double active close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t="49888" b="-1054"/>
          <a:stretch/>
        </p:blipFill>
        <p:spPr>
          <a:xfrm>
            <a:off x="1619672" y="3789040"/>
            <a:ext cx="563880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16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13.5 TCP State Transitions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Transition from LISTEN to SYN_SENT</a:t>
            </a:r>
          </a:p>
          <a:p>
            <a:pPr lvl="1"/>
            <a:r>
              <a:rPr lang="en-US" altLang="ko-KR" dirty="0" smtClean="0"/>
              <a:t>Legal in the TCP protocol but rarely seen</a:t>
            </a:r>
          </a:p>
          <a:p>
            <a:r>
              <a:rPr lang="en-US" altLang="ko-KR" dirty="0" smtClean="0"/>
              <a:t>Transition from SYN_RCVD back to LISTEN</a:t>
            </a:r>
          </a:p>
          <a:p>
            <a:pPr lvl="1"/>
            <a:r>
              <a:rPr lang="en-US" altLang="ko-KR" dirty="0" smtClean="0"/>
              <a:t>Valid only if SYN_RCVD state was entered from LISTEN state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t="-191" b="35988"/>
          <a:stretch/>
        </p:blipFill>
        <p:spPr>
          <a:xfrm>
            <a:off x="1619672" y="2924944"/>
            <a:ext cx="5617224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7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13.5 TCP State Transitions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TIME_WAIT (2MSL Wait) state  </a:t>
            </a:r>
          </a:p>
          <a:p>
            <a:pPr lvl="1"/>
            <a:r>
              <a:rPr lang="en-US" altLang="ko-KR" dirty="0" smtClean="0"/>
              <a:t>Waits for a time equal to twice the Maximum Segment Lifetime (MSL)</a:t>
            </a:r>
          </a:p>
          <a:p>
            <a:pPr lvl="1"/>
            <a:r>
              <a:rPr lang="en-US" altLang="ko-KR" dirty="0" smtClean="0"/>
              <a:t>MSL: maximum amount of time any segment can exist in the network before being discarded</a:t>
            </a:r>
          </a:p>
          <a:p>
            <a:pPr lvl="1"/>
            <a:r>
              <a:rPr lang="en-US" altLang="ko-KR" dirty="0" smtClean="0"/>
              <a:t>[RFC0793] specifies the MSL as</a:t>
            </a:r>
            <a:r>
              <a:rPr lang="ko-KR" altLang="en-US" dirty="0" smtClean="0"/>
              <a:t> </a:t>
            </a:r>
            <a:r>
              <a:rPr lang="en-US" altLang="ko-KR" dirty="0" smtClean="0"/>
              <a:t>2 minutes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t="47998" b="-1928"/>
          <a:stretch/>
        </p:blipFill>
        <p:spPr>
          <a:xfrm>
            <a:off x="1763388" y="3573016"/>
            <a:ext cx="5617224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77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13.5 TCP State Transitions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TIME_WAIT (2MSL Wait) state  </a:t>
            </a:r>
          </a:p>
          <a:p>
            <a:pPr lvl="1"/>
            <a:r>
              <a:rPr lang="en-US" altLang="ko-KR" dirty="0" smtClean="0"/>
              <a:t>When TCP performs an active close and sends the final ACK, that connection must stay for 2MSL</a:t>
            </a:r>
          </a:p>
          <a:p>
            <a:pPr lvl="2"/>
            <a:r>
              <a:rPr lang="en-US" altLang="ko-KR" dirty="0" smtClean="0"/>
              <a:t>This</a:t>
            </a:r>
            <a:r>
              <a:rPr lang="ko-KR" altLang="en-US" dirty="0" smtClean="0"/>
              <a:t> </a:t>
            </a:r>
            <a:r>
              <a:rPr lang="en-US" altLang="ko-KR" dirty="0" smtClean="0"/>
              <a:t>lets TCP resend the final ACK in case it is lost</a:t>
            </a:r>
          </a:p>
          <a:p>
            <a:pPr lvl="2"/>
            <a:r>
              <a:rPr lang="en-US" altLang="ko-KR" dirty="0" smtClean="0"/>
              <a:t>Active opener knows final ACK is lost, because the passive opener will retransmit its FIN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t="47998" b="-1928"/>
          <a:stretch/>
        </p:blipFill>
        <p:spPr>
          <a:xfrm>
            <a:off x="1763388" y="3573016"/>
            <a:ext cx="5617224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107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13.5 TCP State Transitions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The effect of TIME_WAIT state  </a:t>
            </a:r>
          </a:p>
          <a:p>
            <a:pPr lvl="1"/>
            <a:r>
              <a:rPr lang="en-US" altLang="ko-KR" dirty="0" smtClean="0"/>
              <a:t>During the 2MSL time, the endpoints defining that connection cannot be reused</a:t>
            </a:r>
          </a:p>
          <a:p>
            <a:pPr lvl="1"/>
            <a:r>
              <a:rPr lang="en-US" altLang="ko-KR" dirty="0" smtClean="0"/>
              <a:t>We know that delayed segments from an earlier instantiation of this connection cannot be misinterpreted as being part of the new connection</a:t>
            </a:r>
          </a:p>
          <a:p>
            <a:pPr lvl="1"/>
            <a:r>
              <a:rPr lang="en-US" altLang="ko-KR" dirty="0" smtClean="0"/>
              <a:t>Active close by the Client</a:t>
            </a:r>
          </a:p>
          <a:p>
            <a:pPr lvl="2"/>
            <a:r>
              <a:rPr lang="en-US" altLang="ko-KR" dirty="0" smtClean="0"/>
              <a:t>OS assigns a random port (recommended for security)</a:t>
            </a:r>
          </a:p>
          <a:p>
            <a:pPr lvl="1"/>
            <a:r>
              <a:rPr lang="en-US" altLang="ko-KR" dirty="0"/>
              <a:t>Active close by the </a:t>
            </a:r>
            <a:r>
              <a:rPr lang="en-US" altLang="ko-KR" dirty="0" smtClean="0"/>
              <a:t>Server</a:t>
            </a:r>
          </a:p>
          <a:p>
            <a:pPr lvl="2"/>
            <a:r>
              <a:rPr lang="en-US" altLang="ko-KR" dirty="0" smtClean="0"/>
              <a:t>It is a problem that well-known ports cannot be reused immediately</a:t>
            </a:r>
          </a:p>
        </p:txBody>
      </p:sp>
    </p:spTree>
    <p:extLst>
      <p:ext uri="{BB962C8B-B14F-4D97-AF65-F5344CB8AC3E}">
        <p14:creationId xmlns:p14="http://schemas.microsoft.com/office/powerpoint/2010/main" val="521901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13.5 TCP State Transitions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The effect of TIME_WAIT state  (server)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1719262"/>
            <a:ext cx="556260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090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13.5 TCP State Transitions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The effect of TIME_WAIT state  (client)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925" y="1628800"/>
            <a:ext cx="5772150" cy="16764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75" y="3228206"/>
            <a:ext cx="565785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761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13.5 TCP State Transitions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SO_REUSEADDR</a:t>
            </a:r>
          </a:p>
          <a:p>
            <a:pPr lvl="1"/>
            <a:r>
              <a:rPr lang="en-US" altLang="ko-KR" dirty="0" smtClean="0"/>
              <a:t>Berkeley sockets API option</a:t>
            </a:r>
          </a:p>
          <a:p>
            <a:pPr lvl="1"/>
            <a:r>
              <a:rPr lang="en-US" altLang="ko-KR" dirty="0" smtClean="0"/>
              <a:t>enables the use of the port number in the 2MSL wait</a:t>
            </a:r>
            <a:r>
              <a:rPr lang="ko-KR" altLang="en-US" dirty="0" smtClean="0"/>
              <a:t> </a:t>
            </a:r>
            <a:r>
              <a:rPr lang="en-US" altLang="ko-KR" dirty="0" smtClean="0"/>
              <a:t>state</a:t>
            </a:r>
          </a:p>
          <a:p>
            <a:pPr lvl="1"/>
            <a:r>
              <a:rPr lang="en-US" altLang="ko-KR" dirty="0" smtClean="0"/>
              <a:t>(</a:t>
            </a:r>
            <a:r>
              <a:rPr lang="en-US" altLang="ko-KR" dirty="0" err="1" smtClean="0"/>
              <a:t>linux</a:t>
            </a:r>
            <a:r>
              <a:rPr lang="en-US" altLang="ko-KR" dirty="0" smtClean="0"/>
              <a:t>) sock -A</a:t>
            </a:r>
          </a:p>
        </p:txBody>
      </p:sp>
    </p:spTree>
    <p:extLst>
      <p:ext uri="{BB962C8B-B14F-4D97-AF65-F5344CB8AC3E}">
        <p14:creationId xmlns:p14="http://schemas.microsoft.com/office/powerpoint/2010/main" val="3515767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13.5.3 Quiet</a:t>
            </a:r>
            <a:r>
              <a:rPr lang="ko-KR" altLang="en-US" dirty="0" smtClean="0"/>
              <a:t> </a:t>
            </a:r>
            <a:r>
              <a:rPr lang="en-US" altLang="ko-KR" dirty="0" smtClean="0"/>
              <a:t>Time Concept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What if the system crashes and reboots while in the TIME_WAIT state?</a:t>
            </a:r>
          </a:p>
          <a:p>
            <a:pPr lvl="1"/>
            <a:r>
              <a:rPr lang="en-US" altLang="ko-KR" dirty="0" smtClean="0"/>
              <a:t>Problem</a:t>
            </a:r>
          </a:p>
          <a:p>
            <a:pPr lvl="2"/>
            <a:r>
              <a:rPr lang="en-US" altLang="ko-KR" dirty="0" smtClean="0"/>
              <a:t>after the reboot, the new connection with same local and foreign IP addresses, port numbers can be established immediately</a:t>
            </a:r>
          </a:p>
          <a:p>
            <a:pPr lvl="2"/>
            <a:r>
              <a:rPr lang="en-US" altLang="ko-KR" dirty="0" smtClean="0"/>
              <a:t>Delayed segments from an earlier instantiation of a connection can be interpreted as part of a new connection</a:t>
            </a:r>
          </a:p>
          <a:p>
            <a:pPr lvl="1"/>
            <a:r>
              <a:rPr lang="en-US" altLang="ko-KR" dirty="0" smtClean="0"/>
              <a:t>Solution</a:t>
            </a:r>
          </a:p>
          <a:p>
            <a:pPr lvl="2"/>
            <a:r>
              <a:rPr lang="en-US" altLang="ko-KR" dirty="0" smtClean="0"/>
              <a:t>[RFC0793] TCP should wait MSL time before</a:t>
            </a:r>
            <a:r>
              <a:rPr lang="ko-KR" altLang="en-US" dirty="0" smtClean="0"/>
              <a:t> </a:t>
            </a:r>
            <a:r>
              <a:rPr lang="en-US" altLang="ko-KR" dirty="0" smtClean="0"/>
              <a:t>creating any new connections after reboot or crash (called quiet time)</a:t>
            </a:r>
          </a:p>
          <a:p>
            <a:pPr lvl="2"/>
            <a:r>
              <a:rPr lang="en-US" altLang="ko-KR" dirty="0" smtClean="0"/>
              <a:t>Few implementations abide by this because most hosts take longer than the MSL to reboot</a:t>
            </a:r>
          </a:p>
          <a:p>
            <a:pPr lvl="2"/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522167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13.5.4 FIN_WAIT_2 State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Infinite wait in the FIN_WAIT_2 state</a:t>
            </a:r>
          </a:p>
          <a:p>
            <a:pPr lvl="1"/>
            <a:r>
              <a:rPr lang="en-US" altLang="ko-KR" dirty="0" smtClean="0"/>
              <a:t>Unless a half-close is being performed, the active closing TCP can move to the TIME_WAIT state only when </a:t>
            </a:r>
            <a:r>
              <a:rPr lang="en-US" altLang="ko-KR" dirty="0"/>
              <a:t>FIN is </a:t>
            </a:r>
            <a:r>
              <a:rPr lang="en-US" altLang="ko-KR" dirty="0" smtClean="0"/>
              <a:t>received</a:t>
            </a:r>
          </a:p>
          <a:p>
            <a:pPr lvl="1"/>
            <a:r>
              <a:rPr lang="en-US" altLang="ko-KR" dirty="0" smtClean="0"/>
              <a:t>Otherwise, active closing TCP remains in this state forever (while the other end is in the CLOSE_WAIT state)</a:t>
            </a:r>
          </a:p>
          <a:p>
            <a:pPr lvl="1"/>
            <a:r>
              <a:rPr lang="en-US" altLang="ko-KR" dirty="0" smtClean="0"/>
              <a:t>Many implementations prevent this infinite wait in the FIN_WAIT_2 state by using the timer (default: 60 seconds)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t="47998" b="-1928"/>
          <a:stretch/>
        </p:blipFill>
        <p:spPr>
          <a:xfrm>
            <a:off x="1763388" y="3789040"/>
            <a:ext cx="5617224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29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13.5.5 Simultaneous Open and Close Transitions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4834880" cy="5112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Simultaneous Open Transitions</a:t>
            </a:r>
          </a:p>
          <a:p>
            <a:pPr lvl="1"/>
            <a:r>
              <a:rPr lang="en-US" altLang="ko-KR" dirty="0" smtClean="0"/>
              <a:t>SYN_SENT state</a:t>
            </a:r>
          </a:p>
          <a:p>
            <a:pPr lvl="2"/>
            <a:r>
              <a:rPr lang="en-US" altLang="ko-KR" dirty="0" smtClean="0"/>
              <a:t>The state after both ends sending SYN at the same time</a:t>
            </a:r>
          </a:p>
          <a:p>
            <a:pPr lvl="1"/>
            <a:r>
              <a:rPr lang="en-US" altLang="ko-KR" dirty="0" smtClean="0"/>
              <a:t>SYN_RCVD state</a:t>
            </a:r>
          </a:p>
          <a:p>
            <a:pPr lvl="2"/>
            <a:r>
              <a:rPr lang="en-US" altLang="ko-KR" dirty="0" smtClean="0"/>
              <a:t>The state after receiving its peer’s SYN segments</a:t>
            </a:r>
          </a:p>
          <a:p>
            <a:pPr lvl="2"/>
            <a:r>
              <a:rPr lang="en-US" altLang="ko-KR" dirty="0" smtClean="0"/>
              <a:t>Then, each end resends a SYN and acknowledges the received SYN</a:t>
            </a:r>
          </a:p>
          <a:p>
            <a:pPr lvl="1"/>
            <a:r>
              <a:rPr lang="en-US" altLang="ko-KR" dirty="0" smtClean="0"/>
              <a:t>ESTABLISHED</a:t>
            </a:r>
          </a:p>
          <a:p>
            <a:pPr lvl="2"/>
            <a:r>
              <a:rPr lang="en-US" altLang="ko-KR" dirty="0" smtClean="0"/>
              <a:t>The state after each</a:t>
            </a:r>
            <a:r>
              <a:rPr lang="ko-KR" altLang="en-US" dirty="0" smtClean="0"/>
              <a:t> </a:t>
            </a:r>
            <a:r>
              <a:rPr lang="en-US" altLang="ko-KR" dirty="0" smtClean="0"/>
              <a:t>end receiving the SYN plus the ACK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t="-796" r="46160" b="34025"/>
          <a:stretch/>
        </p:blipFill>
        <p:spPr>
          <a:xfrm>
            <a:off x="5220072" y="1340768"/>
            <a:ext cx="3024336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45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13.5.5 Simultaneous Open and Close Transitions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7715200" cy="5112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Simultaneous Close Transitions</a:t>
            </a:r>
          </a:p>
          <a:p>
            <a:pPr lvl="1"/>
            <a:r>
              <a:rPr lang="en-US" altLang="ko-KR" dirty="0" smtClean="0"/>
              <a:t>ESTABLISHED to FIN_WAIT_1</a:t>
            </a:r>
          </a:p>
          <a:p>
            <a:pPr lvl="2"/>
            <a:r>
              <a:rPr lang="en-US" altLang="ko-KR" dirty="0" smtClean="0"/>
              <a:t>When both ends send FIN at the same time	</a:t>
            </a:r>
          </a:p>
          <a:p>
            <a:pPr lvl="1"/>
            <a:r>
              <a:rPr lang="en-US" altLang="ko-KR" dirty="0" smtClean="0"/>
              <a:t>FIN_WAIT_1 to CLOSING</a:t>
            </a:r>
          </a:p>
          <a:p>
            <a:pPr lvl="2"/>
            <a:r>
              <a:rPr lang="en-US" altLang="ko-KR" dirty="0" smtClean="0"/>
              <a:t>When its peer’s FIN arrives</a:t>
            </a:r>
          </a:p>
          <a:p>
            <a:pPr lvl="2"/>
            <a:r>
              <a:rPr lang="en-US" altLang="ko-KR" dirty="0" smtClean="0"/>
              <a:t>Each end sends its final ACK</a:t>
            </a:r>
          </a:p>
          <a:p>
            <a:pPr lvl="1"/>
            <a:r>
              <a:rPr lang="en-US" altLang="ko-KR" dirty="0" smtClean="0"/>
              <a:t>CLOSING to TIME_WAIT</a:t>
            </a:r>
          </a:p>
          <a:p>
            <a:pPr lvl="2"/>
            <a:r>
              <a:rPr lang="en-US" altLang="ko-KR" dirty="0" smtClean="0"/>
              <a:t>Upon receiving a final ACK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l="8972" t="50566" r="1294" b="-5159"/>
          <a:stretch/>
        </p:blipFill>
        <p:spPr>
          <a:xfrm>
            <a:off x="4551375" y="4029752"/>
            <a:ext cx="4464496" cy="271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70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1810</TotalTime>
  <Words>848</Words>
  <Application>Microsoft Office PowerPoint</Application>
  <PresentationFormat>화면 슬라이드 쇼(4:3)</PresentationFormat>
  <Paragraphs>114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3" baseType="lpstr">
      <vt:lpstr>맑은 고딕</vt:lpstr>
      <vt:lpstr>Arial</vt:lpstr>
      <vt:lpstr>Office 테마</vt:lpstr>
      <vt:lpstr>13.4-5 PMTU discovery,  connection state machine</vt:lpstr>
      <vt:lpstr>13.4 Path MTU Discovery with TCP</vt:lpstr>
      <vt:lpstr>TCP’s regular PMTUD process</vt:lpstr>
      <vt:lpstr>TCP’s regular PMTUD process</vt:lpstr>
      <vt:lpstr>13.4.1 Example</vt:lpstr>
      <vt:lpstr>13.5 TCP State Transitions</vt:lpstr>
      <vt:lpstr>13.5 TCP State Transitions</vt:lpstr>
      <vt:lpstr>13.5 TCP State Transitions</vt:lpstr>
      <vt:lpstr>13.5 TCP State Transitions</vt:lpstr>
      <vt:lpstr>13.5 TCP State Transitions</vt:lpstr>
      <vt:lpstr>13.5 TCP State Transitions</vt:lpstr>
      <vt:lpstr>13.5 TCP State Transitions</vt:lpstr>
      <vt:lpstr>13.5 TCP State Transitions</vt:lpstr>
      <vt:lpstr>13.5 TCP State Transitions</vt:lpstr>
      <vt:lpstr>13.5 TCP State Transitions</vt:lpstr>
      <vt:lpstr>13.5 TCP State Transitions</vt:lpstr>
      <vt:lpstr>13.5.3 Quiet Time Concept</vt:lpstr>
      <vt:lpstr>13.5.4 FIN_WAIT_2 State</vt:lpstr>
      <vt:lpstr>13.5.5 Simultaneous Open and Close Transitions</vt:lpstr>
      <vt:lpstr>13.5.5 Simultaneous Open and Close Transitions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JYPark</cp:lastModifiedBy>
  <cp:revision>53</cp:revision>
  <dcterms:created xsi:type="dcterms:W3CDTF">2006-10-05T04:04:58Z</dcterms:created>
  <dcterms:modified xsi:type="dcterms:W3CDTF">2015-12-15T17:21:24Z</dcterms:modified>
</cp:coreProperties>
</file>