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73" r:id="rId9"/>
    <p:sldId id="274" r:id="rId10"/>
    <p:sldId id="275" r:id="rId11"/>
    <p:sldId id="264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6" r:id="rId20"/>
    <p:sldId id="277" r:id="rId2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3039" autoAdjust="0"/>
  </p:normalViewPr>
  <p:slideViewPr>
    <p:cSldViewPr snapToGrid="0">
      <p:cViewPr varScale="1">
        <p:scale>
          <a:sx n="94" d="100"/>
          <a:sy n="94" d="100"/>
        </p:scale>
        <p:origin x="109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AAFB39-82E8-411F-8096-4BB6B611BB31}" type="datetimeFigureOut">
              <a:rPr lang="ko-KR" altLang="en-US" smtClean="0"/>
              <a:t>2014-04-11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33A9F1-4515-4DEF-94C0-540C55EAF0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787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Anti-alias</a:t>
            </a:r>
            <a:r>
              <a:rPr lang="en-US" altLang="ko-KR" baseline="0" dirty="0" smtClean="0"/>
              <a:t> filter..</a:t>
            </a:r>
            <a:r>
              <a:rPr lang="ko-KR" altLang="en-US" baseline="0" dirty="0" err="1" smtClean="0"/>
              <a:t>나이키스트</a:t>
            </a:r>
            <a:r>
              <a:rPr lang="ko-KR" altLang="en-US" baseline="0" dirty="0" smtClean="0"/>
              <a:t> 샘플링 이론에 의거 샘플링 속도는 측정하고자 하는 신호의 최대 주파수보다 적어도 </a:t>
            </a:r>
            <a:r>
              <a:rPr lang="en-US" altLang="ko-KR" baseline="0" dirty="0" smtClean="0"/>
              <a:t>2</a:t>
            </a:r>
            <a:r>
              <a:rPr lang="ko-KR" altLang="en-US" baseline="0" dirty="0" smtClean="0"/>
              <a:t>배 이상이 되어야 함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그러나 여타 다른 요소들 때문에 입력주파수보다 더 높은 주파수가 들어오는 경우가 생기고 이는 잘못된 결과를 야기시킬 수 있음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따라서 </a:t>
            </a:r>
            <a:r>
              <a:rPr lang="en-US" altLang="ko-KR" baseline="0" dirty="0" smtClean="0"/>
              <a:t>low-pass filter</a:t>
            </a:r>
            <a:r>
              <a:rPr lang="ko-KR" altLang="en-US" baseline="0" dirty="0" smtClean="0"/>
              <a:t>등을 이용하여 높은 주파수 영역을 제거해줌</a:t>
            </a:r>
            <a:endParaRPr lang="en-US" altLang="ko-KR" baseline="0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3A9F1-4515-4DEF-94C0-540C55EAF042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7657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2.5m </a:t>
            </a:r>
            <a:r>
              <a:rPr lang="en-US" altLang="ko-KR" dirty="0" smtClean="0">
                <a:sym typeface="Wingdings" panose="05000000000000000000" pitchFamily="2" charset="2"/>
              </a:rPr>
              <a:t> to</a:t>
            </a:r>
            <a:r>
              <a:rPr lang="en-US" altLang="ko-KR" baseline="0" dirty="0" smtClean="0">
                <a:sym typeface="Wingdings" panose="05000000000000000000" pitchFamily="2" charset="2"/>
              </a:rPr>
              <a:t> reduce line capacitance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3A9F1-4515-4DEF-94C0-540C55EAF042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3737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RMS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실제</a:t>
            </a:r>
            <a:r>
              <a:rPr lang="en-US" altLang="ko-KR" dirty="0" smtClean="0">
                <a:sym typeface="Wingdings" panose="05000000000000000000" pitchFamily="2" charset="2"/>
              </a:rPr>
              <a:t> </a:t>
            </a:r>
            <a:r>
              <a:rPr lang="ko-KR" altLang="en-US" dirty="0" smtClean="0">
                <a:sym typeface="Wingdings" panose="05000000000000000000" pitchFamily="2" charset="2"/>
              </a:rPr>
              <a:t>실험</a:t>
            </a:r>
            <a:r>
              <a:rPr lang="en-US" altLang="ko-KR" dirty="0" smtClean="0">
                <a:sym typeface="Wingdings" panose="05000000000000000000" pitchFamily="2" charset="2"/>
              </a:rPr>
              <a:t>/</a:t>
            </a:r>
            <a:r>
              <a:rPr lang="ko-KR" altLang="en-US" dirty="0" smtClean="0">
                <a:sym typeface="Wingdings" panose="05000000000000000000" pitchFamily="2" charset="2"/>
              </a:rPr>
              <a:t>관측 결과가 평균적으로 얼마만큼 떨어져 있는지</a:t>
            </a:r>
            <a:endParaRPr lang="en-US" altLang="ko-KR" dirty="0" smtClean="0"/>
          </a:p>
          <a:p>
            <a:r>
              <a:rPr lang="en-US" altLang="ko-KR" dirty="0" smtClean="0"/>
              <a:t>Cosine correlation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주로</a:t>
            </a:r>
            <a:r>
              <a:rPr lang="en-US" altLang="ko-KR" dirty="0" smtClean="0">
                <a:sym typeface="Wingdings" panose="05000000000000000000" pitchFamily="2" charset="2"/>
              </a:rPr>
              <a:t> </a:t>
            </a:r>
            <a:r>
              <a:rPr lang="ko-KR" altLang="en-US" dirty="0" smtClean="0">
                <a:sym typeface="Wingdings" panose="05000000000000000000" pitchFamily="2" charset="2"/>
              </a:rPr>
              <a:t>두 </a:t>
            </a:r>
            <a:r>
              <a:rPr lang="ko-KR" altLang="en-US" dirty="0" err="1" smtClean="0">
                <a:sym typeface="Wingdings" panose="05000000000000000000" pitchFamily="2" charset="2"/>
              </a:rPr>
              <a:t>백터의</a:t>
            </a:r>
            <a:r>
              <a:rPr lang="ko-KR" altLang="en-US" dirty="0" smtClean="0">
                <a:sym typeface="Wingdings" panose="05000000000000000000" pitchFamily="2" charset="2"/>
              </a:rPr>
              <a:t> 방향성의 일치를 보고자 할 때 사용됨</a:t>
            </a:r>
            <a:r>
              <a:rPr lang="en-US" altLang="ko-KR" baseline="0" dirty="0" smtClean="0">
                <a:sym typeface="Wingdings" panose="05000000000000000000" pitchFamily="2" charset="2"/>
              </a:rPr>
              <a:t> (</a:t>
            </a:r>
            <a:r>
              <a:rPr lang="ko-KR" altLang="en-US" baseline="0" dirty="0" smtClean="0">
                <a:sym typeface="Wingdings" panose="05000000000000000000" pitchFamily="2" charset="2"/>
              </a:rPr>
              <a:t>문서 등의 비교</a:t>
            </a:r>
            <a:r>
              <a:rPr lang="en-US" altLang="ko-KR" baseline="0" dirty="0" smtClean="0">
                <a:sym typeface="Wingdings" panose="05000000000000000000" pitchFamily="2" charset="2"/>
              </a:rPr>
              <a:t>)</a:t>
            </a:r>
          </a:p>
          <a:p>
            <a:r>
              <a:rPr lang="ko-KR" altLang="en-US" baseline="0" dirty="0" smtClean="0">
                <a:sym typeface="Wingdings" panose="05000000000000000000" pitchFamily="2" charset="2"/>
              </a:rPr>
              <a:t>주요</a:t>
            </a:r>
            <a:r>
              <a:rPr lang="en-US" altLang="ko-KR" baseline="0" dirty="0" smtClean="0">
                <a:sym typeface="Wingdings" panose="05000000000000000000" pitchFamily="2" charset="2"/>
              </a:rPr>
              <a:t> </a:t>
            </a:r>
            <a:r>
              <a:rPr lang="ko-KR" altLang="en-US" baseline="0" dirty="0" smtClean="0">
                <a:sym typeface="Wingdings" panose="05000000000000000000" pitchFamily="2" charset="2"/>
              </a:rPr>
              <a:t>내용은 아니지만 </a:t>
            </a:r>
            <a:r>
              <a:rPr lang="en-US" altLang="ko-KR" baseline="0" dirty="0" smtClean="0">
                <a:sym typeface="Wingdings" panose="05000000000000000000" pitchFamily="2" charset="2"/>
              </a:rPr>
              <a:t>50% overlap sliding window </a:t>
            </a:r>
            <a:r>
              <a:rPr lang="ko-KR" altLang="en-US" baseline="0" dirty="0" smtClean="0">
                <a:sym typeface="Wingdings" panose="05000000000000000000" pitchFamily="2" charset="2"/>
              </a:rPr>
              <a:t>사용 </a:t>
            </a:r>
            <a:r>
              <a:rPr lang="en-US" altLang="ko-KR" baseline="0" dirty="0" smtClean="0">
                <a:sym typeface="Wingdings" panose="05000000000000000000" pitchFamily="2" charset="2"/>
              </a:rPr>
              <a:t> reference paper</a:t>
            </a:r>
            <a:r>
              <a:rPr lang="ko-KR" altLang="en-US" baseline="0" dirty="0" smtClean="0">
                <a:sym typeface="Wingdings" panose="05000000000000000000" pitchFamily="2" charset="2"/>
              </a:rPr>
              <a:t>에 </a:t>
            </a:r>
            <a:r>
              <a:rPr lang="en-US" altLang="ko-KR" baseline="0" dirty="0" smtClean="0">
                <a:sym typeface="Wingdings" panose="05000000000000000000" pitchFamily="2" charset="2"/>
              </a:rPr>
              <a:t>50%</a:t>
            </a:r>
            <a:r>
              <a:rPr lang="ko-KR" altLang="en-US" baseline="0" dirty="0" smtClean="0">
                <a:sym typeface="Wingdings" panose="05000000000000000000" pitchFamily="2" charset="2"/>
              </a:rPr>
              <a:t>가 가장 좋다는 내용 있음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3A9F1-4515-4DEF-94C0-540C55EAF042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204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Entropy: describes the irregularity, complexity, or unpredictability characteristics of a signal</a:t>
            </a:r>
          </a:p>
          <a:p>
            <a:r>
              <a:rPr lang="en-US" altLang="ko-KR" dirty="0" smtClean="0"/>
              <a:t>Frequency domain entropy was computed as the information</a:t>
            </a:r>
            <a:r>
              <a:rPr lang="en-US" altLang="ko-KR" baseline="0" dirty="0" smtClean="0"/>
              <a:t> entropy of the normalized PSD function of the input signal </a:t>
            </a:r>
          </a:p>
          <a:p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PSD : </a:t>
            </a:r>
            <a:r>
              <a:rPr lang="ko-KR" alt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퓨리에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(Fourier)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변환을 통하여 구한 단위 주파수당 에너지의 분포이다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3A9F1-4515-4DEF-94C0-540C55EAF042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8761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Precision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은 컴퓨터의 예측 중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결과가 나올 것이라 예측한 값 중에 실제 결과가 나온 비율이라고 할 수 있고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Recall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은 컴퓨터가 </a:t>
            </a:r>
            <a:r>
              <a:rPr lang="ko-KR" alt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맞다고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검색한 결과 중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실제 정답의 비율이라고 할 수 있다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3A9F1-4515-4DEF-94C0-540C55EAF042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9012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X : new feature , Y : class</a:t>
            </a:r>
            <a:r>
              <a:rPr lang="en-US" altLang="ko-KR" baseline="0" dirty="0" smtClean="0"/>
              <a:t> , feature</a:t>
            </a:r>
            <a:r>
              <a:rPr lang="ko-KR" altLang="en-US" baseline="0" dirty="0" smtClean="0"/>
              <a:t>들이 독립이면</a:t>
            </a:r>
            <a:r>
              <a:rPr lang="en-US" altLang="ko-KR" baseline="0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3A9F1-4515-4DEF-94C0-540C55EAF042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3420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BD01E-70B6-4204-8E5D-27E959E4AA9F}" type="datetime1">
              <a:rPr lang="ko-KR" altLang="en-US" smtClean="0"/>
              <a:t>2014-04-11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52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A0CBA-59CA-4837-BBAE-3AB2E6C0FF5F}" type="datetime1">
              <a:rPr lang="ko-KR" altLang="en-US" smtClean="0"/>
              <a:t>2014-04-11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0484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5E8A7-BA4B-4CF5-81C9-CFA523D6F4B8}" type="datetime1">
              <a:rPr lang="ko-KR" altLang="en-US" smtClean="0"/>
              <a:t>2014-04-11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364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7"/>
            <a:ext cx="4937760" cy="4023359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8F11-CE60-4831-AA2F-123D8F9C000A}" type="datetime1">
              <a:rPr lang="ko-KR" altLang="en-US" smtClean="0"/>
              <a:t>2014-04-11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3105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2867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5AFB-C2B3-4D81-9972-0D5C90719D98}" type="datetime1">
              <a:rPr lang="ko-KR" altLang="en-US" smtClean="0"/>
              <a:t>2014-04-11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765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65394-3363-4986-9709-F6A75918A08A}" type="datetime1">
              <a:rPr lang="ko-KR" altLang="en-US" smtClean="0"/>
              <a:t>2014-04-11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9899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3A92-0F97-481B-928B-5DAF27F61297}" type="datetime1">
              <a:rPr lang="ko-KR" altLang="en-US" smtClean="0"/>
              <a:t>2014-04-11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362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3650" y="731520"/>
            <a:ext cx="6679191" cy="52578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6459787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97862C63-6EFF-4541-A887-E41527DADFC6}" type="datetime1">
              <a:rPr lang="ko-KR" altLang="en-US" smtClean="0"/>
              <a:t>2014-04-11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7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D8285B-5716-4D02-94A8-B2AC33BF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2935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936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907024"/>
            <a:ext cx="1011936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EF7B-A0C8-47A3-A3AD-E32E93BBE8AD}" type="datetime1">
              <a:rPr lang="ko-KR" altLang="en-US" smtClean="0"/>
              <a:t>2014-04-11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2283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1A508-C41E-47DC-99AB-8AD7E91038B6}" type="datetime1">
              <a:rPr lang="ko-KR" altLang="en-US" smtClean="0"/>
              <a:t>2014-04-11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9160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14780"/>
            <a:ext cx="2628900" cy="575742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14779"/>
            <a:ext cx="7734300" cy="5757420"/>
          </a:xfrm>
        </p:spPr>
        <p:txBody>
          <a:bodyPr vert="eaVert" lIns="45720" tIns="0" rIns="45720" bIns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99CB8-E30B-4CE9-831E-B78522EADAC3}" type="datetime1">
              <a:rPr lang="ko-KR" altLang="en-US" smtClean="0"/>
              <a:t>2014-04-11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2697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1845734"/>
            <a:ext cx="100584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63D6078-3026-45FF-BF46-FA8DF9E3CA7D}" type="datetime1">
              <a:rPr lang="ko-KR" altLang="en-US" smtClean="0"/>
              <a:t>2014-04-11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645978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5D8285B-5716-4D02-94A8-B2AC33BFC996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3457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1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1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5400" b="1" dirty="0"/>
              <a:t>MARS:</a:t>
            </a:r>
            <a:r>
              <a:rPr lang="en-US" altLang="ko-KR" sz="5400" dirty="0"/>
              <a:t> </a:t>
            </a:r>
            <a:r>
              <a:rPr lang="en-US" altLang="ko-KR" sz="5400" dirty="0" smtClean="0"/>
              <a:t/>
            </a:r>
            <a:br>
              <a:rPr lang="en-US" altLang="ko-KR" sz="5400" dirty="0" smtClean="0"/>
            </a:br>
            <a:r>
              <a:rPr lang="en-US" altLang="ko-KR" sz="4800" dirty="0" smtClean="0"/>
              <a:t>A </a:t>
            </a:r>
            <a:r>
              <a:rPr lang="en-US" altLang="ko-KR" sz="4800" b="1" dirty="0"/>
              <a:t>M</a:t>
            </a:r>
            <a:r>
              <a:rPr lang="en-US" altLang="ko-KR" sz="4800" dirty="0"/>
              <a:t>uscle </a:t>
            </a:r>
            <a:r>
              <a:rPr lang="en-US" altLang="ko-KR" sz="4800" b="1" dirty="0"/>
              <a:t>A</a:t>
            </a:r>
            <a:r>
              <a:rPr lang="en-US" altLang="ko-KR" sz="4800" dirty="0"/>
              <a:t>ctivity </a:t>
            </a:r>
            <a:r>
              <a:rPr lang="en-US" altLang="ko-KR" sz="4800" b="1" dirty="0"/>
              <a:t>R</a:t>
            </a:r>
            <a:r>
              <a:rPr lang="en-US" altLang="ko-KR" sz="4800" dirty="0"/>
              <a:t>ecognition </a:t>
            </a:r>
            <a:r>
              <a:rPr lang="en-US" altLang="ko-KR" sz="4800" b="1" dirty="0"/>
              <a:t>S</a:t>
            </a:r>
            <a:r>
              <a:rPr lang="en-US" altLang="ko-KR" sz="4800" dirty="0"/>
              <a:t>ystem Enabling Self-conﬁguring Musculoskeletal Sensor Networks</a:t>
            </a:r>
            <a:endParaRPr lang="ko-KR" altLang="en-US" sz="5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IPSN 2013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5038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Motivation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Muscle injuries are a major problem for athletes</a:t>
            </a:r>
          </a:p>
          <a:p>
            <a:r>
              <a:rPr lang="en-US" altLang="zh-TW" dirty="0" smtClean="0"/>
              <a:t>NEEDS: Correct </a:t>
            </a:r>
            <a:r>
              <a:rPr lang="en-US" altLang="zh-TW" dirty="0"/>
              <a:t>motion &amp; prevent injury</a:t>
            </a:r>
          </a:p>
          <a:p>
            <a:pPr lvl="1"/>
            <a:r>
              <a:rPr lang="en-US" altLang="zh-TW" dirty="0"/>
              <a:t>Non-intrusive</a:t>
            </a:r>
          </a:p>
          <a:p>
            <a:pPr lvl="1"/>
            <a:r>
              <a:rPr lang="en-US" altLang="zh-TW" dirty="0"/>
              <a:t>Scalable (autonomous setup)</a:t>
            </a:r>
          </a:p>
          <a:p>
            <a:pPr lvl="1"/>
            <a:r>
              <a:rPr lang="en-US" altLang="zh-TW" dirty="0" smtClean="0"/>
              <a:t>Accurate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Disadvantage </a:t>
            </a:r>
            <a:r>
              <a:rPr lang="en-US" altLang="zh-TW" dirty="0"/>
              <a:t>of Related Works</a:t>
            </a:r>
          </a:p>
          <a:p>
            <a:pPr lvl="1"/>
            <a:r>
              <a:rPr lang="en-US" altLang="zh-TW" dirty="0"/>
              <a:t>Vision-based: </a:t>
            </a:r>
            <a:r>
              <a:rPr lang="en-US" altLang="zh-TW" dirty="0" smtClean="0"/>
              <a:t>LOS</a:t>
            </a:r>
            <a:r>
              <a:rPr lang="en-US" altLang="zh-TW" dirty="0"/>
              <a:t>, clothing &amp; skin cover</a:t>
            </a:r>
          </a:p>
          <a:p>
            <a:pPr lvl="1"/>
            <a:r>
              <a:rPr lang="en-US" altLang="zh-TW" dirty="0"/>
              <a:t>Needles: </a:t>
            </a:r>
            <a:r>
              <a:rPr lang="en-US" altLang="zh-TW" dirty="0" smtClean="0"/>
              <a:t>painful</a:t>
            </a:r>
            <a:r>
              <a:rPr lang="en-US" altLang="zh-TW" dirty="0"/>
              <a:t>, low level activity</a:t>
            </a:r>
          </a:p>
          <a:p>
            <a:pPr lvl="1"/>
            <a:r>
              <a:rPr lang="en-US" altLang="zh-TW" dirty="0"/>
              <a:t>Larger sensors with contact </a:t>
            </a:r>
            <a:r>
              <a:rPr lang="en-US" altLang="zh-TW" dirty="0" smtClean="0"/>
              <a:t>gels: low </a:t>
            </a:r>
            <a:r>
              <a:rPr lang="en-US" altLang="zh-TW" dirty="0"/>
              <a:t>level activity</a:t>
            </a:r>
          </a:p>
          <a:p>
            <a:endParaRPr lang="en-US" altLang="zh-TW" dirty="0"/>
          </a:p>
          <a:p>
            <a:endParaRPr lang="ko-KR" altLang="en-US" dirty="0"/>
          </a:p>
        </p:txBody>
      </p:sp>
      <p:pic>
        <p:nvPicPr>
          <p:cNvPr id="2050" name="Picture 2" descr="http://www.physiohealth.com.au/wp-content/uploads/2013/04/article-new-ehow-images-a02-4t-3u-rehabilitate-hamstring-injury-800x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990" y="1856299"/>
            <a:ext cx="3836740" cy="194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vvvv.org/sites/default/files/imagecache/large/images/body_senso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177" y="3992449"/>
            <a:ext cx="5068553" cy="207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8280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Physiology of Skeletal Muscle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Activating skeletal muscle </a:t>
            </a:r>
            <a:r>
              <a:rPr lang="en-US" altLang="ko-KR" dirty="0" smtClean="0">
                <a:sym typeface="Wingdings" panose="05000000000000000000" pitchFamily="2" charset="2"/>
              </a:rPr>
              <a:t> resulting in mechanical vibrations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Oscillations, tremors of the human motor system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Muscle fibers sliding against each other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Muscle belly’s circumference increase and decrease </a:t>
            </a: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Sensing of Muscles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Using accelerometer</a:t>
            </a:r>
          </a:p>
          <a:p>
            <a:pPr lvl="2"/>
            <a:r>
              <a:rPr lang="en-US" altLang="zh-TW" dirty="0"/>
              <a:t>Tremors &amp; oscillations: 3.85 Hz ~ 8.8 Hz</a:t>
            </a:r>
          </a:p>
          <a:p>
            <a:pPr lvl="2"/>
            <a:r>
              <a:rPr lang="en-US" altLang="zh-TW" dirty="0"/>
              <a:t>Internal vibration: 10 Hz ~ 40 Hz</a:t>
            </a:r>
          </a:p>
          <a:p>
            <a:pPr lvl="1"/>
            <a:endParaRPr lang="ko-KR" altLang="en-US" dirty="0"/>
          </a:p>
        </p:txBody>
      </p:sp>
      <p:pic>
        <p:nvPicPr>
          <p:cNvPr id="4" name="圖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4749" y="1850176"/>
            <a:ext cx="3170715" cy="2983413"/>
          </a:xfrm>
          <a:prstGeom prst="rect">
            <a:avLst/>
          </a:prstGeom>
        </p:spPr>
      </p:pic>
      <p:pic>
        <p:nvPicPr>
          <p:cNvPr id="5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319" y="4958367"/>
            <a:ext cx="6444146" cy="1175346"/>
          </a:xfrm>
          <a:prstGeom prst="rect">
            <a:avLst/>
          </a:prstGeom>
        </p:spPr>
      </p:pic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4820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System Overview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944681"/>
            <a:ext cx="5169654" cy="3881076"/>
          </a:xfrm>
          <a:prstGeom prst="rect">
            <a:avLst/>
          </a:prstGeom>
        </p:spPr>
      </p:pic>
      <p:pic>
        <p:nvPicPr>
          <p:cNvPr id="5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7158" y="1944681"/>
            <a:ext cx="3725284" cy="2443565"/>
          </a:xfrm>
          <a:prstGeom prst="rect">
            <a:avLst/>
          </a:prstGeom>
        </p:spPr>
      </p:pic>
      <p:pic>
        <p:nvPicPr>
          <p:cNvPr id="6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2786" y="3487439"/>
            <a:ext cx="3559214" cy="2700093"/>
          </a:xfrm>
          <a:prstGeom prst="rect">
            <a:avLst/>
          </a:prstGeom>
        </p:spPr>
      </p:pic>
      <p:sp>
        <p:nvSpPr>
          <p:cNvPr id="7" name="바닥글 개체 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8651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System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Sensor Node Network</a:t>
            </a:r>
          </a:p>
          <a:p>
            <a:pPr lvl="1"/>
            <a:r>
              <a:rPr lang="en-US" altLang="zh-TW" dirty="0"/>
              <a:t>Provide error detection </a:t>
            </a:r>
            <a:r>
              <a:rPr lang="en-US" altLang="zh-TW" dirty="0" smtClean="0"/>
              <a:t>checksum</a:t>
            </a:r>
          </a:p>
          <a:p>
            <a:pPr lvl="2"/>
            <a:r>
              <a:rPr lang="en-US" altLang="zh-TW" dirty="0" smtClean="0"/>
              <a:t>To preserve the integrity of the data In the MARS system</a:t>
            </a:r>
            <a:endParaRPr lang="en-US" altLang="zh-TW" dirty="0"/>
          </a:p>
          <a:p>
            <a:pPr lvl="1"/>
            <a:r>
              <a:rPr lang="en-US" altLang="zh-TW" b="1" dirty="0"/>
              <a:t>Anti-alias filter </a:t>
            </a:r>
            <a:r>
              <a:rPr lang="en-US" altLang="zh-TW" dirty="0"/>
              <a:t>for the accelerometer</a:t>
            </a:r>
          </a:p>
          <a:p>
            <a:pPr lvl="1"/>
            <a:r>
              <a:rPr lang="en-US" altLang="zh-TW" dirty="0"/>
              <a:t>Wired to mobile data aggregator</a:t>
            </a:r>
          </a:p>
          <a:p>
            <a:pPr lvl="2"/>
            <a:r>
              <a:rPr lang="en-US" altLang="zh-TW" dirty="0"/>
              <a:t>SPI interface, 1Mbps</a:t>
            </a:r>
          </a:p>
          <a:p>
            <a:pPr lvl="2"/>
            <a:r>
              <a:rPr lang="en-US" altLang="zh-TW" dirty="0"/>
              <a:t>10 </a:t>
            </a:r>
            <a:r>
              <a:rPr lang="en-US" altLang="zh-TW" dirty="0" smtClean="0"/>
              <a:t>hours </a:t>
            </a:r>
            <a:r>
              <a:rPr lang="en-US" altLang="zh-TW" dirty="0"/>
              <a:t>for 2200mAh battery</a:t>
            </a:r>
            <a:endParaRPr lang="zh-TW" altLang="en-US" dirty="0"/>
          </a:p>
          <a:p>
            <a:endParaRPr lang="ko-KR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r="70939"/>
          <a:stretch/>
        </p:blipFill>
        <p:spPr>
          <a:xfrm>
            <a:off x="9805296" y="1777256"/>
            <a:ext cx="1502354" cy="3881076"/>
          </a:xfrm>
          <a:prstGeom prst="rect">
            <a:avLst/>
          </a:prstGeom>
        </p:spPr>
      </p:pic>
      <p:sp>
        <p:nvSpPr>
          <p:cNvPr id="6" name="모서리가 둥근 직사각형 5"/>
          <p:cNvSpPr/>
          <p:nvPr/>
        </p:nvSpPr>
        <p:spPr>
          <a:xfrm>
            <a:off x="9706467" y="1699983"/>
            <a:ext cx="1596980" cy="1940538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6825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Mobile Data Aggregator</a:t>
            </a:r>
          </a:p>
          <a:p>
            <a:pPr lvl="1"/>
            <a:r>
              <a:rPr lang="en-US" altLang="zh-TW" dirty="0"/>
              <a:t>On Yellow Jacket board</a:t>
            </a:r>
          </a:p>
          <a:p>
            <a:pPr lvl="2"/>
            <a:r>
              <a:rPr lang="en-US" altLang="zh-TW" dirty="0"/>
              <a:t>Support 6 sensors &amp; 2.5 meters</a:t>
            </a:r>
          </a:p>
          <a:p>
            <a:pPr lvl="1"/>
            <a:r>
              <a:rPr lang="en-US" altLang="zh-TW" dirty="0"/>
              <a:t>Receive data from all nodes by TDMA</a:t>
            </a:r>
          </a:p>
          <a:p>
            <a:pPr lvl="1"/>
            <a:r>
              <a:rPr lang="en-US" altLang="zh-TW" dirty="0"/>
              <a:t>Decode </a:t>
            </a:r>
            <a:r>
              <a:rPr lang="en-US" altLang="zh-TW" dirty="0" smtClean="0"/>
              <a:t>checksum</a:t>
            </a:r>
          </a:p>
          <a:p>
            <a:pPr lvl="1"/>
            <a:r>
              <a:rPr lang="en-US" altLang="zh-TW" dirty="0" smtClean="0"/>
              <a:t>Error control</a:t>
            </a:r>
            <a:endParaRPr lang="en-US" altLang="zh-TW" dirty="0"/>
          </a:p>
          <a:p>
            <a:pPr lvl="2"/>
            <a:r>
              <a:rPr lang="en-US" altLang="zh-TW" dirty="0"/>
              <a:t>Damaged sensors</a:t>
            </a:r>
          </a:p>
          <a:p>
            <a:pPr lvl="2"/>
            <a:r>
              <a:rPr lang="en-US" altLang="zh-TW" dirty="0"/>
              <a:t>Out of sync nodes</a:t>
            </a:r>
          </a:p>
          <a:p>
            <a:pPr lvl="2"/>
            <a:r>
              <a:rPr lang="en-US" altLang="zh-TW" dirty="0" smtClean="0">
                <a:sym typeface="Wingdings" panose="05000000000000000000" pitchFamily="2" charset="2"/>
              </a:rPr>
              <a:t> </a:t>
            </a:r>
            <a:r>
              <a:rPr lang="en-US" altLang="zh-TW" dirty="0" smtClean="0"/>
              <a:t>Postpone </a:t>
            </a:r>
            <a:r>
              <a:rPr lang="en-US" altLang="zh-TW" dirty="0"/>
              <a:t>data sampling until the next cycle</a:t>
            </a:r>
          </a:p>
          <a:p>
            <a:pPr lvl="1"/>
            <a:r>
              <a:rPr lang="en-US" altLang="zh-TW" dirty="0"/>
              <a:t>Wi-Fi to backend server</a:t>
            </a:r>
            <a:endParaRPr lang="zh-TW" altLang="en-US" dirty="0"/>
          </a:p>
          <a:p>
            <a:endParaRPr lang="ko-KR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r="70939"/>
          <a:stretch/>
        </p:blipFill>
        <p:spPr>
          <a:xfrm>
            <a:off x="9805296" y="1777256"/>
            <a:ext cx="1502354" cy="3881076"/>
          </a:xfrm>
          <a:prstGeom prst="rect">
            <a:avLst/>
          </a:prstGeom>
        </p:spPr>
      </p:pic>
      <p:sp>
        <p:nvSpPr>
          <p:cNvPr id="6" name="모서리가 둥근 직사각형 5"/>
          <p:cNvSpPr/>
          <p:nvPr/>
        </p:nvSpPr>
        <p:spPr>
          <a:xfrm>
            <a:off x="9706467" y="3670470"/>
            <a:ext cx="1596980" cy="1940538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6</a:t>
            </a:fld>
            <a:endParaRPr lang="ko-KR" altLang="en-US"/>
          </a:p>
        </p:txBody>
      </p:sp>
      <p:pic>
        <p:nvPicPr>
          <p:cNvPr id="3074" name="Picture 2" descr="http://www.sundh.com/blog/wp-content/uploads/2012/02/rugged_circui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595" y="3878739"/>
            <a:ext cx="2038349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796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Backend </a:t>
            </a:r>
            <a:r>
              <a:rPr lang="en-US" altLang="zh-TW" dirty="0" smtClean="0"/>
              <a:t>Server </a:t>
            </a:r>
            <a:r>
              <a:rPr lang="en-US" altLang="zh-TW" dirty="0"/>
              <a:t>– </a:t>
            </a:r>
            <a:r>
              <a:rPr lang="en-US" altLang="zh-TW" dirty="0" smtClean="0"/>
              <a:t>Muscle </a:t>
            </a:r>
            <a:r>
              <a:rPr lang="en-US" altLang="zh-TW" dirty="0"/>
              <a:t>Activity </a:t>
            </a:r>
            <a:r>
              <a:rPr lang="en-US" altLang="zh-TW" dirty="0" smtClean="0"/>
              <a:t>Recognition</a:t>
            </a:r>
          </a:p>
          <a:p>
            <a:pPr lvl="1"/>
            <a:r>
              <a:rPr lang="en-US" altLang="zh-TW" dirty="0" smtClean="0"/>
              <a:t>How the vibration signatures are obtained?</a:t>
            </a:r>
          </a:p>
          <a:p>
            <a:pPr lvl="2"/>
            <a:r>
              <a:rPr lang="en-US" altLang="ko-KR" dirty="0"/>
              <a:t>10Hz high pass filter:</a:t>
            </a:r>
          </a:p>
          <a:p>
            <a:pPr lvl="2"/>
            <a:r>
              <a:rPr lang="en-US" altLang="ko-KR" dirty="0"/>
              <a:t>Feature extraction</a:t>
            </a:r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 smtClean="0"/>
              <a:t>10Hz </a:t>
            </a:r>
            <a:r>
              <a:rPr lang="en-US" altLang="ko-KR" dirty="0"/>
              <a:t>high pass filter</a:t>
            </a:r>
            <a:r>
              <a:rPr lang="en-US" altLang="ko-KR" dirty="0" smtClean="0"/>
              <a:t>:</a:t>
            </a:r>
          </a:p>
          <a:p>
            <a:pPr lvl="2"/>
            <a:r>
              <a:rPr lang="en-US" altLang="ko-KR" dirty="0" smtClean="0"/>
              <a:t>to isolate the lower freq. components</a:t>
            </a:r>
          </a:p>
          <a:p>
            <a:pPr lvl="2"/>
            <a:r>
              <a:rPr lang="en-US" altLang="ko-KR" dirty="0" smtClean="0"/>
              <a:t>avoid </a:t>
            </a:r>
            <a:r>
              <a:rPr lang="en-US" altLang="ko-KR" dirty="0"/>
              <a:t>signal from </a:t>
            </a:r>
            <a:r>
              <a:rPr lang="en-US" altLang="ko-KR" dirty="0" smtClean="0"/>
              <a:t>tremors</a:t>
            </a: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en-US" altLang="zh-TW" dirty="0" smtClean="0"/>
              <a:t>Tremors </a:t>
            </a:r>
            <a:r>
              <a:rPr lang="en-US" altLang="zh-TW" dirty="0"/>
              <a:t>&amp; oscillations: </a:t>
            </a:r>
            <a:r>
              <a:rPr lang="en-US" altLang="zh-TW" b="1" dirty="0"/>
              <a:t>3.85 Hz ~ 8.8 Hz</a:t>
            </a:r>
          </a:p>
          <a:p>
            <a:pPr lvl="2"/>
            <a:endParaRPr lang="en-US" altLang="ko-KR" dirty="0"/>
          </a:p>
          <a:p>
            <a:endParaRPr lang="ko-KR" altLang="en-US" dirty="0"/>
          </a:p>
        </p:txBody>
      </p:sp>
      <p:pic>
        <p:nvPicPr>
          <p:cNvPr id="4" name="圖片 4"/>
          <p:cNvPicPr>
            <a:picLocks noChangeAspect="1"/>
          </p:cNvPicPr>
          <p:nvPr/>
        </p:nvPicPr>
        <p:blipFill rotWithShape="1">
          <a:blip r:embed="rId2"/>
          <a:srcRect l="30424" r="2160"/>
          <a:stretch/>
        </p:blipFill>
        <p:spPr>
          <a:xfrm>
            <a:off x="7949258" y="1786479"/>
            <a:ext cx="3168352" cy="3528251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7830355" y="2820692"/>
            <a:ext cx="1703079" cy="480447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8686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Architecture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TW" dirty="0" smtClean="0"/>
                  <a:t>Backend Server </a:t>
                </a:r>
                <a:r>
                  <a:rPr lang="en-US" altLang="zh-TW" dirty="0"/>
                  <a:t>– </a:t>
                </a:r>
                <a:r>
                  <a:rPr lang="en-US" altLang="zh-TW" dirty="0" smtClean="0"/>
                  <a:t>Muscle </a:t>
                </a:r>
                <a:r>
                  <a:rPr lang="en-US" altLang="zh-TW" dirty="0"/>
                  <a:t>Activity </a:t>
                </a:r>
                <a:r>
                  <a:rPr lang="en-US" altLang="zh-TW" dirty="0" smtClean="0"/>
                  <a:t>Recognition</a:t>
                </a:r>
              </a:p>
              <a:p>
                <a:pPr lvl="1"/>
                <a:r>
                  <a:rPr lang="en-US" altLang="ko-KR" dirty="0" smtClean="0"/>
                  <a:t>Feature extraction</a:t>
                </a:r>
              </a:p>
              <a:p>
                <a:pPr lvl="2"/>
                <a:r>
                  <a:rPr lang="en-US" altLang="ko-KR" dirty="0" smtClean="0"/>
                  <a:t>The FE calculates a selected set of 21 feature vectors</a:t>
                </a:r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ko-KR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en-US" altLang="ko-KR" i="1">
                        <a:latin typeface="Cambria Math"/>
                      </a:rPr>
                      <m:t>, </m:t>
                    </m:r>
                    <m:r>
                      <a:rPr lang="en-US" altLang="ko-KR" b="0" i="1" smtClean="0">
                        <a:latin typeface="Cambria Math"/>
                      </a:rPr>
                      <m:t> </m:t>
                    </m:r>
                    <m:r>
                      <a:rPr lang="en-US" altLang="ko-KR" i="1">
                        <a:latin typeface="Cambria Math"/>
                      </a:rPr>
                      <m:t>𝑚</m:t>
                    </m:r>
                    <m:r>
                      <a:rPr lang="en-US" altLang="ko-KR" i="1">
                        <a:latin typeface="Cambria Math"/>
                      </a:rPr>
                      <m:t>∈[1,2, ,,, 21]</m:t>
                    </m:r>
                  </m:oMath>
                </a14:m>
                <a:endParaRPr lang="en-US" altLang="ko-KR" dirty="0"/>
              </a:p>
              <a:p>
                <a:pPr lvl="2"/>
                <a:r>
                  <a:rPr lang="en-US" altLang="ko-KR" dirty="0" smtClean="0"/>
                  <a:t>6 time domain / 15 freq. domain features</a:t>
                </a:r>
              </a:p>
              <a:p>
                <a:pPr lvl="2"/>
                <a:endParaRPr lang="en-US" altLang="ko-KR" dirty="0"/>
              </a:p>
              <a:p>
                <a:pPr lvl="1"/>
                <a:r>
                  <a:rPr lang="en-US" altLang="ko-KR" dirty="0" smtClean="0"/>
                  <a:t>6 </a:t>
                </a:r>
                <a:r>
                  <a:rPr lang="en-US" altLang="ko-KR" dirty="0"/>
                  <a:t>time domain features</a:t>
                </a:r>
              </a:p>
              <a:p>
                <a:pPr lvl="2"/>
                <a:r>
                  <a:rPr lang="en-US" altLang="ko-KR" b="1" dirty="0" smtClean="0"/>
                  <a:t>Root </a:t>
                </a:r>
                <a:r>
                  <a:rPr lang="en-US" altLang="ko-KR" b="1" dirty="0"/>
                  <a:t>Mean </a:t>
                </a:r>
                <a:r>
                  <a:rPr lang="en-US" altLang="ko-KR" b="1" dirty="0" smtClean="0"/>
                  <a:t>Square</a:t>
                </a:r>
                <a:r>
                  <a:rPr lang="en-US" altLang="ko-KR" dirty="0"/>
                  <a:t>: </a:t>
                </a:r>
                <a:r>
                  <a:rPr lang="en-US" altLang="ko-KR" dirty="0" smtClean="0"/>
                  <a:t>related </a:t>
                </a:r>
                <a:r>
                  <a:rPr lang="en-US" altLang="ko-KR" dirty="0"/>
                  <a:t>to the intensity of an </a:t>
                </a:r>
                <a:r>
                  <a:rPr lang="en-US" altLang="ko-KR" dirty="0" smtClean="0"/>
                  <a:t>action</a:t>
                </a:r>
              </a:p>
              <a:p>
                <a:pPr lvl="3"/>
                <a:r>
                  <a:rPr lang="en-US" altLang="ko-KR" dirty="0" smtClean="0"/>
                  <a:t>*A consistent relationship between the standard deviation of </a:t>
                </a:r>
                <a:r>
                  <a:rPr lang="en-US" altLang="ko-KR" dirty="0" err="1" smtClean="0"/>
                  <a:t>accel</a:t>
                </a:r>
                <a:r>
                  <a:rPr lang="en-US" altLang="ko-KR" dirty="0" smtClean="0"/>
                  <a:t>. data  </a:t>
                </a:r>
                <a:br>
                  <a:rPr lang="en-US" altLang="ko-KR" dirty="0" smtClean="0"/>
                </a:br>
                <a:r>
                  <a:rPr lang="en-US" altLang="ko-KR" dirty="0" smtClean="0"/>
                  <a:t>and intensity of movement</a:t>
                </a:r>
              </a:p>
              <a:p>
                <a:pPr lvl="3"/>
                <a:r>
                  <a:rPr lang="en-US" altLang="ko-KR" dirty="0" smtClean="0"/>
                  <a:t>{RMS(x), RMS(y), RMS(z)} </a:t>
                </a:r>
                <a:r>
                  <a:rPr lang="en-US" altLang="ko-KR" dirty="0" smtClean="0">
                    <a:sym typeface="Wingdings" panose="05000000000000000000" pitchFamily="2" charset="2"/>
                  </a:rPr>
                  <a:t> 3 features</a:t>
                </a:r>
                <a:endParaRPr lang="en-US" altLang="ko-KR" dirty="0"/>
              </a:p>
              <a:p>
                <a:pPr lvl="2"/>
                <a:r>
                  <a:rPr lang="en-US" altLang="ko-KR" b="1" dirty="0" smtClean="0"/>
                  <a:t>Cosine </a:t>
                </a:r>
                <a:r>
                  <a:rPr lang="en-US" altLang="ko-KR" b="1" dirty="0"/>
                  <a:t>correlation</a:t>
                </a:r>
                <a:r>
                  <a:rPr lang="en-US" altLang="ko-KR" dirty="0" smtClean="0"/>
                  <a:t>: relation </a:t>
                </a:r>
                <a:r>
                  <a:rPr lang="en-US" altLang="ko-KR" dirty="0"/>
                  <a:t>of vibrations at different </a:t>
                </a:r>
                <a:r>
                  <a:rPr lang="en-US" altLang="ko-KR" dirty="0" smtClean="0"/>
                  <a:t>axes</a:t>
                </a:r>
              </a:p>
              <a:p>
                <a:pPr lvl="3"/>
                <a:r>
                  <a:rPr lang="en-US" altLang="ko-KR" dirty="0" smtClean="0"/>
                  <a:t>{CC(</a:t>
                </a:r>
                <a:r>
                  <a:rPr lang="en-US" altLang="ko-KR" dirty="0" err="1" smtClean="0"/>
                  <a:t>x,y</a:t>
                </a:r>
                <a:r>
                  <a:rPr lang="en-US" altLang="ko-KR" dirty="0" smtClean="0"/>
                  <a:t>), CC(</a:t>
                </a:r>
                <a:r>
                  <a:rPr lang="en-US" altLang="ko-KR" dirty="0" err="1" smtClean="0"/>
                  <a:t>y,z</a:t>
                </a:r>
                <a:r>
                  <a:rPr lang="en-US" altLang="ko-KR" dirty="0" smtClean="0"/>
                  <a:t>), CC(</a:t>
                </a:r>
                <a:r>
                  <a:rPr lang="en-US" altLang="ko-KR" dirty="0" err="1" smtClean="0"/>
                  <a:t>x,z</a:t>
                </a:r>
                <a:r>
                  <a:rPr lang="en-US" altLang="ko-KR" dirty="0" smtClean="0"/>
                  <a:t>)} </a:t>
                </a:r>
                <a:r>
                  <a:rPr lang="en-US" altLang="ko-KR" dirty="0" smtClean="0">
                    <a:sym typeface="Wingdings" panose="05000000000000000000" pitchFamily="2" charset="2"/>
                  </a:rPr>
                  <a:t> 3 features</a:t>
                </a:r>
                <a:endParaRPr lang="en-US" altLang="ko-KR" dirty="0"/>
              </a:p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606" t="-151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圖片 4"/>
          <p:cNvPicPr>
            <a:picLocks noChangeAspect="1"/>
          </p:cNvPicPr>
          <p:nvPr/>
        </p:nvPicPr>
        <p:blipFill rotWithShape="1">
          <a:blip r:embed="rId4"/>
          <a:srcRect l="30424" r="2160"/>
          <a:stretch/>
        </p:blipFill>
        <p:spPr>
          <a:xfrm>
            <a:off x="7949258" y="1786479"/>
            <a:ext cx="3168352" cy="3528251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7830355" y="3363131"/>
            <a:ext cx="1703079" cy="356461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167461" y="5802018"/>
            <a:ext cx="10136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* X</a:t>
            </a:r>
            <a:r>
              <a:rPr lang="en-US" altLang="ko-KR" sz="1200" dirty="0"/>
              <a:t>. Long, B. Yin, and R. </a:t>
            </a:r>
            <a:r>
              <a:rPr lang="en-US" altLang="ko-KR" sz="1200" dirty="0" err="1"/>
              <a:t>Aarts</a:t>
            </a:r>
            <a:r>
              <a:rPr lang="en-US" altLang="ko-KR" sz="1200" dirty="0" smtClean="0"/>
              <a:t>. Single-accelerometer-based </a:t>
            </a:r>
            <a:r>
              <a:rPr lang="en-US" altLang="ko-KR" sz="1200" dirty="0"/>
              <a:t>daily physical </a:t>
            </a:r>
            <a:r>
              <a:rPr lang="en-US" altLang="ko-KR" sz="1200" dirty="0" smtClean="0"/>
              <a:t>activity classification</a:t>
            </a:r>
            <a:r>
              <a:rPr lang="en-US" altLang="ko-KR" sz="1200" dirty="0"/>
              <a:t>. In Engineering in Medicine and </a:t>
            </a:r>
            <a:r>
              <a:rPr lang="en-US" altLang="ko-KR" sz="1200" dirty="0" smtClean="0"/>
              <a:t>Biology Society</a:t>
            </a:r>
            <a:r>
              <a:rPr lang="en-US" altLang="ko-KR" sz="1200" dirty="0"/>
              <a:t>, 2009. EMBC 2009. </a:t>
            </a:r>
            <a:r>
              <a:rPr lang="en-US" altLang="ko-KR" sz="1200" dirty="0" smtClean="0"/>
              <a:t/>
            </a:r>
            <a:br>
              <a:rPr lang="en-US" altLang="ko-KR" sz="1200" dirty="0" smtClean="0"/>
            </a:br>
            <a:r>
              <a:rPr lang="en-US" altLang="ko-KR" sz="1200" dirty="0" smtClean="0"/>
              <a:t>Annual International Conference </a:t>
            </a:r>
            <a:r>
              <a:rPr lang="en-US" altLang="ko-KR" sz="1200" dirty="0"/>
              <a:t>of the IEEE, </a:t>
            </a:r>
            <a:r>
              <a:rPr lang="en-US" altLang="ko-KR" sz="1200" dirty="0" smtClean="0"/>
              <a:t>volume </a:t>
            </a:r>
            <a:r>
              <a:rPr lang="en-US" altLang="ko-KR" sz="1200" dirty="0"/>
              <a:t>2009, </a:t>
            </a:r>
            <a:r>
              <a:rPr lang="en-US" altLang="ko-KR" sz="1200" dirty="0" smtClean="0"/>
              <a:t>pages 6107{6110</a:t>
            </a:r>
            <a:r>
              <a:rPr lang="en-US" altLang="ko-KR" sz="1200" dirty="0"/>
              <a:t>. IEEE, Jan. 2009.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370113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Backend Server </a:t>
            </a:r>
            <a:r>
              <a:rPr lang="en-US" altLang="zh-TW" dirty="0"/>
              <a:t>– </a:t>
            </a:r>
            <a:r>
              <a:rPr lang="en-US" altLang="zh-TW" dirty="0" smtClean="0"/>
              <a:t>Muscle </a:t>
            </a:r>
            <a:r>
              <a:rPr lang="en-US" altLang="zh-TW" dirty="0"/>
              <a:t>Activity </a:t>
            </a:r>
            <a:r>
              <a:rPr lang="en-US" altLang="zh-TW" dirty="0" smtClean="0"/>
              <a:t>Recognition</a:t>
            </a:r>
          </a:p>
          <a:p>
            <a:pPr lvl="1"/>
            <a:r>
              <a:rPr lang="en-US" altLang="ko-KR" dirty="0" smtClean="0"/>
              <a:t>Feature extraction</a:t>
            </a:r>
          </a:p>
          <a:p>
            <a:pPr lvl="2"/>
            <a:endParaRPr lang="en-US" altLang="ko-KR" dirty="0"/>
          </a:p>
          <a:p>
            <a:pPr lvl="1"/>
            <a:r>
              <a:rPr lang="en-US" altLang="ko-KR" dirty="0" smtClean="0"/>
              <a:t>15 </a:t>
            </a:r>
            <a:r>
              <a:rPr lang="en-US" altLang="ko-KR" dirty="0"/>
              <a:t>frequency domain features</a:t>
            </a:r>
          </a:p>
          <a:p>
            <a:pPr lvl="2"/>
            <a:r>
              <a:rPr lang="en-US" altLang="ko-KR" dirty="0"/>
              <a:t>Apply </a:t>
            </a:r>
            <a:r>
              <a:rPr lang="en-US" altLang="ko-KR" dirty="0" smtClean="0"/>
              <a:t>Discrete </a:t>
            </a:r>
            <a:r>
              <a:rPr lang="en-US" altLang="ko-KR" dirty="0"/>
              <a:t>Fourier </a:t>
            </a:r>
            <a:r>
              <a:rPr lang="en-US" altLang="ko-KR" dirty="0" smtClean="0"/>
              <a:t>Transform (DFT) </a:t>
            </a:r>
            <a:endParaRPr lang="en-US" altLang="ko-KR" dirty="0"/>
          </a:p>
          <a:p>
            <a:pPr lvl="2"/>
            <a:r>
              <a:rPr lang="en-US" altLang="ko-KR" b="1" dirty="0" smtClean="0"/>
              <a:t>Signal frequency domain entropy</a:t>
            </a:r>
          </a:p>
          <a:p>
            <a:pPr lvl="3"/>
            <a:r>
              <a:rPr lang="en-US" altLang="ko-KR" dirty="0" smtClean="0"/>
              <a:t>To help distinction of activities with a similar energy intensity by comparing their </a:t>
            </a:r>
            <a:br>
              <a:rPr lang="en-US" altLang="ko-KR" dirty="0" smtClean="0"/>
            </a:br>
            <a:r>
              <a:rPr lang="en-US" altLang="ko-KR" dirty="0" smtClean="0"/>
              <a:t>periodicities</a:t>
            </a:r>
          </a:p>
          <a:p>
            <a:pPr lvl="3"/>
            <a:r>
              <a:rPr lang="en-US" altLang="ko-KR" dirty="0" smtClean="0">
                <a:sym typeface="Wingdings" panose="05000000000000000000" pitchFamily="2" charset="2"/>
              </a:rPr>
              <a:t> to distinguish cyclic and non-cyclic activities</a:t>
            </a:r>
            <a:endParaRPr lang="en-US" altLang="ko-KR" dirty="0" smtClean="0"/>
          </a:p>
          <a:p>
            <a:pPr lvl="3"/>
            <a:r>
              <a:rPr lang="en-US" altLang="ko-KR" dirty="0" smtClean="0"/>
              <a:t>{entropy(x), entropy(y), entropy(z)} </a:t>
            </a:r>
            <a:r>
              <a:rPr lang="en-US" altLang="ko-KR" dirty="0" smtClean="0">
                <a:sym typeface="Wingdings" panose="05000000000000000000" pitchFamily="2" charset="2"/>
              </a:rPr>
              <a:t> 3 features</a:t>
            </a:r>
            <a:endParaRPr lang="en-US" altLang="ko-KR" dirty="0"/>
          </a:p>
          <a:p>
            <a:pPr lvl="2"/>
            <a:r>
              <a:rPr lang="en-US" altLang="ko-KR" b="1" dirty="0" smtClean="0"/>
              <a:t>Power </a:t>
            </a:r>
            <a:r>
              <a:rPr lang="en-US" altLang="ko-KR" b="1" dirty="0"/>
              <a:t>Spectral </a:t>
            </a:r>
            <a:r>
              <a:rPr lang="en-US" altLang="ko-KR" b="1" dirty="0" smtClean="0"/>
              <a:t>Density </a:t>
            </a:r>
            <a:r>
              <a:rPr lang="en-US" altLang="ko-KR" dirty="0" smtClean="0"/>
              <a:t>(PSD)</a:t>
            </a:r>
          </a:p>
          <a:p>
            <a:pPr lvl="3"/>
            <a:r>
              <a:rPr lang="en-US" altLang="ko-KR" dirty="0" smtClean="0"/>
              <a:t>The signal power per window</a:t>
            </a:r>
          </a:p>
          <a:p>
            <a:pPr lvl="4"/>
            <a:r>
              <a:rPr lang="en-US" altLang="ko-KR" dirty="0" smtClean="0"/>
              <a:t>Low, Medium, Medium high, High</a:t>
            </a:r>
          </a:p>
          <a:p>
            <a:pPr lvl="4"/>
            <a:r>
              <a:rPr lang="en-US" altLang="ko-KR" dirty="0" smtClean="0"/>
              <a:t>The similar freq. domain entropies at different freq. bands can be distinguished</a:t>
            </a:r>
          </a:p>
          <a:p>
            <a:pPr lvl="4"/>
            <a:r>
              <a:rPr lang="en-US" altLang="ko-KR" dirty="0" smtClean="0"/>
              <a:t>3 * 4 = 12 features</a:t>
            </a:r>
            <a:endParaRPr lang="en-US" altLang="ko-KR" dirty="0"/>
          </a:p>
          <a:p>
            <a:pPr lvl="1"/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4" name="圖片 4"/>
          <p:cNvPicPr>
            <a:picLocks noChangeAspect="1"/>
          </p:cNvPicPr>
          <p:nvPr/>
        </p:nvPicPr>
        <p:blipFill rotWithShape="1">
          <a:blip r:embed="rId3"/>
          <a:srcRect l="30424" r="2160"/>
          <a:stretch/>
        </p:blipFill>
        <p:spPr>
          <a:xfrm>
            <a:off x="7949258" y="1786479"/>
            <a:ext cx="3168352" cy="3528251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7830355" y="3363131"/>
            <a:ext cx="1703079" cy="356461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2178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Backend Server </a:t>
            </a:r>
            <a:r>
              <a:rPr lang="en-US" altLang="zh-TW" dirty="0"/>
              <a:t>– </a:t>
            </a:r>
            <a:r>
              <a:rPr lang="en-US" altLang="zh-TW" dirty="0" smtClean="0"/>
              <a:t>Muscle </a:t>
            </a:r>
            <a:r>
              <a:rPr lang="en-US" altLang="zh-TW" dirty="0"/>
              <a:t>Activity </a:t>
            </a:r>
            <a:r>
              <a:rPr lang="en-US" altLang="zh-TW" dirty="0" smtClean="0"/>
              <a:t>Recognition</a:t>
            </a:r>
          </a:p>
          <a:p>
            <a:pPr lvl="1"/>
            <a:r>
              <a:rPr lang="en-US" altLang="ko-KR" dirty="0" smtClean="0"/>
              <a:t>Training Classifiers and Classification</a:t>
            </a:r>
          </a:p>
          <a:p>
            <a:pPr lvl="1"/>
            <a:endParaRPr lang="en-US" altLang="ko-KR" dirty="0" smtClean="0"/>
          </a:p>
          <a:p>
            <a:pPr lvl="1"/>
            <a:r>
              <a:rPr lang="en-US" altLang="ko-KR" b="1" dirty="0" smtClean="0"/>
              <a:t>J48 </a:t>
            </a:r>
            <a:r>
              <a:rPr lang="en-US" altLang="ko-KR" b="1" dirty="0"/>
              <a:t>decision tree </a:t>
            </a:r>
            <a:r>
              <a:rPr lang="en-US" altLang="ko-KR" b="1" dirty="0" smtClean="0"/>
              <a:t>(DT) </a:t>
            </a:r>
            <a:r>
              <a:rPr lang="en-US" altLang="ko-KR" b="1" dirty="0" smtClean="0"/>
              <a:t>classifier</a:t>
            </a:r>
          </a:p>
          <a:p>
            <a:pPr lvl="2"/>
            <a:r>
              <a:rPr lang="en-US" altLang="ko-KR" b="1" dirty="0" smtClean="0"/>
              <a:t>C4.5 algorithm</a:t>
            </a:r>
            <a:endParaRPr lang="en-US" altLang="ko-KR" b="1" dirty="0" smtClean="0"/>
          </a:p>
          <a:p>
            <a:endParaRPr lang="ko-KR" altLang="en-US" dirty="0"/>
          </a:p>
        </p:txBody>
      </p:sp>
      <p:pic>
        <p:nvPicPr>
          <p:cNvPr id="4" name="圖片 4"/>
          <p:cNvPicPr>
            <a:picLocks noChangeAspect="1"/>
          </p:cNvPicPr>
          <p:nvPr/>
        </p:nvPicPr>
        <p:blipFill rotWithShape="1">
          <a:blip r:embed="rId2"/>
          <a:srcRect l="30424" r="2160"/>
          <a:stretch/>
        </p:blipFill>
        <p:spPr>
          <a:xfrm>
            <a:off x="7949258" y="1786479"/>
            <a:ext cx="3168352" cy="3528251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7830355" y="3952055"/>
            <a:ext cx="1703079" cy="464962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10</a:t>
            </a:fld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235" y="3550604"/>
            <a:ext cx="4601164" cy="1361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883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Backend Server – </a:t>
            </a:r>
            <a:r>
              <a:rPr lang="en-US" altLang="zh-TW" dirty="0" smtClean="0"/>
              <a:t>Motion </a:t>
            </a:r>
            <a:r>
              <a:rPr lang="en-US" altLang="zh-TW" dirty="0"/>
              <a:t>Tracking &amp; </a:t>
            </a:r>
            <a:r>
              <a:rPr lang="en-US" altLang="zh-TW" dirty="0" smtClean="0"/>
              <a:t>Visualization</a:t>
            </a:r>
          </a:p>
          <a:p>
            <a:pPr lvl="1"/>
            <a:r>
              <a:rPr lang="en-US" altLang="zh-TW" dirty="0"/>
              <a:t>Complimentary filter fusion of sensor data</a:t>
            </a:r>
          </a:p>
          <a:p>
            <a:pPr lvl="2"/>
            <a:r>
              <a:rPr lang="en-US" altLang="zh-TW" dirty="0"/>
              <a:t>Obtain accurate orientations of the sensors</a:t>
            </a:r>
          </a:p>
          <a:p>
            <a:pPr lvl="2"/>
            <a:r>
              <a:rPr lang="en-US" altLang="zh-TW" dirty="0"/>
              <a:t>By quaternion-based complimentary filter </a:t>
            </a:r>
          </a:p>
          <a:p>
            <a:pPr lvl="1"/>
            <a:r>
              <a:rPr lang="en-US" altLang="zh-TW" dirty="0"/>
              <a:t>Range of motion limitation</a:t>
            </a:r>
          </a:p>
          <a:p>
            <a:pPr lvl="1"/>
            <a:r>
              <a:rPr lang="en-US" altLang="zh-TW" dirty="0"/>
              <a:t>Visualization and rendering</a:t>
            </a:r>
          </a:p>
          <a:p>
            <a:pPr lvl="2"/>
            <a:r>
              <a:rPr lang="en-US" altLang="zh-TW" dirty="0"/>
              <a:t>Java &amp; Unity Gaming Engine</a:t>
            </a:r>
            <a:endParaRPr lang="zh-TW" altLang="en-US" dirty="0"/>
          </a:p>
          <a:p>
            <a:endParaRPr lang="ko-KR" altLang="en-US" dirty="0"/>
          </a:p>
        </p:txBody>
      </p:sp>
      <p:pic>
        <p:nvPicPr>
          <p:cNvPr id="4" name="圖片 4"/>
          <p:cNvPicPr>
            <a:picLocks noChangeAspect="1"/>
          </p:cNvPicPr>
          <p:nvPr/>
        </p:nvPicPr>
        <p:blipFill rotWithShape="1">
          <a:blip r:embed="rId2"/>
          <a:srcRect l="30424" r="2160"/>
          <a:stretch/>
        </p:blipFill>
        <p:spPr>
          <a:xfrm>
            <a:off x="7949258" y="1786479"/>
            <a:ext cx="3168352" cy="3528251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9453168" y="2060611"/>
            <a:ext cx="1703079" cy="3254119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402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Experiments and 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Muscle Identity Experiment(</a:t>
            </a:r>
            <a:r>
              <a:rPr lang="en-US" altLang="ko-KR" dirty="0" smtClean="0"/>
              <a:t>Proof </a:t>
            </a:r>
            <a:r>
              <a:rPr lang="en-US" altLang="ko-KR" dirty="0"/>
              <a:t>of Concept </a:t>
            </a:r>
            <a:r>
              <a:rPr lang="en-US" altLang="ko-KR" dirty="0" smtClean="0"/>
              <a:t>Experiments)</a:t>
            </a:r>
          </a:p>
          <a:p>
            <a:pPr lvl="1"/>
            <a:r>
              <a:rPr lang="en-US" altLang="zh-TW" dirty="0" smtClean="0"/>
              <a:t>Power Spectral Densities (PSD) of accelerometer</a:t>
            </a:r>
          </a:p>
          <a:p>
            <a:pPr lvl="2"/>
            <a:r>
              <a:rPr lang="en-US" altLang="zh-TW" dirty="0" smtClean="0"/>
              <a:t>Muscle activity can be quantified</a:t>
            </a:r>
          </a:p>
          <a:p>
            <a:pPr lvl="2"/>
            <a:r>
              <a:rPr lang="en-US" altLang="zh-TW" dirty="0" smtClean="0"/>
              <a:t>The vibration patterns are different </a:t>
            </a:r>
            <a:r>
              <a:rPr lang="en-US" altLang="zh-TW" dirty="0" smtClean="0">
                <a:sym typeface="Wingdings" panose="05000000000000000000" pitchFamily="2" charset="2"/>
              </a:rPr>
              <a:t> PSD is unique for different person</a:t>
            </a:r>
            <a:endParaRPr lang="en-US" altLang="zh-TW" dirty="0" smtClean="0"/>
          </a:p>
          <a:p>
            <a:pPr lvl="1"/>
            <a:endParaRPr lang="en-US" altLang="ko-KR" dirty="0" smtClean="0"/>
          </a:p>
          <a:p>
            <a:pPr lvl="2"/>
            <a:endParaRPr lang="ko-KR" altLang="en-US" dirty="0"/>
          </a:p>
        </p:txBody>
      </p:sp>
      <p:pic>
        <p:nvPicPr>
          <p:cNvPr id="4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774" y="1795675"/>
            <a:ext cx="3863661" cy="2416214"/>
          </a:xfrm>
          <a:prstGeom prst="rect">
            <a:avLst/>
          </a:prstGeom>
        </p:spPr>
      </p:pic>
      <p:pic>
        <p:nvPicPr>
          <p:cNvPr id="5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553" y="3719593"/>
            <a:ext cx="7541642" cy="2153269"/>
          </a:xfrm>
          <a:prstGeom prst="rect">
            <a:avLst/>
          </a:prstGeom>
        </p:spPr>
      </p:pic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2897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Experiments and 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User Study Experiment</a:t>
            </a:r>
          </a:p>
          <a:p>
            <a:pPr lvl="1"/>
            <a:r>
              <a:rPr lang="en-US" altLang="ko-KR" dirty="0"/>
              <a:t>4 females &amp; 6 males from different background</a:t>
            </a:r>
          </a:p>
          <a:p>
            <a:pPr lvl="1"/>
            <a:r>
              <a:rPr lang="en-US" altLang="ko-KR" dirty="0"/>
              <a:t>Isolated and compound muscles</a:t>
            </a:r>
          </a:p>
          <a:p>
            <a:pPr lvl="1"/>
            <a:r>
              <a:rPr lang="en-US" altLang="ko-KR" dirty="0"/>
              <a:t>Compare three </a:t>
            </a:r>
            <a:r>
              <a:rPr lang="en-US" altLang="ko-KR" dirty="0" smtClean="0"/>
              <a:t>classifiers</a:t>
            </a:r>
          </a:p>
          <a:p>
            <a:pPr lvl="2"/>
            <a:r>
              <a:rPr lang="en-US" altLang="ko-KR" dirty="0" smtClean="0"/>
              <a:t>Naïve Bayes  (NB) / Support Vector Machine (SVM) / J48 DT</a:t>
            </a:r>
            <a:endParaRPr lang="en-US" altLang="ko-KR" dirty="0"/>
          </a:p>
          <a:p>
            <a:endParaRPr lang="ko-KR" altLang="en-US" dirty="0"/>
          </a:p>
        </p:txBody>
      </p:sp>
      <p:pic>
        <p:nvPicPr>
          <p:cNvPr id="4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8003" y="1807694"/>
            <a:ext cx="5261425" cy="1382240"/>
          </a:xfrm>
          <a:prstGeom prst="rect">
            <a:avLst/>
          </a:prstGeom>
        </p:spPr>
      </p:pic>
      <p:pic>
        <p:nvPicPr>
          <p:cNvPr id="5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9930" y="3688596"/>
            <a:ext cx="9729498" cy="2425923"/>
          </a:xfrm>
          <a:prstGeom prst="rect">
            <a:avLst/>
          </a:prstGeom>
        </p:spPr>
      </p:pic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4568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Precision &amp; Recall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Precision: positive predictive value</a:t>
            </a:r>
          </a:p>
          <a:p>
            <a:r>
              <a:rPr lang="en-US" altLang="zh-TW" dirty="0"/>
              <a:t>Recall: as sensitivity</a:t>
            </a:r>
            <a:endParaRPr lang="zh-TW" altLang="en-US" dirty="0"/>
          </a:p>
          <a:p>
            <a:endParaRPr lang="ko-KR" altLang="en-US" dirty="0"/>
          </a:p>
        </p:txBody>
      </p:sp>
      <p:pic>
        <p:nvPicPr>
          <p:cNvPr id="4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919" y="2949565"/>
            <a:ext cx="4759333" cy="2420000"/>
          </a:xfrm>
          <a:prstGeom prst="rect">
            <a:avLst/>
          </a:prstGeom>
        </p:spPr>
      </p:pic>
      <p:pic>
        <p:nvPicPr>
          <p:cNvPr id="5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967" y="3597326"/>
            <a:ext cx="2569810" cy="1382857"/>
          </a:xfrm>
          <a:prstGeom prst="rect">
            <a:avLst/>
          </a:prstGeom>
        </p:spPr>
      </p:pic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9856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Experiments and 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User Study </a:t>
            </a:r>
            <a:r>
              <a:rPr lang="en-US" altLang="ko-KR" dirty="0" smtClean="0"/>
              <a:t>Experiment – Isolation type</a:t>
            </a:r>
            <a:endParaRPr lang="en-US" altLang="ko-KR" dirty="0"/>
          </a:p>
        </p:txBody>
      </p:sp>
      <p:pic>
        <p:nvPicPr>
          <p:cNvPr id="4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556" y="2618815"/>
            <a:ext cx="9646768" cy="3344102"/>
          </a:xfrm>
          <a:prstGeom prst="rect">
            <a:avLst/>
          </a:prstGeom>
        </p:spPr>
      </p:pic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5303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Experiments and 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User Study Experiment – </a:t>
            </a:r>
            <a:r>
              <a:rPr lang="en-US" altLang="ko-KR" dirty="0" smtClean="0"/>
              <a:t>Compound </a:t>
            </a:r>
            <a:r>
              <a:rPr lang="en-US" altLang="ko-KR" dirty="0"/>
              <a:t>type</a:t>
            </a:r>
          </a:p>
          <a:p>
            <a:endParaRPr lang="ko-KR" altLang="en-US" dirty="0"/>
          </a:p>
        </p:txBody>
      </p:sp>
      <p:pic>
        <p:nvPicPr>
          <p:cNvPr id="4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1073" y="2577192"/>
            <a:ext cx="4629790" cy="3413772"/>
          </a:xfrm>
          <a:prstGeom prst="rect">
            <a:avLst/>
          </a:prstGeom>
        </p:spPr>
      </p:pic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4576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Experiments and 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Motion Tracking Setup and Results</a:t>
            </a:r>
          </a:p>
          <a:p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272" y="2148559"/>
            <a:ext cx="5057775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5817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Presenting MARS, </a:t>
            </a:r>
          </a:p>
          <a:p>
            <a:pPr lvl="1"/>
            <a:r>
              <a:rPr lang="en-US" altLang="ko-KR" dirty="0" smtClean="0"/>
              <a:t>a novel non-intrusive</a:t>
            </a:r>
          </a:p>
          <a:p>
            <a:pPr lvl="1"/>
            <a:r>
              <a:rPr lang="en-US" altLang="ko-KR" dirty="0" smtClean="0"/>
              <a:t>Autonomous setup capable</a:t>
            </a:r>
          </a:p>
          <a:p>
            <a:pPr lvl="1"/>
            <a:r>
              <a:rPr lang="en-US" altLang="ko-KR" dirty="0" smtClean="0"/>
              <a:t>Inertial sensor-based muscle identity recognition </a:t>
            </a:r>
          </a:p>
          <a:p>
            <a:pPr lvl="1"/>
            <a:r>
              <a:rPr lang="en-US" altLang="ko-KR" dirty="0" smtClean="0"/>
              <a:t>Motion tracking system</a:t>
            </a:r>
          </a:p>
          <a:p>
            <a:endParaRPr lang="en-US" altLang="ko-KR" dirty="0"/>
          </a:p>
          <a:p>
            <a:r>
              <a:rPr lang="en-US" altLang="ko-KR" dirty="0" smtClean="0"/>
              <a:t>Pros,</a:t>
            </a:r>
          </a:p>
          <a:p>
            <a:pPr lvl="1"/>
            <a:r>
              <a:rPr lang="en-US" altLang="ko-KR" dirty="0" smtClean="0"/>
              <a:t>ONLY accelerometer</a:t>
            </a:r>
          </a:p>
          <a:p>
            <a:pPr lvl="1"/>
            <a:r>
              <a:rPr lang="en-US" altLang="ko-KR" dirty="0" smtClean="0"/>
              <a:t>Typical approach in recognition problem </a:t>
            </a:r>
            <a:r>
              <a:rPr lang="en-US" altLang="ko-KR" dirty="0" smtClean="0">
                <a:sym typeface="Wingdings" panose="05000000000000000000" pitchFamily="2" charset="2"/>
              </a:rPr>
              <a:t> chance to introduce useful tools!</a:t>
            </a:r>
            <a:endParaRPr lang="en-US" altLang="ko-KR" dirty="0" smtClean="0"/>
          </a:p>
          <a:p>
            <a:r>
              <a:rPr lang="en-US" altLang="ko-KR" dirty="0" smtClean="0"/>
              <a:t>Cons</a:t>
            </a:r>
          </a:p>
          <a:p>
            <a:pPr lvl="1"/>
            <a:r>
              <a:rPr lang="en-US" altLang="ko-KR" dirty="0" smtClean="0"/>
              <a:t>Not enough to explain motion tracking parts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29742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Backup Slide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Naïve Bayes classifier</a:t>
                </a:r>
              </a:p>
              <a:p>
                <a:pPr lvl="1"/>
                <a:r>
                  <a:rPr lang="en-US" altLang="ko-KR" dirty="0"/>
                  <a:t> based on applying Bayes' theorem with strong (naive) </a:t>
                </a:r>
                <a:r>
                  <a:rPr lang="en-US" altLang="ko-KR" b="1" dirty="0"/>
                  <a:t>independence assumptions</a:t>
                </a:r>
                <a:r>
                  <a:rPr lang="en-US" altLang="ko-KR" dirty="0"/>
                  <a:t>.</a:t>
                </a:r>
                <a:endParaRPr lang="en-US" altLang="ko-KR" dirty="0" smtClean="0"/>
              </a:p>
              <a:p>
                <a:pPr lvl="1"/>
                <a:r>
                  <a:rPr lang="en-US" altLang="ko-KR" b="0" dirty="0" smtClean="0"/>
                  <a:t>Using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𝑌</m:t>
                        </m:r>
                      </m:e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𝑋</m:t>
                        </m:r>
                      </m:e>
                    </m:d>
                    <m:r>
                      <a:rPr lang="en-US" altLang="ko-KR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b="0" i="1" smtClean="0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ko-KR" b="0" i="1" smtClean="0">
                                <a:latin typeface="Cambria Math"/>
                              </a:rPr>
                              <m:t>𝑌</m:t>
                            </m:r>
                          </m:e>
                        </m:d>
                        <m:r>
                          <a:rPr lang="en-US" altLang="ko-KR" b="0" i="1" smtClean="0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ko-KR" b="0" i="1" smtClean="0">
                                <a:latin typeface="Cambria Math"/>
                              </a:rPr>
                              <m:t>𝑋</m:t>
                            </m:r>
                          </m:e>
                          <m:e>
                            <m:r>
                              <a:rPr lang="en-US" altLang="ko-KR" b="0" i="1" smtClean="0">
                                <a:latin typeface="Cambria Math"/>
                              </a:rPr>
                              <m:t>𝑌</m:t>
                            </m:r>
                          </m:e>
                        </m:d>
                      </m:num>
                      <m:den>
                        <m:r>
                          <a:rPr lang="en-US" altLang="ko-KR" b="0" i="1" smtClean="0">
                            <a:latin typeface="Cambria Math"/>
                          </a:rPr>
                          <m:t>𝑃</m:t>
                        </m:r>
                        <m:r>
                          <a:rPr lang="en-US" altLang="ko-KR" b="0" i="1" smtClean="0">
                            <a:latin typeface="Cambria Math"/>
                          </a:rPr>
                          <m:t>(</m:t>
                        </m:r>
                        <m:r>
                          <a:rPr lang="en-US" altLang="ko-KR" b="0" i="1" smtClean="0">
                            <a:latin typeface="Cambria Math"/>
                          </a:rPr>
                          <m:t>𝑋</m:t>
                        </m:r>
                        <m:r>
                          <a:rPr lang="en-US" altLang="ko-KR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altLang="ko-KR" dirty="0" smtClean="0"/>
                  <a:t> </a:t>
                </a:r>
                <a:r>
                  <a:rPr lang="en-US" altLang="ko-KR" dirty="0" smtClean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  <a:sym typeface="Wingdings" panose="05000000000000000000" pitchFamily="2" charset="2"/>
                      </a:rPr>
                      <m:t>𝑃</m:t>
                    </m:r>
                    <m:d>
                      <m:d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altLang="ko-KR" b="0" i="1" smtClean="0">
                            <a:latin typeface="Cambria Math"/>
                            <a:sym typeface="Wingdings" panose="05000000000000000000" pitchFamily="2" charset="2"/>
                          </a:rPr>
                          <m:t>𝑋</m:t>
                        </m:r>
                      </m:e>
                      <m:e>
                        <m:r>
                          <a:rPr lang="en-US" altLang="ko-KR" b="0" i="1" smtClean="0">
                            <a:latin typeface="Cambria Math"/>
                            <a:sym typeface="Wingdings" panose="05000000000000000000" pitchFamily="2" charset="2"/>
                          </a:rPr>
                          <m:t>𝑌</m:t>
                        </m:r>
                      </m:e>
                    </m:d>
                    <m:r>
                      <a:rPr lang="en-US" altLang="ko-KR" b="0" i="1" smtClean="0">
                        <a:latin typeface="Cambria Math"/>
                        <a:sym typeface="Wingdings" panose="05000000000000000000" pitchFamily="2" charset="2"/>
                      </a:rPr>
                      <m:t>= </m:t>
                    </m:r>
                    <m:nary>
                      <m:naryPr>
                        <m:chr m:val="∏"/>
                        <m:supHide m:val="on"/>
                        <m:ctrlP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ko-KR" b="0" i="1" smtClean="0">
                            <a:latin typeface="Cambria Math"/>
                            <a:sym typeface="Wingdings" panose="05000000000000000000" pitchFamily="2" charset="2"/>
                          </a:rPr>
                          <m:t>𝑖</m:t>
                        </m:r>
                      </m:sub>
                      <m:sup/>
                      <m:e>
                        <m:r>
                          <a:rPr lang="en-US" altLang="ko-KR" b="0" i="1" smtClean="0">
                            <a:latin typeface="Cambria Math"/>
                            <a:sym typeface="Wingdings" panose="05000000000000000000" pitchFamily="2" charset="2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ko-KR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sSubPr>
                              <m:e>
                                <m:r>
                                  <a:rPr lang="en-US" altLang="ko-KR" b="0" i="1" smtClean="0">
                                    <a:latin typeface="Cambria Math"/>
                                    <a:sym typeface="Wingdings" panose="05000000000000000000" pitchFamily="2" charset="2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ko-KR" b="0" i="1" smtClean="0">
                                    <a:latin typeface="Cambria Math"/>
                                    <a:sym typeface="Wingdings" panose="05000000000000000000" pitchFamily="2" charset="2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altLang="ko-KR" b="0" i="1" smtClean="0">
                            <a:latin typeface="Cambria Math"/>
                            <a:sym typeface="Wingdings" panose="05000000000000000000" pitchFamily="2" charset="2"/>
                          </a:rPr>
                          <m:t>𝑌</m:t>
                        </m:r>
                        <m:r>
                          <a:rPr lang="en-US" altLang="ko-KR" b="0" i="1" smtClean="0">
                            <a:latin typeface="Cambria Math"/>
                            <a:sym typeface="Wingdings" panose="05000000000000000000" pitchFamily="2" charset="2"/>
                          </a:rPr>
                          <m:t>)</m:t>
                        </m:r>
                      </m:e>
                    </m:nary>
                  </m:oMath>
                </a14:m>
                <a:endParaRPr lang="en-US" altLang="ko-KR" dirty="0"/>
              </a:p>
              <a:p>
                <a:endParaRPr lang="en-US" altLang="ko-KR" dirty="0" smtClean="0"/>
              </a:p>
              <a:p>
                <a:r>
                  <a:rPr lang="en-US" altLang="ko-KR" dirty="0" smtClean="0"/>
                  <a:t>Support Vector Machine (SVM) classifier</a:t>
                </a:r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606" t="-151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19</a:t>
            </a:fld>
            <a:endParaRPr lang="ko-KR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686" y="4058011"/>
            <a:ext cx="2186957" cy="227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591" y="4058011"/>
            <a:ext cx="5857875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421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Backup Slide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285B-5716-4D02-94A8-B2AC33BFC99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0975311"/>
      </p:ext>
    </p:extLst>
  </p:cSld>
  <p:clrMapOvr>
    <a:masterClrMapping/>
  </p:clrMapOvr>
</p:sld>
</file>

<file path=ppt/theme/theme1.xml><?xml version="1.0" encoding="utf-8"?>
<a:theme xmlns:a="http://schemas.openxmlformats.org/drawingml/2006/main" name="테마1">
  <a:themeElements>
    <a:clrScheme name="추억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추억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추억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테마1</Template>
  <TotalTime>565</TotalTime>
  <Words>809</Words>
  <Application>Microsoft Office PowerPoint</Application>
  <PresentationFormat>와이드스크린</PresentationFormat>
  <Paragraphs>191</Paragraphs>
  <Slides>20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7" baseType="lpstr">
      <vt:lpstr>新細明體</vt:lpstr>
      <vt:lpstr>맑은 고딕</vt:lpstr>
      <vt:lpstr>Calibri</vt:lpstr>
      <vt:lpstr>Calibri Light</vt:lpstr>
      <vt:lpstr>Cambria Math</vt:lpstr>
      <vt:lpstr>Wingdings</vt:lpstr>
      <vt:lpstr>테마1</vt:lpstr>
      <vt:lpstr>MARS:  A Muscle Activity Recognition System Enabling Self-conﬁguring Musculoskeletal Sensor Networks</vt:lpstr>
      <vt:lpstr>Motivation</vt:lpstr>
      <vt:lpstr>Physiology of Skeletal Muscle</vt:lpstr>
      <vt:lpstr>System Overview</vt:lpstr>
      <vt:lpstr>System Architecture</vt:lpstr>
      <vt:lpstr>System Architecture</vt:lpstr>
      <vt:lpstr>System Architecture</vt:lpstr>
      <vt:lpstr>System Architecture</vt:lpstr>
      <vt:lpstr>System Architecture</vt:lpstr>
      <vt:lpstr>System Architecture</vt:lpstr>
      <vt:lpstr>System Architecture</vt:lpstr>
      <vt:lpstr>Experiments and Evaluation</vt:lpstr>
      <vt:lpstr>Experiments and Evaluation</vt:lpstr>
      <vt:lpstr>Precision &amp; Recall</vt:lpstr>
      <vt:lpstr>Experiments and Evaluation</vt:lpstr>
      <vt:lpstr>Experiments and Evaluation</vt:lpstr>
      <vt:lpstr>Experiments and Evaluation</vt:lpstr>
      <vt:lpstr>Conclusion</vt:lpstr>
      <vt:lpstr>Backup Slide</vt:lpstr>
      <vt:lpstr>Backup Slide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raboM</dc:creator>
  <cp:lastModifiedBy>raboM</cp:lastModifiedBy>
  <cp:revision>44</cp:revision>
  <dcterms:created xsi:type="dcterms:W3CDTF">2014-04-10T14:55:50Z</dcterms:created>
  <dcterms:modified xsi:type="dcterms:W3CDTF">2014-04-11T01:24:41Z</dcterms:modified>
</cp:coreProperties>
</file>