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7633" autoAdjust="0"/>
  </p:normalViewPr>
  <p:slideViewPr>
    <p:cSldViewPr snapToGrid="0">
      <p:cViewPr varScale="1">
        <p:scale>
          <a:sx n="99" d="100"/>
          <a:sy n="99" d="100"/>
        </p:scale>
        <p:origin x="89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DFF50-556A-41E5-BF58-D5FD43A03E8C}" type="datetimeFigureOut">
              <a:rPr lang="ko-KR" altLang="en-US" smtClean="0"/>
              <a:t>2013-10-02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07D1A-0F1C-4BA3-9BFA-334F4AC8F3A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9752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07D1A-0F1C-4BA3-9BFA-334F4AC8F3AA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5823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ACC08-3DF9-4D62-83C4-8CA234500C03}" type="datetime1">
              <a:rPr lang="ko-KR" altLang="en-US" smtClean="0"/>
              <a:t>2013-10-02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4944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5AAB1-159E-4753-ABCF-E959559A2FE9}" type="datetime1">
              <a:rPr lang="ko-KR" altLang="en-US" smtClean="0"/>
              <a:t>2013-10-02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8082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16EE2-1810-4717-AD8D-19EFE9D16B23}" type="datetime1">
              <a:rPr lang="ko-KR" altLang="en-US" smtClean="0"/>
              <a:t>2013-10-02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80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646E0-F15A-4F05-9E22-E015EEB59C07}" type="datetime1">
              <a:rPr lang="ko-KR" altLang="en-US" smtClean="0"/>
              <a:t>2013-10-02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154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EF4EB-3D26-40CD-B5B3-C281126785C0}" type="datetime1">
              <a:rPr lang="ko-KR" altLang="en-US" smtClean="0"/>
              <a:t>2013-10-02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6200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9EF1-46FB-480C-B72B-ACB35C4F7264}" type="datetime1">
              <a:rPr lang="ko-KR" altLang="en-US" smtClean="0"/>
              <a:t>2013-10-02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2730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3CE2A-3241-435F-9557-E9E8AA6C5848}" type="datetime1">
              <a:rPr lang="ko-KR" altLang="en-US" smtClean="0"/>
              <a:t>2013-10-02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7891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73E51F2-14EE-4E20-B464-89EA4852489B}" type="datetime1">
              <a:rPr lang="ko-KR" altLang="en-US" smtClean="0"/>
              <a:t>2013-10-02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14D555-F64A-4B85-BE90-CB84D34AB0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772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CD255-5A1B-4B8F-BC41-CE6E28F250FC}" type="datetime1">
              <a:rPr lang="ko-KR" altLang="en-US" smtClean="0"/>
              <a:t>2013-10-02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4874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294C8-558F-401C-A08E-F3475FFBC1EE}" type="datetime1">
              <a:rPr lang="ko-KR" altLang="en-US" smtClean="0"/>
              <a:t>2013-10-02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9423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FDF8E-244A-4135-9060-8B29F88B99DD}" type="datetime1">
              <a:rPr lang="ko-KR" altLang="en-US" smtClean="0"/>
              <a:t>2013-10-02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0147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32C964-0EC9-422E-9CAD-EBB064DC17FA}" type="datetime1">
              <a:rPr lang="ko-KR" altLang="en-US" smtClean="0"/>
              <a:t>2013-10-02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F14D555-F64A-4B85-BE90-CB84D34AB0D4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256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1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1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5400" dirty="0" smtClean="0"/>
              <a:t>Dude, Where’s My Card? </a:t>
            </a:r>
            <a:br>
              <a:rPr lang="en-US" altLang="ko-KR" sz="5400" dirty="0" smtClean="0"/>
            </a:br>
            <a:r>
              <a:rPr lang="en-US" altLang="ko-KR" sz="5400" dirty="0" smtClean="0"/>
              <a:t>RFID Positioning That Works with Multipath and Non-Line of Sight</a:t>
            </a:r>
            <a:endParaRPr lang="ko-KR" altLang="en-US" sz="5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err="1" smtClean="0"/>
              <a:t>Jue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wang</a:t>
            </a:r>
            <a:r>
              <a:rPr lang="en-US" altLang="ko-KR" dirty="0" smtClean="0"/>
              <a:t> and </a:t>
            </a:r>
            <a:r>
              <a:rPr lang="en-US" altLang="ko-KR" dirty="0" err="1" smtClean="0"/>
              <a:t>dina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katabi</a:t>
            </a:r>
            <a:endParaRPr lang="en-US" altLang="ko-KR" dirty="0" smtClean="0"/>
          </a:p>
          <a:p>
            <a:r>
              <a:rPr lang="en-US" altLang="ko-KR" dirty="0" err="1" smtClean="0"/>
              <a:t>Sigcomm</a:t>
            </a:r>
            <a:r>
              <a:rPr lang="en-US" altLang="ko-KR" dirty="0" smtClean="0"/>
              <a:t> 2013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499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Where is my card?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sz="2400" dirty="0" smtClean="0"/>
              <a:t>Locating misplaced objects is a major problem in</a:t>
            </a:r>
          </a:p>
          <a:p>
            <a:pPr lvl="1"/>
            <a:r>
              <a:rPr lang="en-US" altLang="ko-KR" sz="2000" dirty="0" smtClean="0"/>
              <a:t>Pharmacies, libraries, retail stores, and  warehouses</a:t>
            </a:r>
          </a:p>
          <a:p>
            <a:pPr lvl="1"/>
            <a:endParaRPr lang="en-US" altLang="ko-KR" sz="2000" dirty="0"/>
          </a:p>
          <a:p>
            <a:r>
              <a:rPr lang="en-US" altLang="ko-KR" sz="2400" dirty="0" smtClean="0"/>
              <a:t>Many industries are looking to address this problem with the deployment of RFIDs</a:t>
            </a:r>
          </a:p>
          <a:p>
            <a:pPr lvl="1"/>
            <a:r>
              <a:rPr lang="en-US" altLang="ko-KR" sz="2000" dirty="0" smtClean="0"/>
              <a:t>The two key approaches </a:t>
            </a:r>
          </a:p>
          <a:p>
            <a:pPr lvl="2"/>
            <a:r>
              <a:rPr lang="en-US" altLang="ko-KR" sz="1600" dirty="0"/>
              <a:t>R</a:t>
            </a:r>
            <a:r>
              <a:rPr lang="en-US" altLang="ko-KR" sz="1600" dirty="0" smtClean="0"/>
              <a:t>eceived signal strength (RSSI) </a:t>
            </a:r>
          </a:p>
          <a:p>
            <a:pPr lvl="2"/>
            <a:r>
              <a:rPr lang="en-US" altLang="ko-KR" sz="1600" dirty="0" smtClean="0"/>
              <a:t>Angle of arrival (</a:t>
            </a:r>
            <a:r>
              <a:rPr lang="en-US" altLang="ko-KR" sz="1600" dirty="0" err="1" smtClean="0"/>
              <a:t>AoA</a:t>
            </a:r>
            <a:r>
              <a:rPr lang="en-US" altLang="ko-KR" sz="1600" dirty="0" smtClean="0"/>
              <a:t>)</a:t>
            </a:r>
          </a:p>
          <a:p>
            <a:pPr lvl="1"/>
            <a:endParaRPr lang="en-US" altLang="ko-KR" sz="2000" dirty="0"/>
          </a:p>
          <a:p>
            <a:r>
              <a:rPr lang="en-US" altLang="ko-KR" sz="2400" dirty="0" smtClean="0"/>
              <a:t>However, both methods is an assumption that the signal is mainly propagating along a direct line-of-sight (LOS) path</a:t>
            </a:r>
          </a:p>
          <a:p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1614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PinIt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400" dirty="0" smtClean="0"/>
              <a:t>This paper introduces </a:t>
            </a:r>
            <a:r>
              <a:rPr lang="en-US" altLang="ko-KR" sz="2400" dirty="0" err="1" smtClean="0"/>
              <a:t>PinIt</a:t>
            </a:r>
            <a:endParaRPr lang="en-US" altLang="ko-KR" sz="2400" dirty="0" smtClean="0"/>
          </a:p>
          <a:p>
            <a:pPr lvl="1"/>
            <a:r>
              <a:rPr lang="en-US" altLang="ko-KR" sz="2000" dirty="0" smtClean="0"/>
              <a:t>The first fine-grained RFID positioning system that works in the absence of a LOS path and the presence of rich multipath</a:t>
            </a:r>
          </a:p>
          <a:p>
            <a:pPr lvl="1"/>
            <a:r>
              <a:rPr lang="en-US" altLang="ko-KR" sz="2000" dirty="0" smtClean="0"/>
              <a:t>It can provide a resolution on the order of a few to  tens of centimeters</a:t>
            </a:r>
          </a:p>
          <a:p>
            <a:pPr lvl="1"/>
            <a:r>
              <a:rPr lang="en-US" altLang="ko-KR" sz="2000" dirty="0" smtClean="0"/>
              <a:t>It also includes a database which stores the IDs and 3-D positions of the reference tags </a:t>
            </a:r>
          </a:p>
          <a:p>
            <a:r>
              <a:rPr lang="en-US" altLang="ko-KR" sz="2400" dirty="0" smtClean="0"/>
              <a:t>Simple Idea</a:t>
            </a:r>
          </a:p>
          <a:p>
            <a:pPr lvl="1"/>
            <a:r>
              <a:rPr lang="en-US" altLang="ko-KR" sz="2000" dirty="0" smtClean="0"/>
              <a:t>Employing reference tags, whose positions are known a priori</a:t>
            </a:r>
          </a:p>
          <a:p>
            <a:pPr lvl="1"/>
            <a:r>
              <a:rPr lang="en-US" altLang="ko-KR" sz="2000" dirty="0" smtClean="0"/>
              <a:t>To locate a misplaced object,</a:t>
            </a:r>
          </a:p>
          <a:p>
            <a:pPr lvl="2"/>
            <a:r>
              <a:rPr lang="en-US" altLang="ko-KR" sz="1600" dirty="0" smtClean="0"/>
              <a:t>Both the desired tag attached to it and a set of reference tags are queried </a:t>
            </a:r>
          </a:p>
          <a:p>
            <a:pPr lvl="2"/>
            <a:r>
              <a:rPr lang="en-US" altLang="ko-KR" sz="1600" dirty="0" smtClean="0"/>
              <a:t>And the nearest tags are identified </a:t>
            </a:r>
          </a:p>
          <a:p>
            <a:pPr marL="0" indent="0">
              <a:buNone/>
            </a:pP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306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PinIt</a:t>
            </a:r>
            <a:r>
              <a:rPr lang="en-US" altLang="ko-KR" dirty="0" smtClean="0"/>
              <a:t>; Challenge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The challenge is </a:t>
            </a:r>
          </a:p>
          <a:p>
            <a:pPr lvl="1"/>
            <a:r>
              <a:rPr lang="en-US" altLang="ko-KR" sz="2000" dirty="0" smtClean="0"/>
              <a:t>to identify the nearest tags in a manner robust to </a:t>
            </a:r>
            <a:r>
              <a:rPr lang="en-US" altLang="ko-KR" sz="2000" b="1" dirty="0" smtClean="0"/>
              <a:t>multipath and NLOS</a:t>
            </a:r>
          </a:p>
          <a:p>
            <a:endParaRPr lang="en-US" altLang="ko-KR" sz="2400" dirty="0" smtClean="0"/>
          </a:p>
          <a:p>
            <a:r>
              <a:rPr lang="en-US" altLang="ko-KR" sz="2400" dirty="0" err="1" smtClean="0"/>
              <a:t>PinIt</a:t>
            </a:r>
            <a:r>
              <a:rPr lang="en-US" altLang="ko-KR" sz="2400" dirty="0" smtClean="0"/>
              <a:t> exploits a tag’s </a:t>
            </a:r>
            <a:r>
              <a:rPr lang="en-US" altLang="ko-KR" sz="2400" b="1" i="1" dirty="0" smtClean="0"/>
              <a:t>multipath profile</a:t>
            </a:r>
            <a:r>
              <a:rPr lang="en-US" altLang="ko-KR" sz="2400" dirty="0" smtClean="0"/>
              <a:t> to locate it</a:t>
            </a:r>
          </a:p>
          <a:p>
            <a:pPr lvl="1"/>
            <a:r>
              <a:rPr lang="en-US" altLang="ko-KR" sz="2000" dirty="0" smtClean="0"/>
              <a:t>Signals of nearby tags propagate along closer paths when being reflected off each surface</a:t>
            </a:r>
          </a:p>
          <a:p>
            <a:pPr lvl="1"/>
            <a:r>
              <a:rPr lang="en-US" altLang="ko-KR" sz="2000" dirty="0" smtClean="0"/>
              <a:t>Hence, if we can obtain a </a:t>
            </a:r>
            <a:r>
              <a:rPr lang="en-US" altLang="ko-KR" sz="2000" b="1" dirty="0" smtClean="0"/>
              <a:t>description of all the paths</a:t>
            </a:r>
            <a:r>
              <a:rPr lang="en-US" altLang="ko-KR" sz="2000" dirty="0" smtClean="0"/>
              <a:t> along which a tag’s signal propagates neighboring tags can be identified</a:t>
            </a:r>
            <a:endParaRPr lang="ko-KR" altLang="en-US" sz="2000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2157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PinIt</a:t>
            </a:r>
            <a:r>
              <a:rPr lang="en-US" altLang="ko-KR" dirty="0" smtClean="0"/>
              <a:t>; Approach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97280" y="1845734"/>
            <a:ext cx="4798766" cy="4023360"/>
          </a:xfrm>
        </p:spPr>
        <p:txBody>
          <a:bodyPr/>
          <a:lstStyle/>
          <a:p>
            <a:r>
              <a:rPr lang="en-US" altLang="ko-KR" dirty="0" smtClean="0"/>
              <a:t>Blue and green tags are separated by 10 cm</a:t>
            </a:r>
          </a:p>
          <a:p>
            <a:r>
              <a:rPr lang="en-US" altLang="ko-KR" dirty="0" smtClean="0"/>
              <a:t>Blue</a:t>
            </a:r>
            <a:r>
              <a:rPr lang="ko-KR" altLang="en-US" dirty="0" smtClean="0"/>
              <a:t> </a:t>
            </a:r>
            <a:r>
              <a:rPr lang="en-US" altLang="ko-KR" dirty="0" smtClean="0"/>
              <a:t>and red tags are separated by 60 cm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Perspective 1 : </a:t>
            </a:r>
          </a:p>
          <a:p>
            <a:pPr lvl="1"/>
            <a:r>
              <a:rPr lang="en-US" altLang="ko-KR" dirty="0" smtClean="0"/>
              <a:t>Blue := red , blue := green</a:t>
            </a:r>
          </a:p>
          <a:p>
            <a:r>
              <a:rPr lang="en-US" altLang="ko-KR" dirty="0" smtClean="0"/>
              <a:t>Perspective 2:</a:t>
            </a:r>
          </a:p>
          <a:p>
            <a:pPr lvl="1"/>
            <a:r>
              <a:rPr lang="en-US" altLang="ko-KR" dirty="0" smtClean="0"/>
              <a:t>Blue != red, blue := green</a:t>
            </a:r>
          </a:p>
          <a:p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046" y="1725191"/>
            <a:ext cx="6270457" cy="2813292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6046" y="4538483"/>
            <a:ext cx="5803894" cy="1552119"/>
          </a:xfrm>
          <a:prstGeom prst="rect">
            <a:avLst/>
          </a:prstGeom>
        </p:spPr>
      </p:pic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8549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PinIt</a:t>
            </a:r>
            <a:r>
              <a:rPr lang="en-US" altLang="ko-KR" dirty="0" smtClean="0"/>
              <a:t>;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PinIt</a:t>
            </a:r>
            <a:r>
              <a:rPr lang="en-US" altLang="ko-KR" dirty="0" smtClean="0"/>
              <a:t> is a fine-grained UHF RFID localization system</a:t>
            </a:r>
          </a:p>
          <a:p>
            <a:pPr lvl="1"/>
            <a:r>
              <a:rPr lang="en-US" altLang="ko-KR" dirty="0" smtClean="0"/>
              <a:t>providing a resolution on the order </a:t>
            </a:r>
            <a:r>
              <a:rPr lang="en-US" altLang="ko-KR" i="1" dirty="0" smtClean="0"/>
              <a:t>of a few to tens of centimeters</a:t>
            </a:r>
          </a:p>
          <a:p>
            <a:pPr lvl="1"/>
            <a:r>
              <a:rPr lang="en-US" altLang="ko-KR" dirty="0" smtClean="0"/>
              <a:t>leveraging the </a:t>
            </a:r>
            <a:r>
              <a:rPr lang="en-US" altLang="ko-KR" i="1" dirty="0" smtClean="0"/>
              <a:t>ultra-low cost </a:t>
            </a:r>
            <a:r>
              <a:rPr lang="en-US" altLang="ko-KR" dirty="0" smtClean="0"/>
              <a:t>of UHF tags (5-10 cents each) to deploy a set of reference tags</a:t>
            </a:r>
          </a:p>
          <a:p>
            <a:pPr lvl="1"/>
            <a:r>
              <a:rPr lang="en-US" altLang="ko-KR" dirty="0" smtClean="0"/>
              <a:t>Its infrastructure includes a data base which store the </a:t>
            </a:r>
            <a:r>
              <a:rPr lang="en-US" altLang="ko-KR" i="1" dirty="0" smtClean="0"/>
              <a:t>IDs and 3-D positions of reference tags</a:t>
            </a:r>
          </a:p>
          <a:p>
            <a:pPr lvl="1"/>
            <a:r>
              <a:rPr lang="en-US" altLang="ko-KR" dirty="0" smtClean="0"/>
              <a:t>Working under the assumption that the </a:t>
            </a:r>
            <a:r>
              <a:rPr lang="en-US" altLang="ko-KR" i="1" dirty="0" smtClean="0"/>
              <a:t>objects to be located are tagged with RFIDs</a:t>
            </a:r>
          </a:p>
          <a:p>
            <a:pPr lvl="2"/>
            <a:r>
              <a:rPr lang="en-US" altLang="ko-KR" dirty="0" smtClean="0"/>
              <a:t>i.e., every book in a library can have a tag adhered to its spine</a:t>
            </a:r>
          </a:p>
          <a:p>
            <a:r>
              <a:rPr lang="en-US" altLang="ko-KR" dirty="0" smtClean="0"/>
              <a:t>To locate an object, </a:t>
            </a:r>
            <a:r>
              <a:rPr lang="en-US" altLang="ko-KR" dirty="0" err="1" smtClean="0"/>
              <a:t>PinIt</a:t>
            </a:r>
            <a:r>
              <a:rPr lang="en-US" altLang="ko-KR" dirty="0" smtClean="0"/>
              <a:t> goes through the following steps</a:t>
            </a:r>
          </a:p>
          <a:p>
            <a:pPr lvl="1"/>
            <a:r>
              <a:rPr lang="en-US" altLang="ko-KR" dirty="0" err="1" smtClean="0"/>
              <a:t>PinIt</a:t>
            </a:r>
            <a:r>
              <a:rPr lang="en-US" altLang="ko-KR" dirty="0" smtClean="0"/>
              <a:t> </a:t>
            </a:r>
            <a:r>
              <a:rPr lang="en-US" altLang="ko-KR" b="1" dirty="0" smtClean="0"/>
              <a:t>queries the RFID tag </a:t>
            </a:r>
            <a:r>
              <a:rPr lang="en-US" altLang="ko-KR" dirty="0" smtClean="0"/>
              <a:t>attached to the object as well as the reference tags</a:t>
            </a:r>
          </a:p>
          <a:p>
            <a:pPr lvl="1"/>
            <a:r>
              <a:rPr lang="en-US" altLang="ko-KR" b="1" dirty="0" err="1" smtClean="0"/>
              <a:t>PinIt</a:t>
            </a:r>
            <a:r>
              <a:rPr lang="en-US" altLang="ko-KR" b="1" dirty="0" smtClean="0"/>
              <a:t> acquires a multipath profile </a:t>
            </a:r>
            <a:r>
              <a:rPr lang="en-US" altLang="ko-KR" dirty="0" smtClean="0"/>
              <a:t>of each queried tag based on its replies</a:t>
            </a:r>
          </a:p>
          <a:p>
            <a:pPr lvl="1"/>
            <a:r>
              <a:rPr lang="en-US" altLang="ko-KR" dirty="0" smtClean="0"/>
              <a:t>By comparing and matching the desired tag’s </a:t>
            </a:r>
            <a:r>
              <a:rPr lang="en-US" altLang="ko-KR" b="1" dirty="0" smtClean="0"/>
              <a:t>multipath profile </a:t>
            </a:r>
            <a:r>
              <a:rPr lang="en-US" altLang="ko-KR" dirty="0" smtClean="0"/>
              <a:t>with reference tags’ , </a:t>
            </a:r>
            <a:r>
              <a:rPr lang="en-US" altLang="ko-KR" b="1" dirty="0" err="1" smtClean="0"/>
              <a:t>PinIt</a:t>
            </a:r>
            <a:r>
              <a:rPr lang="en-US" altLang="ko-KR" b="1" dirty="0" smtClean="0"/>
              <a:t> identifies the nearest neighbors of the desired tag</a:t>
            </a:r>
          </a:p>
          <a:p>
            <a:pPr lvl="1"/>
            <a:r>
              <a:rPr lang="en-US" altLang="ko-KR" dirty="0" smtClean="0"/>
              <a:t>Based on the position of these nearest neighbors, it </a:t>
            </a:r>
            <a:r>
              <a:rPr lang="en-US" altLang="ko-KR" b="1" dirty="0" smtClean="0"/>
              <a:t>estimate the desired tag’s position</a:t>
            </a:r>
            <a:endParaRPr lang="ko-KR" altLang="en-US" b="1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1847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Acquiring a Tag’s Multipath Profile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How to differentiate various paths and acquire such a profile for each tag</a:t>
            </a:r>
          </a:p>
          <a:p>
            <a:pPr lvl="1"/>
            <a:r>
              <a:rPr lang="en-US" altLang="ko-KR" sz="2000" strike="sngStrike" dirty="0" smtClean="0"/>
              <a:t>Based on different delays</a:t>
            </a:r>
          </a:p>
          <a:p>
            <a:pPr lvl="2"/>
            <a:r>
              <a:rPr lang="en-US" altLang="ko-KR" sz="1600" dirty="0" smtClean="0"/>
              <a:t>Such an approach would require ultra-wideband communication</a:t>
            </a:r>
          </a:p>
          <a:p>
            <a:pPr lvl="1"/>
            <a:r>
              <a:rPr lang="en-US" altLang="ko-KR" sz="2000" b="1" dirty="0" smtClean="0"/>
              <a:t>Based on directions</a:t>
            </a:r>
          </a:p>
          <a:p>
            <a:pPr lvl="2"/>
            <a:r>
              <a:rPr lang="en-US" altLang="ko-KR" sz="1600" dirty="0" smtClean="0"/>
              <a:t>To separate copies of the tag’s signal arriving from different directions, we need to measure the power coming from each direction alone</a:t>
            </a:r>
          </a:p>
          <a:p>
            <a:pPr lvl="2"/>
            <a:r>
              <a:rPr lang="en-US" altLang="ko-KR" sz="1600" dirty="0" smtClean="0"/>
              <a:t>A </a:t>
            </a:r>
            <a:r>
              <a:rPr lang="en-US" altLang="ko-KR" sz="1600" b="1" dirty="0" smtClean="0"/>
              <a:t>large phased antenna array</a:t>
            </a:r>
            <a:r>
              <a:rPr lang="en-US" altLang="ko-KR" sz="1600" dirty="0" smtClean="0"/>
              <a:t> can achieve this goal</a:t>
            </a:r>
            <a:endParaRPr lang="ko-KR" altLang="en-US" sz="16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178" y="3513473"/>
            <a:ext cx="6380860" cy="2744714"/>
          </a:xfrm>
          <a:prstGeom prst="rect">
            <a:avLst/>
          </a:prstGeom>
        </p:spPr>
      </p:pic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24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Multipath Profile Acquisition Using Antenna Array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They define an RFID’s multipath profile as a vector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ko-KR" alt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altLang="ko-KR" b="0" dirty="0" smtClean="0"/>
              </a:p>
              <a:p>
                <a:pPr lvl="1"/>
                <a:r>
                  <a:rPr lang="en-US" altLang="ko-KR" dirty="0"/>
                  <a:t>w</a:t>
                </a:r>
                <a:r>
                  <a:rPr lang="en-US" altLang="ko-KR" dirty="0" smtClean="0"/>
                  <a:t>here each element is the power of the RFID’s signal received in the beam at a direction </a:t>
                </a:r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ko-KR" altLang="en-US" i="1" smtClean="0">
                        <a:latin typeface="Cambria Math" panose="02040503050406030204" pitchFamily="18" charset="0"/>
                      </a:rPr>
                      <m:t>∈[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, 180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606" t="-1667" r="-30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8499" y="2789768"/>
            <a:ext cx="4306763" cy="122580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0" y="2789768"/>
            <a:ext cx="5432926" cy="3187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97280" y="4198194"/>
                <a:ext cx="4289059" cy="1047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4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ko-KR" sz="1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ko-KR" sz="1400" dirty="0" smtClean="0"/>
                  <a:t>  : the tag’s signal observed by the array’s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1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altLang="ko-KR" sz="1400" i="1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altLang="ko-KR" sz="1400" dirty="0" smtClean="0"/>
                  <a:t> antenna</a:t>
                </a:r>
              </a:p>
              <a:p>
                <a14:m>
                  <m:oMath xmlns:m="http://schemas.openxmlformats.org/officeDocument/2006/math">
                    <m:r>
                      <a:rPr lang="ko-KR" altLang="en-US" sz="1400" i="1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ko-KR" altLang="en-US" sz="1400" dirty="0" smtClean="0"/>
                  <a:t> </a:t>
                </a:r>
                <a:r>
                  <a:rPr lang="en-US" altLang="ko-KR" sz="1400" dirty="0"/>
                  <a:t> </a:t>
                </a:r>
                <a:r>
                  <a:rPr lang="en-US" altLang="ko-KR" sz="1400" dirty="0" smtClean="0"/>
                  <a:t>  : wavelength</a:t>
                </a:r>
              </a:p>
              <a:p>
                <a:r>
                  <a:rPr lang="en-US" altLang="ko-KR" sz="1400" i="1" dirty="0" smtClean="0"/>
                  <a:t>D</a:t>
                </a:r>
                <a:r>
                  <a:rPr lang="en-US" altLang="ko-KR" sz="1400" dirty="0" smtClean="0"/>
                  <a:t>    : length of the array</a:t>
                </a:r>
                <a:endParaRPr lang="ko-KR" altLang="en-US" sz="1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altLang="ko-KR" sz="14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sz="1400" i="1">
                        <a:latin typeface="Cambria Math" panose="02040503050406030204" pitchFamily="18" charset="0"/>
                      </a:rPr>
                      <m:t>𝑘</m:t>
                    </m:r>
                    <m:f>
                      <m:f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  <m:r>
                      <a:rPr lang="en-US" altLang="ko-KR" sz="1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sz="1400" dirty="0" smtClean="0"/>
                  <a:t>, position of  the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1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altLang="ko-KR" sz="14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ko-KR" altLang="en-US" sz="1400" dirty="0" smtClean="0"/>
                  <a:t> </a:t>
                </a:r>
                <a:r>
                  <a:rPr lang="en-US" altLang="ko-KR" sz="1400" dirty="0" smtClean="0"/>
                  <a:t>antenna</a:t>
                </a:r>
                <a:endParaRPr lang="ko-KR" altLang="en-US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4198194"/>
                <a:ext cx="4289059" cy="1047210"/>
              </a:xfrm>
              <a:prstGeom prst="rect">
                <a:avLst/>
              </a:prstGeom>
              <a:blipFill rotWithShape="1">
                <a:blip r:embed="rId5"/>
                <a:stretch>
                  <a:fillRect l="-284" b="-117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8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719" y="2789768"/>
            <a:ext cx="5663254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34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Multipath Profile Acquisition via Antenna Motion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In practice, it is difficult and often infeasible </a:t>
            </a:r>
          </a:p>
          <a:p>
            <a:pPr lvl="1"/>
            <a:r>
              <a:rPr lang="en-US" altLang="ko-KR" sz="2000" dirty="0" smtClean="0"/>
              <a:t>to deploy a </a:t>
            </a:r>
            <a:r>
              <a:rPr lang="en-US" altLang="ko-KR" sz="2000" b="1" dirty="0" smtClean="0"/>
              <a:t>bulky</a:t>
            </a:r>
            <a:r>
              <a:rPr lang="en-US" altLang="ko-KR" sz="2000" dirty="0" smtClean="0"/>
              <a:t> and </a:t>
            </a:r>
            <a:r>
              <a:rPr lang="en-US" altLang="ko-KR" sz="2000" b="1" dirty="0" smtClean="0"/>
              <a:t>expensive</a:t>
            </a:r>
            <a:r>
              <a:rPr lang="en-US" altLang="ko-KR" sz="2000" dirty="0" smtClean="0"/>
              <a:t> antenna array to locate low-cost RFIDs</a:t>
            </a:r>
          </a:p>
          <a:p>
            <a:r>
              <a:rPr lang="en-US" altLang="ko-KR" sz="2400" dirty="0" smtClean="0"/>
              <a:t>Synthetic aperture radar (SAR)</a:t>
            </a:r>
          </a:p>
          <a:p>
            <a:pPr lvl="1"/>
            <a:r>
              <a:rPr lang="en-US" altLang="ko-KR" sz="2000" dirty="0"/>
              <a:t>a form of radar whose defining characteristic is its use of relative </a:t>
            </a:r>
            <a:r>
              <a:rPr lang="en-US" altLang="ko-KR" sz="2000" dirty="0" smtClean="0"/>
              <a:t>motion</a:t>
            </a:r>
          </a:p>
          <a:p>
            <a:r>
              <a:rPr lang="en-US" altLang="ko-KR" sz="2400" dirty="0" smtClean="0"/>
              <a:t> They want to emulate </a:t>
            </a:r>
            <a:r>
              <a:rPr lang="en-US" altLang="ko-KR" sz="2400" b="1" dirty="0" smtClean="0"/>
              <a:t>K-antenna array using a single moving antenna</a:t>
            </a:r>
            <a:endParaRPr lang="ko-KR" altLang="en-US" sz="2400" b="1" dirty="0"/>
          </a:p>
        </p:txBody>
      </p:sp>
      <p:pic>
        <p:nvPicPr>
          <p:cNvPr id="1026" name="Picture 2" descr="http://www.freepatentsonline.com/6879279-0-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916" y="3951651"/>
            <a:ext cx="4287452" cy="230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20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Multipath Profile Acquisition via Antenna Motion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ko-KR" sz="2400" dirty="0" smtClean="0"/>
                  <a:t>Naïve approach :</a:t>
                </a:r>
              </a:p>
              <a:p>
                <a:pPr lvl="1"/>
                <a:r>
                  <a:rPr lang="en-US" altLang="ko-KR" sz="2000" dirty="0" smtClean="0"/>
                  <a:t>Let the antenna move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ko-KR" sz="2000" i="1"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ko-KR" altLang="en-US" sz="2000" dirty="0" smtClean="0"/>
                  <a:t> </a:t>
                </a:r>
                <a:r>
                  <a:rPr lang="en-US" altLang="ko-KR" sz="2000" dirty="0" smtClean="0"/>
                  <a:t>every time </a:t>
                </a:r>
              </a:p>
              <a:p>
                <a:pPr lvl="1"/>
                <a:r>
                  <a:rPr lang="en-US" altLang="ko-KR" sz="2000" dirty="0" smtClean="0"/>
                  <a:t>then remain static for a while to query all tags, </a:t>
                </a:r>
              </a:p>
              <a:p>
                <a:pPr lvl="1"/>
                <a:r>
                  <a:rPr lang="en-US" altLang="ko-KR" sz="2000" dirty="0" smtClean="0"/>
                  <a:t>and repeat this for K times</a:t>
                </a:r>
                <a:endParaRPr lang="ko-KR" altLang="en-US" sz="2000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09" t="-212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8008" y="2600587"/>
            <a:ext cx="3980973" cy="2335785"/>
          </a:xfrm>
          <a:prstGeom prst="rect">
            <a:avLst/>
          </a:prstGeom>
        </p:spPr>
      </p:pic>
      <p:cxnSp>
        <p:nvCxnSpPr>
          <p:cNvPr id="7" name="직선 연결선 6"/>
          <p:cNvCxnSpPr/>
          <p:nvPr/>
        </p:nvCxnSpPr>
        <p:spPr>
          <a:xfrm>
            <a:off x="2718034" y="4194497"/>
            <a:ext cx="43119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2871865" y="4152552"/>
            <a:ext cx="81061" cy="83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3784492" y="4153950"/>
            <a:ext cx="81061" cy="83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타원 9"/>
          <p:cNvSpPr/>
          <p:nvPr/>
        </p:nvSpPr>
        <p:spPr>
          <a:xfrm>
            <a:off x="4714459" y="4152552"/>
            <a:ext cx="81061" cy="83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5644426" y="4153950"/>
            <a:ext cx="81061" cy="83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타원 33"/>
          <p:cNvSpPr/>
          <p:nvPr/>
        </p:nvSpPr>
        <p:spPr>
          <a:xfrm>
            <a:off x="6557102" y="4152552"/>
            <a:ext cx="81061" cy="83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 descr="http://evolt-ektor.com/images/accessory_antenn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77" y="3337140"/>
            <a:ext cx="298310" cy="77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직선 화살표 연결선 36"/>
          <p:cNvCxnSpPr/>
          <p:nvPr/>
        </p:nvCxnSpPr>
        <p:spPr>
          <a:xfrm>
            <a:off x="5684956" y="4303553"/>
            <a:ext cx="91267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933929" y="4302872"/>
                <a:ext cx="414729" cy="2939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ko-KR" sz="7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sz="7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r>
                            <a:rPr lang="en-US" altLang="ko-KR" sz="7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ko-KR" sz="7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ko-KR" altLang="en-US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3929" y="4302872"/>
                <a:ext cx="414729" cy="29399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1435906" y="4826157"/>
            <a:ext cx="42742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Moving antenna </a:t>
            </a:r>
            <a:r>
              <a:rPr lang="en-US" altLang="ko-KR" sz="1600" dirty="0" smtClean="0">
                <a:solidFill>
                  <a:srgbClr val="FF0000"/>
                </a:solidFill>
              </a:rPr>
              <a:t>cannot have an immediate stop</a:t>
            </a:r>
            <a:r>
              <a:rPr lang="en-US" altLang="ko-KR" sz="1600" dirty="0" smtClean="0"/>
              <a:t>!</a:t>
            </a:r>
            <a:endParaRPr lang="ko-KR" altLang="en-US" sz="1600" dirty="0"/>
          </a:p>
        </p:txBody>
      </p:sp>
      <p:cxnSp>
        <p:nvCxnSpPr>
          <p:cNvPr id="42" name="직선 화살표 연결선 41"/>
          <p:cNvCxnSpPr>
            <a:stCxn id="40" idx="0"/>
          </p:cNvCxnSpPr>
          <p:nvPr/>
        </p:nvCxnSpPr>
        <p:spPr>
          <a:xfrm flipV="1">
            <a:off x="3573030" y="3723492"/>
            <a:ext cx="1125240" cy="1102665"/>
          </a:xfrm>
          <a:prstGeom prst="straightConnector1">
            <a:avLst/>
          </a:prstGeom>
          <a:ln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217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-0.07487 0.000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487 0.00024 L -0.15443 0.000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Multipath Profile Acquisition via Antenna Motion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It is much more manageable and preferable to let the antenna keep moving at a constant speed</a:t>
            </a:r>
          </a:p>
          <a:p>
            <a:r>
              <a:rPr lang="en-US" altLang="ko-KR" dirty="0" smtClean="0"/>
              <a:t>Design</a:t>
            </a:r>
          </a:p>
          <a:p>
            <a:pPr lvl="1"/>
            <a:r>
              <a:rPr lang="en-US" altLang="ko-KR" dirty="0" err="1" smtClean="0"/>
              <a:t>PinIt</a:t>
            </a:r>
            <a:r>
              <a:rPr lang="en-US" altLang="ko-KR" dirty="0" smtClean="0"/>
              <a:t> repeatedly queries tags in an interleaving manner</a:t>
            </a:r>
          </a:p>
          <a:p>
            <a:pPr lvl="1"/>
            <a:r>
              <a:rPr lang="en-US" altLang="ko-KR" dirty="0" smtClean="0"/>
              <a:t>The tag reply with their IDs</a:t>
            </a:r>
          </a:p>
          <a:p>
            <a:pPr lvl="1"/>
            <a:r>
              <a:rPr lang="en-US" altLang="ko-KR" dirty="0" err="1" smtClean="0"/>
              <a:t>PinIt</a:t>
            </a:r>
            <a:r>
              <a:rPr lang="en-US" altLang="ko-KR" dirty="0" smtClean="0"/>
              <a:t> then groups the replies received based on the IDs</a:t>
            </a:r>
          </a:p>
          <a:p>
            <a:pPr lvl="1"/>
            <a:r>
              <a:rPr lang="en-US" altLang="ko-KR" dirty="0" smtClean="0"/>
              <a:t>For each tag, </a:t>
            </a:r>
            <a:r>
              <a:rPr lang="en-US" altLang="ko-KR" dirty="0" err="1" smtClean="0"/>
              <a:t>PinIt</a:t>
            </a:r>
            <a:r>
              <a:rPr lang="en-US" altLang="ko-KR" dirty="0" smtClean="0"/>
              <a:t> computes its multipath profile in post-processing </a:t>
            </a:r>
          </a:p>
          <a:p>
            <a:r>
              <a:rPr lang="en-US" altLang="ko-KR" dirty="0" smtClean="0"/>
              <a:t>To measure the power of the tag’s signal, </a:t>
            </a:r>
            <a:r>
              <a:rPr lang="en-US" altLang="ko-KR" dirty="0" err="1" smtClean="0"/>
              <a:t>PinIt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computs</a:t>
            </a:r>
            <a:r>
              <a:rPr lang="en-US" altLang="ko-KR" dirty="0" smtClean="0"/>
              <a:t>:</a:t>
            </a:r>
            <a:endParaRPr lang="ko-KR" altLang="en-US" dirty="0"/>
          </a:p>
        </p:txBody>
      </p:sp>
      <p:cxnSp>
        <p:nvCxnSpPr>
          <p:cNvPr id="4" name="직선 연결선 3"/>
          <p:cNvCxnSpPr/>
          <p:nvPr/>
        </p:nvCxnSpPr>
        <p:spPr>
          <a:xfrm>
            <a:off x="7801196" y="4651543"/>
            <a:ext cx="43119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타원 4"/>
          <p:cNvSpPr/>
          <p:nvPr/>
        </p:nvSpPr>
        <p:spPr>
          <a:xfrm>
            <a:off x="7955027" y="4609598"/>
            <a:ext cx="81061" cy="83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/>
          <p:cNvSpPr/>
          <p:nvPr/>
        </p:nvSpPr>
        <p:spPr>
          <a:xfrm>
            <a:off x="8867654" y="4610996"/>
            <a:ext cx="81061" cy="83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타원 6"/>
          <p:cNvSpPr/>
          <p:nvPr/>
        </p:nvSpPr>
        <p:spPr>
          <a:xfrm>
            <a:off x="9797621" y="4609598"/>
            <a:ext cx="81061" cy="83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10727588" y="4610996"/>
            <a:ext cx="81061" cy="83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11640264" y="4609598"/>
            <a:ext cx="81061" cy="8389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2" descr="http://evolt-ektor.com/images/accessory_antenn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1639" y="3794186"/>
            <a:ext cx="298310" cy="77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1449966" y="4759918"/>
                <a:ext cx="4328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ko-KR" altLang="en-US" sz="4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9966" y="4759918"/>
                <a:ext cx="432875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779118" y="4759918"/>
                <a:ext cx="66223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en-US" altLang="ko-KR" b="0" i="1" smtClean="0">
                              <a:latin typeface="Cambria Math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ko-KR" altLang="en-US" sz="4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9118" y="4759918"/>
                <a:ext cx="662233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9607286" y="4779203"/>
                <a:ext cx="46172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/>
                            </a:rPr>
                            <m:t>…</m:t>
                          </m:r>
                        </m:sub>
                      </m:sSub>
                    </m:oMath>
                  </m:oMathPara>
                </a14:m>
                <a:endParaRPr lang="ko-KR" altLang="en-US" sz="4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7286" y="4779203"/>
                <a:ext cx="46172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왼쪽 중괄호 18"/>
          <p:cNvSpPr/>
          <p:nvPr/>
        </p:nvSpPr>
        <p:spPr>
          <a:xfrm rot="16200000">
            <a:off x="9635544" y="3468017"/>
            <a:ext cx="405263" cy="3766298"/>
          </a:xfrm>
          <a:prstGeom prst="leftBrace">
            <a:avLst>
              <a:gd name="adj1" fmla="val 7824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9346598" y="5553798"/>
            <a:ext cx="983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K replies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231" y="4507999"/>
            <a:ext cx="3295651" cy="1418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469114" y="5933833"/>
                <a:ext cx="709707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400" b="0" i="1" smtClean="0">
                        <a:latin typeface="Cambria Math"/>
                      </a:rPr>
                      <m:t>𝑠</m:t>
                    </m:r>
                    <m:d>
                      <m:d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4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latin typeface="Cambria Math"/>
                              </a:rPr>
                              <m:t>𝑜</m:t>
                            </m:r>
                          </m:sub>
                        </m:sSub>
                      </m:e>
                    </m:d>
                    <m:r>
                      <a:rPr lang="en-US" altLang="ko-KR" sz="1400" b="0" i="1" smtClean="0">
                        <a:latin typeface="Cambria Math"/>
                      </a:rPr>
                      <m:t>, </m:t>
                    </m:r>
                    <m:r>
                      <a:rPr lang="en-US" altLang="ko-KR" sz="1400" b="0" i="1" smtClean="0">
                        <a:latin typeface="Cambria Math"/>
                      </a:rPr>
                      <m:t>𝑠</m:t>
                    </m:r>
                    <m:d>
                      <m:d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4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ko-KR" sz="1400" b="0" i="1" smtClean="0">
                        <a:latin typeface="Cambria Math"/>
                      </a:rPr>
                      <m:t>, …,</m:t>
                    </m:r>
                    <m:r>
                      <a:rPr lang="en-US" altLang="ko-KR" sz="1400" b="0" i="1" smtClean="0">
                        <a:latin typeface="Cambria Math"/>
                      </a:rPr>
                      <m:t>𝑠</m:t>
                    </m:r>
                    <m:d>
                      <m:dPr>
                        <m:ctrlPr>
                          <a:rPr lang="en-US" altLang="ko-KR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ko-KR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4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latin typeface="Cambria Math"/>
                              </a:rPr>
                              <m:t>𝑘</m:t>
                            </m:r>
                            <m:r>
                              <a:rPr lang="en-US" altLang="ko-KR" sz="1400" b="0" i="1" smtClean="0">
                                <a:latin typeface="Cambria Math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lang="ko-KR" altLang="en-US" sz="1400" dirty="0" smtClean="0"/>
                  <a:t> </a:t>
                </a:r>
                <a:r>
                  <a:rPr lang="en-US" altLang="ko-KR" sz="1400" dirty="0" smtClean="0"/>
                  <a:t>be the complex values of the tag’s signal measured during the K replies</a:t>
                </a:r>
                <a:endParaRPr lang="ko-KR" altLang="en-US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9114" y="5933833"/>
                <a:ext cx="7097071" cy="307777"/>
              </a:xfrm>
              <a:prstGeom prst="rect">
                <a:avLst/>
              </a:prstGeom>
              <a:blipFill rotWithShape="1">
                <a:blip r:embed="rId7"/>
                <a:stretch>
                  <a:fillRect t="-1961" b="-1764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직선 화살표 연결선 24"/>
          <p:cNvCxnSpPr>
            <a:stCxn id="23" idx="1"/>
          </p:cNvCxnSpPr>
          <p:nvPr/>
        </p:nvCxnSpPr>
        <p:spPr>
          <a:xfrm flipH="1" flipV="1">
            <a:off x="3949148" y="5129250"/>
            <a:ext cx="519966" cy="9584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80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-0.3056 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8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Comparing Multipath Profiles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sz="2400" dirty="0" smtClean="0"/>
                  <a:t>We</a:t>
                </a:r>
                <a:r>
                  <a:rPr lang="ko-KR" altLang="en-US" sz="2400" dirty="0"/>
                  <a:t> </a:t>
                </a:r>
                <a:r>
                  <a:rPr lang="en-US" altLang="ko-KR" sz="2400" dirty="0" smtClean="0"/>
                  <a:t>need a method to evaluate the similarity </a:t>
                </a:r>
              </a:p>
              <a:p>
                <a:pPr lvl="1"/>
                <a:r>
                  <a:rPr lang="en-US" altLang="ko-KR" sz="2000" dirty="0" smtClean="0"/>
                  <a:t>between two multipath profiles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ko-KR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sz="2000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altLang="ko-KR" sz="20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ko-KR" sz="20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ko-KR" altLang="en-US" sz="2000" dirty="0" smtClean="0"/>
                  <a:t> </a:t>
                </a:r>
                <a:r>
                  <a:rPr lang="en-US" altLang="ko-KR" sz="2000" dirty="0" smtClean="0"/>
                  <a:t>of tag </a:t>
                </a:r>
                <a:r>
                  <a:rPr lang="en-US" altLang="ko-KR" sz="2000" dirty="0" err="1" smtClean="0"/>
                  <a:t>i</a:t>
                </a:r>
                <a:r>
                  <a:rPr lang="en-US" altLang="ko-KR" sz="2000" dirty="0" smtClean="0"/>
                  <a:t> and j</a:t>
                </a:r>
              </a:p>
              <a:p>
                <a:pPr lvl="1"/>
                <a:r>
                  <a:rPr lang="en-US" altLang="ko-KR" sz="2000" dirty="0" smtClean="0"/>
                  <a:t>But, each pair of corresponding peaks in the two are misaligned by different amounts</a:t>
                </a:r>
              </a:p>
              <a:p>
                <a:r>
                  <a:rPr lang="en-US" altLang="ko-KR" sz="2400" dirty="0" smtClean="0">
                    <a:sym typeface="Wingdings" panose="05000000000000000000" pitchFamily="2" charset="2"/>
                  </a:rPr>
                  <a:t> Simply correlating the profiles </a:t>
                </a:r>
                <a:r>
                  <a:rPr lang="en-US" altLang="ko-KR" sz="2400" b="1" dirty="0" smtClean="0">
                    <a:sym typeface="Wingdings" panose="05000000000000000000" pitchFamily="2" charset="2"/>
                  </a:rPr>
                  <a:t>DOES NOT </a:t>
                </a:r>
                <a:r>
                  <a:rPr lang="en-US" altLang="ko-KR" sz="2400" dirty="0" smtClean="0">
                    <a:sym typeface="Wingdings" panose="05000000000000000000" pitchFamily="2" charset="2"/>
                  </a:rPr>
                  <a:t>work</a:t>
                </a:r>
              </a:p>
              <a:p>
                <a:endParaRPr lang="en-US" altLang="ko-KR" dirty="0">
                  <a:sym typeface="Wingdings" panose="05000000000000000000" pitchFamily="2" charset="2"/>
                </a:endParaRPr>
              </a:p>
              <a:p>
                <a:pPr marL="0" indent="0">
                  <a:buNone/>
                </a:pPr>
                <a:endParaRPr lang="ko-KR" altLang="en-US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909" t="-212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058" y="3415052"/>
            <a:ext cx="4336245" cy="2836015"/>
          </a:xfrm>
          <a:prstGeom prst="rect">
            <a:avLst/>
          </a:prstGeom>
        </p:spPr>
      </p:pic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803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Comparing Multipath </a:t>
            </a:r>
            <a:r>
              <a:rPr lang="en-US" altLang="ko-KR" dirty="0"/>
              <a:t>Profiles;</a:t>
            </a:r>
            <a:br>
              <a:rPr lang="en-US" altLang="ko-KR" dirty="0"/>
            </a:br>
            <a:r>
              <a:rPr lang="en-US" altLang="ko-KR" dirty="0"/>
              <a:t>Dynamic Warping of Multipath </a:t>
            </a:r>
            <a:r>
              <a:rPr lang="en-US" altLang="ko-KR" dirty="0" smtClean="0"/>
              <a:t>Profiles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Even if the same person says the same word twice, she may intonate and speed up differently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 two time sequences captured are misaligned at different segments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In matching the utterances, a key challenge is 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to automatically identify these shifts and align corresponding segments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They borrow a well-established technique from speech processing: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Dynamic Time Warping (DTW)</a:t>
            </a:r>
            <a:endParaRPr lang="en-US" altLang="ko-KR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1026" name="Picture 2" descr="http://www.callcentrehelper.com/images/stories/Q2-2008/speech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8"/>
          <a:stretch/>
        </p:blipFill>
        <p:spPr bwMode="auto">
          <a:xfrm>
            <a:off x="8959441" y="2223083"/>
            <a:ext cx="2421127" cy="184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callcentrehelper.com/images/stories/Q2-2008/speech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8"/>
          <a:stretch/>
        </p:blipFill>
        <p:spPr bwMode="auto">
          <a:xfrm>
            <a:off x="8961988" y="4165068"/>
            <a:ext cx="2421127" cy="184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858773" y="2684396"/>
            <a:ext cx="5854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400" dirty="0" smtClean="0"/>
              <a:t>A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858773" y="4626381"/>
            <a:ext cx="7377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400" dirty="0" smtClean="0"/>
              <a:t>A’</a:t>
            </a:r>
            <a:endParaRPr lang="ko-KR" altLang="en-US" dirty="0"/>
          </a:p>
        </p:txBody>
      </p:sp>
      <p:sp>
        <p:nvSpPr>
          <p:cNvPr id="8" name="오른쪽 화살표 7"/>
          <p:cNvSpPr/>
          <p:nvPr/>
        </p:nvSpPr>
        <p:spPr>
          <a:xfrm rot="10800000">
            <a:off x="9596475" y="2881902"/>
            <a:ext cx="573529" cy="528317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오른쪽 화살표 10"/>
          <p:cNvSpPr/>
          <p:nvPr/>
        </p:nvSpPr>
        <p:spPr>
          <a:xfrm rot="10800000">
            <a:off x="9654460" y="4823887"/>
            <a:ext cx="573529" cy="528317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607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Comparing Multipath Profiles;</a:t>
            </a:r>
            <a:br>
              <a:rPr lang="en-US" altLang="ko-KR" dirty="0"/>
            </a:br>
            <a:r>
              <a:rPr lang="en-US" altLang="ko-KR" dirty="0"/>
              <a:t>Dynamic Warping of Multipath Profiles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DTW needs two input:</a:t>
                </a:r>
              </a:p>
              <a:p>
                <a:pPr lvl="1"/>
                <a:r>
                  <a:rPr lang="en-US" altLang="ko-KR" dirty="0" smtClean="0"/>
                  <a:t>Two time series </a:t>
                </a:r>
                <a:r>
                  <a:rPr lang="en-US" altLang="ko-KR" dirty="0" smtClean="0">
                    <a:sym typeface="Wingdings" panose="05000000000000000000" pitchFamily="2" charset="2"/>
                  </a:rPr>
                  <a:t> two multipath profiles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𝑖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𝑎𝑛𝑑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𝑗</m:t>
                        </m:r>
                      </m:sub>
                    </m:sSub>
                  </m:oMath>
                </a14:m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A cost metric </a:t>
                </a:r>
                <a:r>
                  <a:rPr lang="en-US" altLang="ko-KR" dirty="0" smtClean="0">
                    <a:sym typeface="Wingdings" panose="05000000000000000000" pitchFamily="2" charset="2"/>
                  </a:rPr>
                  <a:t> Euclidean distance between the two power values: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𝐶</m:t>
                        </m:r>
                      </m:e>
                      <m:sub>
                        <m:r>
                          <a:rPr lang="ko-KR" alt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</m:t>
                        </m:r>
                        <m:r>
                          <a:rPr lang="ko-KR" alt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𝛽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=|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ko-KR" alt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𝛼</m:t>
                        </m:r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ko-KR" alt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𝛽</m:t>
                        </m:r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|</m:t>
                    </m:r>
                  </m:oMath>
                </a14:m>
                <a:endParaRPr lang="en-US" altLang="ko-KR" dirty="0" smtClean="0"/>
              </a:p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606" t="-1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000" y="3070371"/>
            <a:ext cx="6240359" cy="2907097"/>
          </a:xfrm>
          <a:prstGeom prst="rect">
            <a:avLst/>
          </a:prstGeom>
        </p:spPr>
      </p:pic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482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Other challenges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Addressing power scaling challenge</a:t>
            </a:r>
          </a:p>
          <a:p>
            <a:pPr lvl="1"/>
            <a:r>
              <a:rPr lang="en-US" altLang="ko-KR" sz="2000" dirty="0" smtClean="0"/>
              <a:t>Using normalized derivative sequences</a:t>
            </a:r>
            <a:endParaRPr lang="en-US" altLang="ko-KR" sz="2000" dirty="0" smtClean="0"/>
          </a:p>
          <a:p>
            <a:r>
              <a:rPr lang="en-US" altLang="ko-KR" sz="2400" dirty="0" smtClean="0"/>
              <a:t>Estimating the desired tag’s position</a:t>
            </a:r>
          </a:p>
          <a:p>
            <a:pPr lvl="1"/>
            <a:r>
              <a:rPr lang="en-US" altLang="ko-KR" sz="2000" dirty="0" smtClean="0"/>
              <a:t>Using hierarchical approach </a:t>
            </a:r>
            <a:endParaRPr lang="ko-KR" altLang="en-US" sz="2000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054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Implementation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PinIt</a:t>
            </a:r>
            <a:r>
              <a:rPr lang="en-US" altLang="ko-KR" dirty="0" smtClean="0"/>
              <a:t> using</a:t>
            </a:r>
          </a:p>
          <a:p>
            <a:pPr lvl="1"/>
            <a:r>
              <a:rPr lang="en-US" altLang="ko-KR" dirty="0" smtClean="0"/>
              <a:t>USRP software radios (USRP N210)</a:t>
            </a:r>
          </a:p>
          <a:p>
            <a:pPr lvl="1"/>
            <a:r>
              <a:rPr lang="en-US" altLang="ko-KR" dirty="0" smtClean="0"/>
              <a:t>Commercial EPC Gen-2 UHF RFIDs</a:t>
            </a:r>
          </a:p>
          <a:p>
            <a:pPr lvl="1"/>
            <a:r>
              <a:rPr lang="en-US" altLang="ko-KR" dirty="0" smtClean="0"/>
              <a:t>Moving Antenna: Omni-directional VERT900 antenna &amp; iRobot Create robot</a:t>
            </a:r>
          </a:p>
          <a:p>
            <a:pPr lvl="2"/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6205" y="3739952"/>
            <a:ext cx="5653111" cy="1935376"/>
          </a:xfrm>
          <a:prstGeom prst="rect">
            <a:avLst/>
          </a:prstGeom>
        </p:spPr>
      </p:pic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381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 in Field Experiments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They conduct field experiments in </a:t>
            </a:r>
          </a:p>
          <a:p>
            <a:pPr lvl="1"/>
            <a:r>
              <a:rPr lang="en-US" altLang="ko-KR" dirty="0" smtClean="0"/>
              <a:t>the engineering library of their university</a:t>
            </a:r>
          </a:p>
          <a:p>
            <a:pPr lvl="1"/>
            <a:r>
              <a:rPr lang="en-US" altLang="ko-KR" dirty="0" smtClean="0"/>
              <a:t>200 reference tags evenly spaced by 15cm are deployed on 12 racks (60 shelves) </a:t>
            </a:r>
            <a:endParaRPr lang="en-US" altLang="ko-KR" dirty="0"/>
          </a:p>
          <a:p>
            <a:pPr lvl="2"/>
            <a:r>
              <a:rPr lang="en-US" altLang="ko-KR" dirty="0" smtClean="0"/>
              <a:t>The shelves are made of metal and full of books</a:t>
            </a:r>
          </a:p>
          <a:p>
            <a:pPr lvl="1"/>
            <a:r>
              <a:rPr lang="en-US" altLang="ko-KR" dirty="0" smtClean="0"/>
              <a:t>They adhere the desired tag to the spine of a book and move the book around to </a:t>
            </a:r>
            <a:r>
              <a:rPr lang="en-US" altLang="ko-KR" b="1" dirty="0" smtClean="0"/>
              <a:t>100</a:t>
            </a:r>
            <a:r>
              <a:rPr lang="en-US" altLang="ko-KR" dirty="0" smtClean="0"/>
              <a:t> different locations</a:t>
            </a:r>
          </a:p>
          <a:p>
            <a:r>
              <a:rPr lang="en-US" altLang="ko-KR" dirty="0" smtClean="0"/>
              <a:t>Comparing with </a:t>
            </a:r>
            <a:r>
              <a:rPr lang="en-US" altLang="ko-KR" dirty="0" err="1" smtClean="0"/>
              <a:t>PinIt</a:t>
            </a:r>
            <a:r>
              <a:rPr lang="en-US" altLang="ko-KR" dirty="0" smtClean="0"/>
              <a:t> with two baseline scheme</a:t>
            </a:r>
          </a:p>
          <a:p>
            <a:pPr lvl="1"/>
            <a:r>
              <a:rPr lang="en-US" altLang="ko-KR" dirty="0" smtClean="0"/>
              <a:t>RSSI-based</a:t>
            </a:r>
          </a:p>
          <a:p>
            <a:pPr lvl="1"/>
            <a:r>
              <a:rPr lang="en-US" altLang="ko-KR" dirty="0" err="1" smtClean="0"/>
              <a:t>AoA</a:t>
            </a:r>
            <a:r>
              <a:rPr lang="en-US" altLang="ko-KR" dirty="0" smtClean="0"/>
              <a:t>-based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5900" y="3547950"/>
            <a:ext cx="4766709" cy="2429518"/>
          </a:xfrm>
          <a:prstGeom prst="rect">
            <a:avLst/>
          </a:prstGeom>
        </p:spPr>
      </p:pic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507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 in Field Experiments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97280" y="1845734"/>
            <a:ext cx="4372342" cy="4023360"/>
          </a:xfrm>
        </p:spPr>
        <p:txBody>
          <a:bodyPr/>
          <a:lstStyle/>
          <a:p>
            <a:r>
              <a:rPr lang="en-US" altLang="ko-KR" dirty="0" smtClean="0"/>
              <a:t>Accuracy in locating the misplaced book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142" y="2583966"/>
            <a:ext cx="4598618" cy="2393200"/>
          </a:xfrm>
          <a:prstGeom prst="rect">
            <a:avLst/>
          </a:prstGeom>
        </p:spPr>
      </p:pic>
      <p:sp>
        <p:nvSpPr>
          <p:cNvPr id="5" name="내용 개체 틀 2"/>
          <p:cNvSpPr txBox="1">
            <a:spLocks/>
          </p:cNvSpPr>
          <p:nvPr/>
        </p:nvSpPr>
        <p:spPr>
          <a:xfrm>
            <a:off x="6126480" y="1845734"/>
            <a:ext cx="4372342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1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1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Effect of the Distance from Desired Tag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301" y="2660814"/>
            <a:ext cx="4136699" cy="2393200"/>
          </a:xfrm>
          <a:prstGeom prst="rect">
            <a:avLst/>
          </a:prstGeom>
        </p:spPr>
      </p:pic>
      <p:sp>
        <p:nvSpPr>
          <p:cNvPr id="7" name="바닥글 개체 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793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 in </a:t>
            </a:r>
            <a:r>
              <a:rPr lang="en-US" altLang="ko-KR" dirty="0" smtClean="0"/>
              <a:t>LOS and NLOS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There are two questions</a:t>
            </a:r>
          </a:p>
          <a:p>
            <a:pPr lvl="1"/>
            <a:r>
              <a:rPr lang="en-US" altLang="ko-KR" dirty="0" smtClean="0"/>
              <a:t>How do the localization systems compare in LOS and NLOS respectively?</a:t>
            </a:r>
          </a:p>
          <a:p>
            <a:pPr lvl="1"/>
            <a:r>
              <a:rPr lang="en-US" altLang="ko-KR" dirty="0" smtClean="0"/>
              <a:t>What is the finest resolution each system can achieve given a large density of reference tag?</a:t>
            </a:r>
          </a:p>
          <a:p>
            <a:r>
              <a:rPr lang="en-US" altLang="ko-KR" dirty="0" smtClean="0"/>
              <a:t>They use a separate setup in a typical office lounge for making LOS environment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28" y="3272880"/>
            <a:ext cx="11337681" cy="28443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06598" y="3397541"/>
            <a:ext cx="54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LOS</a:t>
            </a:r>
            <a:endParaRPr lang="ko-KR" alt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9413846" y="3397541"/>
            <a:ext cx="695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NLOS</a:t>
            </a:r>
            <a:endParaRPr lang="ko-KR" altLang="en-US" b="1" dirty="0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60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Concluding Remarks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 common complaint industries have about RFID system is the lack of reliable, fine-grained position information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By exploiting multipath, </a:t>
            </a:r>
            <a:r>
              <a:rPr lang="en-US" altLang="ko-KR" dirty="0" err="1" smtClean="0"/>
              <a:t>PinIt</a:t>
            </a:r>
            <a:r>
              <a:rPr lang="en-US" altLang="ko-KR" dirty="0" smtClean="0"/>
              <a:t> presents a solution based on </a:t>
            </a:r>
          </a:p>
          <a:p>
            <a:pPr lvl="1"/>
            <a:r>
              <a:rPr lang="en-US" altLang="ko-KR" dirty="0" smtClean="0"/>
              <a:t>Dynamic time warping that achieves 16cm 90</a:t>
            </a:r>
            <a:r>
              <a:rPr lang="en-US" altLang="ko-KR" baseline="30000" dirty="0" smtClean="0"/>
              <a:t>th</a:t>
            </a:r>
            <a:r>
              <a:rPr lang="en-US" altLang="ko-KR" dirty="0" smtClean="0"/>
              <a:t> and 25cm 99</a:t>
            </a:r>
            <a:r>
              <a:rPr lang="en-US" altLang="ko-KR" baseline="30000" dirty="0" smtClean="0"/>
              <a:t>th</a:t>
            </a:r>
            <a:r>
              <a:rPr lang="en-US" altLang="ko-KR" dirty="0" smtClean="0"/>
              <a:t> percentile accuracy</a:t>
            </a:r>
          </a:p>
          <a:p>
            <a:pPr lvl="1"/>
            <a:r>
              <a:rPr lang="en-US" altLang="ko-KR" dirty="0" smtClean="0"/>
              <a:t>Enabling reliable centimeter-scale positioning in densely packed environments</a:t>
            </a:r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D555-F64A-4B85-BE90-CB84D34AB0D4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478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추억">
  <a:themeElements>
    <a:clrScheme name="추억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추억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추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1302</TotalTime>
  <Words>1139</Words>
  <Application>Microsoft Office PowerPoint</Application>
  <PresentationFormat>와이드스크린</PresentationFormat>
  <Paragraphs>184</Paragraphs>
  <Slides>20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6" baseType="lpstr">
      <vt:lpstr>맑은 고딕</vt:lpstr>
      <vt:lpstr>Calibri</vt:lpstr>
      <vt:lpstr>Calibri Light</vt:lpstr>
      <vt:lpstr>Cambria Math</vt:lpstr>
      <vt:lpstr>Wingdings</vt:lpstr>
      <vt:lpstr>추억</vt:lpstr>
      <vt:lpstr>Dude, Where’s My Card?  RFID Positioning That Works with Multipath and Non-Line of Sight</vt:lpstr>
      <vt:lpstr>Where is my card?</vt:lpstr>
      <vt:lpstr>PinIt</vt:lpstr>
      <vt:lpstr>PinIt; Challenge</vt:lpstr>
      <vt:lpstr>PinIt; Approach</vt:lpstr>
      <vt:lpstr>PinIt; Overview</vt:lpstr>
      <vt:lpstr>Acquiring a Tag’s Multipath Profile</vt:lpstr>
      <vt:lpstr>Multipath Profile Acquisition Using Antenna Array</vt:lpstr>
      <vt:lpstr>Multipath Profile Acquisition via Antenna Motion</vt:lpstr>
      <vt:lpstr>Multipath Profile Acquisition via Antenna Motion</vt:lpstr>
      <vt:lpstr>Multipath Profile Acquisition via Antenna Motion</vt:lpstr>
      <vt:lpstr>Comparing Multipath Profiles</vt:lpstr>
      <vt:lpstr>Comparing Multipath Profiles; Dynamic Warping of Multipath Profiles</vt:lpstr>
      <vt:lpstr>Comparing Multipath Profiles; Dynamic Warping of Multipath Profiles</vt:lpstr>
      <vt:lpstr>Other challenges</vt:lpstr>
      <vt:lpstr>Implementation</vt:lpstr>
      <vt:lpstr>Evaluation in Field Experiments</vt:lpstr>
      <vt:lpstr>Evaluation in Field Experiments</vt:lpstr>
      <vt:lpstr>Evaluation in LOS and NLOS</vt:lpstr>
      <vt:lpstr>Concluding Remarks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Dude, Where’s My Card?  RFID Positioning That Works with Multipath and Non-Line of Sight</dc:title>
  <dc:creator>raboM</dc:creator>
  <cp:lastModifiedBy>raboM</cp:lastModifiedBy>
  <cp:revision>54</cp:revision>
  <dcterms:created xsi:type="dcterms:W3CDTF">2013-09-24T10:46:44Z</dcterms:created>
  <dcterms:modified xsi:type="dcterms:W3CDTF">2013-10-02T01:35:09Z</dcterms:modified>
</cp:coreProperties>
</file>