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9" r:id="rId3"/>
    <p:sldId id="280" r:id="rId4"/>
    <p:sldId id="271" r:id="rId5"/>
    <p:sldId id="270" r:id="rId6"/>
    <p:sldId id="272" r:id="rId7"/>
    <p:sldId id="264" r:id="rId8"/>
    <p:sldId id="274" r:id="rId9"/>
    <p:sldId id="265" r:id="rId10"/>
    <p:sldId id="268" r:id="rId11"/>
    <p:sldId id="273" r:id="rId12"/>
    <p:sldId id="266" r:id="rId13"/>
    <p:sldId id="277" r:id="rId14"/>
    <p:sldId id="281" r:id="rId15"/>
    <p:sldId id="282" r:id="rId16"/>
    <p:sldId id="278" r:id="rId17"/>
    <p:sldId id="267" r:id="rId18"/>
    <p:sldId id="276" r:id="rId19"/>
    <p:sldId id="258" r:id="rId20"/>
    <p:sldId id="279" r:id="rId21"/>
    <p:sldId id="283" r:id="rId22"/>
    <p:sldId id="284" r:id="rId23"/>
    <p:sldId id="285" r:id="rId24"/>
    <p:sldId id="286" r:id="rId25"/>
  </p:sldIdLst>
  <p:sldSz cx="9144000" cy="6858000" type="screen4x3"/>
  <p:notesSz cx="6788150" cy="9923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198" autoAdjust="0"/>
  </p:normalViewPr>
  <p:slideViewPr>
    <p:cSldViewPr snapToGrid="0">
      <p:cViewPr varScale="1">
        <p:scale>
          <a:sx n="79" d="100"/>
          <a:sy n="79" d="100"/>
        </p:scale>
        <p:origin x="24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84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5440" y="0"/>
            <a:ext cx="2941532" cy="4984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F4266-6767-490B-925C-49832AEB1318}" type="datetimeFigureOut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4994"/>
            <a:ext cx="2941532" cy="498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5440" y="9424994"/>
            <a:ext cx="2941532" cy="498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09DFB-9A4C-4F88-89AB-CCB035531E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599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5047" y="2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77A31-5759-45AD-8ADC-802C877A4F48}" type="datetimeFigureOut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1239838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815" y="4775666"/>
            <a:ext cx="5430520" cy="39073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5047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FA181-6EB4-4204-B637-A1CC2C29DA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16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2050" y="1239838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9475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핸들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-&gt; </a:t>
            </a:r>
            <a:r>
              <a:rPr lang="ko-KR" altLang="en-US" baseline="0" dirty="0" smtClean="0"/>
              <a:t>기계식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449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스마트 </a:t>
            </a:r>
            <a:r>
              <a:rPr lang="ko-KR" altLang="en-US" dirty="0" err="1" smtClean="0"/>
              <a:t>크루즈</a:t>
            </a:r>
            <a:r>
              <a:rPr lang="ko-KR" altLang="en-US" dirty="0" smtClean="0"/>
              <a:t> 컨트롤</a:t>
            </a:r>
            <a:endParaRPr lang="en-US" altLang="ko-KR" dirty="0" smtClean="0"/>
          </a:p>
          <a:p>
            <a:r>
              <a:rPr lang="ko-KR" altLang="en-US" dirty="0" smtClean="0"/>
              <a:t>풀 </a:t>
            </a:r>
            <a:r>
              <a:rPr lang="ko-KR" altLang="en-US" dirty="0" err="1" smtClean="0"/>
              <a:t>어뎁티브</a:t>
            </a:r>
            <a:r>
              <a:rPr lang="ko-KR" altLang="en-US" dirty="0" smtClean="0"/>
              <a:t> </a:t>
            </a:r>
            <a:r>
              <a:rPr lang="en-US" altLang="ko-KR" dirty="0" smtClean="0"/>
              <a:t>LED </a:t>
            </a:r>
            <a:r>
              <a:rPr lang="ko-KR" altLang="en-US" dirty="0" smtClean="0"/>
              <a:t>헤드램프</a:t>
            </a:r>
            <a:endParaRPr lang="en-US" altLang="ko-KR" dirty="0" smtClean="0"/>
          </a:p>
          <a:p>
            <a:r>
              <a:rPr lang="ko-KR" altLang="en-US" dirty="0" smtClean="0"/>
              <a:t>버튼시동장치</a:t>
            </a:r>
            <a:endParaRPr lang="en-US" altLang="ko-KR" dirty="0" smtClean="0"/>
          </a:p>
          <a:p>
            <a:r>
              <a:rPr lang="ko-KR" altLang="en-US" dirty="0" smtClean="0"/>
              <a:t>스마트키 시스템</a:t>
            </a:r>
            <a:endParaRPr lang="en-US" altLang="ko-KR" dirty="0" smtClean="0"/>
          </a:p>
          <a:p>
            <a:r>
              <a:rPr lang="ko-KR" altLang="en-US" dirty="0" smtClean="0"/>
              <a:t>타이어공기압감지장치</a:t>
            </a:r>
            <a:endParaRPr lang="en-US" altLang="ko-KR" dirty="0" smtClean="0"/>
          </a:p>
          <a:p>
            <a:r>
              <a:rPr lang="ko-KR" altLang="en-US" dirty="0" smtClean="0"/>
              <a:t>전자파킹 </a:t>
            </a:r>
            <a:r>
              <a:rPr lang="ko-KR" altLang="en-US" dirty="0" err="1" smtClean="0"/>
              <a:t>브래이크</a:t>
            </a:r>
            <a:endParaRPr lang="en-US" altLang="ko-KR" dirty="0" smtClean="0"/>
          </a:p>
          <a:p>
            <a:r>
              <a:rPr lang="ko-KR" altLang="en-US" dirty="0" smtClean="0"/>
              <a:t>전자식 </a:t>
            </a:r>
            <a:r>
              <a:rPr lang="ko-KR" altLang="en-US" dirty="0" err="1" smtClean="0"/>
              <a:t>엑티브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헤드레스트</a:t>
            </a:r>
            <a:endParaRPr lang="en-US" altLang="ko-KR" dirty="0" smtClean="0"/>
          </a:p>
          <a:p>
            <a:r>
              <a:rPr lang="ko-KR" altLang="en-US" dirty="0" smtClean="0"/>
              <a:t>차량 통합제어 시스템</a:t>
            </a:r>
            <a:endParaRPr lang="en-US" altLang="ko-KR" dirty="0" smtClean="0"/>
          </a:p>
          <a:p>
            <a:r>
              <a:rPr lang="ko-KR" altLang="en-US" dirty="0" smtClean="0"/>
              <a:t>차선이탈 경보 시스템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986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'X-by-Wire'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기술은 원래 항공기의 조종기술을 향상시키기 위해 도입된 개념으로 기계적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케이블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로드 또는 유압 등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 수단에 의해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스포일러나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엘리베이터 같은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액츄에이터를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조종하던 방식을 전기적인 신호전달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(Wire)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에 의한 조종방식으로 대체한 것으로 보다 정교한 조종과 함께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응답성을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월등히 개선할 수 있다는 장점이 있습니다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8047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Traction Control </a:t>
            </a:r>
          </a:p>
          <a:p>
            <a:r>
              <a:rPr lang="en-US" altLang="ko-KR" dirty="0" smtClean="0"/>
              <a:t>Electric Power Steering</a:t>
            </a:r>
          </a:p>
          <a:p>
            <a:r>
              <a:rPr lang="en-US" altLang="ko-KR" dirty="0" smtClean="0"/>
              <a:t>Vehicle Dynamics Integrated Management system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19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421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ECU</a:t>
            </a:r>
            <a:r>
              <a:rPr lang="ko-KR" altLang="en-US" dirty="0" smtClean="0"/>
              <a:t>간 통신도 많이 졌고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효율적인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네트워크 설계가 필요해짐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092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61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9496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124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115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3721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964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057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719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705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49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자동차가 컴퓨터처럼 변한다면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보통 우리가 자주하는 소프트웨어 업그레이드와 같은 일이 빈번하게 </a:t>
            </a:r>
            <a:r>
              <a:rPr lang="ko-KR" altLang="en-US" baseline="0" dirty="0" err="1" smtClean="0"/>
              <a:t>일어날듯</a:t>
            </a:r>
            <a:endParaRPr lang="en-US" altLang="ko-KR" baseline="0" dirty="0" smtClean="0"/>
          </a:p>
          <a:p>
            <a:r>
              <a:rPr lang="ko-KR" altLang="en-US" baseline="0" dirty="0" smtClean="0"/>
              <a:t>기능들을 합치거나 </a:t>
            </a:r>
            <a:r>
              <a:rPr lang="ko-KR" altLang="en-US" baseline="0" dirty="0" err="1" smtClean="0"/>
              <a:t>변경하는데에</a:t>
            </a:r>
            <a:r>
              <a:rPr lang="ko-KR" altLang="en-US" baseline="0" dirty="0" smtClean="0"/>
              <a:t> 있어 </a:t>
            </a:r>
            <a:r>
              <a:rPr lang="en-US" altLang="ko-KR" baseline="0" dirty="0" smtClean="0"/>
              <a:t>scalability </a:t>
            </a:r>
            <a:r>
              <a:rPr lang="ko-KR" altLang="en-US" baseline="0" dirty="0" smtClean="0"/>
              <a:t>및 </a:t>
            </a:r>
            <a:r>
              <a:rPr lang="en-US" altLang="ko-KR" baseline="0" dirty="0" smtClean="0"/>
              <a:t>flexibility</a:t>
            </a:r>
            <a:r>
              <a:rPr lang="ko-KR" altLang="en-US" baseline="0" dirty="0" smtClean="0"/>
              <a:t>가 </a:t>
            </a:r>
            <a:r>
              <a:rPr lang="ko-KR" altLang="en-US" baseline="0" dirty="0" err="1" smtClean="0"/>
              <a:t>높아져야함</a:t>
            </a:r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665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ECU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SWC 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AUTOSAR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com</a:t>
            </a:r>
            <a:r>
              <a:rPr lang="en-US" altLang="ko-KR" baseline="0" dirty="0" smtClean="0"/>
              <a:t>pliant </a:t>
            </a:r>
            <a:r>
              <a:rPr lang="ko-KR" altLang="en-US" baseline="0" dirty="0" smtClean="0"/>
              <a:t>하게 구현되어야 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969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시스템설계</a:t>
            </a:r>
            <a:r>
              <a:rPr lang="en-US" altLang="ko-KR" dirty="0" smtClean="0"/>
              <a:t>, ECU </a:t>
            </a:r>
            <a:r>
              <a:rPr lang="ko-KR" altLang="en-US" dirty="0" smtClean="0"/>
              <a:t>설정단계에서는 </a:t>
            </a:r>
            <a:r>
              <a:rPr lang="en-US" altLang="ko-KR" dirty="0" smtClean="0"/>
              <a:t>ARXML</a:t>
            </a:r>
            <a:r>
              <a:rPr lang="ko-KR" altLang="en-US" dirty="0" smtClean="0"/>
              <a:t>을 작성하는 단계로서 전체 과정의 </a:t>
            </a:r>
            <a:r>
              <a:rPr lang="en-US" altLang="ko-KR" dirty="0" smtClean="0"/>
              <a:t>70% </a:t>
            </a:r>
            <a:r>
              <a:rPr lang="ko-KR" altLang="en-US" dirty="0" smtClean="0"/>
              <a:t>이상 업무량을 차지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전 </a:t>
            </a:r>
            <a:r>
              <a:rPr lang="en-US" altLang="ko-KR" dirty="0" smtClean="0"/>
              <a:t>slide </a:t>
            </a:r>
            <a:r>
              <a:rPr lang="ko-KR" altLang="en-US" dirty="0" smtClean="0"/>
              <a:t>참고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2641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r>
              <a:rPr lang="ko-KR" altLang="en-US" dirty="0" smtClean="0"/>
              <a:t>단</a:t>
            </a:r>
            <a:r>
              <a:rPr lang="ko-KR" altLang="en-US" baseline="0" dirty="0" smtClean="0"/>
              <a:t>계 </a:t>
            </a:r>
            <a:r>
              <a:rPr lang="en-US" altLang="ko-KR" baseline="0" dirty="0" smtClean="0"/>
              <a:t>BSW </a:t>
            </a:r>
            <a:r>
              <a:rPr lang="ko-KR" altLang="en-US" baseline="0" dirty="0" smtClean="0"/>
              <a:t>모듈을 구현하는 각 회사 확장이 필요할 때 독자기능</a:t>
            </a:r>
            <a:r>
              <a:rPr lang="en-US" altLang="ko-KR" baseline="0" dirty="0" smtClean="0"/>
              <a:t>(AUTOSAR </a:t>
            </a:r>
            <a:r>
              <a:rPr lang="ko-KR" altLang="en-US" baseline="0" dirty="0" smtClean="0"/>
              <a:t>에서 지원하지 않는 기능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을 정의해 </a:t>
            </a:r>
            <a:r>
              <a:rPr lang="en-US" altLang="ko-KR" baseline="0" dirty="0" smtClean="0"/>
              <a:t>XML </a:t>
            </a:r>
            <a:r>
              <a:rPr lang="ko-KR" altLang="en-US" baseline="0" dirty="0" smtClean="0"/>
              <a:t>규약을 </a:t>
            </a:r>
            <a:r>
              <a:rPr lang="ko-KR" altLang="en-US" baseline="0" dirty="0" err="1" smtClean="0"/>
              <a:t>추가해넣을수</a:t>
            </a:r>
            <a:r>
              <a:rPr lang="ko-KR" altLang="en-US" baseline="0" dirty="0" smtClean="0"/>
              <a:t> 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대표적으로 </a:t>
            </a:r>
            <a:r>
              <a:rPr lang="en-US" altLang="ko-KR" baseline="0" dirty="0" err="1" smtClean="0"/>
              <a:t>autosar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os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mcal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flexray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rte</a:t>
            </a:r>
            <a:r>
              <a:rPr lang="ko-KR" altLang="en-US" baseline="0" dirty="0" smtClean="0"/>
              <a:t>를 들 수 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err="1" smtClean="0"/>
              <a:t>Autosar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os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경우는 인터럽트 벡터 테이블 번호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인터럽트 우선 순위 등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mcal</a:t>
            </a:r>
            <a:r>
              <a:rPr lang="ko-KR" altLang="en-US" baseline="0" dirty="0" smtClean="0"/>
              <a:t>은 </a:t>
            </a:r>
            <a:r>
              <a:rPr lang="en-US" altLang="ko-KR" baseline="0" dirty="0" err="1" smtClean="0"/>
              <a:t>mcal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지원을 위한 </a:t>
            </a:r>
            <a:r>
              <a:rPr lang="en-US" altLang="ko-KR" baseline="0" dirty="0" smtClean="0"/>
              <a:t>complex driver </a:t>
            </a:r>
            <a:r>
              <a:rPr lang="ko-KR" altLang="en-US" baseline="0" dirty="0" smtClean="0"/>
              <a:t>설정기능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flexray</a:t>
            </a:r>
            <a:r>
              <a:rPr lang="ko-KR" altLang="en-US" baseline="0" dirty="0" smtClean="0"/>
              <a:t>는 독자적인 통신 설정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rte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의 경우 </a:t>
            </a:r>
            <a:r>
              <a:rPr lang="en-US" altLang="ko-KR" baseline="0" dirty="0" err="1" smtClean="0"/>
              <a:t>os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없는 상태에서 작동하는 설정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2249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948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14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C3D1-1041-41C8-8113-1B6B61F7301A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19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962E0-2068-4D23-9B94-94156AB287C8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835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23DAC-007C-4AA3-83D0-AC20F8729C27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38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F98C-312D-4835-B901-5289061AACB6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45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8CC1E-0DEA-4EFA-92D7-B9DEABD30F0D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35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F127-2D76-45C6-AA9F-FD9A6BDACB40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27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FC9FC-BFB4-4D37-90B4-7693F6AE0A1E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64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3B2E-B432-4EDD-A9A2-8CE8065FCC24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131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C7EDD-6CE7-491C-8685-0413F65EEB7B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6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1003-61CD-466E-A10D-1C6482B147F3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308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2D24-B006-480D-98D5-91D8AA8F4D44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C3F69-3637-40E3-B94E-7AD25F829268}" type="datetime1">
              <a:rPr lang="ko-KR" altLang="en-US" smtClean="0"/>
              <a:t>2014-05-19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223B-5791-499C-856C-B3E59D33AE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91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enesis.hyundai.com/K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AUTOSAR Overview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ko-KR" altLang="en-US" dirty="0" smtClean="0"/>
              <a:t>무선데이터통신 연구실</a:t>
            </a:r>
            <a:endParaRPr lang="en-US" altLang="ko-KR" dirty="0" smtClean="0"/>
          </a:p>
          <a:p>
            <a:r>
              <a:rPr lang="ko-KR" altLang="en-US" dirty="0" smtClean="0"/>
              <a:t>하지훈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2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기계식 자동차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Patent </a:t>
            </a:r>
            <a:r>
              <a:rPr lang="en-US" altLang="ko-KR" dirty="0" err="1"/>
              <a:t>Motorwagen</a:t>
            </a:r>
            <a:r>
              <a:rPr lang="en-US" altLang="ko-KR" dirty="0"/>
              <a:t> by </a:t>
            </a:r>
            <a:r>
              <a:rPr lang="en-US" altLang="ko-KR" dirty="0" smtClean="0"/>
              <a:t>Karl </a:t>
            </a:r>
            <a:r>
              <a:rPr lang="en-US" altLang="ko-KR" dirty="0"/>
              <a:t>Benz in </a:t>
            </a:r>
            <a:r>
              <a:rPr lang="en-US" altLang="ko-KR" dirty="0" smtClean="0"/>
              <a:t>1886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pPr/>
              <a:t>2</a:t>
            </a:fld>
            <a:endParaRPr lang="ko-KR" altLang="en-US"/>
          </a:p>
        </p:txBody>
      </p:sp>
      <p:pic>
        <p:nvPicPr>
          <p:cNvPr id="12" name="그림 11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73" y="2377440"/>
            <a:ext cx="6621454" cy="421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4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자동차의 전자화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/>
              <a:t>현대자동차 </a:t>
            </a:r>
            <a:r>
              <a:rPr lang="en-US" altLang="ko-KR" sz="2400" dirty="0" smtClean="0"/>
              <a:t>‘</a:t>
            </a:r>
            <a:r>
              <a:rPr lang="ko-KR" altLang="en-US" sz="2400" dirty="0" err="1" smtClean="0"/>
              <a:t>제네시스</a:t>
            </a:r>
            <a:r>
              <a:rPr lang="en-US" altLang="ko-KR" sz="2400" dirty="0" smtClean="0"/>
              <a:t>‘ </a:t>
            </a:r>
            <a:r>
              <a:rPr lang="ko-KR" altLang="en-US" sz="2400" dirty="0" smtClean="0"/>
              <a:t>홈페이지</a:t>
            </a:r>
            <a:endParaRPr lang="en-US" altLang="ko-KR" sz="2400" dirty="0" smtClean="0"/>
          </a:p>
          <a:p>
            <a:pPr lvl="1"/>
            <a:r>
              <a:rPr lang="en-US" altLang="ko-KR" sz="2000" dirty="0" smtClean="0">
                <a:hlinkClick r:id="rId3"/>
              </a:rPr>
              <a:t>http://genesis.hyundai.com/KR</a:t>
            </a:r>
            <a:endParaRPr lang="en-US" altLang="ko-KR" sz="2000" dirty="0" smtClean="0"/>
          </a:p>
          <a:p>
            <a:pPr lvl="1"/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45" y="2618018"/>
            <a:ext cx="7661910" cy="39208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15712" y="6567012"/>
            <a:ext cx="29835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출처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자동차의 전기</a:t>
            </a:r>
            <a:r>
              <a:rPr lang="en-US" altLang="ko-KR" sz="1000" dirty="0" smtClean="0"/>
              <a:t>/</a:t>
            </a:r>
            <a:r>
              <a:rPr lang="ko-KR" altLang="en-US" sz="1000" dirty="0" smtClean="0"/>
              <a:t>전자화 동향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광운대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임한상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6627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자동차의 전자화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000" dirty="0" smtClean="0"/>
              <a:t>자동차의 전자화 가속</a:t>
            </a:r>
            <a:endParaRPr lang="en-US" altLang="ko-KR" sz="2000" dirty="0" smtClean="0"/>
          </a:p>
          <a:p>
            <a:pPr lvl="1"/>
            <a:r>
              <a:rPr lang="ko-KR" altLang="en-US" sz="1800" dirty="0" smtClean="0"/>
              <a:t>안전성</a:t>
            </a:r>
            <a:r>
              <a:rPr lang="en-US" altLang="ko-KR" sz="1800" dirty="0" smtClean="0"/>
              <a:t>/</a:t>
            </a:r>
            <a:r>
              <a:rPr lang="ko-KR" altLang="en-US" sz="1800" dirty="0" smtClean="0"/>
              <a:t>편의성</a:t>
            </a:r>
            <a:r>
              <a:rPr lang="en-US" altLang="ko-KR" sz="1800" dirty="0" smtClean="0"/>
              <a:t>/</a:t>
            </a:r>
            <a:r>
              <a:rPr lang="ko-KR" altLang="en-US" sz="1800" dirty="0" err="1" smtClean="0"/>
              <a:t>친환경성</a:t>
            </a:r>
            <a:r>
              <a:rPr lang="ko-KR" altLang="en-US" sz="1800" dirty="0" smtClean="0"/>
              <a:t> 요구에 따른 차량 내 전기전자 장치의 급</a:t>
            </a:r>
            <a:r>
              <a:rPr lang="ko-KR" altLang="en-US" sz="1800" dirty="0"/>
              <a:t>증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428621" y="2558553"/>
            <a:ext cx="6286758" cy="416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9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err="1" smtClean="0"/>
              <a:t>완성차에서</a:t>
            </a:r>
            <a:r>
              <a:rPr lang="ko-KR" altLang="en-US" sz="3600" dirty="0" smtClean="0"/>
              <a:t> </a:t>
            </a:r>
            <a:r>
              <a:rPr lang="ko-KR" altLang="en-US" sz="3600" dirty="0" err="1"/>
              <a:t>전자제어계의</a:t>
            </a:r>
            <a:r>
              <a:rPr lang="ko-KR" altLang="en-US" sz="3600" dirty="0"/>
              <a:t> 비중의 </a:t>
            </a:r>
            <a:r>
              <a:rPr lang="ko-KR" altLang="en-US" sz="3600" dirty="0" smtClean="0"/>
              <a:t>증가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2050" name="Picture 2" descr="http://www.mdstec.co.kr/mail/academy/newsletter/1104/images/im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38" y="2093868"/>
            <a:ext cx="7467724" cy="363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035905" y="5732686"/>
            <a:ext cx="2746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 err="1"/>
              <a:t>도요타</a:t>
            </a:r>
            <a:r>
              <a:rPr lang="ko-KR" altLang="en-US" dirty="0"/>
              <a:t> 발표자료 </a:t>
            </a:r>
            <a:r>
              <a:rPr lang="en-US" altLang="ko-KR" dirty="0"/>
              <a:t>2008</a:t>
            </a:r>
            <a:r>
              <a:rPr lang="ko-KR" altLang="en-US" dirty="0"/>
              <a:t>년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149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Electronic control unit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ECU</a:t>
            </a:r>
          </a:p>
          <a:p>
            <a:pPr lvl="1"/>
            <a:r>
              <a:rPr lang="en-US" altLang="ko-KR" sz="1600" dirty="0"/>
              <a:t>In automotive electronics, ECU is a generic term for any embedded system that controls one or more of the electrical system or subsystems in a motor vehicle</a:t>
            </a:r>
            <a:r>
              <a:rPr lang="en-US" altLang="ko-KR" sz="1600" dirty="0" smtClean="0"/>
              <a:t>.</a:t>
            </a:r>
          </a:p>
          <a:p>
            <a:pPr lvl="1"/>
            <a:r>
              <a:rPr lang="en-US" altLang="ko-KR" sz="1600" dirty="0" smtClean="0"/>
              <a:t>ECU</a:t>
            </a:r>
            <a:r>
              <a:rPr lang="ko-KR" altLang="en-US" sz="1600" dirty="0"/>
              <a:t>는 차의 곳곳에 달린 센서로부터 수집된 복잡한 </a:t>
            </a:r>
            <a:r>
              <a:rPr lang="ko-KR" altLang="en-US" sz="1600" dirty="0" smtClean="0"/>
              <a:t>데이터를 </a:t>
            </a:r>
            <a:r>
              <a:rPr lang="ko-KR" altLang="en-US" sz="1600" dirty="0"/>
              <a:t>빠르고 정확하게 처리해 기계적인 일을 하는 </a:t>
            </a:r>
            <a:r>
              <a:rPr lang="ko-KR" altLang="en-US" sz="1600" dirty="0" err="1"/>
              <a:t>액추에이터로</a:t>
            </a:r>
            <a:r>
              <a:rPr lang="ko-KR" altLang="en-US" sz="1600" dirty="0"/>
              <a:t> 전기신호를 보내는 역할을 한다</a:t>
            </a:r>
            <a:r>
              <a:rPr lang="en-US" altLang="ko-KR" sz="1600" dirty="0"/>
              <a:t>.</a:t>
            </a:r>
          </a:p>
          <a:p>
            <a:r>
              <a:rPr lang="ko-KR" altLang="en-US" sz="1800" dirty="0" smtClean="0"/>
              <a:t>예</a:t>
            </a:r>
            <a:r>
              <a:rPr lang="en-US" altLang="ko-KR" sz="1800" dirty="0" smtClean="0"/>
              <a:t>) Adaptive cruise control</a:t>
            </a:r>
          </a:p>
          <a:p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97" y="3932420"/>
            <a:ext cx="1491750" cy="111166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72" y="5455748"/>
            <a:ext cx="1530000" cy="1073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904" y="4488253"/>
            <a:ext cx="1854413" cy="1405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8650" y="5065251"/>
            <a:ext cx="246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Millimeter wave radar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92752" y="6488668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Laser radar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68939" y="5675732"/>
            <a:ext cx="236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Vehicle distance ECU</a:t>
            </a:r>
            <a:endParaRPr lang="ko-KR" altLang="en-US" dirty="0"/>
          </a:p>
        </p:txBody>
      </p:sp>
      <p:cxnSp>
        <p:nvCxnSpPr>
          <p:cNvPr id="15" name="직선 화살표 연결선 14"/>
          <p:cNvCxnSpPr/>
          <p:nvPr/>
        </p:nvCxnSpPr>
        <p:spPr>
          <a:xfrm>
            <a:off x="2851842" y="4488253"/>
            <a:ext cx="977774" cy="5558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V="1">
            <a:off x="2902094" y="5044086"/>
            <a:ext cx="927522" cy="9209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5915236" y="5065251"/>
            <a:ext cx="54271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03048" y="4880585"/>
            <a:ext cx="2155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Target acceleration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0739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Example news</a:t>
            </a:r>
            <a:br>
              <a:rPr lang="en-US" altLang="ko-KR" sz="2800" dirty="0"/>
            </a:br>
            <a:r>
              <a:rPr lang="en-US" altLang="ko-KR" sz="2800" dirty="0"/>
              <a:t>- Calling all </a:t>
            </a:r>
            <a:r>
              <a:rPr lang="en-US" altLang="ko-KR" sz="2800" dirty="0" err="1"/>
              <a:t>petrolheads</a:t>
            </a:r>
            <a:r>
              <a:rPr lang="en-US" altLang="ko-KR" sz="2800" dirty="0"/>
              <a:t>: Configurable aftermarket ECUs for sale!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595042" y="1825625"/>
            <a:ext cx="3385996" cy="435133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Key elements of an ECU</a:t>
            </a:r>
          </a:p>
          <a:p>
            <a:pPr lvl="1"/>
            <a:r>
              <a:rPr lang="en-US" altLang="ko-KR" dirty="0" smtClean="0"/>
              <a:t>Core</a:t>
            </a:r>
          </a:p>
          <a:p>
            <a:pPr lvl="2"/>
            <a:r>
              <a:rPr lang="en-US" altLang="ko-KR" dirty="0" smtClean="0"/>
              <a:t>Microcontroller</a:t>
            </a:r>
          </a:p>
          <a:p>
            <a:pPr lvl="2"/>
            <a:r>
              <a:rPr lang="en-US" altLang="ko-KR" dirty="0" smtClean="0"/>
              <a:t>Clocks</a:t>
            </a:r>
          </a:p>
          <a:p>
            <a:pPr lvl="1"/>
            <a:r>
              <a:rPr lang="en-US" altLang="ko-KR" dirty="0" smtClean="0"/>
              <a:t>Memory</a:t>
            </a:r>
          </a:p>
          <a:p>
            <a:pPr lvl="2"/>
            <a:r>
              <a:rPr lang="en-US" altLang="ko-KR" dirty="0" smtClean="0"/>
              <a:t>SRAM</a:t>
            </a:r>
          </a:p>
          <a:p>
            <a:pPr lvl="2"/>
            <a:r>
              <a:rPr lang="en-US" altLang="ko-KR" dirty="0" smtClean="0"/>
              <a:t>EEPROM</a:t>
            </a:r>
          </a:p>
          <a:p>
            <a:pPr lvl="2"/>
            <a:r>
              <a:rPr lang="en-US" altLang="ko-KR" dirty="0" smtClean="0"/>
              <a:t>Flash</a:t>
            </a:r>
          </a:p>
          <a:p>
            <a:pPr lvl="1"/>
            <a:r>
              <a:rPr lang="en-US" altLang="ko-KR" dirty="0" smtClean="0"/>
              <a:t>Communication links</a:t>
            </a:r>
          </a:p>
          <a:p>
            <a:pPr lvl="2"/>
            <a:r>
              <a:rPr lang="en-US" altLang="ko-KR" dirty="0" smtClean="0"/>
              <a:t>CAN</a:t>
            </a:r>
          </a:p>
          <a:p>
            <a:pPr lvl="2"/>
            <a:r>
              <a:rPr lang="en-US" altLang="ko-KR" dirty="0" smtClean="0"/>
              <a:t>Serial</a:t>
            </a:r>
          </a:p>
          <a:p>
            <a:pPr lvl="2"/>
            <a:r>
              <a:rPr lang="en-US" altLang="ko-KR" dirty="0" smtClean="0"/>
              <a:t>USB</a:t>
            </a:r>
          </a:p>
          <a:p>
            <a:pPr lvl="2"/>
            <a:r>
              <a:rPr lang="en-US" altLang="ko-KR" dirty="0" err="1" smtClean="0"/>
              <a:t>Flexray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Sensors and actuators</a:t>
            </a:r>
          </a:p>
          <a:p>
            <a:pPr marL="0" indent="0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6" name="Picture 2" descr="http://freescalehome.files.wordpress.com/2011/06/power_architecture_qorivva_mpc5634_ecu_ic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8" y="1825625"/>
            <a:ext cx="5247307" cy="392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11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Microcontroller block diagram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4098" name="Picture 2" descr="PIC16F887 Block Diagra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961" y="1825625"/>
            <a:ext cx="648807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4365" y="6081991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PIC16F887 block diagram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4786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Vehicle’s network architecture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3074" name="Picture 2" descr="The hacking tool is attached to a car's Controller Area Network (CAN). This diagram shows the electronic layout of a typical car and the features controlled by the CAN are shown along the black lines including lights, climate, seats, heating and lock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6" y="1825625"/>
            <a:ext cx="693152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58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Increasing Complexity in Vehicle Development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22" y="2370851"/>
            <a:ext cx="6165976" cy="3677681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264998" y="2926327"/>
            <a:ext cx="27681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Up to 40% of a vehicle’s development costs are determined by electronics and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50~70% of the development costs for an ECU are related to software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7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Increasing Complexity in Vehicle Development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r>
              <a:rPr lang="ko-KR" altLang="en-US" dirty="0" smtClean="0"/>
              <a:t>예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Airbag control </a:t>
            </a:r>
            <a:r>
              <a:rPr lang="ko-KR" altLang="en-US" dirty="0" smtClean="0"/>
              <a:t>알고리즘 업그레이드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40" y="2295697"/>
            <a:ext cx="8129520" cy="24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AUTOSAR?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AUTOSAR– </a:t>
            </a:r>
            <a:r>
              <a:rPr lang="en-US" altLang="ko-KR" dirty="0" err="1" smtClean="0"/>
              <a:t>AUTomotive</a:t>
            </a:r>
            <a:r>
              <a:rPr lang="en-US" altLang="ko-KR" dirty="0" smtClean="0"/>
              <a:t> Open Systems Architecture</a:t>
            </a:r>
          </a:p>
          <a:p>
            <a:endParaRPr lang="en-US" altLang="ko-KR" dirty="0"/>
          </a:p>
          <a:p>
            <a:r>
              <a:rPr lang="en-US" altLang="ko-KR" dirty="0" smtClean="0"/>
              <a:t>Middleware and system-level standard, jointly developed by automobile manufacturers, electronics and software suppliers and tool vendors</a:t>
            </a:r>
          </a:p>
          <a:p>
            <a:endParaRPr lang="en-US" altLang="ko-KR" dirty="0"/>
          </a:p>
          <a:p>
            <a:r>
              <a:rPr lang="en-US" altLang="ko-KR" dirty="0" smtClean="0"/>
              <a:t>Motto</a:t>
            </a:r>
          </a:p>
          <a:p>
            <a:pPr lvl="1"/>
            <a:r>
              <a:rPr lang="en-US" altLang="ko-KR" dirty="0" smtClean="0"/>
              <a:t>“cooperate on standards, compete on implementations”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92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AUTOSAR’s Layered Architecture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0037" y="1843080"/>
            <a:ext cx="8303926" cy="4360880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4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Overview of software layers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35654"/>
            <a:ext cx="7886700" cy="4175732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01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Overview of software layers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07033"/>
            <a:ext cx="7815072" cy="416993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736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700" dirty="0"/>
              <a:t>Benefits of Standardized Software Architecture</a:t>
            </a:r>
            <a:br>
              <a:rPr lang="en-US" altLang="ko-KR" sz="2700" dirty="0"/>
            </a:br>
            <a:r>
              <a:rPr lang="en-US" altLang="ko-KR" sz="2700" dirty="0"/>
              <a:t>- Re-Usability of BSW Modules and SW Components</a:t>
            </a:r>
            <a:endParaRPr lang="ko-KR" altLang="en-US" sz="27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1034" y="1705759"/>
            <a:ext cx="7408682" cy="4650592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09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AUTOSAR Consortium</a:t>
            </a:r>
            <a:endParaRPr lang="ko-KR" altLang="en-US" dirty="0"/>
          </a:p>
        </p:txBody>
      </p:sp>
      <p:pic>
        <p:nvPicPr>
          <p:cNvPr id="10" name="내용 개체 틀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6670" y="1825625"/>
            <a:ext cx="7550660" cy="435133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72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AUTOSAR- Main goals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Fulfillment </a:t>
            </a:r>
            <a:r>
              <a:rPr lang="en-US" altLang="ko-KR" dirty="0"/>
              <a:t>of future vehicle requirements, such </a:t>
            </a:r>
            <a:r>
              <a:rPr lang="en-US" altLang="ko-KR" dirty="0" smtClean="0"/>
              <a:t>as, availability </a:t>
            </a:r>
            <a:r>
              <a:rPr lang="en-US" altLang="ko-KR" dirty="0"/>
              <a:t>and safety, SW upgrades/ updates </a:t>
            </a:r>
            <a:r>
              <a:rPr lang="en-US" altLang="ko-KR" dirty="0" smtClean="0"/>
              <a:t>and maintainability</a:t>
            </a:r>
            <a:endParaRPr lang="en-US" altLang="ko-KR" dirty="0"/>
          </a:p>
          <a:p>
            <a:r>
              <a:rPr lang="en-US" altLang="ko-KR" dirty="0" smtClean="0"/>
              <a:t>Increased </a:t>
            </a:r>
            <a:r>
              <a:rPr lang="en-US" altLang="ko-KR" dirty="0"/>
              <a:t>scalability and flexibility to integrate and </a:t>
            </a:r>
            <a:r>
              <a:rPr lang="en-US" altLang="ko-KR" dirty="0" smtClean="0"/>
              <a:t>transfer functions</a:t>
            </a:r>
            <a:endParaRPr lang="en-US" altLang="ko-KR" dirty="0"/>
          </a:p>
          <a:p>
            <a:r>
              <a:rPr lang="en-US" altLang="ko-KR" dirty="0" smtClean="0"/>
              <a:t>Higher </a:t>
            </a:r>
            <a:r>
              <a:rPr lang="en-US" altLang="ko-KR" dirty="0"/>
              <a:t>penetration of "Commercial off the Shelf" SW </a:t>
            </a:r>
            <a:r>
              <a:rPr lang="en-US" altLang="ko-KR" dirty="0" smtClean="0"/>
              <a:t>and HW </a:t>
            </a:r>
            <a:r>
              <a:rPr lang="en-US" altLang="ko-KR" dirty="0"/>
              <a:t>components across product lines</a:t>
            </a:r>
          </a:p>
          <a:p>
            <a:r>
              <a:rPr lang="en-US" altLang="ko-KR" dirty="0" smtClean="0"/>
              <a:t>Improved </a:t>
            </a:r>
            <a:r>
              <a:rPr lang="en-US" altLang="ko-KR" dirty="0"/>
              <a:t>containment of product and process </a:t>
            </a:r>
            <a:r>
              <a:rPr lang="en-US" altLang="ko-KR" dirty="0" smtClean="0"/>
              <a:t>complexity and </a:t>
            </a:r>
            <a:r>
              <a:rPr lang="en-US" altLang="ko-KR" dirty="0"/>
              <a:t>risk</a:t>
            </a:r>
          </a:p>
          <a:p>
            <a:r>
              <a:rPr lang="en-US" altLang="ko-KR" dirty="0" smtClean="0"/>
              <a:t>Cost </a:t>
            </a:r>
            <a:r>
              <a:rPr lang="en-US" altLang="ko-KR" dirty="0"/>
              <a:t>optimization of scalable systems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50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architecture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9743" y="1653853"/>
            <a:ext cx="7388354" cy="488506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6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methodology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935" r="625" b="1019"/>
          <a:stretch/>
        </p:blipFill>
        <p:spPr>
          <a:xfrm>
            <a:off x="736853" y="1604293"/>
            <a:ext cx="7778497" cy="483845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618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AUTOSAR </a:t>
            </a:r>
            <a:r>
              <a:rPr lang="ko-KR" altLang="en-US" sz="3600" dirty="0" smtClean="0"/>
              <a:t>구현에 필요한 단계별 설명</a:t>
            </a:r>
            <a:endParaRPr lang="ko-KR" altLang="en-US" sz="3600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398164"/>
              </p:ext>
            </p:extLst>
          </p:nvPr>
        </p:nvGraphicFramePr>
        <p:xfrm>
          <a:off x="628650" y="1959735"/>
          <a:ext cx="7886700" cy="3751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</a:tblGrid>
              <a:tr h="4550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SYSTEM</a:t>
                      </a:r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ECU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5506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시스템 설계 단계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ECU </a:t>
                      </a:r>
                      <a:r>
                        <a:rPr lang="ko-KR" altLang="en-US" sz="1600" dirty="0" smtClean="0"/>
                        <a:t>설정 단계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BSW</a:t>
                      </a:r>
                      <a:r>
                        <a:rPr lang="en-US" altLang="ko-KR" sz="1600" baseline="0" dirty="0" smtClean="0"/>
                        <a:t> Generator </a:t>
                      </a:r>
                      <a:r>
                        <a:rPr lang="ko-KR" altLang="en-US" sz="1600" baseline="0" dirty="0" smtClean="0"/>
                        <a:t>단계</a:t>
                      </a:r>
                      <a:endParaRPr lang="ko-KR" altLang="en-US" sz="1600" dirty="0"/>
                    </a:p>
                  </a:txBody>
                  <a:tcPr/>
                </a:tc>
              </a:tr>
              <a:tr h="45506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Class Diagram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Sequence</a:t>
                      </a:r>
                      <a:r>
                        <a:rPr lang="en-US" altLang="ko-KR" sz="1600" baseline="0" dirty="0" smtClean="0"/>
                        <a:t> Diagram</a:t>
                      </a:r>
                      <a:endParaRPr lang="ko-KR" altLang="en-US" sz="1600" dirty="0"/>
                    </a:p>
                  </a:txBody>
                  <a:tcPr/>
                </a:tc>
              </a:tr>
              <a:tr h="160064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네트워크 설계</a:t>
                      </a:r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b="1" dirty="0" smtClean="0"/>
                        <a:t>SWC </a:t>
                      </a:r>
                      <a:r>
                        <a:rPr lang="ko-KR" altLang="en-US" sz="1600" b="1" dirty="0" smtClean="0"/>
                        <a:t>설계</a:t>
                      </a:r>
                      <a:endParaRPr lang="en-US" altLang="ko-KR" sz="1600" b="1" dirty="0" smtClean="0"/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baseline="0" dirty="0" smtClean="0"/>
                        <a:t>파일명</a:t>
                      </a:r>
                      <a:endParaRPr lang="en-US" altLang="ko-KR" sz="1600" b="1" baseline="0" dirty="0" smtClean="0"/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baseline="0" dirty="0" err="1" smtClean="0"/>
                        <a:t>함수명</a:t>
                      </a:r>
                      <a:endParaRPr lang="en-US" altLang="ko-KR" sz="1600" b="1" baseline="0" dirty="0" smtClean="0"/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baseline="0" dirty="0" err="1" smtClean="0"/>
                        <a:t>변수명</a:t>
                      </a:r>
                      <a:endParaRPr lang="en-US" altLang="ko-KR" sz="1600" b="1" baseline="0" dirty="0" smtClean="0"/>
                    </a:p>
                    <a:p>
                      <a:pPr marL="285750" indent="-285750" latinLnBrk="1">
                        <a:buFontTx/>
                        <a:buChar char="-"/>
                      </a:pPr>
                      <a:r>
                        <a:rPr lang="ko-KR" altLang="en-US" sz="1600" b="1" baseline="0" dirty="0" smtClean="0"/>
                        <a:t>사용하는 </a:t>
                      </a:r>
                      <a:r>
                        <a:rPr lang="en-US" altLang="ko-KR" sz="1600" b="1" baseline="0" dirty="0" smtClean="0"/>
                        <a:t>RTE-API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개의 </a:t>
                      </a:r>
                      <a:r>
                        <a:rPr lang="en-US" altLang="ko-KR" sz="1600" dirty="0" smtClean="0"/>
                        <a:t>ECU</a:t>
                      </a:r>
                      <a:r>
                        <a:rPr lang="ko-KR" altLang="en-US" sz="1600" dirty="0" smtClean="0"/>
                        <a:t>의 </a:t>
                      </a:r>
                      <a:r>
                        <a:rPr lang="en-US" altLang="ko-KR" sz="1600" dirty="0" smtClean="0"/>
                        <a:t>BSW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선정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BSW Source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생성</a:t>
                      </a:r>
                      <a:endParaRPr lang="en-US" altLang="ko-KR" sz="1600" baseline="0" dirty="0" smtClean="0"/>
                    </a:p>
                    <a:p>
                      <a:pPr latinLnBrk="1"/>
                      <a:r>
                        <a:rPr lang="en-US" altLang="ko-KR" sz="1600" baseline="0" dirty="0" smtClean="0"/>
                        <a:t>SWC </a:t>
                      </a:r>
                      <a:r>
                        <a:rPr lang="ko-KR" altLang="en-US" sz="1600" baseline="0" dirty="0" smtClean="0"/>
                        <a:t>코딩</a:t>
                      </a:r>
                      <a:endParaRPr lang="en-US" altLang="ko-KR" sz="1600" baseline="0" dirty="0" smtClean="0"/>
                    </a:p>
                    <a:p>
                      <a:pPr latinLnBrk="1"/>
                      <a:r>
                        <a:rPr lang="en-US" altLang="ko-KR" sz="1600" baseline="0" dirty="0" smtClean="0"/>
                        <a:t>Service SWC </a:t>
                      </a:r>
                      <a:r>
                        <a:rPr lang="ko-KR" altLang="en-US" sz="1600" baseline="0" dirty="0" smtClean="0"/>
                        <a:t>생성</a:t>
                      </a:r>
                      <a:endParaRPr lang="en-US" altLang="ko-KR" sz="1600" baseline="0" dirty="0" smtClean="0"/>
                    </a:p>
                    <a:p>
                      <a:pPr latinLnBrk="1"/>
                      <a:r>
                        <a:rPr lang="en-US" altLang="ko-KR" sz="1600" baseline="0" dirty="0" smtClean="0"/>
                        <a:t>- </a:t>
                      </a:r>
                      <a:r>
                        <a:rPr lang="ko-KR" altLang="en-US" sz="1600" baseline="0" dirty="0" err="1" smtClean="0"/>
                        <a:t>미생성</a:t>
                      </a:r>
                      <a:r>
                        <a:rPr lang="ko-KR" altLang="en-US" sz="1600" baseline="0" dirty="0" smtClean="0"/>
                        <a:t> 부분은 코딩 필요</a:t>
                      </a:r>
                      <a:endParaRPr lang="ko-KR" altLang="en-US" sz="1600" dirty="0"/>
                    </a:p>
                  </a:txBody>
                  <a:tcPr/>
                </a:tc>
              </a:tr>
              <a:tr h="78544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ARXML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작업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C </a:t>
                      </a:r>
                      <a:r>
                        <a:rPr lang="ko-KR" altLang="en-US" sz="1600" dirty="0" smtClean="0"/>
                        <a:t>코딩 작업</a:t>
                      </a:r>
                      <a:r>
                        <a:rPr lang="en-US" altLang="ko-KR" sz="1600" baseline="0" dirty="0" smtClean="0"/>
                        <a:t> / Integration </a:t>
                      </a:r>
                      <a:r>
                        <a:rPr lang="ko-KR" altLang="en-US" sz="1600" baseline="0" dirty="0" smtClean="0"/>
                        <a:t>작업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159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RTE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내용 개체 틀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35654"/>
            <a:ext cx="7886700" cy="4175732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90144" y="2816352"/>
            <a:ext cx="8327136" cy="65836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1381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RTE</a:t>
            </a:r>
            <a:endParaRPr lang="ko-KR" altLang="en-US" dirty="0"/>
          </a:p>
        </p:txBody>
      </p:sp>
      <p:sp>
        <p:nvSpPr>
          <p:cNvPr id="20" name="내용 개체 틀 19"/>
          <p:cNvSpPr>
            <a:spLocks noGrp="1"/>
          </p:cNvSpPr>
          <p:nvPr>
            <p:ph sz="half" idx="1"/>
          </p:nvPr>
        </p:nvSpPr>
        <p:spPr>
          <a:xfrm>
            <a:off x="628650" y="5075871"/>
            <a:ext cx="3886200" cy="1593582"/>
          </a:xfrm>
        </p:spPr>
        <p:txBody>
          <a:bodyPr>
            <a:noAutofit/>
          </a:bodyPr>
          <a:lstStyle/>
          <a:p>
            <a:r>
              <a:rPr lang="en-US" altLang="ko-KR" sz="1600" dirty="0" smtClean="0"/>
              <a:t>Inter-ECU</a:t>
            </a:r>
          </a:p>
          <a:p>
            <a:pPr marL="457200" lvl="1" indent="0">
              <a:buNone/>
            </a:pPr>
            <a:r>
              <a:rPr lang="en-US" altLang="ko-KR" sz="1400" dirty="0" err="1" smtClean="0"/>
              <a:t>Rte_Write_Client_wiperWasher_start</a:t>
            </a:r>
            <a:r>
              <a:rPr lang="en-US" altLang="ko-KR" sz="1400" dirty="0" smtClean="0"/>
              <a:t>(…)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{</a:t>
            </a:r>
          </a:p>
          <a:p>
            <a:pPr marL="914400" lvl="2" indent="0">
              <a:buNone/>
            </a:pPr>
            <a:r>
              <a:rPr lang="en-US" altLang="ko-KR" sz="1200" dirty="0" smtClean="0"/>
              <a:t>Access COM;</a:t>
            </a:r>
          </a:p>
          <a:p>
            <a:pPr marL="914400" lvl="2" indent="0">
              <a:buNone/>
            </a:pPr>
            <a:r>
              <a:rPr lang="en-US" altLang="ko-KR" sz="1200" dirty="0"/>
              <a:t>}</a:t>
            </a:r>
            <a:endParaRPr lang="en-US" altLang="ko-KR" sz="1200" dirty="0" smtClean="0"/>
          </a:p>
        </p:txBody>
      </p:sp>
      <p:sp>
        <p:nvSpPr>
          <p:cNvPr id="21" name="내용 개체 틀 20"/>
          <p:cNvSpPr>
            <a:spLocks noGrp="1"/>
          </p:cNvSpPr>
          <p:nvPr>
            <p:ph sz="half" idx="2"/>
          </p:nvPr>
        </p:nvSpPr>
        <p:spPr>
          <a:xfrm>
            <a:off x="4629150" y="5075871"/>
            <a:ext cx="3886200" cy="1593582"/>
          </a:xfrm>
        </p:spPr>
        <p:txBody>
          <a:bodyPr>
            <a:normAutofit/>
          </a:bodyPr>
          <a:lstStyle/>
          <a:p>
            <a:r>
              <a:rPr lang="en-US" altLang="ko-KR" sz="1600" dirty="0" smtClean="0"/>
              <a:t>Intra-ECU</a:t>
            </a:r>
            <a:endParaRPr lang="en-US" altLang="ko-KR" sz="1600" dirty="0"/>
          </a:p>
          <a:p>
            <a:pPr marL="457200" lvl="1" indent="0">
              <a:buNone/>
            </a:pPr>
            <a:r>
              <a:rPr lang="en-US" altLang="ko-KR" sz="1400" dirty="0" err="1"/>
              <a:t>Rte_Write_Client_wiperWasher_start</a:t>
            </a:r>
            <a:r>
              <a:rPr lang="en-US" altLang="ko-KR" sz="1400" dirty="0"/>
              <a:t>(…)</a:t>
            </a:r>
            <a:r>
              <a:rPr lang="ko-KR" altLang="en-US" sz="1400" dirty="0"/>
              <a:t> </a:t>
            </a:r>
            <a:r>
              <a:rPr lang="en-US" altLang="ko-KR" sz="1400" dirty="0"/>
              <a:t>{</a:t>
            </a:r>
          </a:p>
          <a:p>
            <a:pPr marL="914400" lvl="2" indent="0">
              <a:buNone/>
            </a:pPr>
            <a:r>
              <a:rPr lang="en-US" altLang="ko-KR" sz="1200" dirty="0" smtClean="0"/>
              <a:t>Modify variable;</a:t>
            </a:r>
            <a:endParaRPr lang="en-US" altLang="ko-KR" sz="1200" dirty="0"/>
          </a:p>
          <a:p>
            <a:pPr marL="914400" lvl="2" indent="0">
              <a:buNone/>
            </a:pPr>
            <a:r>
              <a:rPr lang="en-US" altLang="ko-KR" sz="1200" dirty="0"/>
              <a:t>}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8" name="내용 개체 틀 4"/>
          <p:cNvPicPr>
            <a:picLocks noChangeAspect="1"/>
          </p:cNvPicPr>
          <p:nvPr/>
        </p:nvPicPr>
        <p:blipFill rotWithShape="1">
          <a:blip r:embed="rId3"/>
          <a:srcRect l="5280" t="61996" r="39769" b="3809"/>
          <a:stretch/>
        </p:blipFill>
        <p:spPr>
          <a:xfrm>
            <a:off x="628650" y="1690689"/>
            <a:ext cx="7713999" cy="3173919"/>
          </a:xfrm>
          <a:prstGeom prst="rect">
            <a:avLst/>
          </a:prstGeom>
        </p:spPr>
      </p:pic>
      <p:sp>
        <p:nvSpPr>
          <p:cNvPr id="13" name="자유형 12"/>
          <p:cNvSpPr/>
          <p:nvPr/>
        </p:nvSpPr>
        <p:spPr>
          <a:xfrm>
            <a:off x="1645920" y="3255264"/>
            <a:ext cx="4767072" cy="1377696"/>
          </a:xfrm>
          <a:custGeom>
            <a:avLst/>
            <a:gdLst>
              <a:gd name="connsiteX0" fmla="*/ 0 w 4767072"/>
              <a:gd name="connsiteY0" fmla="*/ 0 h 1377696"/>
              <a:gd name="connsiteX1" fmla="*/ 12192 w 4767072"/>
              <a:gd name="connsiteY1" fmla="*/ 426720 h 1377696"/>
              <a:gd name="connsiteX2" fmla="*/ 829056 w 4767072"/>
              <a:gd name="connsiteY2" fmla="*/ 426720 h 1377696"/>
              <a:gd name="connsiteX3" fmla="*/ 829056 w 4767072"/>
              <a:gd name="connsiteY3" fmla="*/ 1377696 h 1377696"/>
              <a:gd name="connsiteX4" fmla="*/ 4767072 w 4767072"/>
              <a:gd name="connsiteY4" fmla="*/ 1377696 h 1377696"/>
              <a:gd name="connsiteX5" fmla="*/ 4767072 w 4767072"/>
              <a:gd name="connsiteY5" fmla="*/ 402336 h 1377696"/>
              <a:gd name="connsiteX6" fmla="*/ 3925824 w 4767072"/>
              <a:gd name="connsiteY6" fmla="*/ 402336 h 1377696"/>
              <a:gd name="connsiteX7" fmla="*/ 3925824 w 4767072"/>
              <a:gd name="connsiteY7" fmla="*/ 60960 h 137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7072" h="1377696">
                <a:moveTo>
                  <a:pt x="0" y="0"/>
                </a:moveTo>
                <a:lnTo>
                  <a:pt x="12192" y="426720"/>
                </a:lnTo>
                <a:lnTo>
                  <a:pt x="829056" y="426720"/>
                </a:lnTo>
                <a:lnTo>
                  <a:pt x="829056" y="1377696"/>
                </a:lnTo>
                <a:lnTo>
                  <a:pt x="4767072" y="1377696"/>
                </a:lnTo>
                <a:lnTo>
                  <a:pt x="4767072" y="402336"/>
                </a:lnTo>
                <a:lnTo>
                  <a:pt x="3925824" y="402336"/>
                </a:lnTo>
                <a:lnTo>
                  <a:pt x="3925824" y="60960"/>
                </a:lnTo>
              </a:path>
            </a:pathLst>
          </a:custGeom>
          <a:ln w="38100">
            <a:solidFill>
              <a:schemeClr val="accent5"/>
            </a:solidFill>
            <a:headEnd type="arrow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>
            <a:off x="5340096" y="3267456"/>
            <a:ext cx="1597152" cy="487680"/>
          </a:xfrm>
          <a:custGeom>
            <a:avLst/>
            <a:gdLst>
              <a:gd name="connsiteX0" fmla="*/ 0 w 1597152"/>
              <a:gd name="connsiteY0" fmla="*/ 0 h 487680"/>
              <a:gd name="connsiteX1" fmla="*/ 0 w 1597152"/>
              <a:gd name="connsiteY1" fmla="*/ 487680 h 487680"/>
              <a:gd name="connsiteX2" fmla="*/ 1597152 w 1597152"/>
              <a:gd name="connsiteY2" fmla="*/ 487680 h 487680"/>
              <a:gd name="connsiteX3" fmla="*/ 1597152 w 1597152"/>
              <a:gd name="connsiteY3" fmla="*/ 36576 h 48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152" h="487680">
                <a:moveTo>
                  <a:pt x="0" y="0"/>
                </a:moveTo>
                <a:lnTo>
                  <a:pt x="0" y="487680"/>
                </a:lnTo>
                <a:lnTo>
                  <a:pt x="1597152" y="487680"/>
                </a:lnTo>
                <a:lnTo>
                  <a:pt x="1597152" y="36576"/>
                </a:lnTo>
              </a:path>
            </a:pathLst>
          </a:custGeom>
          <a:ln w="38100">
            <a:solidFill>
              <a:schemeClr val="bg2">
                <a:lumMod val="25000"/>
              </a:schemeClr>
            </a:solidFill>
            <a:headEnd type="arrow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72640" y="3141964"/>
            <a:ext cx="1308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Inter-ECU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5907" y="3141964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Intra-ECU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18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AUTOSAR</a:t>
            </a:r>
          </a:p>
          <a:p>
            <a:pPr lvl="1"/>
            <a:r>
              <a:rPr lang="en-US" altLang="ko-KR" dirty="0" smtClean="0"/>
              <a:t>Component </a:t>
            </a:r>
            <a:r>
              <a:rPr lang="ko-KR" altLang="en-US" dirty="0" smtClean="0"/>
              <a:t>의 표준 </a:t>
            </a:r>
            <a:r>
              <a:rPr lang="en-US" altLang="ko-KR" dirty="0" smtClean="0"/>
              <a:t>interface </a:t>
            </a:r>
            <a:r>
              <a:rPr lang="ko-KR" altLang="en-US" dirty="0" smtClean="0"/>
              <a:t>정의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자동화된 </a:t>
            </a:r>
            <a:r>
              <a:rPr lang="en-US" altLang="ko-KR" dirty="0" smtClean="0"/>
              <a:t>SWC, BSW </a:t>
            </a:r>
            <a:r>
              <a:rPr lang="ko-KR" altLang="en-US" dirty="0" smtClean="0"/>
              <a:t>생성 및 개발 방법 제공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223B-5791-499C-856C-B3E59D33AE9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59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3371</TotalTime>
  <Words>686</Words>
  <Application>Microsoft Office PowerPoint</Application>
  <PresentationFormat>화면 슬라이드 쇼(4:3)</PresentationFormat>
  <Paragraphs>186</Paragraphs>
  <Slides>24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7" baseType="lpstr">
      <vt:lpstr>맑은 고딕</vt:lpstr>
      <vt:lpstr>Arial</vt:lpstr>
      <vt:lpstr>Office 테마</vt:lpstr>
      <vt:lpstr>AUTOSAR Overview</vt:lpstr>
      <vt:lpstr>기계식 자동차</vt:lpstr>
      <vt:lpstr>자동차의 전자화</vt:lpstr>
      <vt:lpstr>자동차의 전자화</vt:lpstr>
      <vt:lpstr>완성차에서 전자제어계의 비중의 증가</vt:lpstr>
      <vt:lpstr>Electronic control unit </vt:lpstr>
      <vt:lpstr>Example news - Calling all petrolheads: Configurable aftermarket ECUs for sale!</vt:lpstr>
      <vt:lpstr>Microcontroller block diagram</vt:lpstr>
      <vt:lpstr>Vehicle’s network architecture</vt:lpstr>
      <vt:lpstr>Increasing Complexity in Vehicle Development</vt:lpstr>
      <vt:lpstr>Increasing Complexity in Vehicle Development</vt:lpstr>
      <vt:lpstr>What is AUTOSAR?</vt:lpstr>
      <vt:lpstr>AUTOSAR’s Layered Architecture</vt:lpstr>
      <vt:lpstr>Overview of software layers</vt:lpstr>
      <vt:lpstr>Overview of software layers</vt:lpstr>
      <vt:lpstr>Benefits of Standardized Software Architecture - Re-Usability of BSW Modules and SW Components</vt:lpstr>
      <vt:lpstr> AUTOSAR Consortium</vt:lpstr>
      <vt:lpstr>AUTOSAR- Main goals</vt:lpstr>
      <vt:lpstr>AUTOSAR architecture</vt:lpstr>
      <vt:lpstr>AUTOSAR methodology</vt:lpstr>
      <vt:lpstr>AUTOSAR 구현에 필요한 단계별 설명</vt:lpstr>
      <vt:lpstr>RTE</vt:lpstr>
      <vt:lpstr>RTE</vt:lpstr>
      <vt:lpstr>결론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AUTOSAR Overview</dc:title>
  <dc:creator>Jihun</dc:creator>
  <cp:lastModifiedBy>Jihun</cp:lastModifiedBy>
  <cp:revision>150</cp:revision>
  <cp:lastPrinted>2014-05-13T12:57:31Z</cp:lastPrinted>
  <dcterms:created xsi:type="dcterms:W3CDTF">2014-03-20T02:36:47Z</dcterms:created>
  <dcterms:modified xsi:type="dcterms:W3CDTF">2014-05-19T01:40:55Z</dcterms:modified>
</cp:coreProperties>
</file>