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370" r:id="rId3"/>
    <p:sldId id="421" r:id="rId4"/>
    <p:sldId id="413" r:id="rId5"/>
    <p:sldId id="376" r:id="rId6"/>
    <p:sldId id="375" r:id="rId7"/>
    <p:sldId id="414" r:id="rId8"/>
    <p:sldId id="459" r:id="rId9"/>
    <p:sldId id="415" r:id="rId10"/>
    <p:sldId id="428" r:id="rId11"/>
    <p:sldId id="419" r:id="rId12"/>
    <p:sldId id="393" r:id="rId13"/>
    <p:sldId id="394" r:id="rId14"/>
    <p:sldId id="395" r:id="rId15"/>
    <p:sldId id="396" r:id="rId16"/>
    <p:sldId id="418" r:id="rId17"/>
    <p:sldId id="398" r:id="rId18"/>
    <p:sldId id="385" r:id="rId19"/>
    <p:sldId id="446" r:id="rId20"/>
    <p:sldId id="327" r:id="rId21"/>
    <p:sldId id="408" r:id="rId22"/>
    <p:sldId id="461" r:id="rId2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600"/>
    <a:srgbClr val="007AD6"/>
    <a:srgbClr val="416195"/>
    <a:srgbClr val="195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86501" autoAdjust="0"/>
  </p:normalViewPr>
  <p:slideViewPr>
    <p:cSldViewPr>
      <p:cViewPr>
        <p:scale>
          <a:sx n="105" d="100"/>
          <a:sy n="105" d="100"/>
        </p:scale>
        <p:origin x="-11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Un-calibrated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ADP2,Civic</c:v>
                </c:pt>
                <c:pt idx="1">
                  <c:v>Iphone 3G, Acura</c:v>
                </c:pt>
                <c:pt idx="2">
                  <c:v>ADP2,Civic</c:v>
                </c:pt>
                <c:pt idx="3">
                  <c:v>Iphone 3G, Acura</c:v>
                </c:pt>
                <c:pt idx="4">
                  <c:v>Highway Driving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95</c:v>
                </c:pt>
                <c:pt idx="1">
                  <c:v>84</c:v>
                </c:pt>
                <c:pt idx="2">
                  <c:v>95</c:v>
                </c:pt>
                <c:pt idx="3">
                  <c:v>87</c:v>
                </c:pt>
                <c:pt idx="4">
                  <c:v>97.5</c:v>
                </c:pt>
              </c:numCache>
            </c:numRef>
          </c:val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Calibrated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ADP2,Civic</c:v>
                </c:pt>
                <c:pt idx="1">
                  <c:v>Iphone 3G, Acura</c:v>
                </c:pt>
                <c:pt idx="2">
                  <c:v>ADP2,Civic</c:v>
                </c:pt>
                <c:pt idx="3">
                  <c:v>Iphone 3G, Acura</c:v>
                </c:pt>
                <c:pt idx="4">
                  <c:v>Highway Driving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96</c:v>
                </c:pt>
                <c:pt idx="1">
                  <c:v>94</c:v>
                </c:pt>
                <c:pt idx="2">
                  <c:v>96</c:v>
                </c:pt>
                <c:pt idx="3">
                  <c:v>92</c:v>
                </c:pt>
                <c:pt idx="4">
                  <c:v>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794176"/>
        <c:axId val="101296960"/>
      </c:barChart>
      <c:catAx>
        <c:axId val="12779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zh-CN" sz="1599" baseline="0"/>
            </a:pPr>
            <a:endParaRPr lang="ko-KR"/>
          </a:p>
        </c:txPr>
        <c:crossAx val="101296960"/>
        <c:crosses val="autoZero"/>
        <c:auto val="1"/>
        <c:lblAlgn val="ctr"/>
        <c:lblOffset val="100"/>
        <c:noMultiLvlLbl val="0"/>
      </c:catAx>
      <c:valAx>
        <c:axId val="101296960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398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Detection Accuracy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zh-CN"/>
            </a:pPr>
            <a:endParaRPr lang="ko-KR"/>
          </a:p>
        </c:txPr>
        <c:crossAx val="127794176"/>
        <c:crosses val="autoZero"/>
        <c:crossBetween val="between"/>
        <c:majorUnit val="10"/>
        <c:minorUnit val="2"/>
      </c:valAx>
    </c:plotArea>
    <c:legend>
      <c:legendPos val="r"/>
      <c:layout/>
      <c:overlay val="0"/>
      <c:txPr>
        <a:bodyPr/>
        <a:lstStyle/>
        <a:p>
          <a:pPr>
            <a:defRPr lang="zh-CN" sz="1799" baseline="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799" b="1" i="0" baseline="0"/>
      </a:pPr>
      <a:endParaRPr lang="ko-K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89226" tIns="44613" rIns="89226" bIns="44613" rtlCol="0"/>
          <a:lstStyle>
            <a:lvl1pPr algn="l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89226" tIns="44613" rIns="89226" bIns="44613" rtlCol="0"/>
          <a:lstStyle>
            <a:lvl1pPr algn="r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DBFE9C8-7891-44EC-AEB3-225EF23CB7C0}" type="datetimeFigureOut">
              <a:rPr lang="zh-CN" altLang="en-US"/>
              <a:pPr>
                <a:defRPr/>
              </a:pPr>
              <a:t>2012/1/5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89226" tIns="44613" rIns="89226" bIns="44613" rtlCol="0" anchor="b"/>
          <a:lstStyle>
            <a:lvl1pPr algn="l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89226" tIns="44613" rIns="89226" bIns="44613" rtlCol="0" anchor="b"/>
          <a:lstStyle>
            <a:lvl1pPr algn="r">
              <a:defRPr sz="11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7B093AE-A9C0-474E-A56F-A809D2CEDE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7266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4321" tIns="47161" rIns="94321" bIns="4716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4321" tIns="47161" rIns="94321" bIns="4716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621F225A-D8B3-4277-AF92-E2AC0BBFA7E9}" type="datetimeFigureOut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21" tIns="47161" rIns="94321" bIns="4716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19587"/>
          </a:xfrm>
          <a:prstGeom prst="rect">
            <a:avLst/>
          </a:prstGeom>
        </p:spPr>
        <p:txBody>
          <a:bodyPr vert="horz" lIns="94321" tIns="47161" rIns="94321" bIns="4716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4321" tIns="47161" rIns="94321" bIns="4716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4321" tIns="47161" rIns="94321" bIns="4716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2EF367FE-3F59-4D32-8E7B-2B88DCAD02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88835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zh-CN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altLang="zh-CN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endParaRPr lang="en-US" altLang="zh-CN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5C1AEC-D180-4E5E-8FF4-1FEEC6E3F470}" type="slidenum">
              <a:rPr lang="en-US" altLang="zh-CN" smtClean="0"/>
              <a:pPr/>
              <a:t>22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1D4C9-7429-4DD4-A4E4-B4D3405AC8E5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A44EF-E7FA-4484-BA38-6B3F751D33A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685800" y="0"/>
            <a:ext cx="7824788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/>
          <a:p>
            <a:pPr>
              <a:defRPr/>
            </a:pPr>
            <a:endParaRPr lang="en-US" altLang="zh-CN" sz="32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195319"/>
          </a:solidFill>
        </p:spPr>
        <p:txBody>
          <a:bodyPr anchor="ctr"/>
          <a:lstStyle/>
          <a:p>
            <a:pPr>
              <a:defRPr/>
            </a:pPr>
            <a:endParaRPr lang="en-US" altLang="zh-CN" sz="32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3" descr="RU_LOGOTYPE_CMYK_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1925" y="6311900"/>
            <a:ext cx="13620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stevens-official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86463"/>
            <a:ext cx="152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848600" cy="990600"/>
          </a:xfrm>
        </p:spPr>
        <p:txBody>
          <a:bodyPr>
            <a:normAutofit/>
          </a:bodyPr>
          <a:lstStyle>
            <a:lvl1pPr algn="l"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F7E09C8-68ED-466C-B415-D8ADABB5698D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90800" y="6340475"/>
            <a:ext cx="2133600" cy="3651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4F457D-5F4A-41C9-A89C-223CEA18D00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9F0C1-65AE-4DD2-AB78-16B0C154A534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A5755-D22C-4DE2-91B0-7FC4E4AE20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36E0C-2C57-4FD2-AC54-33F4B0036547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AD043-E0A1-4F08-B1CA-D9F1E6F66A4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74BA6-1F43-4F97-BD3B-BC806F7F2755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F1F86-50F2-42F4-A28F-0F4659B662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96966-0D8B-439C-93F5-6F7B240D2017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B377D-C48A-4DEB-945D-F84F24DE087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6D1E1-3F50-445F-B850-2D7BC82084F5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AC325-EC88-4541-8888-FB752E1A609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0125C-2C62-4A98-BACA-BED7B718897F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3FAA5-218B-46A0-BFAD-F7A51945AED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CBAA5-0231-4488-8441-434F4A813F28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833DA-8976-4C60-A10E-9844FED76E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F402D-2633-4FA1-9892-BB59E12009F2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20F1F-1698-4155-888D-902986F872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7FECF-1D80-4858-8312-20746486D419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E954B-706B-40DA-99AD-1D3A3E177F7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5800" y="0"/>
            <a:ext cx="8001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F40F8DB-0171-4CCB-B9A8-C635F8F14E45}" type="datetime1">
              <a:rPr lang="en-US" altLang="zh-CN"/>
              <a:pPr>
                <a:defRPr/>
              </a:pPr>
              <a:t>1/5/2012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F07D54C-C672-4C1B-A8B2-029F865934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u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hyperlink" Target="http://personal.stevens.edu/~ychen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0"/>
            <a:ext cx="7824788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35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DAISY</a:t>
            </a:r>
            <a:r>
              <a:rPr lang="en-US" altLang="zh-CN" sz="35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60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zh-CN" sz="260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zh-CN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altLang="zh-CN" sz="24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ata </a:t>
            </a:r>
            <a:r>
              <a:rPr lang="en-US" altLang="zh-CN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altLang="zh-CN" sz="24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nalysis and </a:t>
            </a:r>
            <a:r>
              <a:rPr lang="en-US" altLang="zh-CN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zh-CN" sz="24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nformation </a:t>
            </a:r>
            <a:r>
              <a:rPr lang="en-US" altLang="zh-CN" sz="2400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zh-CN" sz="2400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ecurit</a:t>
            </a:r>
            <a:r>
              <a:rPr lang="en-US" altLang="zh-CN" sz="2400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altLang="zh-CN" sz="24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Lab</a:t>
            </a:r>
            <a:endParaRPr lang="en-US" altLang="zh-CN" sz="28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TextBox 152"/>
          <p:cNvSpPr txBox="1">
            <a:spLocks noChangeArrowheads="1"/>
          </p:cNvSpPr>
          <p:nvPr/>
        </p:nvSpPr>
        <p:spPr bwMode="auto">
          <a:xfrm>
            <a:off x="0" y="1450975"/>
            <a:ext cx="9144000" cy="3910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000" b="1" dirty="0"/>
              <a:t>Detecting Driver Phone Use Leveraging </a:t>
            </a:r>
          </a:p>
          <a:p>
            <a:pPr algn="ctr"/>
            <a:r>
              <a:rPr lang="en-US" altLang="zh-CN" sz="3000" b="1"/>
              <a:t>Car Speakers </a:t>
            </a:r>
          </a:p>
          <a:p>
            <a:pPr algn="ctr"/>
            <a:endParaRPr lang="en-US" altLang="zh-CN" sz="2400" b="1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altLang="zh-CN" sz="2400" b="1" dirty="0">
                <a:solidFill>
                  <a:srgbClr val="17375E"/>
                </a:solidFill>
              </a:rPr>
              <a:t>Presenter: </a:t>
            </a:r>
            <a:r>
              <a:rPr lang="en-US" altLang="zh-CN" sz="2400" b="1" dirty="0" err="1">
                <a:solidFill>
                  <a:srgbClr val="17375E"/>
                </a:solidFill>
              </a:rPr>
              <a:t>Yingying</a:t>
            </a:r>
            <a:r>
              <a:rPr lang="en-US" altLang="zh-CN" sz="2400" b="1" dirty="0">
                <a:solidFill>
                  <a:srgbClr val="17375E"/>
                </a:solidFill>
              </a:rPr>
              <a:t> Chen</a:t>
            </a:r>
          </a:p>
          <a:p>
            <a:pPr algn="ctr"/>
            <a:r>
              <a:rPr lang="en-US" altLang="zh-CN" sz="2000" b="1" dirty="0">
                <a:solidFill>
                  <a:srgbClr val="17375E"/>
                </a:solidFill>
              </a:rPr>
              <a:t> </a:t>
            </a:r>
          </a:p>
          <a:p>
            <a:pPr algn="ctr"/>
            <a:r>
              <a:rPr lang="en-US" altLang="zh-CN" dirty="0" err="1">
                <a:solidFill>
                  <a:srgbClr val="C00000"/>
                </a:solidFill>
              </a:rPr>
              <a:t>Jie</a:t>
            </a:r>
            <a:r>
              <a:rPr lang="en-US" altLang="zh-CN" dirty="0">
                <a:solidFill>
                  <a:srgbClr val="C00000"/>
                </a:solidFill>
              </a:rPr>
              <a:t> Yang</a:t>
            </a:r>
            <a:r>
              <a:rPr lang="en-US" altLang="zh-CN" b="1" baseline="30000" dirty="0">
                <a:solidFill>
                  <a:srgbClr val="C00000"/>
                </a:solidFill>
              </a:rPr>
              <a:t>†</a:t>
            </a:r>
            <a:r>
              <a:rPr lang="en-US" altLang="zh-CN" dirty="0">
                <a:solidFill>
                  <a:srgbClr val="C00000"/>
                </a:solidFill>
              </a:rPr>
              <a:t>, Simon </a:t>
            </a:r>
            <a:r>
              <a:rPr lang="en-US" altLang="zh-CN" dirty="0" err="1">
                <a:solidFill>
                  <a:srgbClr val="C00000"/>
                </a:solidFill>
              </a:rPr>
              <a:t>Sidhom</a:t>
            </a:r>
            <a:r>
              <a:rPr lang="en-US" altLang="zh-CN" b="1" baseline="30000" dirty="0">
                <a:solidFill>
                  <a:srgbClr val="C00000"/>
                </a:solidFill>
              </a:rPr>
              <a:t>†</a:t>
            </a:r>
            <a:r>
              <a:rPr lang="en-US" altLang="zh-CN" dirty="0"/>
              <a:t>, </a:t>
            </a:r>
            <a:r>
              <a:rPr lang="en-US" altLang="zh-CN" dirty="0" err="1">
                <a:solidFill>
                  <a:srgbClr val="007AD6"/>
                </a:solidFill>
              </a:rPr>
              <a:t>Gayathri</a:t>
            </a:r>
            <a:r>
              <a:rPr lang="en-US" altLang="zh-CN" dirty="0">
                <a:solidFill>
                  <a:srgbClr val="007AD6"/>
                </a:solidFill>
              </a:rPr>
              <a:t> </a:t>
            </a:r>
            <a:r>
              <a:rPr lang="en-US" altLang="zh-CN" dirty="0" err="1">
                <a:solidFill>
                  <a:srgbClr val="007AD6"/>
                </a:solidFill>
              </a:rPr>
              <a:t>Chandrasekaran</a:t>
            </a:r>
            <a:r>
              <a:rPr lang="en-US" altLang="zh-CN" b="1" baseline="30000" dirty="0">
                <a:solidFill>
                  <a:srgbClr val="007AD6"/>
                </a:solidFill>
              </a:rPr>
              <a:t>∗</a:t>
            </a:r>
            <a:r>
              <a:rPr lang="en-US" altLang="zh-CN" dirty="0">
                <a:solidFill>
                  <a:srgbClr val="007AD6"/>
                </a:solidFill>
              </a:rPr>
              <a:t> , Tam Vu</a:t>
            </a:r>
            <a:r>
              <a:rPr lang="en-US" altLang="zh-CN" b="1" baseline="30000" dirty="0">
                <a:solidFill>
                  <a:srgbClr val="007AD6"/>
                </a:solidFill>
              </a:rPr>
              <a:t>∗</a:t>
            </a:r>
            <a:r>
              <a:rPr lang="en-US" altLang="zh-CN" baseline="30000" dirty="0">
                <a:solidFill>
                  <a:srgbClr val="007AD6"/>
                </a:solidFill>
              </a:rPr>
              <a:t> </a:t>
            </a:r>
            <a:r>
              <a:rPr lang="en-US" altLang="zh-CN" dirty="0"/>
              <a:t>, </a:t>
            </a:r>
            <a:r>
              <a:rPr lang="en-US" altLang="zh-CN" dirty="0" err="1">
                <a:solidFill>
                  <a:srgbClr val="C00000"/>
                </a:solidFill>
              </a:rPr>
              <a:t>Hongbo</a:t>
            </a:r>
            <a:r>
              <a:rPr lang="en-US" altLang="zh-CN" dirty="0">
                <a:solidFill>
                  <a:srgbClr val="C00000"/>
                </a:solidFill>
              </a:rPr>
              <a:t> Liu</a:t>
            </a:r>
            <a:r>
              <a:rPr lang="en-US" altLang="zh-CN" b="1" baseline="30000" dirty="0">
                <a:solidFill>
                  <a:srgbClr val="C00000"/>
                </a:solidFill>
              </a:rPr>
              <a:t>†</a:t>
            </a:r>
            <a:r>
              <a:rPr lang="en-US" altLang="zh-CN" dirty="0">
                <a:solidFill>
                  <a:srgbClr val="C00000"/>
                </a:solidFill>
              </a:rPr>
              <a:t>,</a:t>
            </a:r>
          </a:p>
          <a:p>
            <a:pPr algn="ctr"/>
            <a:r>
              <a:rPr lang="en-US" altLang="zh-CN" dirty="0" err="1">
                <a:solidFill>
                  <a:srgbClr val="007AD6"/>
                </a:solidFill>
              </a:rPr>
              <a:t>Nicolae</a:t>
            </a:r>
            <a:r>
              <a:rPr lang="en-US" altLang="zh-CN" dirty="0">
                <a:solidFill>
                  <a:srgbClr val="007AD6"/>
                </a:solidFill>
              </a:rPr>
              <a:t> </a:t>
            </a:r>
            <a:r>
              <a:rPr lang="en-US" altLang="zh-CN" dirty="0" err="1">
                <a:solidFill>
                  <a:srgbClr val="007AD6"/>
                </a:solidFill>
              </a:rPr>
              <a:t>Cecan</a:t>
            </a:r>
            <a:r>
              <a:rPr lang="en-US" altLang="zh-CN" b="1" baseline="30000" dirty="0">
                <a:solidFill>
                  <a:srgbClr val="007AD6"/>
                </a:solidFill>
              </a:rPr>
              <a:t>∗</a:t>
            </a:r>
            <a:r>
              <a:rPr lang="en-US" altLang="zh-CN" dirty="0"/>
              <a:t>, </a:t>
            </a:r>
            <a:r>
              <a:rPr lang="en-US" altLang="zh-CN" dirty="0" err="1">
                <a:solidFill>
                  <a:srgbClr val="C00000"/>
                </a:solidFill>
              </a:rPr>
              <a:t>Yingying</a:t>
            </a:r>
            <a:r>
              <a:rPr lang="en-US" altLang="zh-CN" dirty="0">
                <a:solidFill>
                  <a:srgbClr val="C00000"/>
                </a:solidFill>
              </a:rPr>
              <a:t> Chen</a:t>
            </a:r>
            <a:r>
              <a:rPr lang="en-US" altLang="zh-CN" b="1" baseline="30000" dirty="0">
                <a:solidFill>
                  <a:srgbClr val="C00000"/>
                </a:solidFill>
              </a:rPr>
              <a:t>†</a:t>
            </a:r>
            <a:r>
              <a:rPr lang="en-US" altLang="zh-CN" dirty="0">
                <a:solidFill>
                  <a:srgbClr val="C00000"/>
                </a:solidFill>
              </a:rPr>
              <a:t>, </a:t>
            </a:r>
            <a:r>
              <a:rPr lang="en-US" altLang="zh-CN" dirty="0">
                <a:solidFill>
                  <a:srgbClr val="007AD6"/>
                </a:solidFill>
              </a:rPr>
              <a:t>Marco </a:t>
            </a:r>
            <a:r>
              <a:rPr lang="en-US" altLang="zh-CN" dirty="0" err="1">
                <a:solidFill>
                  <a:srgbClr val="007AD6"/>
                </a:solidFill>
              </a:rPr>
              <a:t>Gruteser</a:t>
            </a:r>
            <a:r>
              <a:rPr lang="en-US" altLang="zh-CN" b="1" baseline="30000" dirty="0">
                <a:solidFill>
                  <a:srgbClr val="007AD6"/>
                </a:solidFill>
              </a:rPr>
              <a:t>∗</a:t>
            </a:r>
            <a:r>
              <a:rPr lang="en-US" altLang="zh-CN" dirty="0">
                <a:solidFill>
                  <a:srgbClr val="007AD6"/>
                </a:solidFill>
              </a:rPr>
              <a:t>, Richard P. Martin</a:t>
            </a:r>
            <a:r>
              <a:rPr lang="en-US" altLang="zh-CN" b="1" baseline="30000" dirty="0">
                <a:solidFill>
                  <a:srgbClr val="007AD6"/>
                </a:solidFill>
              </a:rPr>
              <a:t>∗</a:t>
            </a:r>
          </a:p>
          <a:p>
            <a:pPr algn="ctr"/>
            <a:endParaRPr lang="en-US" altLang="zh-CN" dirty="0">
              <a:solidFill>
                <a:srgbClr val="17375E"/>
              </a:solidFill>
            </a:endParaRPr>
          </a:p>
          <a:p>
            <a:pPr algn="ctr"/>
            <a:r>
              <a:rPr lang="en-US" altLang="zh-CN" b="1" baseline="30000" dirty="0">
                <a:solidFill>
                  <a:srgbClr val="C00000"/>
                </a:solidFill>
              </a:rPr>
              <a:t>†</a:t>
            </a:r>
            <a:r>
              <a:rPr lang="en-US" altLang="zh-CN" b="1" i="1" dirty="0">
                <a:solidFill>
                  <a:srgbClr val="C00000"/>
                </a:solidFill>
              </a:rPr>
              <a:t>Dept. of ECE, Stevens Institute of Technology</a:t>
            </a:r>
          </a:p>
          <a:p>
            <a:pPr algn="ctr"/>
            <a:r>
              <a:rPr lang="en-US" altLang="zh-CN" b="1" i="1" baseline="30000" dirty="0">
                <a:solidFill>
                  <a:srgbClr val="007AD6"/>
                </a:solidFill>
              </a:rPr>
              <a:t>∗ </a:t>
            </a:r>
            <a:r>
              <a:rPr lang="en-US" altLang="zh-CN" b="1" i="1" dirty="0">
                <a:solidFill>
                  <a:srgbClr val="007AD6"/>
                </a:solidFill>
              </a:rPr>
              <a:t>WINLAB, Rutgers University</a:t>
            </a:r>
            <a:r>
              <a:rPr lang="en-US" altLang="zh-CN" sz="2400" b="1" i="1" dirty="0">
                <a:solidFill>
                  <a:srgbClr val="17375E"/>
                </a:solidFill>
              </a:rPr>
              <a:t>	</a:t>
            </a:r>
          </a:p>
          <a:p>
            <a:pPr algn="ctr"/>
            <a:endParaRPr lang="en-US" altLang="zh-CN" sz="2400" b="1" dirty="0">
              <a:solidFill>
                <a:srgbClr val="17375E"/>
              </a:solidFill>
            </a:endParaRPr>
          </a:p>
        </p:txBody>
      </p:sp>
      <p:pic>
        <p:nvPicPr>
          <p:cNvPr id="3076" name="Picture 2" descr="C:\YCHEN_new\YCHEN\HOME\research_mine\my_stevens\my_lab_webpages\daisy_lab_2_4\images_daisy\imag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5750" y="0"/>
            <a:ext cx="12382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" descr="C:\YCHEN_new\YCHEN\HOME\research_mine\my_stevens\my_lab_webpages\daisy_lab_2_4\images_daisy\imag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382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3" descr="RU_LOGOTYPE_CMYK_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1925" y="6311900"/>
            <a:ext cx="13620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itle 1"/>
          <p:cNvSpPr txBox="1">
            <a:spLocks/>
          </p:cNvSpPr>
          <p:nvPr/>
        </p:nvSpPr>
        <p:spPr bwMode="auto">
          <a:xfrm>
            <a:off x="0" y="6705600"/>
            <a:ext cx="9144000" cy="152400"/>
          </a:xfrm>
          <a:prstGeom prst="rect">
            <a:avLst/>
          </a:prstGeom>
          <a:solidFill>
            <a:srgbClr val="19531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altLang="zh-CN" sz="3200" b="1">
              <a:solidFill>
                <a:srgbClr val="008000"/>
              </a:solidFill>
            </a:endParaRPr>
          </a:p>
        </p:txBody>
      </p:sp>
      <p:pic>
        <p:nvPicPr>
          <p:cNvPr id="3080" name="Picture 12" descr="stevens-official-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986463"/>
            <a:ext cx="152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矩形 8"/>
          <p:cNvSpPr>
            <a:spLocks noChangeArrowheads="1"/>
          </p:cNvSpPr>
          <p:nvPr/>
        </p:nvSpPr>
        <p:spPr bwMode="auto">
          <a:xfrm>
            <a:off x="2828925" y="5181600"/>
            <a:ext cx="312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 b="1">
                <a:solidFill>
                  <a:srgbClr val="17375E"/>
                </a:solidFill>
              </a:rPr>
              <a:t>ACM MobiCom 2011</a:t>
            </a:r>
          </a:p>
        </p:txBody>
      </p:sp>
    </p:spTree>
  </p:cSld>
  <p:clrMapOvr>
    <a:masterClrMapping/>
  </p:clrMapOvr>
  <p:transition advTm="1643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Cell Phones Distract Drivers</a:t>
            </a:r>
            <a:endParaRPr lang="zh-CN" altLang="en-US" sz="3600" smtClean="0">
              <a:latin typeface="Arial" charset="0"/>
              <a:cs typeface="Arial" charset="0"/>
            </a:endParaRP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567090-669B-4D3C-B54D-B0D427E4BD2E}" type="slidenum">
              <a:rPr lang="en-US" altLang="zh-CN" smtClean="0">
                <a:latin typeface="Arial" charset="0"/>
                <a:cs typeface="Arial" charset="0"/>
              </a:rPr>
              <a:pPr/>
              <a:t>2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1219200"/>
            <a:ext cx="8077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zh-CN" sz="2400" dirty="0"/>
              <a:t>Cell phone as a distraction in 2009 on U.S. roadways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altLang="zh-CN" sz="2000" dirty="0"/>
              <a:t>18% of fatalities in distraction-related crashes involved reports of a cell phone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altLang="zh-CN" sz="2000" dirty="0"/>
              <a:t>995 fatalities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altLang="zh-CN" sz="2000" dirty="0"/>
              <a:t>24,000 injuries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altLang="zh-CN" sz="2000" dirty="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altLang="zh-CN" sz="2000" dirty="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CN" sz="2000" dirty="0"/>
              <a:t> </a:t>
            </a:r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defRPr/>
            </a:pPr>
            <a:endParaRPr lang="en-US" altLang="zh-CN" sz="2400" b="1" dirty="0"/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828800" y="6172200"/>
            <a:ext cx="5715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/>
              <a:t>Source: “Distracted Driving 2009” National Highway Traffic Safety Administration  Traffic Safety Facts, 2009</a:t>
            </a:r>
            <a:endParaRPr lang="zh-CN" altLang="en-US" sz="1200"/>
          </a:p>
        </p:txBody>
      </p:sp>
      <p:pic>
        <p:nvPicPr>
          <p:cNvPr id="36" name="Picture 7" descr="http://blogs.babble.com/strollerderby/wp-content/uploads/2010/10/texting_while_driving-300x2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933700"/>
            <a:ext cx="289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2895600"/>
            <a:ext cx="30480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3276600" y="5181600"/>
            <a:ext cx="2813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Talking on Hand-held Cell</a:t>
            </a:r>
          </a:p>
          <a:p>
            <a:pPr>
              <a:buFont typeface="Wingdings" pitchFamily="2" charset="2"/>
              <a:buChar char="ü"/>
            </a:pPr>
            <a:r>
              <a:rPr lang="en-US" altLang="zh-CN" sz="1400"/>
              <a:t>Visual — Eyes off road</a:t>
            </a:r>
          </a:p>
          <a:p>
            <a:pPr>
              <a:buFont typeface="Wingdings" pitchFamily="2" charset="2"/>
              <a:buChar char="ü"/>
            </a:pPr>
            <a:r>
              <a:rPr lang="en-US" altLang="zh-CN" sz="1400"/>
              <a:t>Cognitive —  Mind off driving</a:t>
            </a:r>
          </a:p>
          <a:p>
            <a:pPr>
              <a:buFont typeface="Wingdings" pitchFamily="2" charset="2"/>
              <a:buChar char="ü"/>
            </a:pPr>
            <a:endParaRPr lang="zh-CN" altLang="en-US"/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152400" y="5181600"/>
            <a:ext cx="282575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Texting on Hand-held Cell</a:t>
            </a:r>
          </a:p>
          <a:p>
            <a:pPr>
              <a:buFont typeface="Wingdings" pitchFamily="2" charset="2"/>
              <a:buChar char="ü"/>
            </a:pPr>
            <a:r>
              <a:rPr lang="en-US" altLang="zh-CN" sz="1400"/>
              <a:t>Manu — Hands off wheel</a:t>
            </a:r>
          </a:p>
          <a:p>
            <a:pPr>
              <a:buFont typeface="Wingdings" pitchFamily="2" charset="2"/>
              <a:buChar char="ü"/>
            </a:pPr>
            <a:r>
              <a:rPr lang="en-US" altLang="zh-CN" sz="1400"/>
              <a:t>Visual — Eyes off road</a:t>
            </a:r>
          </a:p>
          <a:p>
            <a:pPr>
              <a:buFont typeface="Wingdings" pitchFamily="2" charset="2"/>
              <a:buChar char="ü"/>
            </a:pPr>
            <a:r>
              <a:rPr lang="en-US" altLang="zh-CN" sz="1400"/>
              <a:t>Cognitive —  Mind off driving</a:t>
            </a:r>
          </a:p>
          <a:p>
            <a:pPr>
              <a:buFont typeface="Wingdings" pitchFamily="2" charset="2"/>
              <a:buChar char="ü"/>
            </a:pPr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324600" y="4114800"/>
            <a:ext cx="2438400" cy="92392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>
                <a:cs typeface="+mn-cs"/>
              </a:rPr>
              <a:t>81% of drivers admit to talking on </a:t>
            </a:r>
            <a:br>
              <a:rPr lang="en-US" altLang="zh-CN" dirty="0">
                <a:cs typeface="+mn-cs"/>
              </a:rPr>
            </a:br>
            <a:r>
              <a:rPr lang="en-US" altLang="zh-CN" dirty="0">
                <a:cs typeface="+mn-cs"/>
              </a:rPr>
              <a:t>phone while driving</a:t>
            </a:r>
            <a:endParaRPr lang="zh-CN" altLang="en-US" dirty="0"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4600" y="2971800"/>
            <a:ext cx="2438400" cy="92392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>
                <a:cs typeface="+mn-cs"/>
              </a:rPr>
              <a:t>18% of drivers admit to texting </a:t>
            </a:r>
            <a:br>
              <a:rPr lang="en-US" altLang="zh-CN" dirty="0">
                <a:cs typeface="+mn-cs"/>
              </a:rPr>
            </a:br>
            <a:r>
              <a:rPr lang="en-US" altLang="zh-CN" dirty="0">
                <a:cs typeface="+mn-cs"/>
              </a:rPr>
              <a:t>while driving</a:t>
            </a:r>
            <a:endParaRPr lang="zh-CN" altLang="en-US" dirty="0">
              <a:cs typeface="+mn-cs"/>
            </a:endParaRPr>
          </a:p>
        </p:txBody>
      </p:sp>
      <p:pic>
        <p:nvPicPr>
          <p:cNvPr id="14" name="Picture 4" descr="cellphone-c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1874838"/>
            <a:ext cx="6705600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Cell Phones Distract Drivers</a:t>
            </a:r>
            <a:endParaRPr lang="zh-CN" altLang="en-US" sz="3600" smtClean="0">
              <a:latin typeface="Arial" charset="0"/>
              <a:cs typeface="Arial" charset="0"/>
            </a:endParaRP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158531-A10F-4CA2-8C79-3F45C735DE5E}" type="slidenum">
              <a:rPr lang="en-US" altLang="zh-CN" smtClean="0">
                <a:latin typeface="Arial" charset="0"/>
                <a:cs typeface="Arial" charset="0"/>
              </a:rPr>
              <a:pPr/>
              <a:t>3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pic>
        <p:nvPicPr>
          <p:cNvPr id="5124" name="Picture 9" descr="http://voiceonthego.com/blog/wp-content/uploads/2009/11/man_cell_drivin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19200"/>
            <a:ext cx="3302000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19175" y="4114800"/>
            <a:ext cx="5076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58775" lvl="1" indent="-254000" defTabSz="1019175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/>
              <a:t>Do hands-free devices solve the problem?</a:t>
            </a:r>
          </a:p>
        </p:txBody>
      </p:sp>
      <p:grpSp>
        <p:nvGrpSpPr>
          <p:cNvPr id="2" name="组合 9"/>
          <p:cNvGrpSpPr>
            <a:grpSpLocks/>
          </p:cNvGrpSpPr>
          <p:nvPr/>
        </p:nvGrpSpPr>
        <p:grpSpPr bwMode="auto">
          <a:xfrm>
            <a:off x="5410200" y="1981200"/>
            <a:ext cx="3352800" cy="1879600"/>
            <a:chOff x="5410200" y="2514600"/>
            <a:chExt cx="3352800" cy="1880291"/>
          </a:xfrm>
        </p:grpSpPr>
        <p:pic>
          <p:nvPicPr>
            <p:cNvPr id="513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53200" y="2514600"/>
              <a:ext cx="1295400" cy="904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1" name="矩形 18"/>
            <p:cNvSpPr>
              <a:spLocks noChangeArrowheads="1"/>
            </p:cNvSpPr>
            <p:nvPr/>
          </p:nvSpPr>
          <p:spPr bwMode="auto">
            <a:xfrm>
              <a:off x="5791200" y="3687005"/>
              <a:ext cx="2971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815975" lvl="1" indent="-254000" defTabSz="1019175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2000">
                  <a:solidFill>
                    <a:srgbClr val="C00000"/>
                  </a:solidFill>
                </a:rPr>
                <a:t>Minds off driving.</a:t>
              </a:r>
            </a:p>
            <a:p>
              <a:pPr marL="815975" lvl="1" indent="-254000" defTabSz="1019175">
                <a:lnSpc>
                  <a:spcPct val="90000"/>
                </a:lnSpc>
                <a:spcBef>
                  <a:spcPct val="20000"/>
                </a:spcBef>
              </a:pPr>
              <a:endParaRPr lang="en-US" altLang="zh-CN" sz="2000">
                <a:solidFill>
                  <a:srgbClr val="C00000"/>
                </a:solidFill>
              </a:endParaRPr>
            </a:p>
          </p:txBody>
        </p:sp>
        <p:sp>
          <p:nvSpPr>
            <p:cNvPr id="9" name="右箭头 8"/>
            <p:cNvSpPr/>
            <p:nvPr/>
          </p:nvSpPr>
          <p:spPr>
            <a:xfrm>
              <a:off x="5410200" y="2895740"/>
              <a:ext cx="914400" cy="304912"/>
            </a:xfrm>
            <a:prstGeom prst="rightArrow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447800" y="4572000"/>
            <a:ext cx="6553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altLang="zh-CN"/>
              <a:t>Real-world accidents indicated that hands-free and handheld users are as likely to be involved in accidents </a:t>
            </a:r>
          </a:p>
        </p:txBody>
      </p:sp>
      <p:sp>
        <p:nvSpPr>
          <p:cNvPr id="5128" name="矩形 10"/>
          <p:cNvSpPr>
            <a:spLocks noChangeArrowheads="1"/>
          </p:cNvSpPr>
          <p:nvPr/>
        </p:nvSpPr>
        <p:spPr bwMode="auto">
          <a:xfrm>
            <a:off x="5715000" y="3657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486400" y="3505200"/>
            <a:ext cx="345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</a:rPr>
              <a:t>Cognitive load distract driver!</a:t>
            </a:r>
            <a:endParaRPr lang="zh-CN" altLang="en-US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657600"/>
            <a:ext cx="2895600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ttp://t3.gstatic.com/images?q=tbn:ANd9GcSqLaSDHFxRi6zxGgoIZFCsdeQ8ukiRL5sNmoNp9vNauNxbOmdD8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0700" y="5486400"/>
            <a:ext cx="13335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 descr="http://t2.gstatic.com/images?q=tbn:ANd9GcT7lGMvy3mSkfcvMc1P0y_VtV_sptoUOVUVMe0T746rrQuWzhqvy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191000"/>
            <a:ext cx="12954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http://t1.gstatic.com/images?q=tbn:ANd9GcTPK5wDYt3Sf2OmxTre60ROMk-54n5gY3YjBQ4F0N1QzurM2ahQO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1188" y="4343400"/>
            <a:ext cx="7604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Cell Phone Distraction: What’s Being Done?</a:t>
            </a:r>
            <a:endParaRPr lang="zh-CN" altLang="en-US" sz="2800" smtClean="0">
              <a:latin typeface="Arial" charset="0"/>
              <a:cs typeface="Arial" charset="0"/>
            </a:endParaRPr>
          </a:p>
        </p:txBody>
      </p:sp>
      <p:sp>
        <p:nvSpPr>
          <p:cNvPr id="6151" name="Rectangle 3"/>
          <p:cNvSpPr txBox="1">
            <a:spLocks noChangeArrowheads="1"/>
          </p:cNvSpPr>
          <p:nvPr/>
        </p:nvSpPr>
        <p:spPr bwMode="auto">
          <a:xfrm>
            <a:off x="457200" y="10668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000"/>
              <a:t>Law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Several States ban handheld phone use</a:t>
            </a:r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000"/>
              <a:t>Technology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>
                <a:solidFill>
                  <a:srgbClr val="C00000"/>
                </a:solidFill>
              </a:rPr>
              <a:t>Hard blocking</a:t>
            </a:r>
            <a:r>
              <a:rPr lang="en-US" altLang="zh-CN"/>
              <a:t>: radio jammer, blocking phone calls, texting, chat …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>
                <a:solidFill>
                  <a:srgbClr val="007AD6"/>
                </a:solidFill>
              </a:rPr>
              <a:t>Soft interaction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 sz="1600"/>
              <a:t>Routing incoming calls to voicemail,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 sz="1600"/>
              <a:t>Delaying incoming text notifications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 sz="1600"/>
              <a:t>Automatic reply to callers</a:t>
            </a:r>
          </a:p>
        </p:txBody>
      </p:sp>
      <p:sp>
        <p:nvSpPr>
          <p:cNvPr id="615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E7F484-B21A-4294-8731-C7D51524F390}" type="slidenum">
              <a:rPr lang="en-US" altLang="zh-CN" smtClean="0">
                <a:latin typeface="Arial" charset="0"/>
                <a:cs typeface="Arial" charset="0"/>
              </a:rPr>
              <a:pPr/>
              <a:t>4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pic>
        <p:nvPicPr>
          <p:cNvPr id="6153" name="Picture 4" descr="http://t2.gstatic.com/images?q=tbn:ANd9GcRFaB6g0oJenh6mPujI2Jy8TQYeeDxPKsQ1zDSiJ4qjfGHrap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6700" y="5638800"/>
            <a:ext cx="13335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http://t0.gstatic.com/images?q=tbn:ANd9GcTowroaSqWdedMpdOCT8C5UUTiYhPYMNjCls1T1L_gm6heaY5oC7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05650" y="4419600"/>
            <a:ext cx="150495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AutoShape 12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6" name="AutoShape 14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7" name="AutoShape 16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8" name="AutoShape 18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159" name="Picture 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16800" y="5486400"/>
            <a:ext cx="111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60" name="组合 21"/>
          <p:cNvGrpSpPr>
            <a:grpSpLocks/>
          </p:cNvGrpSpPr>
          <p:nvPr/>
        </p:nvGrpSpPr>
        <p:grpSpPr bwMode="auto">
          <a:xfrm>
            <a:off x="3200400" y="3505200"/>
            <a:ext cx="3276600" cy="762000"/>
            <a:chOff x="2667000" y="3505200"/>
            <a:chExt cx="3276600" cy="762000"/>
          </a:xfrm>
        </p:grpSpPr>
        <p:sp>
          <p:nvSpPr>
            <p:cNvPr id="23" name="椭圆 22"/>
            <p:cNvSpPr/>
            <p:nvPr/>
          </p:nvSpPr>
          <p:spPr>
            <a:xfrm>
              <a:off x="2667000" y="3505200"/>
              <a:ext cx="3276600" cy="762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66" name="矩形 18"/>
            <p:cNvSpPr>
              <a:spLocks noChangeArrowheads="1"/>
            </p:cNvSpPr>
            <p:nvPr/>
          </p:nvSpPr>
          <p:spPr bwMode="auto">
            <a:xfrm>
              <a:off x="2743200" y="3667780"/>
              <a:ext cx="28956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/>
                <a:t>Automatic Reply: “I’m driving right now;  will get back with you!”</a:t>
              </a:r>
              <a:endParaRPr lang="zh-CN" altLang="en-US" sz="1400"/>
            </a:p>
          </p:txBody>
        </p:sp>
      </p:grpSp>
      <p:sp>
        <p:nvSpPr>
          <p:cNvPr id="25" name="椭圆 24"/>
          <p:cNvSpPr/>
          <p:nvPr/>
        </p:nvSpPr>
        <p:spPr>
          <a:xfrm>
            <a:off x="3962400" y="4191000"/>
            <a:ext cx="457200" cy="304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114800" y="4419600"/>
            <a:ext cx="304800" cy="2286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67200" y="4572000"/>
            <a:ext cx="228600" cy="152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64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71600" y="5029200"/>
            <a:ext cx="1905000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8"/>
          <p:cNvSpPr>
            <a:spLocks noChangeArrowheads="1"/>
          </p:cNvSpPr>
          <p:nvPr/>
        </p:nvSpPr>
        <p:spPr bwMode="auto">
          <a:xfrm>
            <a:off x="685800" y="1143000"/>
            <a:ext cx="7848600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400"/>
              <a:t>Current Apps that actively prevent cell phone use in vehicle</a:t>
            </a:r>
          </a:p>
          <a:p>
            <a:pPr marL="8159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 sz="2400"/>
              <a:t> </a:t>
            </a:r>
            <a:r>
              <a:rPr lang="en-US" altLang="zh-CN" sz="2400" b="1">
                <a:solidFill>
                  <a:srgbClr val="C00000"/>
                </a:solidFill>
              </a:rPr>
              <a:t>ONLY</a:t>
            </a:r>
            <a:r>
              <a:rPr lang="en-US" altLang="zh-CN" sz="2400"/>
              <a:t> detect the phone is </a:t>
            </a:r>
            <a:r>
              <a:rPr lang="en-US" altLang="zh-CN" sz="2400" b="1">
                <a:solidFill>
                  <a:srgbClr val="C00000"/>
                </a:solidFill>
              </a:rPr>
              <a:t>in vehicle </a:t>
            </a:r>
            <a:r>
              <a:rPr lang="en-US" altLang="zh-CN" sz="2400"/>
              <a:t>or not!</a:t>
            </a:r>
            <a:endParaRPr lang="en-US" altLang="zh-CN" sz="2000"/>
          </a:p>
          <a:p>
            <a:pPr marL="3587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400"/>
          </a:p>
          <a:p>
            <a:pPr marL="3587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400"/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What’s Being Done? </a:t>
            </a:r>
            <a:b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</a:br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- </a:t>
            </a:r>
            <a:r>
              <a:rPr lang="en-US" altLang="zh-CN" sz="24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Is a Cell Phone in a Moving Vehicle ?</a:t>
            </a:r>
            <a:endParaRPr lang="zh-CN" altLang="en-US" sz="2400" smtClean="0">
              <a:latin typeface="Arial" charset="0"/>
              <a:cs typeface="Arial" charset="0"/>
            </a:endParaRPr>
          </a:p>
        </p:txBody>
      </p:sp>
      <p:sp>
        <p:nvSpPr>
          <p:cNvPr id="7172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</p:txBody>
      </p:sp>
      <p:sp>
        <p:nvSpPr>
          <p:cNvPr id="717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F82846-0DFA-4CD2-BB2A-7F7D365C71B0}" type="slidenum">
              <a:rPr lang="en-US" altLang="zh-CN" smtClean="0">
                <a:latin typeface="Arial" charset="0"/>
                <a:cs typeface="Arial" charset="0"/>
              </a:rPr>
              <a:pPr/>
              <a:t>5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7174" name="AutoShape 12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5" name="AutoShape 14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6" name="AutoShape 16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7" name="AutoShape 18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717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276600"/>
            <a:ext cx="1792288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0" descr="http://t3.gstatic.com/images?q=tbn:ANd9GcTInKYbzF3onV46s-BLocNZ2fk3-eVzEs-5rcuuZe3smN5_kY1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3352800"/>
            <a:ext cx="1814513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http://t2.gstatic.com/images?q=tbn:ANd9GcSpE0x269645wTKxzhotIHVGjFMGqDY9b_aIM05QFSoLDwyhd03P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2971800"/>
            <a:ext cx="16510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矩形 25"/>
          <p:cNvSpPr>
            <a:spLocks noChangeArrowheads="1"/>
          </p:cNvSpPr>
          <p:nvPr/>
        </p:nvSpPr>
        <p:spPr bwMode="auto">
          <a:xfrm>
            <a:off x="604838" y="4648200"/>
            <a:ext cx="1223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GPS</a:t>
            </a:r>
            <a:endParaRPr lang="zh-CN" altLang="en-US"/>
          </a:p>
        </p:txBody>
      </p:sp>
      <p:sp>
        <p:nvSpPr>
          <p:cNvPr id="7182" name="矩形 26"/>
          <p:cNvSpPr>
            <a:spLocks noChangeArrowheads="1"/>
          </p:cNvSpPr>
          <p:nvPr/>
        </p:nvSpPr>
        <p:spPr bwMode="auto">
          <a:xfrm>
            <a:off x="2209800" y="4648200"/>
            <a:ext cx="1184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Handover</a:t>
            </a:r>
            <a:endParaRPr lang="zh-CN" altLang="en-US"/>
          </a:p>
        </p:txBody>
      </p:sp>
      <p:sp>
        <p:nvSpPr>
          <p:cNvPr id="7183" name="矩形 29"/>
          <p:cNvSpPr>
            <a:spLocks noChangeArrowheads="1"/>
          </p:cNvSpPr>
          <p:nvPr/>
        </p:nvSpPr>
        <p:spPr bwMode="auto">
          <a:xfrm>
            <a:off x="4038600" y="4648200"/>
            <a:ext cx="176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Signal Strength</a:t>
            </a:r>
            <a:endParaRPr lang="zh-CN" altLang="en-US"/>
          </a:p>
        </p:txBody>
      </p:sp>
      <p:sp>
        <p:nvSpPr>
          <p:cNvPr id="7184" name="矩形 30"/>
          <p:cNvSpPr>
            <a:spLocks noChangeArrowheads="1"/>
          </p:cNvSpPr>
          <p:nvPr/>
        </p:nvSpPr>
        <p:spPr bwMode="auto">
          <a:xfrm>
            <a:off x="6019800" y="4648200"/>
            <a:ext cx="2138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Car’s speedometer</a:t>
            </a:r>
            <a:endParaRPr lang="zh-CN" altLang="en-US"/>
          </a:p>
        </p:txBody>
      </p:sp>
      <p:pic>
        <p:nvPicPr>
          <p:cNvPr id="718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3178175"/>
            <a:ext cx="83820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The Driver-Passenger Challenge</a:t>
            </a:r>
            <a:endParaRPr lang="zh-CN" altLang="en-US" sz="2800" smtClean="0">
              <a:latin typeface="Arial" charset="0"/>
              <a:cs typeface="Arial" charset="0"/>
            </a:endParaRP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34429D-24FA-4F82-BC63-0D3651C1805A}" type="slidenum">
              <a:rPr lang="en-US" altLang="zh-CN" smtClean="0">
                <a:latin typeface="Arial" charset="0"/>
                <a:cs typeface="Arial" charset="0"/>
              </a:rPr>
              <a:pPr/>
              <a:t>6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8197" name="AutoShape 12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8" name="AutoShape 14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9" name="AutoShape 16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00" name="AutoShape 18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201" name="组合 44"/>
          <p:cNvGrpSpPr>
            <a:grpSpLocks/>
          </p:cNvGrpSpPr>
          <p:nvPr/>
        </p:nvGrpSpPr>
        <p:grpSpPr bwMode="auto">
          <a:xfrm>
            <a:off x="1828800" y="1752600"/>
            <a:ext cx="4572000" cy="2667000"/>
            <a:chOff x="2209800" y="3276600"/>
            <a:chExt cx="3886200" cy="2361406"/>
          </a:xfrm>
        </p:grpSpPr>
        <p:pic>
          <p:nvPicPr>
            <p:cNvPr id="8207" name="Picture 5" descr="http://t3.gstatic.com/images?q=tbn:ANd9GcRWj3udre3xLo9wq8q-130zvdqfEC-RCvKScYnj4F0AvL9dUMPh2w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9800" y="3276600"/>
              <a:ext cx="3886200" cy="2361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3" descr="C:\Documents and Settings\Jie Yang\Local Settings\Temporary Internet Files\Content.IE5\DPTJFKCT\MC900432626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 rot="170389" flipH="1">
              <a:off x="4068085" y="3302536"/>
              <a:ext cx="1077144" cy="1216999"/>
            </a:xfrm>
            <a:prstGeom prst="rect">
              <a:avLst/>
            </a:prstGeom>
            <a:noFill/>
          </p:spPr>
        </p:pic>
        <p:pic>
          <p:nvPicPr>
            <p:cNvPr id="8209" name="Picture 3" descr="C:\Documents and Settings\Jie Yang\Local Settings\Temporary Internet Files\Content.IE5\DPTJFKCT\MC900432626[1].png"/>
            <p:cNvPicPr>
              <a:picLocks noChangeAspect="1" noChangeArrowheads="1"/>
            </p:cNvPicPr>
            <p:nvPr/>
          </p:nvPicPr>
          <p:blipFill>
            <a:blip r:embed="rId4" cstate="print">
              <a:lum bright="14000" contrast="32000"/>
              <a:grayscl/>
            </a:blip>
            <a:srcRect/>
            <a:stretch>
              <a:fillRect/>
            </a:stretch>
          </p:blipFill>
          <p:spPr bwMode="auto">
            <a:xfrm rot="170389" flipH="1">
              <a:off x="3394571" y="3770540"/>
              <a:ext cx="1525903" cy="172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202" name="Picture 1" descr="C:\Documents and Settings\Jie Yang\Local Settings\Temporary Internet Files\Content.IE5\D3OGKC84\MC900432629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953539">
            <a:off x="3810000" y="31242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52"/>
          <p:cNvGrpSpPr/>
          <p:nvPr/>
        </p:nvGrpSpPr>
        <p:grpSpPr>
          <a:xfrm>
            <a:off x="533400" y="1371193"/>
            <a:ext cx="3733800" cy="1524000"/>
            <a:chOff x="533400" y="2667000"/>
            <a:chExt cx="3733800" cy="1524000"/>
          </a:xfrm>
          <a:solidFill>
            <a:schemeClr val="bg1">
              <a:lumMod val="85000"/>
              <a:alpha val="97000"/>
            </a:schemeClr>
          </a:solidFill>
        </p:grpSpPr>
        <p:sp>
          <p:nvSpPr>
            <p:cNvPr id="47" name="椭圆 46"/>
            <p:cNvSpPr/>
            <p:nvPr/>
          </p:nvSpPr>
          <p:spPr>
            <a:xfrm>
              <a:off x="533400" y="2667000"/>
              <a:ext cx="3733800" cy="1143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276599" y="3505200"/>
              <a:ext cx="520995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429000" y="3771900"/>
              <a:ext cx="347330" cy="342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581400" y="3962400"/>
              <a:ext cx="260498" cy="228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204" name="TextBox 50"/>
          <p:cNvSpPr txBox="1">
            <a:spLocks noChangeArrowheads="1"/>
          </p:cNvSpPr>
          <p:nvPr/>
        </p:nvSpPr>
        <p:spPr bwMode="auto">
          <a:xfrm>
            <a:off x="914400" y="1600200"/>
            <a:ext cx="3200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</a:rPr>
              <a:t>I am a passenger!</a:t>
            </a:r>
          </a:p>
          <a:p>
            <a:r>
              <a:rPr lang="en-US" altLang="zh-CN" b="1">
                <a:solidFill>
                  <a:srgbClr val="C00000"/>
                </a:solidFill>
              </a:rPr>
              <a:t>I want to make a phone call.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1752600" y="45720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400"/>
              <a:t>38% of automobile trips include passengers !</a:t>
            </a:r>
            <a:endParaRPr lang="zh-CN" altLang="en-US" sz="2400"/>
          </a:p>
        </p:txBody>
      </p:sp>
      <p:sp>
        <p:nvSpPr>
          <p:cNvPr id="8206" name="矩形 54"/>
          <p:cNvSpPr>
            <a:spLocks noChangeArrowheads="1"/>
          </p:cNvSpPr>
          <p:nvPr/>
        </p:nvSpPr>
        <p:spPr bwMode="auto">
          <a:xfrm>
            <a:off x="457200" y="5867400"/>
            <a:ext cx="838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/>
              <a:t>Source: National highway traffic safety administration: Fatality analysis reporting system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Our Basic Idea</a:t>
            </a:r>
            <a:endParaRPr lang="zh-CN" altLang="en-US" sz="2800" smtClean="0">
              <a:latin typeface="Arial" charset="0"/>
              <a:cs typeface="Arial" charset="0"/>
            </a:endParaRPr>
          </a:p>
        </p:txBody>
      </p:sp>
      <p:sp>
        <p:nvSpPr>
          <p:cNvPr id="9219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BD9AD2A-E034-498A-99D7-40AE5816E946}" type="slidenum">
              <a:rPr lang="en-US" altLang="zh-CN" smtClean="0">
                <a:latin typeface="Arial" charset="0"/>
                <a:cs typeface="Arial" charset="0"/>
              </a:rPr>
              <a:pPr/>
              <a:t>7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9221" name="AutoShape 12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2" name="AutoShape 14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3" name="AutoShape 16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4" name="AutoShape 18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57200" y="1066800"/>
            <a:ext cx="8382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600"/>
              <a:t>An Acoustic Ranging Approach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 sz="2200"/>
              <a:t>No need of dedicated infrastructure 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 sz="2000"/>
              <a:t>Car speakers 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 sz="2000"/>
              <a:t>Bluetooth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 sz="2200"/>
              <a:t>Classifying on which car seat a phone is being used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/>
              <a:t>No need for localization or fingerprinting</a:t>
            </a:r>
          </a:p>
          <a:p>
            <a:pPr marL="1730375" lvl="3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zh-CN"/>
              <a:t>Exploiting symmetric positioning of speakers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800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4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400" b="1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657600"/>
            <a:ext cx="3900488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81600" y="5611813"/>
            <a:ext cx="3124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/>
              <a:t>Symmetric positioning of speakers</a:t>
            </a:r>
            <a:endParaRPr lang="zh-CN" altLang="en-US" sz="1400"/>
          </a:p>
        </p:txBody>
      </p:sp>
      <p:sp>
        <p:nvSpPr>
          <p:cNvPr id="9228" name="AutoShape 4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9" name="AutoShape 6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0" name="AutoShape 8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58" name="Picture 10" descr="http://t3.gstatic.com/images?q=tbn:ANd9GcS3eUIxRY05XDTdiYSvv5AYANma9HZG4nnWmSVStzs97YjEU7I2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733800"/>
            <a:ext cx="29718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066800" y="5772150"/>
            <a:ext cx="3124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/>
              <a:t>Phone connecting with head unit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\\VBOXSVR\gayathri\Dropbox\Mobicom_incar\figures\CarEnhanced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63" y="1295400"/>
            <a:ext cx="6486525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How Does It work?</a:t>
            </a:r>
            <a:endParaRPr lang="zh-CN" altLang="en-US" sz="2800" smtClean="0">
              <a:latin typeface="Arial" charset="0"/>
              <a:cs typeface="Arial" charset="0"/>
            </a:endParaRPr>
          </a:p>
        </p:txBody>
      </p:sp>
      <p:sp>
        <p:nvSpPr>
          <p:cNvPr id="10244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3FE40E-3414-4D22-A7C1-CA64A8320AB7}" type="slidenum">
              <a:rPr lang="en-US" altLang="zh-CN" smtClean="0">
                <a:latin typeface="Arial" charset="0"/>
                <a:cs typeface="Arial" charset="0"/>
              </a:rPr>
              <a:pPr/>
              <a:t>8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10246" name="AutoShape 12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7" name="AutoShape 14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8" name="AutoShape 16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9" name="AutoShape 18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0" name="AutoShape 4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1" name="AutoShape 6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2" name="AutoShape 8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025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2463" y="3048000"/>
            <a:ext cx="1746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4"/>
          <p:cNvSpPr/>
          <p:nvPr/>
        </p:nvSpPr>
        <p:spPr>
          <a:xfrm>
            <a:off x="1957388" y="2547938"/>
            <a:ext cx="89535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</a:rPr>
              <a:t>Audio</a:t>
            </a:r>
          </a:p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</a:rPr>
              <a:t>Head Unit</a:t>
            </a:r>
          </a:p>
        </p:txBody>
      </p:sp>
      <p:grpSp>
        <p:nvGrpSpPr>
          <p:cNvPr id="2" name="Group 9"/>
          <p:cNvGrpSpPr/>
          <p:nvPr/>
        </p:nvGrpSpPr>
        <p:grpSpPr>
          <a:xfrm rot="188782">
            <a:off x="2298417" y="3234984"/>
            <a:ext cx="396629" cy="445152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69" name="Rectangle 10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0" name="Straight Connector 11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45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46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Arc 47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Arc 48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Arc 49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17"/>
          <p:cNvGrpSpPr/>
          <p:nvPr/>
        </p:nvGrpSpPr>
        <p:grpSpPr>
          <a:xfrm rot="7031003">
            <a:off x="2314089" y="1791632"/>
            <a:ext cx="409015" cy="431673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62" name="Rectangle 36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3" name="Straight Connector 37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38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39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Arc 40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Arc 41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Arc 42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25"/>
          <p:cNvGrpSpPr/>
          <p:nvPr/>
        </p:nvGrpSpPr>
        <p:grpSpPr>
          <a:xfrm rot="15849201">
            <a:off x="4886370" y="3064160"/>
            <a:ext cx="409015" cy="431673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55" name="Rectangle 29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6" name="Straight Connector 30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31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32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Arc 33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Arc 34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Arc 35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" name="Group 33"/>
          <p:cNvGrpSpPr/>
          <p:nvPr/>
        </p:nvGrpSpPr>
        <p:grpSpPr>
          <a:xfrm rot="12196624">
            <a:off x="4930332" y="2060138"/>
            <a:ext cx="396629" cy="445152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48" name="Rectangle 22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9" name="Straight Connector 23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24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25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Arc 26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Arc 27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Arc 28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34" name="Straight Arrow Connector 11"/>
          <p:cNvCxnSpPr/>
          <p:nvPr/>
        </p:nvCxnSpPr>
        <p:spPr>
          <a:xfrm flipV="1">
            <a:off x="2682631" y="3254828"/>
            <a:ext cx="509954" cy="175633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2"/>
          <p:cNvCxnSpPr/>
          <p:nvPr/>
        </p:nvCxnSpPr>
        <p:spPr>
          <a:xfrm rot="16200000" flipH="1">
            <a:off x="2529393" y="2262833"/>
            <a:ext cx="816429" cy="623277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1" name="TextBox 112"/>
          <p:cNvSpPr txBox="1">
            <a:spLocks noChangeArrowheads="1"/>
          </p:cNvSpPr>
          <p:nvPr/>
        </p:nvSpPr>
        <p:spPr bwMode="auto">
          <a:xfrm>
            <a:off x="1676400" y="3346450"/>
            <a:ext cx="609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1</a:t>
            </a:r>
          </a:p>
          <a:p>
            <a:r>
              <a:rPr lang="en-US" altLang="zh-CN"/>
              <a:t>Left</a:t>
            </a:r>
            <a:endParaRPr lang="zh-CN" altLang="en-US" sz="1400"/>
          </a:p>
        </p:txBody>
      </p:sp>
      <p:sp>
        <p:nvSpPr>
          <p:cNvPr id="10262" name="TextBox 113"/>
          <p:cNvSpPr txBox="1">
            <a:spLocks noChangeArrowheads="1"/>
          </p:cNvSpPr>
          <p:nvPr/>
        </p:nvSpPr>
        <p:spPr bwMode="auto">
          <a:xfrm>
            <a:off x="1600200" y="1433513"/>
            <a:ext cx="838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2</a:t>
            </a:r>
          </a:p>
          <a:p>
            <a:r>
              <a:rPr lang="en-US" altLang="zh-CN"/>
              <a:t>Right</a:t>
            </a:r>
            <a:endParaRPr lang="zh-CN" altLang="en-US"/>
          </a:p>
        </p:txBody>
      </p:sp>
      <p:sp>
        <p:nvSpPr>
          <p:cNvPr id="10263" name="TextBox 145"/>
          <p:cNvSpPr txBox="1">
            <a:spLocks noChangeArrowheads="1"/>
          </p:cNvSpPr>
          <p:nvPr/>
        </p:nvSpPr>
        <p:spPr bwMode="auto">
          <a:xfrm>
            <a:off x="5029200" y="1676400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3</a:t>
            </a:r>
            <a:endParaRPr lang="zh-CN" altLang="en-US" baseline="-25000"/>
          </a:p>
        </p:txBody>
      </p:sp>
      <p:sp>
        <p:nvSpPr>
          <p:cNvPr id="10264" name="TextBox 146"/>
          <p:cNvSpPr txBox="1">
            <a:spLocks noChangeArrowheads="1"/>
          </p:cNvSpPr>
          <p:nvPr/>
        </p:nvSpPr>
        <p:spPr bwMode="auto">
          <a:xfrm>
            <a:off x="5029200" y="3352800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4</a:t>
            </a:r>
            <a:endParaRPr lang="zh-CN" altLang="en-US" baseline="-25000"/>
          </a:p>
        </p:txBody>
      </p: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457200" y="4038600"/>
            <a:ext cx="845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/>
              <a:t>Time of Arrival - Absolute ranging: 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clock synchronization 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unknown processing delays</a:t>
            </a:r>
            <a:endParaRPr lang="zh-CN" altLang="en-US"/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685800" y="2982913"/>
            <a:ext cx="205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Travel Time: T1</a:t>
            </a:r>
            <a:endParaRPr lang="zh-CN" altLang="en-US"/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685800" y="19812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Travel Time: T2</a:t>
            </a:r>
            <a:endParaRPr lang="zh-CN" altLang="en-US"/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381000" y="4953000"/>
            <a:ext cx="8382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/>
              <a:t>TDOA: T2 – T1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No clock synchronization </a:t>
            </a:r>
          </a:p>
          <a:p>
            <a:pPr>
              <a:buFont typeface="Wingdings" pitchFamily="2" charset="2"/>
              <a:buChar char="Ø"/>
            </a:pPr>
            <a:r>
              <a:rPr lang="en-US" altLang="zh-CN">
                <a:solidFill>
                  <a:srgbClr val="C00000"/>
                </a:solidFill>
              </a:rPr>
              <a:t>Need to distinguish signal from S1 and S2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0" name="TextBox 99"/>
          <p:cNvSpPr txBox="1">
            <a:spLocks noChangeArrowheads="1"/>
          </p:cNvSpPr>
          <p:nvPr/>
        </p:nvSpPr>
        <p:spPr bwMode="auto">
          <a:xfrm>
            <a:off x="2590800" y="11430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S1, S2 emit signal simultaneously</a:t>
            </a:r>
            <a:endParaRPr lang="zh-CN" altLang="en-US"/>
          </a:p>
        </p:txBody>
      </p:sp>
      <p:sp>
        <p:nvSpPr>
          <p:cNvPr id="101" name="右箭头 100"/>
          <p:cNvSpPr/>
          <p:nvPr/>
        </p:nvSpPr>
        <p:spPr>
          <a:xfrm rot="19480514">
            <a:off x="4819650" y="5270500"/>
            <a:ext cx="636588" cy="381000"/>
          </a:xfrm>
          <a:prstGeom prst="rightArrow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5334000" y="4114800"/>
            <a:ext cx="381000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/>
              <a:t>Insert a fixed time interval </a:t>
            </a:r>
            <a:r>
              <a:rPr lang="en-US" altLang="zh-CN" sz="2200" b="1">
                <a:solidFill>
                  <a:srgbClr val="007AD6"/>
                </a:solidFill>
              </a:rPr>
              <a:t>∆t</a:t>
            </a:r>
            <a:endParaRPr lang="zh-CN" altLang="en-US" sz="2200">
              <a:solidFill>
                <a:srgbClr val="007AD6"/>
              </a:solidFill>
            </a:endParaRPr>
          </a:p>
          <a:p>
            <a:r>
              <a:rPr lang="en-US" altLang="zh-CN" sz="2200"/>
              <a:t>between two channels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 S1 always come first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 S2 always come second</a:t>
            </a:r>
          </a:p>
          <a:p>
            <a:endParaRPr lang="en-US" altLang="zh-CN"/>
          </a:p>
          <a:p>
            <a:r>
              <a:rPr lang="en-US" altLang="zh-CN"/>
              <a:t>No need of signal identifier! </a:t>
            </a:r>
          </a:p>
          <a:p>
            <a:r>
              <a:rPr lang="en-US" altLang="zh-CN"/>
              <a:t>No interference from different speakers!</a:t>
            </a:r>
            <a:endParaRPr lang="zh-CN" altLang="en-US"/>
          </a:p>
        </p:txBody>
      </p:sp>
      <p:grpSp>
        <p:nvGrpSpPr>
          <p:cNvPr id="6" name="组合 80"/>
          <p:cNvGrpSpPr>
            <a:grpSpLocks/>
          </p:cNvGrpSpPr>
          <p:nvPr/>
        </p:nvGrpSpPr>
        <p:grpSpPr bwMode="auto">
          <a:xfrm>
            <a:off x="2590800" y="2819400"/>
            <a:ext cx="620713" cy="338138"/>
            <a:chOff x="6705601" y="2634343"/>
            <a:chExt cx="849923" cy="489857"/>
          </a:xfrm>
        </p:grpSpPr>
        <p:cxnSp>
          <p:nvCxnSpPr>
            <p:cNvPr id="80" name="Straight Arrow Connector 79"/>
            <p:cNvCxnSpPr/>
            <p:nvPr/>
          </p:nvCxnSpPr>
          <p:spPr>
            <a:xfrm rot="10800000">
              <a:off x="7101217" y="2873522"/>
              <a:ext cx="115208" cy="55195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67"/>
            <p:cNvCxnSpPr/>
            <p:nvPr/>
          </p:nvCxnSpPr>
          <p:spPr>
            <a:xfrm rot="10800000">
              <a:off x="6705601" y="2634343"/>
              <a:ext cx="849923" cy="48985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92"/>
          <p:cNvGrpSpPr>
            <a:grpSpLocks/>
          </p:cNvGrpSpPr>
          <p:nvPr/>
        </p:nvGrpSpPr>
        <p:grpSpPr bwMode="auto">
          <a:xfrm>
            <a:off x="2362200" y="2895600"/>
            <a:ext cx="7938" cy="654050"/>
            <a:chOff x="7126608" y="2775134"/>
            <a:chExt cx="7826" cy="653866"/>
          </a:xfrm>
        </p:grpSpPr>
        <p:cxnSp>
          <p:nvCxnSpPr>
            <p:cNvPr id="83" name="Straight Arrow Connector 86"/>
            <p:cNvCxnSpPr/>
            <p:nvPr/>
          </p:nvCxnSpPr>
          <p:spPr>
            <a:xfrm rot="5400000">
              <a:off x="7078898" y="3102078"/>
              <a:ext cx="109507" cy="1566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73"/>
            <p:cNvCxnSpPr/>
            <p:nvPr/>
          </p:nvCxnSpPr>
          <p:spPr>
            <a:xfrm rot="16200000" flipH="1">
              <a:off x="6800458" y="3101284"/>
              <a:ext cx="653866" cy="156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91"/>
          <p:cNvGrpSpPr>
            <a:grpSpLocks/>
          </p:cNvGrpSpPr>
          <p:nvPr/>
        </p:nvGrpSpPr>
        <p:grpSpPr bwMode="auto">
          <a:xfrm>
            <a:off x="2362200" y="1981200"/>
            <a:ext cx="6350" cy="598488"/>
            <a:chOff x="7074876" y="2002973"/>
            <a:chExt cx="5833" cy="598714"/>
          </a:xfrm>
        </p:grpSpPr>
        <p:cxnSp>
          <p:nvCxnSpPr>
            <p:cNvPr id="89" name="Straight Connector 69"/>
            <p:cNvCxnSpPr/>
            <p:nvPr/>
          </p:nvCxnSpPr>
          <p:spPr>
            <a:xfrm rot="16200000" flipV="1">
              <a:off x="6778436" y="2299414"/>
              <a:ext cx="598714" cy="583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77"/>
            <p:cNvCxnSpPr/>
            <p:nvPr/>
          </p:nvCxnSpPr>
          <p:spPr>
            <a:xfrm rot="5400000" flipH="1" flipV="1">
              <a:off x="7020816" y="2274603"/>
              <a:ext cx="109578" cy="1459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  <p:bldP spid="99" grpId="0"/>
      <p:bldP spid="100" grpId="0"/>
      <p:bldP spid="101" grpId="0" animBg="1"/>
      <p:bldP spid="1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\\VBOXSVR\gayathri\Dropbox\Mobicom_incar\figures\CarEnhanced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63" y="1295400"/>
            <a:ext cx="6486525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How Does It work?</a:t>
            </a:r>
            <a:endParaRPr lang="zh-CN" altLang="en-US" sz="2800" smtClean="0">
              <a:latin typeface="Arial" charset="0"/>
              <a:cs typeface="Arial" charset="0"/>
            </a:endParaRPr>
          </a:p>
        </p:txBody>
      </p:sp>
      <p:sp>
        <p:nvSpPr>
          <p:cNvPr id="11268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4929F1-0B45-4F06-A5BB-513CB4746D61}" type="slidenum">
              <a:rPr lang="en-US" altLang="zh-CN" smtClean="0">
                <a:latin typeface="Arial" charset="0"/>
                <a:cs typeface="Arial" charset="0"/>
              </a:rPr>
              <a:pPr/>
              <a:t>9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11270" name="AutoShape 12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1" name="AutoShape 14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2" name="AutoShape 16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3" name="AutoShape 18" descr="data:image/jpg;base64,/9j/4AAQSkZJRgABAQAAAQABAAD/2wCEAAkGBhEPERAPDxQSExQWFxgYERESEBEUFBATGRkVGBcVFRQYHDIqGBkkGxMUHzMsLygsOCwvFR89NTE2NSg3LCkBCQoKDgsOGg8PGTUkHiQ1NTU1NSwwNTU1Mi41NSo1LjU2NTU1KjU1Ki8pLjYuNTYtKTIvNjA0NSk1KTUqNjU1Nf/AABEIAGIAvQMBIgACEQEDEQH/xAAbAAEAAgMBAQAAAAAAAAAAAAAABQYDBAcCAf/EAEIQAAEDAgMEBwMJBAsAAAAAAAEAAgMEEQUSIQYTMUEiMlFhcYGRBxShFSM1QlJzkrHCssHR4SQzNENTY3J0gtLw/8QAGgEBAAIDAQAAAAAAAAAAAAAAAAQFAgMGAf/EACsRAQACAgEBBgQHAAAAAAAAAAABAgMRBCEGEjFBYcFRgaHRBRMUIjIzcf/aAAwDAQACEQMRAD8A7iiIgIiICIiAiIgIiICIiAiIgIixVFS2MXebfmfALG960ibWnUQ9iJmdQyooeXaEfUZfvJt8AvPy89p6UdvMj8wqqfxrhxOu/wDSfskfpcvwTSLSpMWjk06p7Dz8Ct1WOHPjz172O249Gi1LUnVoERFuYiIiAiIgIiICIiAiIgIiICIiAiIg+E21VUrKoyuLj5DsCtbhcEKozwFji08R/wCuuV7SWyRSkR/Hrv8A3pr3WHBiNz8XhvEKSx/rs/0/vUawXIHet7Fontc3eODjbQgWsudwzMcTLGvOvXyjxTbf2V+bQVlwirMjOlqW6E9vYVWlYsDpy2O5+sbjw5Kw7P2yRytV8Ndfb6tPMiPy+vikURF3ioEREBFXtqtr2UIawN3kz+pGD5Au7r+qho6XG6kZ3Sx04OoZYAjuIAJHmUF6RUCbHMUw4h1Y1s8N7F7Laf8AIAWPiPNXfD65s8UczL5XtDm3FjY9oQbCIiAiptXiEoxqGIPduzHrHmOU9F5vbtuAlXiEoxqCEPcIzHrHc5T0XnUdtwPRBckVW212y9xDY4gHTPFxm6sbeGYjmSQbDuKqrMWxx7RM0TFp1FoWWI5WZa5Hkg6mioGym380s7KSqYC5xyh7W5XNdYnps8uVrdiv6AiIgLWrKBko6XHk4cQub7V4/VVNaaOme5ga7dtax2TM/wCs5zh338AFa9jsFrKYSiqm3ma27bnc/KRe5u7y9Fry4qZaTS8biWVbTWdww+6kvMbOlYkX8Ofctv5FmcelbxLrqapKNsQs3ies7mSs653j9n8Xd3mmdz5RPSPT1Tb8y2/2oujwNrdXnMezl/NSiq+221klAIRExjnPJuX5rANtpYHibqfwyt38MM1rbxjX242zNBtfzV7xuLi4te7irpDvktkndpbKIiksBERBz3YuEVtdV10nSyOtEDqBcuDbeDGj8S6EufezyUU1VWUL9HZrs78hcD6tLT5FdBQeXsBBBAIPEEXBULtVtG2ghDg0Oe45YY+RNuJt9UfwHNTi57t+ZPfqARhpOm6bJfIZM442PaGfBBt0+z2KTt3s1Y6F7hcRMbo3udawB9VlwDaGphqvk/ELOeReGYaZ+Nge24Bt3ggrN71jf+FRfik/7qOq8DxOqqaWadlMzdPBzRPcDlzNcbgk36pt4lB7rfp2n+7/AESL5WfTsH3f6JF9rfp2D7v9Ei+Vn07B93+iRBDe1CjeyqZMR0HMaGu5Zmk3b8QfNWXCvaXSSACbNC7mC0uZfuc3l5Ky1bIJr08u7fcXMTi0kjtylVnEPZjSSXMRkhPLK7M38Lv4hBY6Q08xFRFunutbesyONuzMFA7ZsxJ742UNxGR03Mcxrg+/NzjcC1uHeqNT77Ca8Rh17OaH5b5ZY3W0I7bHyKsm1G2VS6q9xobBwcGF9gXPeeIF9GgdvcUEXWYHjNO10xlkdlF3ZKhznADicp4+V1NbLbT1FfTVMAc0VLGfNy2ADgdATpYEHS/eF5+QcZY3MKpjjbVjjceGrLKJ9lgtVTj/ACj+0EFfipar30xtd/Sd44Z8/wDea3Ob1V2hxOtwynmlr3iVziG08ZfmOexuSQNG2t6d6gaT6bP+5f8AqUp7Ws16T7PT/F0f3INGgoMVxIGoEzmMJOUmR0bTyIY1vLlfuWfCdqKvD6kUteXOYSAS45iwHQPY/m3+fMLPhHyzuIfdxDusjd3/AFPUsLedlqYzsrita5rp2xEtBaCHxt0Pbbig0/aDS1TKjNUPzxvc404DrhrNNMvLS3jZS2yuEYpekl3pFPZjspluNzYENyW+zp3Lx7UIy1tC1xuQ1wJ7SAwEq77L/wBio/uIv2GoKNgm0VTT4k+Cqkc5rnuY4OPRaSbxuaOQ6vk5dDxGtbBFJM7gxpcfIcFQfalg5a+KtZpezHkcnDVjvgR5BeNr9rBPh9M1ps6bWUDlu+sPAvsfAINn2c4pVVNRUSSyPdHl6TXG4EjnAtDRysA74LoKr2w2De60kYcLPf8AOP7QXcAfBth6qwoKptbse6oe2qpHbuoZbW9hJbhrycOF+fNaEW2dfAMlVRSOcNM7A4B3oCPQq9IgoFTV4pifzTIjSQnrvdmDiPE2JHcB4lS2O7Gb+khgY8mWAfNSvJu48w48gbDwsFaUQUen2xradoiq6OV7xpvIwbP79AQT4FbmDVWI1VQyaVvu1O2/zLh0pbg8bi/Gxvpw0VsRBTqvDJTjMMwY7diPWTKcg6LxbN23I0SrwyU4zDOGOMYj1kDTlHReLF3I3I071cUQc+2u2HqH1DqykcXOJDi3NlexwFrsdzGnaFGs2jxmIbt0cpPAF1KS71A1+K6miDmezuyFVVVIq64OaA4OO8sHyuHBuT6rdB2aCwC+7U7OVVNWGupGueC7OMjS4sf9YOaNS06+RXS0Qc/bj+K1zdzFTiHMLPmc2RoaOZBdwPqfzWL2b4HUQVE5miewBmW7mkAuzDqk9bQcl0VEHNqbZ6pGMGUxP3e9dJvLHJkIcR0uF9QLcVcNqdnW10BiJyvBzRvt1Xdh7jwP8lMog5ZQV2K4WDBuS9gJyh0bpGC/2HsPDnb4LewxuLV1RFNKXwRscCeiY2W5gMOryRprfjxXRUQU72j7Py1UcUkDS90ZOZg6xa62rRzII4d6iNk8UxRr6emML9y0hrjJC5uSPh1zbgOHgukIg0ccwxtVTywO+s3Q/ZcNWu8iAVx/ZTBzVVcUJ1a0l0ltRladfImw81asZ2NxJ80zop80cjibGZ7OiTo0ttawGmnYrBsbsiKBji8h0r7Z3Dg1o4Nb+feg2tpZ6hjG+7253ve17tsCQQQLZuYuQPAyVA55jaZL5u8ZSRc2JHIkWJHaVs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4" name="AutoShape 4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5" name="AutoShape 6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6" name="AutoShape 8" descr="data:image/jpg;base64,/9j/4AAQSkZJRgABAQAAAQABAAD/2wCEAAkGBhISERQUEhMUExQUGBUWFxcYFhUWGhUVFBUVFBcXFxQXHCYeFxkkGhcUHzAgIycpLCwsFR4xNTAqNSYrLCkBCQoKDgwOGg8PFykdHBwpLCwpLykvNSkpKSkpLCwpKSkpKSksKSwsKSwsKSksKSwpLCkuLSktKS41LCkqKiktKf/AABEIAHQAtAMBIgACEQEDEQH/xAAcAAACAwEBAQEAAAAAAAAAAAAEBQADBgIBBwj/xAA8EAABAwIEBAMGBAQFBQAAAAABAgMRAAQSITFBBQZRYRMicTJCgZGhsRRS0eEHI8HwFXKSovEWM2KC0v/EABkBAAMBAQEAAAAAAAAAAAAAAAABAgMEBf/EACIRAAICAgICAgMAAAAAAAAAAAABAhEDMRIhQVEiYROR4f/aAAwDAQACEQMRAD8A+ocR8JAJMCsbxS9CyQMhSPiXNSnFEk/DpS9XFu9FFDVdsg6gUBxXwWWlOKSMhl3OwqgcVrIc4caLqg2D5U6+tUhGfv75TiiomJOnStDyTyobiXXJ8MZJH5lfoKUcN5edeKYSrATClxkNzn6Vv/8Aqxm2SlptJUECPLECO+9MRc5yS0dEmsxzhwFNqhBTIxkj/SB+taVPPwUP5TZKuhI/s1jebOYHLpSMcDBMAbSRP2o7At5IfUL9jCfeTTr/ABZ+3u7h1pWAuOOKjJQzUTvWZ5VfwXCV/kBV8hTBy4JMkz+9V4EalP8AEK+Ihb6v/WE/aqHObX1e086r1cX+tZdb1VqfpUh2agceJ1JPqSfvVzfHE9KyHj16Lk06EbhvjKaIRxNB3rBC7PWrU33eq6F2fQEXqDuKsxtnpWBRxM9aIRxU9atNehOzZOWrR2FLbvhaNsvjSQcYNd/4qadx9C7OLzh0bmk1w2pO5pwviFCvPJOsVLorsDZUY3qV0jf1qVzFBZvxJzrlV53pYq7tFEwHEfGa8wNkeR7/AFCtBhr/ABGEkzSti2xStek6xMqOcUPcuE5U0s7dabZEgqU4pQbABPQHIamgQQ9xxXghhvyNziUAfaURGfalilVvrJFtZC2W42hlZwYvGQtxTiHDgddEQEhsAwkiZNfPLl1JWrBODErDOuHEcOXpFAHqHyhQUDBBmvOM3vivKXATMZDsM6JteDOuNOPAYWmxKlqyBMwEp6qJpaUb0xFlguCaYKdrnl/lxd0l4oVhLYGHopRnL5A0qddcbUUrBCgYIPWjSCxmpyuS5QTd2D2q4rosC8LqY6Hx11jAoAux1PEoJy66UOXCaLAafiO9dC5pUykKMKUUjrE/SnllyoXILb7TkiQlLgS56YFxn2miwop/FGom7qq94Y40SFY0Ee64kpV8j96oYbcUnEEyJIyPTtRYBwvKn4ygCqMjI7ERUosBywqRPX9KleWvsD0H2qVkMQBnMlWUE/eopyT0FdXDpUokmSST8ya8bTWgBVuziIG5IFPk8XDF20pOabeMPZWH2o7Ej5UJwlkCVnRAn40qddxEk6kk/OgA3iHEA4CVStwqkrUTkkaBKdp71TZMJnE5OBOwyKo2HaqrVkuLCRqT/wAmnvBuDKuLgNowoQg4lOqiG20TJO0nMxuYoDY35svWzZWiGsSA+kuFsx5UIOFOmxUFfKsZfDCKe3aw46tYnAPI3OzSMk5bZZ/Gs9xBeNwJGUmKYM2vI900i1gLT4ilKUoTn0A+Q+tDc0JbJxqSFJ0V1g7g1iHWig5H4g1F36yIKiRpVOfVMjj3YZxXg3hwpBxIOY6iaBbuDpTC0cccQUg+VPxyoTiDITh8sHeN+8bGoftFHvjVyt2hwqm1pboGetAArVkte0Cj2+AbKmddxl2olF3BgpMZZjUen6UXdX5cUSVFW0nWBkBlkKYCh3gpT7Kp7H9a6QsJThWgjvqPppRT93hGsnp26143xBJ3j1/XShARrmN1tOGUPt6eG6PEHoknNPwNcotkhZLinGGzmC2kOJST+ZMgxXL9ihWcQeoqj+a3PvpOvWPSigsaJ4RcEEsLZvm9wgjHHdpULHwBoT8M0skFCrdYmU5iIyzSql7a2yoEYmjPumI9N60zvHgpooePjoIwgrAW4iffbWcwodzHUGkUgNpuBGsZT1qV02BAwklOxORI6kdalZiM04kgkHLM0RZt4iBXfF2pOIa70fyzw5bjqAkTJj1PStADuII8K27rMfPX6VmcVbr+I1illDLYgrTJcPdUZDsIrF2NqXHEoBidT0GpNNgO+WrP31ZTkPT/AJqu4LqVlsGEqMmMpnWabhYSkACEpAHwG9Ibi+lRV8E+lJDLb26CUwNhFZxxyTNX3VxNCkUNiJiq22ak+mdVoaJmBMa9p60xbYU15VpKVZEgiDChI+EEH40krEC296tB8hwnTsaruHyokqViP2Fe3DMHtVQTSYzkUxsF5R0peRRdm5ANCAPLsV2HMpOn9elDtpk9t+1XQT22Hb96sQLcvQepOvYdK0HKfLrF4XVOPC1bZSXXnMoSmCEtttk+dRMHM7QBmKXcK5fcuXcDYJ95RAJwpGpgZn0GZo654W7bgoSsqYWQHVMqOJSQc0uNkylQEwlQiaXNJ8bNfxS48q6EqbkAkJUYkwYiRORKJOEkbA5USm6gZ/MGR+o+NGDgKVlxvA806gyCsJwlsmElYTmDEnEnFMHpS+64U6zmoSk6OIOJCtxC05ZjYxTM6LXWkL1A9f3oU2ak+wZHQ61yknaZPTf4aGrg+Rkoaaxt6jamIaW04EzrAn5VK6aPlHoKlYjFr5n4mPrX0nk+0atLf8S6UpKgQ0CQITuuOp2r5W2951DvNEu8ScdVicUVGIHQAaADYVqmB7zRzAq6uFKE4Z8o6044NwUpEqHmVr2HSqOVeX8TgUoSSfKOkn2j3rV8yvosUkSFO6JH3NFdWNGY5guQ2PDBzOZ7Dp6msw+/Ne3d2VqKlGScya1XIvISL9txxx1TYSrAkJAJJgEkztmMqiUlFWyowlklUdmLmibOyU4oAAnbISSeiRuf7NaLmjkpuzWE/iA6pWeAJwqjuZIA71xwd4suJUAMQywn2FI3R6HSRnOc04pyVxE48ZVIT3reEJAKcMTAk4TuFE6qyGemdNeG3iXEC2uVBIGTD5k+ArXAs7sKOo9wnEPeBdngSHSta/KhzGZjFkASYA0dSoJnrinQ1j7tBR5CQdCFDRSfdPb7jMUJiao6u2VtrU24kpWglKknUEemR9RrQy15VfcXpdQkKzW2AkK3U2PZSrqU6A/ly2FAqVTbJPBVzaCSEjM/39BVaB+gpg0zgTn7R17f+IpIZelsQBsP9x6+lEMNlRCRv/cntQaHJpxwxCIJMleQCdAoHU458sZepNaRSb70NL0ObPhBbIUy+UODRSThM/CirkeO4FXkpdyT+IQhJJCcwXGUwVEfnSQfWlbrP80oQlSFJ8pSpQJxdJ0+tWLZUqcJxAbTp2P7TXZlxYciuMafhp/wmMpRe/2auz5cWWsXiNPJQIDiQQrcpxIBDrc4iMSIVn5kr2+c8TtVNKW2hR8IxkHMaSU/mgDMGciARWhsnVpyQspjOBKSZyPm/pS3iVkgKPhqVB1CtZIzzGomuGODJC5SlaOmeTFONJUxddusBAWgYHjHlRJQJyUVYzKVRpEgydKoFw14aioHxAIQkCAZMlalzJI6RXr9rFDvOIOHCnDCQCSqcSs5V29KtSpHOxtb+wn/ACj7VK9tz5E+g+1SucDN5hVG8LZxKz0Bqt61IBmh2nymYymtANqxzWzapOAeI7p0Qj/6VWP4pxVx9wuOGVH6dqCU5TrgvJd3dtqcZbBQkkSVJTJGoAOZpSkUk5dJGm4B/CtNzaIeNwULcGIJCQoAbAmZJqpizXwt5SWbrxJA8RKUhIEyASSrKM89hVdoOKWDCkkQ0QRGIKKDBMiMwN6X27wCQcWMgTmQSpCpC0kZ+YKzE5ZYt6zim9u0bzcYpcYtS8ivibbniuLUsFYIMlXmcCzAKRnOXyBFMOG26nwVIR7AJUJhKYBOp97tXVxwlTiZKVeVJUnJWJxnMlaVQQrDopRy09K95Y4Bc3LuG38rao8QyooQAcgo+8rKYGs1qpKLtnPTbGnL/Fnm1LaQPExiCkgqG4BIGhE69z1rlfJNwpBLjRQkqxYyUlSB7yihMrWI90bxpX1Kz4I3atYWwExqYzUepP8ATaqbm+QQkIT58gQN+5rB5U5NxVHasPxUZPR8Z5nsy0GwhtTTJBKcUeIswJW6RopQzwAwkQOtZ+a1/wDEbiwW8GUxDWav8xER8B96yjQEjEYB17CrTb2cc0k6R404QQRqKMRdgzIzOhnITvHWhHW40Micj17xXqU1aIDk5AdaJt7gpmDG1L23etEtrpoaZqOBuIUR4uEoRngJiTnmevX40Vc3DKtBgbmEq9pSQdiJnCYJGulZOSNKLteI4c9xp67/AB711QzVHikvv7Jcbd2PXnCU4ikBOgUIgneBqJoN1cjWli75SlEwBJJy7mqLriZiBr16VnkycnZS6CeKcSASW2z5VEFcpTilPuhe6d8opQM65TmaZ2dnhzOvTp+9Z3YBjAhKR2H2qV0mvaxAV3S9aUuGj3ndfjS9w51bA5Ca0PLXOj9mChEKQrPCdidwaz81yFUmk+mVGTi7TNk/z8t4YVeQDOdc8xn2onk/lF+4IXgSlEgpUoEzBEwiRiQoeUzsRnVv8Ov4eKuSl+4TDMylJH/cPUj8n39K+229sltIAAAEbaVjKfHqJ0wg5/KZlbPkFhIHiJxwsrEhICSfdSBo2M4Rpmaf2rKG04UgJA2AAH0opx2aR8SdUVYEnuo9B09TWNvydPFLSPOJ32M4EDEfoPU0j4veps7dxasyATPVRyA9Jinlm4kIjQD96+ZfxW4wklDCTJ9tcbD3QfqfhVQVsjJKo2YFx1TiytWalqJPdRM1YVGMCkgEEmYgjr60NVqPOcyZ27n12rqR5pyvP0GQ7VBIrwggx0q9kg60wJINdtriq3GsOY0qeJQIMber0icxlQOKrRcZUyi118j1odOZrkSo9Sae8O4ZhzOavtRsDixsMIk6/b96KNXLEVQczVgdt1KiUxI6GvawASuMCdT9KGVbid68qVYHi2B3pjyrwtD14w25JSpYkdQM49MqlSploqO0fpa1tkpSAkQI/pXrteVK5T0jgpikPFFFKTG+ZNSpSWxy0I33SGlkHNIy+O9fJ+aPNdLknLCP9o/WpUrfGcebQp8IVPCFSpWhzBTdmksqVnIOvyodCINSpVMQc20CKEftwFZTUqUCR54dTwh3qVKCh5wexTAVnJn4elOzbgDKpUqxgjrVcIagKVuASK8qUCIwzlqa8qVKx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2463" y="3048000"/>
            <a:ext cx="1746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4"/>
          <p:cNvSpPr/>
          <p:nvPr/>
        </p:nvSpPr>
        <p:spPr>
          <a:xfrm>
            <a:off x="1957388" y="2547938"/>
            <a:ext cx="89535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</a:rPr>
              <a:t>Audio</a:t>
            </a:r>
          </a:p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</a:rPr>
              <a:t>Head Unit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21013" y="2898775"/>
            <a:ext cx="398462" cy="411163"/>
            <a:chOff x="4578871" y="768718"/>
            <a:chExt cx="535014" cy="535167"/>
          </a:xfrm>
        </p:grpSpPr>
        <p:sp>
          <p:nvSpPr>
            <p:cNvPr id="76" name="Arc 5"/>
            <p:cNvSpPr/>
            <p:nvPr/>
          </p:nvSpPr>
          <p:spPr>
            <a:xfrm rot="16043253">
              <a:off x="4732885" y="922885"/>
              <a:ext cx="381000" cy="381000"/>
            </a:xfrm>
            <a:prstGeom prst="arc">
              <a:avLst/>
            </a:prstGeom>
            <a:ln w="28575"/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Arc 6"/>
            <p:cNvSpPr/>
            <p:nvPr/>
          </p:nvSpPr>
          <p:spPr>
            <a:xfrm rot="16043253">
              <a:off x="4575604" y="771985"/>
              <a:ext cx="308334" cy="301800"/>
            </a:xfrm>
            <a:prstGeom prst="arc">
              <a:avLst/>
            </a:prstGeom>
            <a:ln w="28575"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" name="Arc 7"/>
            <p:cNvSpPr/>
            <p:nvPr/>
          </p:nvSpPr>
          <p:spPr>
            <a:xfrm rot="16043253">
              <a:off x="4656891" y="846487"/>
              <a:ext cx="380982" cy="381396"/>
            </a:xfrm>
            <a:prstGeom prst="arc">
              <a:avLst/>
            </a:prstGeom>
            <a:ln w="28575"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9"/>
          <p:cNvGrpSpPr/>
          <p:nvPr/>
        </p:nvGrpSpPr>
        <p:grpSpPr>
          <a:xfrm rot="188782">
            <a:off x="2298417" y="3234984"/>
            <a:ext cx="396629" cy="445152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69" name="Rectangle 10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0" name="Straight Connector 11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45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46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Arc 47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Arc 48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Arc 49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17"/>
          <p:cNvGrpSpPr/>
          <p:nvPr/>
        </p:nvGrpSpPr>
        <p:grpSpPr>
          <a:xfrm rot="7031003">
            <a:off x="2314089" y="1791632"/>
            <a:ext cx="409015" cy="431673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62" name="Rectangle 36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63" name="Straight Connector 37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38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39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Arc 40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Arc 41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Arc 42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" name="Group 25"/>
          <p:cNvGrpSpPr/>
          <p:nvPr/>
        </p:nvGrpSpPr>
        <p:grpSpPr>
          <a:xfrm rot="15849201">
            <a:off x="4886370" y="3064160"/>
            <a:ext cx="409015" cy="431673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55" name="Rectangle 29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6" name="Straight Connector 30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31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32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Arc 33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Arc 34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Arc 35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2700"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" name="Group 33"/>
          <p:cNvGrpSpPr/>
          <p:nvPr/>
        </p:nvGrpSpPr>
        <p:grpSpPr>
          <a:xfrm rot="12196624">
            <a:off x="4930332" y="2060138"/>
            <a:ext cx="396629" cy="445152"/>
            <a:chOff x="1877476" y="3991472"/>
            <a:chExt cx="1272699" cy="1313455"/>
          </a:xfrm>
          <a:scene3d>
            <a:camera prst="orthographicFront">
              <a:rot lat="0" lon="0" rev="3600000"/>
            </a:camera>
            <a:lightRig rig="threePt" dir="t"/>
          </a:scene3d>
        </p:grpSpPr>
        <p:sp>
          <p:nvSpPr>
            <p:cNvPr id="48" name="Rectangle 22"/>
            <p:cNvSpPr/>
            <p:nvPr/>
          </p:nvSpPr>
          <p:spPr>
            <a:xfrm>
              <a:off x="2133600" y="4343400"/>
              <a:ext cx="228600" cy="685800"/>
            </a:xfrm>
            <a:prstGeom prst="rect">
              <a:avLst/>
            </a:prstGeom>
            <a:noFill/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9" name="Straight Connector 23"/>
            <p:cNvCxnSpPr/>
            <p:nvPr/>
          </p:nvCxnSpPr>
          <p:spPr>
            <a:xfrm rot="5400000" flipH="1" flipV="1">
              <a:off x="2362200" y="41910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24"/>
            <p:cNvCxnSpPr/>
            <p:nvPr/>
          </p:nvCxnSpPr>
          <p:spPr>
            <a:xfrm rot="5400000">
              <a:off x="2133600" y="4648200"/>
              <a:ext cx="914400" cy="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25"/>
            <p:cNvCxnSpPr/>
            <p:nvPr/>
          </p:nvCxnSpPr>
          <p:spPr>
            <a:xfrm rot="16200000" flipH="1">
              <a:off x="2362200" y="4876800"/>
              <a:ext cx="228600" cy="228600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Arc 26"/>
            <p:cNvSpPr/>
            <p:nvPr/>
          </p:nvSpPr>
          <p:spPr>
            <a:xfrm rot="2792526">
              <a:off x="2144141" y="4332859"/>
              <a:ext cx="685800" cy="685800"/>
            </a:xfrm>
            <a:prstGeom prst="arc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Arc 27"/>
            <p:cNvSpPr/>
            <p:nvPr/>
          </p:nvSpPr>
          <p:spPr>
            <a:xfrm rot="2792526">
              <a:off x="2030857" y="4161753"/>
              <a:ext cx="967684" cy="972893"/>
            </a:xfrm>
            <a:prstGeom prst="arc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Arc 28"/>
            <p:cNvSpPr/>
            <p:nvPr/>
          </p:nvSpPr>
          <p:spPr>
            <a:xfrm rot="2792526">
              <a:off x="1857098" y="4011850"/>
              <a:ext cx="1313455" cy="1272699"/>
            </a:xfrm>
            <a:prstGeom prst="arc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34" name="Straight Arrow Connector 11"/>
          <p:cNvCxnSpPr/>
          <p:nvPr/>
        </p:nvCxnSpPr>
        <p:spPr>
          <a:xfrm flipV="1">
            <a:off x="2682631" y="3254828"/>
            <a:ext cx="509954" cy="175633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2"/>
          <p:cNvCxnSpPr/>
          <p:nvPr/>
        </p:nvCxnSpPr>
        <p:spPr>
          <a:xfrm rot="16200000" flipH="1">
            <a:off x="2529393" y="2262833"/>
            <a:ext cx="816429" cy="623277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13"/>
          <p:cNvCxnSpPr/>
          <p:nvPr/>
        </p:nvCxnSpPr>
        <p:spPr>
          <a:xfrm rot="5400000">
            <a:off x="3837379" y="1892758"/>
            <a:ext cx="649451" cy="1560799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4"/>
          <p:cNvCxnSpPr/>
          <p:nvPr/>
        </p:nvCxnSpPr>
        <p:spPr>
          <a:xfrm rot="5400000">
            <a:off x="4147475" y="2418407"/>
            <a:ext cx="53751" cy="1510234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prstDash val="dash"/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nip and Round Single Corner Rectangle 21"/>
          <p:cNvSpPr/>
          <p:nvPr/>
        </p:nvSpPr>
        <p:spPr>
          <a:xfrm>
            <a:off x="1447800" y="4625975"/>
            <a:ext cx="5105400" cy="708025"/>
          </a:xfrm>
          <a:prstGeom prst="snipRoundRect">
            <a:avLst/>
          </a:prstGeom>
          <a:noFill/>
          <a:ln w="3810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sz="2000" b="1" dirty="0">
                <a:solidFill>
                  <a:srgbClr val="C00000"/>
                </a:solidFill>
                <a:latin typeface="Sylfaen"/>
              </a:rPr>
              <a:t>∆t</a:t>
            </a:r>
            <a:r>
              <a:rPr lang="en-US" altLang="zh-CN" sz="2000" b="1" baseline="-25000" dirty="0">
                <a:solidFill>
                  <a:srgbClr val="C00000"/>
                </a:solidFill>
                <a:latin typeface="Sylfaen"/>
              </a:rPr>
              <a:t>1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007AD6"/>
                </a:solidFill>
                <a:latin typeface="Sylfaen"/>
              </a:rPr>
              <a:t>∆t </a:t>
            </a:r>
            <a:r>
              <a:rPr lang="en-US" sz="2000" b="1" dirty="0">
                <a:solidFill>
                  <a:schemeClr val="tx1"/>
                </a:solidFill>
              </a:rPr>
              <a:t>&gt; 0  </a:t>
            </a:r>
            <a:r>
              <a:rPr lang="en-US" sz="1600" b="1" dirty="0">
                <a:solidFill>
                  <a:schemeClr val="tx1"/>
                </a:solidFill>
              </a:rPr>
              <a:t>=&gt; Closer to Left Speaker (S</a:t>
            </a:r>
            <a:r>
              <a:rPr lang="en-US" altLang="zh-CN" sz="1600" b="1" baseline="-25000" dirty="0">
                <a:solidFill>
                  <a:schemeClr val="tx1"/>
                </a:solidFill>
                <a:latin typeface="Sylfaen"/>
              </a:rPr>
              <a:t>1 </a:t>
            </a:r>
            <a:r>
              <a:rPr lang="en-US" sz="1600" b="1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sz="2000" b="1" dirty="0">
                <a:solidFill>
                  <a:srgbClr val="C00000"/>
                </a:solidFill>
                <a:latin typeface="Sylfaen"/>
              </a:rPr>
              <a:t>∆t</a:t>
            </a:r>
            <a:r>
              <a:rPr lang="en-US" altLang="zh-CN" sz="2000" b="1" baseline="-25000" dirty="0">
                <a:solidFill>
                  <a:srgbClr val="C00000"/>
                </a:solidFill>
                <a:latin typeface="Sylfaen"/>
              </a:rPr>
              <a:t>1</a:t>
            </a:r>
            <a:r>
              <a:rPr lang="en-US" altLang="zh-CN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007AD6"/>
                </a:solidFill>
                <a:latin typeface="Sylfaen"/>
              </a:rPr>
              <a:t>∆t </a:t>
            </a:r>
            <a:r>
              <a:rPr lang="en-US" sz="2000" b="1" dirty="0">
                <a:solidFill>
                  <a:schemeClr val="tx1"/>
                </a:solidFill>
              </a:rPr>
              <a:t>&lt; 0  </a:t>
            </a:r>
            <a:r>
              <a:rPr lang="en-US" sz="1600" b="1" dirty="0">
                <a:solidFill>
                  <a:schemeClr val="tx1"/>
                </a:solidFill>
              </a:rPr>
              <a:t>=&gt; Closer to Right Speaker (S</a:t>
            </a:r>
            <a:r>
              <a:rPr lang="en-US" altLang="zh-CN" sz="1600" b="1" baseline="-25000" dirty="0">
                <a:solidFill>
                  <a:schemeClr val="tx1"/>
                </a:solidFill>
                <a:latin typeface="Sylfaen"/>
              </a:rPr>
              <a:t>2 </a:t>
            </a:r>
            <a:r>
              <a:rPr lang="en-US" sz="1600" b="1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defRPr/>
            </a:pPr>
            <a:endParaRPr lang="en-US" sz="1100" b="1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7" name="组合 118"/>
          <p:cNvGrpSpPr>
            <a:grpSpLocks/>
          </p:cNvGrpSpPr>
          <p:nvPr/>
        </p:nvGrpSpPr>
        <p:grpSpPr bwMode="auto">
          <a:xfrm>
            <a:off x="2398713" y="2873375"/>
            <a:ext cx="736600" cy="654050"/>
            <a:chOff x="2399323" y="2873829"/>
            <a:chExt cx="736600" cy="653867"/>
          </a:xfrm>
        </p:grpSpPr>
        <p:cxnSp>
          <p:nvCxnSpPr>
            <p:cNvPr id="39" name="Straight Arrow Connector 86"/>
            <p:cNvCxnSpPr/>
            <p:nvPr/>
          </p:nvCxnSpPr>
          <p:spPr>
            <a:xfrm rot="5400000">
              <a:off x="2347744" y="3101571"/>
              <a:ext cx="107920" cy="1588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91"/>
            <p:cNvCxnSpPr/>
            <p:nvPr/>
          </p:nvCxnSpPr>
          <p:spPr>
            <a:xfrm rot="10800000">
              <a:off x="2796198" y="2927789"/>
              <a:ext cx="112712" cy="55547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71"/>
            <p:cNvCxnSpPr/>
            <p:nvPr/>
          </p:nvCxnSpPr>
          <p:spPr>
            <a:xfrm rot="10800000">
              <a:off x="2399323" y="2873829"/>
              <a:ext cx="736600" cy="16346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73"/>
            <p:cNvCxnSpPr/>
            <p:nvPr/>
          </p:nvCxnSpPr>
          <p:spPr>
            <a:xfrm rot="16200000" flipH="1">
              <a:off x="2079534" y="3199969"/>
              <a:ext cx="653867" cy="158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114"/>
          <p:cNvGrpSpPr>
            <a:grpSpLocks/>
          </p:cNvGrpSpPr>
          <p:nvPr/>
        </p:nvGrpSpPr>
        <p:grpSpPr bwMode="auto">
          <a:xfrm>
            <a:off x="2343150" y="2003425"/>
            <a:ext cx="849313" cy="1087438"/>
            <a:chOff x="2342661" y="2002973"/>
            <a:chExt cx="849924" cy="1088570"/>
          </a:xfrm>
        </p:grpSpPr>
        <p:cxnSp>
          <p:nvCxnSpPr>
            <p:cNvPr id="20" name="Straight Connector 67"/>
            <p:cNvCxnSpPr/>
            <p:nvPr/>
          </p:nvCxnSpPr>
          <p:spPr>
            <a:xfrm rot="10800000">
              <a:off x="2342661" y="2602084"/>
              <a:ext cx="849924" cy="489459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69"/>
            <p:cNvCxnSpPr/>
            <p:nvPr/>
          </p:nvCxnSpPr>
          <p:spPr>
            <a:xfrm rot="16200000" flipV="1">
              <a:off x="2046283" y="2299351"/>
              <a:ext cx="599111" cy="6355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77"/>
            <p:cNvCxnSpPr/>
            <p:nvPr/>
          </p:nvCxnSpPr>
          <p:spPr>
            <a:xfrm rot="5400000" flipH="1" flipV="1">
              <a:off x="2289424" y="2273924"/>
              <a:ext cx="108062" cy="1589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79"/>
            <p:cNvCxnSpPr/>
            <p:nvPr/>
          </p:nvCxnSpPr>
          <p:spPr>
            <a:xfrm rot="10800000">
              <a:off x="2739822" y="2819797"/>
              <a:ext cx="112794" cy="54031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val 4"/>
          <p:cNvSpPr/>
          <p:nvPr/>
        </p:nvSpPr>
        <p:spPr>
          <a:xfrm>
            <a:off x="6705600" y="1371600"/>
            <a:ext cx="2133600" cy="213360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" name="Oval 49"/>
          <p:cNvSpPr/>
          <p:nvPr/>
        </p:nvSpPr>
        <p:spPr>
          <a:xfrm>
            <a:off x="7696200" y="1295400"/>
            <a:ext cx="183677" cy="18367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7772400" y="1524000"/>
            <a:ext cx="73025" cy="1831975"/>
            <a:chOff x="4637904" y="1949207"/>
            <a:chExt cx="146220" cy="3662895"/>
          </a:xfrm>
        </p:grpSpPr>
        <p:sp>
          <p:nvSpPr>
            <p:cNvPr id="86" name="Pentagon 5"/>
            <p:cNvSpPr/>
            <p:nvPr/>
          </p:nvSpPr>
          <p:spPr>
            <a:xfrm rot="16200000">
              <a:off x="3703239" y="2918839"/>
              <a:ext cx="2012370" cy="73109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7" name="Oval 7"/>
            <p:cNvSpPr/>
            <p:nvPr/>
          </p:nvSpPr>
          <p:spPr>
            <a:xfrm>
              <a:off x="4637904" y="3704477"/>
              <a:ext cx="146220" cy="1491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Pentagon 30"/>
            <p:cNvSpPr/>
            <p:nvPr/>
          </p:nvSpPr>
          <p:spPr>
            <a:xfrm rot="5400000">
              <a:off x="3796878" y="4659821"/>
              <a:ext cx="1828273" cy="76289"/>
            </a:xfrm>
            <a:prstGeom prst="homePlat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90" name="Arc 61"/>
          <p:cNvSpPr/>
          <p:nvPr/>
        </p:nvSpPr>
        <p:spPr>
          <a:xfrm>
            <a:off x="6705600" y="1371600"/>
            <a:ext cx="2133600" cy="2133600"/>
          </a:xfrm>
          <a:prstGeom prst="arc">
            <a:avLst>
              <a:gd name="adj1" fmla="val 16313167"/>
              <a:gd name="adj2" fmla="val 21557200"/>
            </a:avLst>
          </a:prstGeom>
          <a:ln w="2698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1" name="Oval 52"/>
          <p:cNvSpPr/>
          <p:nvPr/>
        </p:nvSpPr>
        <p:spPr>
          <a:xfrm>
            <a:off x="8229600" y="3245323"/>
            <a:ext cx="183677" cy="183677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6" name="Arc 59"/>
          <p:cNvSpPr/>
          <p:nvPr/>
        </p:nvSpPr>
        <p:spPr>
          <a:xfrm>
            <a:off x="6705600" y="1371600"/>
            <a:ext cx="2133600" cy="2133600"/>
          </a:xfrm>
          <a:prstGeom prst="arc">
            <a:avLst>
              <a:gd name="adj1" fmla="val 3530879"/>
              <a:gd name="adj2" fmla="val 7666942"/>
            </a:avLst>
          </a:prstGeom>
          <a:ln w="269875">
            <a:solidFill>
              <a:schemeClr val="accent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8458200" y="1066800"/>
            <a:ext cx="573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7AD6"/>
                </a:solidFill>
              </a:rPr>
              <a:t>∆t</a:t>
            </a:r>
            <a:endParaRPr lang="zh-CN" altLang="en-US" sz="3200">
              <a:solidFill>
                <a:srgbClr val="007AD6"/>
              </a:solidFill>
            </a:endParaRPr>
          </a:p>
        </p:txBody>
      </p:sp>
      <p:sp>
        <p:nvSpPr>
          <p:cNvPr id="112" name="矩形 111"/>
          <p:cNvSpPr>
            <a:spLocks noChangeArrowheads="1"/>
          </p:cNvSpPr>
          <p:nvPr/>
        </p:nvSpPr>
        <p:spPr bwMode="auto">
          <a:xfrm>
            <a:off x="7391400" y="3505200"/>
            <a:ext cx="709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</a:rPr>
              <a:t>∆t</a:t>
            </a:r>
            <a:r>
              <a:rPr lang="en-US" altLang="zh-CN" sz="3200" b="1" baseline="-25000">
                <a:solidFill>
                  <a:srgbClr val="C00000"/>
                </a:solidFill>
                <a:latin typeface="Sylfaen" pitchFamily="18" charset="0"/>
              </a:rPr>
              <a:t>1</a:t>
            </a:r>
            <a:endParaRPr lang="zh-CN" altLang="en-US" sz="3200">
              <a:solidFill>
                <a:srgbClr val="C00000"/>
              </a:solidFill>
            </a:endParaRPr>
          </a:p>
        </p:txBody>
      </p:sp>
      <p:sp>
        <p:nvSpPr>
          <p:cNvPr id="11303" name="TextBox 112"/>
          <p:cNvSpPr txBox="1">
            <a:spLocks noChangeArrowheads="1"/>
          </p:cNvSpPr>
          <p:nvPr/>
        </p:nvSpPr>
        <p:spPr bwMode="auto">
          <a:xfrm>
            <a:off x="1676400" y="3276600"/>
            <a:ext cx="609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1</a:t>
            </a:r>
          </a:p>
          <a:p>
            <a:r>
              <a:rPr lang="en-US" altLang="zh-CN"/>
              <a:t>Left</a:t>
            </a:r>
            <a:endParaRPr lang="zh-CN" altLang="en-US" sz="1400"/>
          </a:p>
        </p:txBody>
      </p:sp>
      <p:sp>
        <p:nvSpPr>
          <p:cNvPr id="11304" name="TextBox 113"/>
          <p:cNvSpPr txBox="1">
            <a:spLocks noChangeArrowheads="1"/>
          </p:cNvSpPr>
          <p:nvPr/>
        </p:nvSpPr>
        <p:spPr bwMode="auto">
          <a:xfrm>
            <a:off x="1600200" y="1447800"/>
            <a:ext cx="76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2</a:t>
            </a:r>
          </a:p>
          <a:p>
            <a:r>
              <a:rPr lang="en-US" altLang="zh-CN"/>
              <a:t>Right</a:t>
            </a:r>
            <a:endParaRPr lang="zh-CN" altLang="en-US"/>
          </a:p>
        </p:txBody>
      </p:sp>
      <p:sp>
        <p:nvSpPr>
          <p:cNvPr id="120" name="矩形 119"/>
          <p:cNvSpPr>
            <a:spLocks noChangeArrowheads="1"/>
          </p:cNvSpPr>
          <p:nvPr/>
        </p:nvSpPr>
        <p:spPr bwMode="auto">
          <a:xfrm>
            <a:off x="7620000" y="914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t</a:t>
            </a:r>
            <a:r>
              <a:rPr lang="en-US" altLang="zh-CN" b="1" baseline="-25000"/>
              <a:t>1</a:t>
            </a:r>
            <a:endParaRPr lang="zh-CN" altLang="en-US" baseline="-25000"/>
          </a:p>
        </p:txBody>
      </p:sp>
      <p:sp>
        <p:nvSpPr>
          <p:cNvPr id="121" name="矩形 120"/>
          <p:cNvSpPr>
            <a:spLocks noChangeArrowheads="1"/>
          </p:cNvSpPr>
          <p:nvPr/>
        </p:nvSpPr>
        <p:spPr bwMode="auto">
          <a:xfrm>
            <a:off x="8839200" y="2373313"/>
            <a:ext cx="346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t</a:t>
            </a:r>
            <a:r>
              <a:rPr lang="en-US" altLang="zh-CN" b="1" baseline="-25000"/>
              <a:t>2</a:t>
            </a:r>
            <a:endParaRPr lang="zh-CN" altLang="en-US" baseline="-25000"/>
          </a:p>
        </p:txBody>
      </p:sp>
      <p:sp>
        <p:nvSpPr>
          <p:cNvPr id="122" name="矩形 121"/>
          <p:cNvSpPr>
            <a:spLocks noChangeArrowheads="1"/>
          </p:cNvSpPr>
          <p:nvPr/>
        </p:nvSpPr>
        <p:spPr bwMode="auto">
          <a:xfrm>
            <a:off x="8305800" y="3363913"/>
            <a:ext cx="411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t’</a:t>
            </a:r>
            <a:r>
              <a:rPr lang="en-US" altLang="zh-CN" b="1" baseline="-25000"/>
              <a:t>1</a:t>
            </a:r>
            <a:endParaRPr lang="zh-CN" altLang="en-US" baseline="-25000"/>
          </a:p>
        </p:txBody>
      </p:sp>
      <p:sp>
        <p:nvSpPr>
          <p:cNvPr id="123" name="矩形 122"/>
          <p:cNvSpPr>
            <a:spLocks noChangeArrowheads="1"/>
          </p:cNvSpPr>
          <p:nvPr/>
        </p:nvSpPr>
        <p:spPr bwMode="auto">
          <a:xfrm>
            <a:off x="6705600" y="3352800"/>
            <a:ext cx="4111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t’</a:t>
            </a:r>
            <a:r>
              <a:rPr lang="en-US" altLang="zh-CN" b="1" baseline="-25000"/>
              <a:t>2</a:t>
            </a:r>
            <a:endParaRPr lang="zh-CN" altLang="en-US" baseline="-2500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 rot="-2624887">
            <a:off x="3059113" y="2900363"/>
            <a:ext cx="396875" cy="409575"/>
            <a:chOff x="4578871" y="768718"/>
            <a:chExt cx="535015" cy="535167"/>
          </a:xfrm>
        </p:grpSpPr>
        <p:sp>
          <p:nvSpPr>
            <p:cNvPr id="125" name="Arc 5"/>
            <p:cNvSpPr/>
            <p:nvPr/>
          </p:nvSpPr>
          <p:spPr>
            <a:xfrm rot="16043253">
              <a:off x="4732886" y="922885"/>
              <a:ext cx="381000" cy="381000"/>
            </a:xfrm>
            <a:prstGeom prst="arc">
              <a:avLst/>
            </a:prstGeom>
            <a:ln w="28575"/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6" name="Arc 6"/>
            <p:cNvSpPr/>
            <p:nvPr/>
          </p:nvSpPr>
          <p:spPr>
            <a:xfrm rot="16043253">
              <a:off x="4575604" y="771985"/>
              <a:ext cx="308334" cy="301800"/>
            </a:xfrm>
            <a:prstGeom prst="arc">
              <a:avLst/>
            </a:prstGeom>
            <a:ln w="28575"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7" name="Arc 7"/>
            <p:cNvSpPr/>
            <p:nvPr/>
          </p:nvSpPr>
          <p:spPr>
            <a:xfrm rot="16043253">
              <a:off x="4656891" y="846487"/>
              <a:ext cx="380982" cy="381396"/>
            </a:xfrm>
            <a:prstGeom prst="arc">
              <a:avLst/>
            </a:prstGeom>
            <a:ln w="28575"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" name="Group 32"/>
          <p:cNvGrpSpPr>
            <a:grpSpLocks/>
          </p:cNvGrpSpPr>
          <p:nvPr/>
        </p:nvGrpSpPr>
        <p:grpSpPr bwMode="auto">
          <a:xfrm rot="9000000">
            <a:off x="7767638" y="1549400"/>
            <a:ext cx="73025" cy="1831975"/>
            <a:chOff x="4637904" y="1949207"/>
            <a:chExt cx="146220" cy="3662895"/>
          </a:xfrm>
        </p:grpSpPr>
        <p:sp>
          <p:nvSpPr>
            <p:cNvPr id="129" name="Pentagon 5"/>
            <p:cNvSpPr/>
            <p:nvPr/>
          </p:nvSpPr>
          <p:spPr>
            <a:xfrm rot="16200000">
              <a:off x="3705941" y="2920088"/>
              <a:ext cx="2012370" cy="73111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0" name="Oval 7"/>
            <p:cNvSpPr/>
            <p:nvPr/>
          </p:nvSpPr>
          <p:spPr>
            <a:xfrm>
              <a:off x="4637110" y="3707438"/>
              <a:ext cx="146220" cy="1491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1" name="Pentagon 30"/>
            <p:cNvSpPr/>
            <p:nvPr/>
          </p:nvSpPr>
          <p:spPr>
            <a:xfrm rot="5400000">
              <a:off x="3797112" y="4662590"/>
              <a:ext cx="1828273" cy="76289"/>
            </a:xfrm>
            <a:prstGeom prst="homePlat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3" name="Snip and Round Single Corner Rectangle 21"/>
          <p:cNvSpPr/>
          <p:nvPr/>
        </p:nvSpPr>
        <p:spPr>
          <a:xfrm>
            <a:off x="1447800" y="5464175"/>
            <a:ext cx="5105400" cy="708025"/>
          </a:xfrm>
          <a:prstGeom prst="snipRoundRect">
            <a:avLst/>
          </a:prstGeom>
          <a:noFill/>
          <a:ln w="3810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sz="2000" b="1" dirty="0">
                <a:solidFill>
                  <a:srgbClr val="00B050"/>
                </a:solidFill>
                <a:latin typeface="Sylfaen"/>
              </a:rPr>
              <a:t>∆t</a:t>
            </a:r>
            <a:r>
              <a:rPr lang="en-US" altLang="zh-CN" sz="2000" b="1" baseline="-25000" dirty="0">
                <a:solidFill>
                  <a:srgbClr val="00B050"/>
                </a:solidFill>
                <a:latin typeface="Sylfaen"/>
              </a:rPr>
              <a:t>2</a:t>
            </a:r>
            <a:r>
              <a:rPr lang="en-US" altLang="zh-CN" sz="2000" b="1" dirty="0">
                <a:solidFill>
                  <a:srgbClr val="00B050"/>
                </a:solidFill>
                <a:latin typeface="Sylfaen"/>
              </a:rPr>
              <a:t> 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007AD6"/>
                </a:solidFill>
                <a:latin typeface="Sylfaen"/>
              </a:rPr>
              <a:t>∆t </a:t>
            </a:r>
            <a:r>
              <a:rPr lang="en-US" sz="2000" b="1" dirty="0">
                <a:solidFill>
                  <a:schemeClr val="tx1"/>
                </a:solidFill>
              </a:rPr>
              <a:t>&gt; 0  </a:t>
            </a:r>
            <a:r>
              <a:rPr lang="en-US" sz="1600" b="1" dirty="0">
                <a:solidFill>
                  <a:schemeClr val="tx1"/>
                </a:solidFill>
              </a:rPr>
              <a:t>=&gt; Closer to Front Speaker </a:t>
            </a:r>
            <a:r>
              <a:rPr lang="en-US" altLang="zh-CN" sz="1600" b="1" dirty="0">
                <a:solidFill>
                  <a:schemeClr val="tx1"/>
                </a:solidFill>
              </a:rPr>
              <a:t>(S</a:t>
            </a:r>
            <a:r>
              <a:rPr lang="en-US" altLang="zh-CN" sz="1600" b="1" baseline="-25000" dirty="0">
                <a:solidFill>
                  <a:schemeClr val="tx1"/>
                </a:solidFill>
                <a:latin typeface="Sylfaen"/>
              </a:rPr>
              <a:t>1, </a:t>
            </a:r>
            <a:r>
              <a:rPr lang="en-US" altLang="zh-CN" sz="1600" b="1" dirty="0">
                <a:solidFill>
                  <a:schemeClr val="tx1"/>
                </a:solidFill>
              </a:rPr>
              <a:t>S</a:t>
            </a:r>
            <a:r>
              <a:rPr lang="en-US" altLang="zh-CN" sz="1600" b="1" baseline="-25000" dirty="0">
                <a:solidFill>
                  <a:schemeClr val="tx1"/>
                </a:solidFill>
                <a:latin typeface="Sylfaen"/>
              </a:rPr>
              <a:t>2</a:t>
            </a:r>
            <a:r>
              <a:rPr lang="en-US" altLang="zh-CN" sz="1600" b="1" dirty="0">
                <a:solidFill>
                  <a:schemeClr val="tx1"/>
                </a:solidFill>
              </a:rPr>
              <a:t>)</a:t>
            </a:r>
            <a:endParaRPr lang="en-US" sz="1600" b="1" dirty="0">
              <a:solidFill>
                <a:schemeClr val="tx1"/>
              </a:solidFill>
            </a:endParaRPr>
          </a:p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sz="2000" b="1" dirty="0">
                <a:solidFill>
                  <a:srgbClr val="00B050"/>
                </a:solidFill>
                <a:latin typeface="Sylfaen"/>
              </a:rPr>
              <a:t>∆t</a:t>
            </a:r>
            <a:r>
              <a:rPr lang="en-US" altLang="zh-CN" sz="2000" b="1" baseline="-25000" dirty="0">
                <a:solidFill>
                  <a:srgbClr val="00B050"/>
                </a:solidFill>
                <a:latin typeface="Sylfaen"/>
              </a:rPr>
              <a:t>2</a:t>
            </a:r>
            <a:r>
              <a:rPr lang="en-US" altLang="zh-CN" sz="2000" b="1" dirty="0">
                <a:solidFill>
                  <a:srgbClr val="00B050"/>
                </a:solidFill>
              </a:rPr>
              <a:t>  </a:t>
            </a:r>
            <a:r>
              <a:rPr lang="en-US" sz="20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007AD6"/>
                </a:solidFill>
                <a:latin typeface="Sylfaen"/>
              </a:rPr>
              <a:t>∆t </a:t>
            </a:r>
            <a:r>
              <a:rPr lang="en-US" sz="2000" b="1" dirty="0">
                <a:solidFill>
                  <a:schemeClr val="tx1"/>
                </a:solidFill>
              </a:rPr>
              <a:t>&lt; 0  </a:t>
            </a:r>
            <a:r>
              <a:rPr lang="en-US" sz="1600" b="1" dirty="0">
                <a:solidFill>
                  <a:schemeClr val="tx1"/>
                </a:solidFill>
              </a:rPr>
              <a:t>=&gt; Closer to Back Speaker (</a:t>
            </a:r>
            <a:r>
              <a:rPr lang="en-US" altLang="zh-CN" sz="1600" b="1" dirty="0">
                <a:solidFill>
                  <a:schemeClr val="tx1"/>
                </a:solidFill>
              </a:rPr>
              <a:t>S</a:t>
            </a:r>
            <a:r>
              <a:rPr lang="en-US" altLang="zh-CN" sz="1600" b="1" baseline="-25000" dirty="0">
                <a:solidFill>
                  <a:schemeClr val="tx1"/>
                </a:solidFill>
                <a:latin typeface="Sylfaen"/>
              </a:rPr>
              <a:t>3, </a:t>
            </a:r>
            <a:r>
              <a:rPr lang="en-US" altLang="zh-CN" sz="1600" b="1" dirty="0">
                <a:solidFill>
                  <a:schemeClr val="tx1"/>
                </a:solidFill>
              </a:rPr>
              <a:t>S</a:t>
            </a:r>
            <a:r>
              <a:rPr lang="en-US" altLang="zh-CN" sz="1600" b="1" baseline="-25000" dirty="0">
                <a:solidFill>
                  <a:schemeClr val="tx1"/>
                </a:solidFill>
                <a:latin typeface="Sylfaen"/>
              </a:rPr>
              <a:t>4</a:t>
            </a:r>
            <a:r>
              <a:rPr lang="en-US" sz="1600" b="1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defRPr/>
            </a:pPr>
            <a:endParaRPr lang="en-US" sz="1100" b="1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6" name="TextBox 145"/>
          <p:cNvSpPr txBox="1">
            <a:spLocks noChangeArrowheads="1"/>
          </p:cNvSpPr>
          <p:nvPr/>
        </p:nvSpPr>
        <p:spPr bwMode="auto">
          <a:xfrm>
            <a:off x="5029200" y="1447800"/>
            <a:ext cx="144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3</a:t>
            </a:r>
            <a:endParaRPr lang="en-US" altLang="zh-CN"/>
          </a:p>
          <a:p>
            <a:r>
              <a:rPr lang="en-US" altLang="zh-CN"/>
              <a:t>Rear Right</a:t>
            </a:r>
            <a:r>
              <a:rPr lang="en-US" altLang="zh-CN" baseline="-25000"/>
              <a:t> </a:t>
            </a:r>
            <a:endParaRPr lang="zh-CN" altLang="en-US" baseline="-25000"/>
          </a:p>
        </p:txBody>
      </p:sp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5029200" y="3352800"/>
            <a:ext cx="114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S</a:t>
            </a:r>
            <a:r>
              <a:rPr lang="en-US" altLang="zh-CN" baseline="-25000"/>
              <a:t>4 </a:t>
            </a:r>
          </a:p>
          <a:p>
            <a:r>
              <a:rPr lang="en-US" altLang="zh-CN"/>
              <a:t>Rear Left</a:t>
            </a:r>
            <a:endParaRPr lang="zh-CN" altLang="en-US" baseline="-25000"/>
          </a:p>
        </p:txBody>
      </p:sp>
      <p:sp>
        <p:nvSpPr>
          <p:cNvPr id="148" name="矩形 147"/>
          <p:cNvSpPr>
            <a:spLocks noChangeArrowheads="1"/>
          </p:cNvSpPr>
          <p:nvPr/>
        </p:nvSpPr>
        <p:spPr bwMode="auto">
          <a:xfrm>
            <a:off x="3851275" y="1990725"/>
            <a:ext cx="644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B050"/>
                </a:solidFill>
              </a:rPr>
              <a:t>∆t</a:t>
            </a:r>
            <a:r>
              <a:rPr lang="en-US" altLang="zh-CN" sz="2800" b="1" baseline="-25000">
                <a:solidFill>
                  <a:srgbClr val="00B050"/>
                </a:solidFill>
                <a:latin typeface="Sylfaen" pitchFamily="18" charset="0"/>
              </a:rPr>
              <a:t>2</a:t>
            </a:r>
            <a:endParaRPr lang="zh-CN" altLang="en-US" sz="2800">
              <a:solidFill>
                <a:srgbClr val="00B050"/>
              </a:solidFill>
            </a:endParaRPr>
          </a:p>
        </p:txBody>
      </p:sp>
      <p:sp>
        <p:nvSpPr>
          <p:cNvPr id="149" name="TextBox 148"/>
          <p:cNvSpPr txBox="1">
            <a:spLocks noChangeArrowheads="1"/>
          </p:cNvSpPr>
          <p:nvPr/>
        </p:nvSpPr>
        <p:spPr bwMode="auto">
          <a:xfrm>
            <a:off x="3124200" y="4048125"/>
            <a:ext cx="312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/>
              <a:t>    -        =  ?</a:t>
            </a:r>
            <a:endParaRPr lang="zh-CN" altLang="en-US" sz="2800"/>
          </a:p>
        </p:txBody>
      </p:sp>
      <p:sp>
        <p:nvSpPr>
          <p:cNvPr id="97" name="矩形 96"/>
          <p:cNvSpPr>
            <a:spLocks noChangeArrowheads="1"/>
          </p:cNvSpPr>
          <p:nvPr/>
        </p:nvSpPr>
        <p:spPr bwMode="auto">
          <a:xfrm>
            <a:off x="8458200" y="1066800"/>
            <a:ext cx="573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007AD6"/>
                </a:solidFill>
              </a:rPr>
              <a:t>∆t</a:t>
            </a:r>
            <a:endParaRPr lang="zh-CN" altLang="en-US" sz="3200">
              <a:solidFill>
                <a:srgbClr val="007AD6"/>
              </a:solidFill>
            </a:endParaRPr>
          </a:p>
        </p:txBody>
      </p:sp>
      <p:sp>
        <p:nvSpPr>
          <p:cNvPr id="100" name="矩形 99"/>
          <p:cNvSpPr>
            <a:spLocks noChangeArrowheads="1"/>
          </p:cNvSpPr>
          <p:nvPr/>
        </p:nvSpPr>
        <p:spPr bwMode="auto">
          <a:xfrm>
            <a:off x="7367588" y="3505200"/>
            <a:ext cx="7096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</a:rPr>
              <a:t>∆t</a:t>
            </a:r>
            <a:r>
              <a:rPr lang="en-US" altLang="zh-CN" sz="3200" b="1" baseline="-25000">
                <a:solidFill>
                  <a:srgbClr val="C00000"/>
                </a:solidFill>
                <a:latin typeface="Sylfaen" pitchFamily="18" charset="0"/>
              </a:rPr>
              <a:t>1</a:t>
            </a:r>
            <a:endParaRPr lang="zh-CN" altLang="en-US" sz="32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51458 0.43518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00" y="218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0.49288 0.07314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00" y="37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500" fill="hold"/>
                                        <p:tgtEl>
                                          <p:spTgt spid="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06" grpId="0" animBg="1"/>
      <p:bldP spid="106" grpId="1" animBg="1"/>
      <p:bldP spid="111" grpId="0"/>
      <p:bldP spid="112" grpId="0"/>
      <p:bldP spid="112" grpId="1"/>
      <p:bldP spid="120" grpId="0"/>
      <p:bldP spid="122" grpId="0"/>
      <p:bldP spid="122" grpId="1"/>
      <p:bldP spid="123" grpId="0"/>
      <p:bldP spid="143" grpId="0" animBg="1"/>
      <p:bldP spid="146" grpId="0"/>
      <p:bldP spid="147" grpId="0"/>
      <p:bldP spid="148" grpId="0"/>
      <p:bldP spid="148" grpId="1"/>
      <p:bldP spid="149" grpId="0"/>
      <p:bldP spid="97" grpId="0"/>
      <p:bldP spid="10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843772-2AC4-40B3-B01F-DC1D08AFEBAC}" type="slidenum">
              <a:rPr lang="en-US" altLang="zh-CN" smtClean="0">
                <a:latin typeface="Arial" charset="0"/>
                <a:cs typeface="Arial" charset="0"/>
              </a:rPr>
              <a:pPr/>
              <a:t>10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grpSp>
        <p:nvGrpSpPr>
          <p:cNvPr id="2" name="组合 71"/>
          <p:cNvGrpSpPr>
            <a:grpSpLocks/>
          </p:cNvGrpSpPr>
          <p:nvPr/>
        </p:nvGrpSpPr>
        <p:grpSpPr bwMode="auto">
          <a:xfrm>
            <a:off x="457200" y="1752600"/>
            <a:ext cx="1447800" cy="871538"/>
            <a:chOff x="457200" y="1752600"/>
            <a:chExt cx="1447800" cy="871210"/>
          </a:xfrm>
        </p:grpSpPr>
        <p:grpSp>
          <p:nvGrpSpPr>
            <p:cNvPr id="12323" name="组合 78"/>
            <p:cNvGrpSpPr>
              <a:grpSpLocks/>
            </p:cNvGrpSpPr>
            <p:nvPr/>
          </p:nvGrpSpPr>
          <p:grpSpPr bwMode="auto">
            <a:xfrm>
              <a:off x="685803" y="1828800"/>
              <a:ext cx="762001" cy="457200"/>
              <a:chOff x="1295404" y="2590800"/>
              <a:chExt cx="1066802" cy="641350"/>
            </a:xfrm>
          </p:grpSpPr>
          <p:grpSp>
            <p:nvGrpSpPr>
              <p:cNvPr id="12326" name="组合 47"/>
              <p:cNvGrpSpPr>
                <a:grpSpLocks/>
              </p:cNvGrpSpPr>
              <p:nvPr/>
            </p:nvGrpSpPr>
            <p:grpSpPr bwMode="auto">
              <a:xfrm>
                <a:off x="12954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46" name="任意多边形 45"/>
                <p:cNvSpPr/>
                <p:nvPr/>
              </p:nvSpPr>
              <p:spPr>
                <a:xfrm>
                  <a:off x="3068309" y="2289134"/>
                  <a:ext cx="284479" cy="641109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56" name="直接连接符 55"/>
                <p:cNvCxnSpPr>
                  <a:stCxn id="46" idx="8"/>
                </p:cNvCxnSpPr>
                <p:nvPr/>
              </p:nvCxnSpPr>
              <p:spPr>
                <a:xfrm>
                  <a:off x="3347710" y="2589655"/>
                  <a:ext cx="462277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2590790" y="2589655"/>
                  <a:ext cx="462280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27" name="组合 48"/>
              <p:cNvGrpSpPr>
                <a:grpSpLocks/>
              </p:cNvGrpSpPr>
              <p:nvPr/>
            </p:nvGrpSpPr>
            <p:grpSpPr bwMode="auto">
              <a:xfrm>
                <a:off x="18288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43" name="任意多边形 42"/>
                <p:cNvSpPr/>
                <p:nvPr/>
              </p:nvSpPr>
              <p:spPr>
                <a:xfrm>
                  <a:off x="3068309" y="2289134"/>
                  <a:ext cx="284479" cy="641109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44" name="直接连接符 43"/>
                <p:cNvCxnSpPr>
                  <a:stCxn id="43" idx="8"/>
                </p:cNvCxnSpPr>
                <p:nvPr/>
              </p:nvCxnSpPr>
              <p:spPr>
                <a:xfrm>
                  <a:off x="3347710" y="2589655"/>
                  <a:ext cx="462277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2590790" y="2589655"/>
                  <a:ext cx="462280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" name="矩形 39"/>
            <p:cNvSpPr/>
            <p:nvPr/>
          </p:nvSpPr>
          <p:spPr>
            <a:xfrm>
              <a:off x="6858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325" name="TextBox 57"/>
            <p:cNvSpPr txBox="1">
              <a:spLocks noChangeArrowheads="1"/>
            </p:cNvSpPr>
            <p:nvPr/>
          </p:nvSpPr>
          <p:spPr bwMode="auto">
            <a:xfrm>
              <a:off x="457200" y="2362200"/>
              <a:ext cx="14478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Emit beep signal</a:t>
              </a:r>
              <a:endParaRPr lang="zh-CN" altLang="en-US" sz="1100"/>
            </a:p>
          </p:txBody>
        </p:sp>
      </p:grpSp>
      <p:grpSp>
        <p:nvGrpSpPr>
          <p:cNvPr id="6" name="组合 72"/>
          <p:cNvGrpSpPr>
            <a:grpSpLocks/>
          </p:cNvGrpSpPr>
          <p:nvPr/>
        </p:nvGrpSpPr>
        <p:grpSpPr bwMode="auto">
          <a:xfrm>
            <a:off x="1524000" y="1752600"/>
            <a:ext cx="1828800" cy="871538"/>
            <a:chOff x="1524000" y="1752600"/>
            <a:chExt cx="1828800" cy="871210"/>
          </a:xfrm>
        </p:grpSpPr>
        <p:cxnSp>
          <p:nvCxnSpPr>
            <p:cNvPr id="60" name="直接箭头连接符 59"/>
            <p:cNvCxnSpPr/>
            <p:nvPr/>
          </p:nvCxnSpPr>
          <p:spPr>
            <a:xfrm>
              <a:off x="15240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60"/>
            <p:cNvSpPr/>
            <p:nvPr/>
          </p:nvSpPr>
          <p:spPr>
            <a:xfrm>
              <a:off x="20574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2209800" y="1816076"/>
              <a:ext cx="504825" cy="469723"/>
            </a:xfrm>
            <a:custGeom>
              <a:avLst/>
              <a:gdLst>
                <a:gd name="connsiteX0" fmla="*/ 0 w 504825"/>
                <a:gd name="connsiteY0" fmla="*/ 316867 h 469267"/>
                <a:gd name="connsiteX1" fmla="*/ 9525 w 504825"/>
                <a:gd name="connsiteY1" fmla="*/ 202567 h 469267"/>
                <a:gd name="connsiteX2" fmla="*/ 19050 w 504825"/>
                <a:gd name="connsiteY2" fmla="*/ 154942 h 469267"/>
                <a:gd name="connsiteX3" fmla="*/ 28575 w 504825"/>
                <a:gd name="connsiteY3" fmla="*/ 240667 h 469267"/>
                <a:gd name="connsiteX4" fmla="*/ 38100 w 504825"/>
                <a:gd name="connsiteY4" fmla="*/ 431167 h 469267"/>
                <a:gd name="connsiteX5" fmla="*/ 57150 w 504825"/>
                <a:gd name="connsiteY5" fmla="*/ 393067 h 469267"/>
                <a:gd name="connsiteX6" fmla="*/ 66675 w 504825"/>
                <a:gd name="connsiteY6" fmla="*/ 364492 h 469267"/>
                <a:gd name="connsiteX7" fmla="*/ 85725 w 504825"/>
                <a:gd name="connsiteY7" fmla="*/ 183517 h 469267"/>
                <a:gd name="connsiteX8" fmla="*/ 95250 w 504825"/>
                <a:gd name="connsiteY8" fmla="*/ 212092 h 469267"/>
                <a:gd name="connsiteX9" fmla="*/ 104775 w 504825"/>
                <a:gd name="connsiteY9" fmla="*/ 354967 h 469267"/>
                <a:gd name="connsiteX10" fmla="*/ 114300 w 504825"/>
                <a:gd name="connsiteY10" fmla="*/ 316867 h 469267"/>
                <a:gd name="connsiteX11" fmla="*/ 123825 w 504825"/>
                <a:gd name="connsiteY11" fmla="*/ 12067 h 469267"/>
                <a:gd name="connsiteX12" fmla="*/ 142875 w 504825"/>
                <a:gd name="connsiteY12" fmla="*/ 374017 h 469267"/>
                <a:gd name="connsiteX13" fmla="*/ 152400 w 504825"/>
                <a:gd name="connsiteY13" fmla="*/ 421642 h 469267"/>
                <a:gd name="connsiteX14" fmla="*/ 161925 w 504825"/>
                <a:gd name="connsiteY14" fmla="*/ 202567 h 469267"/>
                <a:gd name="connsiteX15" fmla="*/ 171450 w 504825"/>
                <a:gd name="connsiteY15" fmla="*/ 78742 h 469267"/>
                <a:gd name="connsiteX16" fmla="*/ 180975 w 504825"/>
                <a:gd name="connsiteY16" fmla="*/ 364492 h 469267"/>
                <a:gd name="connsiteX17" fmla="*/ 190500 w 504825"/>
                <a:gd name="connsiteY17" fmla="*/ 202567 h 469267"/>
                <a:gd name="connsiteX18" fmla="*/ 200025 w 504825"/>
                <a:gd name="connsiteY18" fmla="*/ 164467 h 469267"/>
                <a:gd name="connsiteX19" fmla="*/ 190500 w 504825"/>
                <a:gd name="connsiteY19" fmla="*/ 193042 h 469267"/>
                <a:gd name="connsiteX20" fmla="*/ 200025 w 504825"/>
                <a:gd name="connsiteY20" fmla="*/ 240667 h 469267"/>
                <a:gd name="connsiteX21" fmla="*/ 219075 w 504825"/>
                <a:gd name="connsiteY21" fmla="*/ 354967 h 469267"/>
                <a:gd name="connsiteX22" fmla="*/ 228600 w 504825"/>
                <a:gd name="connsiteY22" fmla="*/ 259717 h 469267"/>
                <a:gd name="connsiteX23" fmla="*/ 238125 w 504825"/>
                <a:gd name="connsiteY23" fmla="*/ 145417 h 469267"/>
                <a:gd name="connsiteX24" fmla="*/ 247650 w 504825"/>
                <a:gd name="connsiteY24" fmla="*/ 97792 h 469267"/>
                <a:gd name="connsiteX25" fmla="*/ 257175 w 504825"/>
                <a:gd name="connsiteY25" fmla="*/ 31117 h 469267"/>
                <a:gd name="connsiteX26" fmla="*/ 276225 w 504825"/>
                <a:gd name="connsiteY26" fmla="*/ 307342 h 469267"/>
                <a:gd name="connsiteX27" fmla="*/ 295275 w 504825"/>
                <a:gd name="connsiteY27" fmla="*/ 450217 h 469267"/>
                <a:gd name="connsiteX28" fmla="*/ 304800 w 504825"/>
                <a:gd name="connsiteY28" fmla="*/ 412117 h 469267"/>
                <a:gd name="connsiteX29" fmla="*/ 333375 w 504825"/>
                <a:gd name="connsiteY29" fmla="*/ 269242 h 469267"/>
                <a:gd name="connsiteX30" fmla="*/ 342900 w 504825"/>
                <a:gd name="connsiteY30" fmla="*/ 173992 h 469267"/>
                <a:gd name="connsiteX31" fmla="*/ 352425 w 504825"/>
                <a:gd name="connsiteY31" fmla="*/ 231142 h 469267"/>
                <a:gd name="connsiteX32" fmla="*/ 361950 w 504825"/>
                <a:gd name="connsiteY32" fmla="*/ 345442 h 469267"/>
                <a:gd name="connsiteX33" fmla="*/ 371475 w 504825"/>
                <a:gd name="connsiteY33" fmla="*/ 307342 h 469267"/>
                <a:gd name="connsiteX34" fmla="*/ 390525 w 504825"/>
                <a:gd name="connsiteY34" fmla="*/ 259717 h 469267"/>
                <a:gd name="connsiteX35" fmla="*/ 400050 w 504825"/>
                <a:gd name="connsiteY35" fmla="*/ 231142 h 469267"/>
                <a:gd name="connsiteX36" fmla="*/ 409575 w 504825"/>
                <a:gd name="connsiteY36" fmla="*/ 97792 h 469267"/>
                <a:gd name="connsiteX37" fmla="*/ 419100 w 504825"/>
                <a:gd name="connsiteY37" fmla="*/ 145417 h 469267"/>
                <a:gd name="connsiteX38" fmla="*/ 428625 w 504825"/>
                <a:gd name="connsiteY38" fmla="*/ 288292 h 469267"/>
                <a:gd name="connsiteX39" fmla="*/ 419100 w 504825"/>
                <a:gd name="connsiteY39" fmla="*/ 345442 h 469267"/>
                <a:gd name="connsiteX40" fmla="*/ 419100 w 504825"/>
                <a:gd name="connsiteY40" fmla="*/ 402592 h 469267"/>
                <a:gd name="connsiteX41" fmla="*/ 447675 w 504825"/>
                <a:gd name="connsiteY41" fmla="*/ 412117 h 469267"/>
                <a:gd name="connsiteX42" fmla="*/ 447675 w 504825"/>
                <a:gd name="connsiteY42" fmla="*/ 97792 h 469267"/>
                <a:gd name="connsiteX43" fmla="*/ 466725 w 504825"/>
                <a:gd name="connsiteY43" fmla="*/ 164467 h 469267"/>
                <a:gd name="connsiteX44" fmla="*/ 485775 w 504825"/>
                <a:gd name="connsiteY44" fmla="*/ 231142 h 469267"/>
                <a:gd name="connsiteX45" fmla="*/ 495300 w 504825"/>
                <a:gd name="connsiteY45" fmla="*/ 402592 h 469267"/>
                <a:gd name="connsiteX46" fmla="*/ 504825 w 504825"/>
                <a:gd name="connsiteY46" fmla="*/ 469267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4825" h="469267">
                  <a:moveTo>
                    <a:pt x="0" y="316867"/>
                  </a:moveTo>
                  <a:cubicBezTo>
                    <a:pt x="3175" y="278767"/>
                    <a:pt x="5058" y="240537"/>
                    <a:pt x="9525" y="202567"/>
                  </a:cubicBezTo>
                  <a:cubicBezTo>
                    <a:pt x="11417" y="186489"/>
                    <a:pt x="11810" y="140462"/>
                    <a:pt x="19050" y="154942"/>
                  </a:cubicBezTo>
                  <a:cubicBezTo>
                    <a:pt x="31908" y="180658"/>
                    <a:pt x="25400" y="212092"/>
                    <a:pt x="28575" y="240667"/>
                  </a:cubicBezTo>
                  <a:cubicBezTo>
                    <a:pt x="31750" y="304167"/>
                    <a:pt x="26383" y="368677"/>
                    <a:pt x="38100" y="431167"/>
                  </a:cubicBezTo>
                  <a:cubicBezTo>
                    <a:pt x="40717" y="445123"/>
                    <a:pt x="51557" y="406118"/>
                    <a:pt x="57150" y="393067"/>
                  </a:cubicBezTo>
                  <a:cubicBezTo>
                    <a:pt x="61105" y="383839"/>
                    <a:pt x="63500" y="374017"/>
                    <a:pt x="66675" y="364492"/>
                  </a:cubicBezTo>
                  <a:cubicBezTo>
                    <a:pt x="80993" y="20861"/>
                    <a:pt x="60369" y="82092"/>
                    <a:pt x="85725" y="183517"/>
                  </a:cubicBezTo>
                  <a:cubicBezTo>
                    <a:pt x="88160" y="193257"/>
                    <a:pt x="92075" y="202567"/>
                    <a:pt x="95250" y="212092"/>
                  </a:cubicBezTo>
                  <a:cubicBezTo>
                    <a:pt x="98425" y="259717"/>
                    <a:pt x="96237" y="308006"/>
                    <a:pt x="104775" y="354967"/>
                  </a:cubicBezTo>
                  <a:cubicBezTo>
                    <a:pt x="107117" y="367847"/>
                    <a:pt x="113574" y="329938"/>
                    <a:pt x="114300" y="316867"/>
                  </a:cubicBezTo>
                  <a:cubicBezTo>
                    <a:pt x="119939" y="215374"/>
                    <a:pt x="120650" y="113667"/>
                    <a:pt x="123825" y="12067"/>
                  </a:cubicBezTo>
                  <a:cubicBezTo>
                    <a:pt x="160667" y="159434"/>
                    <a:pt x="123695" y="0"/>
                    <a:pt x="142875" y="374017"/>
                  </a:cubicBezTo>
                  <a:cubicBezTo>
                    <a:pt x="143704" y="390185"/>
                    <a:pt x="149225" y="405767"/>
                    <a:pt x="152400" y="421642"/>
                  </a:cubicBezTo>
                  <a:cubicBezTo>
                    <a:pt x="155575" y="348617"/>
                    <a:pt x="157870" y="275548"/>
                    <a:pt x="161925" y="202567"/>
                  </a:cubicBezTo>
                  <a:cubicBezTo>
                    <a:pt x="164221" y="161234"/>
                    <a:pt x="166613" y="37629"/>
                    <a:pt x="171450" y="78742"/>
                  </a:cubicBezTo>
                  <a:cubicBezTo>
                    <a:pt x="182585" y="173392"/>
                    <a:pt x="177800" y="269242"/>
                    <a:pt x="180975" y="364492"/>
                  </a:cubicBezTo>
                  <a:cubicBezTo>
                    <a:pt x="184150" y="310517"/>
                    <a:pt x="185374" y="256392"/>
                    <a:pt x="190500" y="202567"/>
                  </a:cubicBezTo>
                  <a:cubicBezTo>
                    <a:pt x="191741" y="189535"/>
                    <a:pt x="200025" y="177558"/>
                    <a:pt x="200025" y="164467"/>
                  </a:cubicBezTo>
                  <a:cubicBezTo>
                    <a:pt x="200025" y="154427"/>
                    <a:pt x="193675" y="183517"/>
                    <a:pt x="190500" y="193042"/>
                  </a:cubicBezTo>
                  <a:cubicBezTo>
                    <a:pt x="193675" y="208917"/>
                    <a:pt x="197735" y="224640"/>
                    <a:pt x="200025" y="240667"/>
                  </a:cubicBezTo>
                  <a:cubicBezTo>
                    <a:pt x="215976" y="352321"/>
                    <a:pt x="198601" y="293546"/>
                    <a:pt x="219075" y="354967"/>
                  </a:cubicBezTo>
                  <a:cubicBezTo>
                    <a:pt x="222250" y="323217"/>
                    <a:pt x="225711" y="291494"/>
                    <a:pt x="228600" y="259717"/>
                  </a:cubicBezTo>
                  <a:cubicBezTo>
                    <a:pt x="232061" y="221642"/>
                    <a:pt x="233658" y="183387"/>
                    <a:pt x="238125" y="145417"/>
                  </a:cubicBezTo>
                  <a:cubicBezTo>
                    <a:pt x="240017" y="129339"/>
                    <a:pt x="244988" y="113761"/>
                    <a:pt x="247650" y="97792"/>
                  </a:cubicBezTo>
                  <a:cubicBezTo>
                    <a:pt x="251341" y="75647"/>
                    <a:pt x="254000" y="53342"/>
                    <a:pt x="257175" y="31117"/>
                  </a:cubicBezTo>
                  <a:cubicBezTo>
                    <a:pt x="278281" y="178861"/>
                    <a:pt x="260408" y="38459"/>
                    <a:pt x="276225" y="307342"/>
                  </a:cubicBezTo>
                  <a:cubicBezTo>
                    <a:pt x="282884" y="420549"/>
                    <a:pt x="274632" y="388287"/>
                    <a:pt x="295275" y="450217"/>
                  </a:cubicBezTo>
                  <a:cubicBezTo>
                    <a:pt x="298450" y="437517"/>
                    <a:pt x="302388" y="424984"/>
                    <a:pt x="304800" y="412117"/>
                  </a:cubicBezTo>
                  <a:cubicBezTo>
                    <a:pt x="331415" y="270170"/>
                    <a:pt x="310098" y="339073"/>
                    <a:pt x="333375" y="269242"/>
                  </a:cubicBezTo>
                  <a:cubicBezTo>
                    <a:pt x="336550" y="237492"/>
                    <a:pt x="328630" y="202532"/>
                    <a:pt x="342900" y="173992"/>
                  </a:cubicBezTo>
                  <a:cubicBezTo>
                    <a:pt x="351537" y="156718"/>
                    <a:pt x="350292" y="211947"/>
                    <a:pt x="352425" y="231142"/>
                  </a:cubicBezTo>
                  <a:cubicBezTo>
                    <a:pt x="356647" y="269140"/>
                    <a:pt x="358775" y="307342"/>
                    <a:pt x="361950" y="345442"/>
                  </a:cubicBezTo>
                  <a:cubicBezTo>
                    <a:pt x="365125" y="332742"/>
                    <a:pt x="367335" y="319761"/>
                    <a:pt x="371475" y="307342"/>
                  </a:cubicBezTo>
                  <a:cubicBezTo>
                    <a:pt x="376882" y="291122"/>
                    <a:pt x="384522" y="275726"/>
                    <a:pt x="390525" y="259717"/>
                  </a:cubicBezTo>
                  <a:cubicBezTo>
                    <a:pt x="394050" y="250316"/>
                    <a:pt x="396875" y="240667"/>
                    <a:pt x="400050" y="231142"/>
                  </a:cubicBezTo>
                  <a:cubicBezTo>
                    <a:pt x="403225" y="186692"/>
                    <a:pt x="399908" y="141294"/>
                    <a:pt x="409575" y="97792"/>
                  </a:cubicBezTo>
                  <a:cubicBezTo>
                    <a:pt x="413087" y="81988"/>
                    <a:pt x="417489" y="129308"/>
                    <a:pt x="419100" y="145417"/>
                  </a:cubicBezTo>
                  <a:cubicBezTo>
                    <a:pt x="423849" y="192911"/>
                    <a:pt x="425450" y="240667"/>
                    <a:pt x="428625" y="288292"/>
                  </a:cubicBezTo>
                  <a:cubicBezTo>
                    <a:pt x="425450" y="307342"/>
                    <a:pt x="423290" y="326589"/>
                    <a:pt x="419100" y="345442"/>
                  </a:cubicBezTo>
                  <a:cubicBezTo>
                    <a:pt x="414482" y="366224"/>
                    <a:pt x="398318" y="381810"/>
                    <a:pt x="419100" y="402592"/>
                  </a:cubicBezTo>
                  <a:cubicBezTo>
                    <a:pt x="426200" y="409692"/>
                    <a:pt x="438150" y="408942"/>
                    <a:pt x="447675" y="412117"/>
                  </a:cubicBezTo>
                  <a:cubicBezTo>
                    <a:pt x="445044" y="364753"/>
                    <a:pt x="426386" y="154562"/>
                    <a:pt x="447675" y="97792"/>
                  </a:cubicBezTo>
                  <a:cubicBezTo>
                    <a:pt x="455791" y="76149"/>
                    <a:pt x="460643" y="142167"/>
                    <a:pt x="466725" y="164467"/>
                  </a:cubicBezTo>
                  <a:cubicBezTo>
                    <a:pt x="484665" y="230248"/>
                    <a:pt x="467524" y="176388"/>
                    <a:pt x="485775" y="231142"/>
                  </a:cubicBezTo>
                  <a:cubicBezTo>
                    <a:pt x="488950" y="288292"/>
                    <a:pt x="490736" y="345536"/>
                    <a:pt x="495300" y="402592"/>
                  </a:cubicBezTo>
                  <a:cubicBezTo>
                    <a:pt x="497090" y="424971"/>
                    <a:pt x="504825" y="469267"/>
                    <a:pt x="504825" y="46926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322" name="TextBox 64"/>
            <p:cNvSpPr txBox="1">
              <a:spLocks noChangeArrowheads="1"/>
            </p:cNvSpPr>
            <p:nvPr/>
          </p:nvSpPr>
          <p:spPr bwMode="auto">
            <a:xfrm>
              <a:off x="1905000" y="2362200"/>
              <a:ext cx="14478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Record signal</a:t>
              </a:r>
              <a:endParaRPr lang="zh-CN" altLang="en-US" sz="1100"/>
            </a:p>
          </p:txBody>
        </p:sp>
      </p:grpSp>
      <p:grpSp>
        <p:nvGrpSpPr>
          <p:cNvPr id="7" name="组合 75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pic>
          <p:nvPicPr>
            <p:cNvPr id="1231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63687" y="1752600"/>
              <a:ext cx="474913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315" name="组合 31"/>
            <p:cNvGrpSpPr>
              <a:grpSpLocks/>
            </p:cNvGrpSpPr>
            <p:nvPr/>
          </p:nvGrpSpPr>
          <p:grpSpPr bwMode="auto">
            <a:xfrm>
              <a:off x="2895600" y="1752600"/>
              <a:ext cx="1524000" cy="871210"/>
              <a:chOff x="2895600" y="1752600"/>
              <a:chExt cx="1524000" cy="871210"/>
            </a:xfrm>
          </p:grpSpPr>
          <p:cxnSp>
            <p:nvCxnSpPr>
              <p:cNvPr id="69" name="直接箭头连接符 68"/>
              <p:cNvCxnSpPr/>
              <p:nvPr/>
            </p:nvCxnSpPr>
            <p:spPr>
              <a:xfrm>
                <a:off x="2895600" y="2057285"/>
                <a:ext cx="533400" cy="1587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矩形 69"/>
              <p:cNvSpPr/>
              <p:nvPr/>
            </p:nvSpPr>
            <p:spPr>
              <a:xfrm>
                <a:off x="3429000" y="1752600"/>
                <a:ext cx="838200" cy="533199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318" name="TextBox 70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9144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Filtering</a:t>
                </a:r>
                <a:endParaRPr lang="zh-CN" altLang="en-US" sz="1100"/>
              </a:p>
            </p:txBody>
          </p:sp>
        </p:grpSp>
      </p:grpSp>
      <p:grpSp>
        <p:nvGrpSpPr>
          <p:cNvPr id="9" name="组合 79"/>
          <p:cNvGrpSpPr>
            <a:grpSpLocks/>
          </p:cNvGrpSpPr>
          <p:nvPr/>
        </p:nvGrpSpPr>
        <p:grpSpPr bwMode="auto">
          <a:xfrm>
            <a:off x="4267200" y="1752600"/>
            <a:ext cx="1905000" cy="1039813"/>
            <a:chOff x="4267200" y="1752600"/>
            <a:chExt cx="1905000" cy="1040487"/>
          </a:xfrm>
        </p:grpSpPr>
        <p:grpSp>
          <p:nvGrpSpPr>
            <p:cNvPr id="12305" name="组合 78"/>
            <p:cNvGrpSpPr>
              <a:grpSpLocks/>
            </p:cNvGrpSpPr>
            <p:nvPr/>
          </p:nvGrpSpPr>
          <p:grpSpPr bwMode="auto">
            <a:xfrm>
              <a:off x="4267200" y="1752600"/>
              <a:ext cx="1447800" cy="1040487"/>
              <a:chOff x="4267200" y="1752600"/>
              <a:chExt cx="1447800" cy="1040487"/>
            </a:xfrm>
          </p:grpSpPr>
          <p:grpSp>
            <p:nvGrpSpPr>
              <p:cNvPr id="12307" name="组合 31"/>
              <p:cNvGrpSpPr>
                <a:grpSpLocks/>
              </p:cNvGrpSpPr>
              <p:nvPr/>
            </p:nvGrpSpPr>
            <p:grpSpPr bwMode="auto">
              <a:xfrm>
                <a:off x="4267200" y="1752600"/>
                <a:ext cx="1447800" cy="1040487"/>
                <a:chOff x="2895600" y="1752600"/>
                <a:chExt cx="1447800" cy="1040487"/>
              </a:xfrm>
            </p:grpSpPr>
            <p:cxnSp>
              <p:nvCxnSpPr>
                <p:cNvPr id="89" name="直接箭头连接符 88"/>
                <p:cNvCxnSpPr/>
                <p:nvPr/>
              </p:nvCxnSpPr>
              <p:spPr>
                <a:xfrm>
                  <a:off x="2895600" y="2057598"/>
                  <a:ext cx="533400" cy="1589"/>
                </a:xfrm>
                <a:prstGeom prst="straightConnector1">
                  <a:avLst/>
                </a:prstGeom>
                <a:ln w="254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矩形 89"/>
                <p:cNvSpPr/>
                <p:nvPr/>
              </p:nvSpPr>
              <p:spPr>
                <a:xfrm>
                  <a:off x="3429000" y="1752600"/>
                  <a:ext cx="838200" cy="533746"/>
                </a:xfrm>
                <a:prstGeom prst="rect">
                  <a:avLst/>
                </a:prstGeom>
                <a:noFill/>
                <a:ln>
                  <a:solidFill>
                    <a:srgbClr val="007AD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2313" name="TextBox 90"/>
                <p:cNvSpPr txBox="1">
                  <a:spLocks noChangeArrowheads="1"/>
                </p:cNvSpPr>
                <p:nvPr/>
              </p:nvSpPr>
              <p:spPr bwMode="auto">
                <a:xfrm>
                  <a:off x="3505200" y="2362200"/>
                  <a:ext cx="838200" cy="4308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1100"/>
                    <a:t>Signal Detection</a:t>
                  </a:r>
                  <a:endParaRPr lang="zh-CN" altLang="en-US" sz="1100"/>
                </a:p>
              </p:txBody>
            </p:sp>
          </p:grpSp>
          <p:grpSp>
            <p:nvGrpSpPr>
              <p:cNvPr id="12308" name="组合 61"/>
              <p:cNvGrpSpPr>
                <a:grpSpLocks/>
              </p:cNvGrpSpPr>
              <p:nvPr/>
            </p:nvGrpSpPr>
            <p:grpSpPr bwMode="auto">
              <a:xfrm>
                <a:off x="4876800" y="1828800"/>
                <a:ext cx="685800" cy="457200"/>
                <a:chOff x="2038350" y="3657600"/>
                <a:chExt cx="5067300" cy="1933575"/>
              </a:xfrm>
            </p:grpSpPr>
            <p:pic>
              <p:nvPicPr>
                <p:cNvPr id="12309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038350" y="3657600"/>
                  <a:ext cx="5067300" cy="1933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310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2590800" y="3733800"/>
                  <a:ext cx="4267199" cy="14295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cxnSp>
          <p:nvCxnSpPr>
            <p:cNvPr id="95" name="直接箭头连接符 94"/>
            <p:cNvCxnSpPr/>
            <p:nvPr/>
          </p:nvCxnSpPr>
          <p:spPr>
            <a:xfrm>
              <a:off x="56388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矩形 98"/>
          <p:cNvSpPr/>
          <p:nvPr/>
        </p:nvSpPr>
        <p:spPr>
          <a:xfrm>
            <a:off x="6172200" y="1752600"/>
            <a:ext cx="838200" cy="533400"/>
          </a:xfrm>
          <a:prstGeom prst="rect">
            <a:avLst/>
          </a:prstGeom>
          <a:noFill/>
          <a:ln>
            <a:solidFill>
              <a:srgbClr val="007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297" name="TextBox 104"/>
          <p:cNvSpPr txBox="1">
            <a:spLocks noChangeArrowheads="1"/>
          </p:cNvSpPr>
          <p:nvPr/>
        </p:nvSpPr>
        <p:spPr bwMode="auto">
          <a:xfrm>
            <a:off x="6248400" y="2362200"/>
            <a:ext cx="8382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Relative Ranging</a:t>
            </a:r>
            <a:endParaRPr lang="zh-CN" altLang="en-US" sz="1100"/>
          </a:p>
        </p:txBody>
      </p:sp>
      <p:sp>
        <p:nvSpPr>
          <p:cNvPr id="12298" name="矩形 93"/>
          <p:cNvSpPr>
            <a:spLocks noChangeArrowheads="1"/>
          </p:cNvSpPr>
          <p:nvPr/>
        </p:nvSpPr>
        <p:spPr bwMode="auto">
          <a:xfrm>
            <a:off x="6096000" y="1828800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7AD6"/>
                </a:solidFill>
              </a:rPr>
              <a:t>∆t</a:t>
            </a:r>
            <a:r>
              <a:rPr lang="en-US" altLang="zh-CN" b="1" baseline="-25000">
                <a:solidFill>
                  <a:srgbClr val="007AD6"/>
                </a:solidFill>
              </a:rPr>
              <a:t>1 </a:t>
            </a:r>
            <a:r>
              <a:rPr lang="en-US" altLang="zh-CN" b="1">
                <a:solidFill>
                  <a:srgbClr val="007AD6"/>
                </a:solidFill>
              </a:rPr>
              <a:t> </a:t>
            </a:r>
            <a:r>
              <a:rPr lang="en-US" altLang="zh-CN" b="1"/>
              <a:t>- </a:t>
            </a:r>
            <a:r>
              <a:rPr lang="en-US" altLang="zh-CN" b="1">
                <a:solidFill>
                  <a:srgbClr val="C00000"/>
                </a:solidFill>
              </a:rPr>
              <a:t>∆t</a:t>
            </a:r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3" name="组合 80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7010400" y="1752600"/>
            <a:chExt cx="1752600" cy="1040487"/>
          </a:xfrm>
        </p:grpSpPr>
        <p:grpSp>
          <p:nvGrpSpPr>
            <p:cNvPr id="12300" name="组合 31"/>
            <p:cNvGrpSpPr>
              <a:grpSpLocks/>
            </p:cNvGrpSpPr>
            <p:nvPr/>
          </p:nvGrpSpPr>
          <p:grpSpPr bwMode="auto">
            <a:xfrm>
              <a:off x="7010400" y="1752600"/>
              <a:ext cx="1752600" cy="1040487"/>
              <a:chOff x="2895600" y="1752600"/>
              <a:chExt cx="1752600" cy="1040487"/>
            </a:xfrm>
          </p:grpSpPr>
          <p:cxnSp>
            <p:nvCxnSpPr>
              <p:cNvPr id="109" name="直接箭头连接符 108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矩形 109"/>
              <p:cNvSpPr/>
              <p:nvPr/>
            </p:nvSpPr>
            <p:spPr>
              <a:xfrm>
                <a:off x="3429000" y="1752600"/>
                <a:ext cx="9144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304" name="TextBox 110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11430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Location Classification</a:t>
                </a:r>
                <a:endParaRPr lang="zh-CN" altLang="en-US" sz="1100"/>
              </a:p>
            </p:txBody>
          </p:sp>
        </p:grpSp>
        <p:sp>
          <p:nvSpPr>
            <p:cNvPr id="12301" name="TextBox 107"/>
            <p:cNvSpPr txBox="1">
              <a:spLocks noChangeArrowheads="1"/>
            </p:cNvSpPr>
            <p:nvPr/>
          </p:nvSpPr>
          <p:spPr bwMode="auto">
            <a:xfrm>
              <a:off x="7543800" y="1762036"/>
              <a:ext cx="914400" cy="56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100" b="1"/>
                <a:t>Driver </a:t>
              </a:r>
            </a:p>
            <a:p>
              <a:pPr algn="ctr"/>
              <a:r>
                <a:rPr lang="en-US" altLang="zh-CN" sz="900" b="1"/>
                <a:t>v.s. </a:t>
              </a:r>
            </a:p>
            <a:p>
              <a:pPr algn="ctr"/>
              <a:r>
                <a:rPr lang="en-US" altLang="zh-CN" sz="1100" b="1"/>
                <a:t>non-Driver</a:t>
              </a:r>
              <a:endParaRPr lang="zh-CN" altLang="en-US" sz="11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80C787-CBA9-4BCA-B306-1D7B56EEBCEA}" type="slidenum">
              <a:rPr lang="en-US" altLang="zh-CN" smtClean="0">
                <a:latin typeface="Arial" charset="0"/>
                <a:cs typeface="Arial" charset="0"/>
              </a:rPr>
              <a:pPr/>
              <a:t>11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grpSp>
        <p:nvGrpSpPr>
          <p:cNvPr id="2" name="组合 112"/>
          <p:cNvGrpSpPr>
            <a:grpSpLocks/>
          </p:cNvGrpSpPr>
          <p:nvPr/>
        </p:nvGrpSpPr>
        <p:grpSpPr bwMode="auto">
          <a:xfrm>
            <a:off x="381000" y="2895600"/>
            <a:ext cx="3733800" cy="2046288"/>
            <a:chOff x="381000" y="3048000"/>
            <a:chExt cx="3733800" cy="2045732"/>
          </a:xfrm>
        </p:grpSpPr>
        <p:grpSp>
          <p:nvGrpSpPr>
            <p:cNvPr id="13399" name="组合 111"/>
            <p:cNvGrpSpPr>
              <a:grpSpLocks/>
            </p:cNvGrpSpPr>
            <p:nvPr/>
          </p:nvGrpSpPr>
          <p:grpSpPr bwMode="auto">
            <a:xfrm>
              <a:off x="381000" y="3048000"/>
              <a:ext cx="3581400" cy="1755577"/>
              <a:chOff x="381000" y="3048000"/>
              <a:chExt cx="3581400" cy="1755577"/>
            </a:xfrm>
          </p:grpSpPr>
          <p:grpSp>
            <p:nvGrpSpPr>
              <p:cNvPr id="13401" name="组合 52"/>
              <p:cNvGrpSpPr>
                <a:grpSpLocks/>
              </p:cNvGrpSpPr>
              <p:nvPr/>
            </p:nvGrpSpPr>
            <p:grpSpPr bwMode="auto">
              <a:xfrm>
                <a:off x="381000" y="3505200"/>
                <a:ext cx="3581400" cy="1098550"/>
                <a:chOff x="1295400" y="2590800"/>
                <a:chExt cx="1066800" cy="641350"/>
              </a:xfrm>
            </p:grpSpPr>
            <p:grpSp>
              <p:nvGrpSpPr>
                <p:cNvPr id="13409" name="组合 47"/>
                <p:cNvGrpSpPr>
                  <a:grpSpLocks/>
                </p:cNvGrpSpPr>
                <p:nvPr/>
              </p:nvGrpSpPr>
              <p:grpSpPr bwMode="auto">
                <a:xfrm>
                  <a:off x="1295400" y="2590800"/>
                  <a:ext cx="533400" cy="641350"/>
                  <a:chOff x="2590800" y="2289175"/>
                  <a:chExt cx="1219200" cy="641350"/>
                </a:xfrm>
              </p:grpSpPr>
              <p:sp>
                <p:nvSpPr>
                  <p:cNvPr id="32" name="任意多边形 31"/>
                  <p:cNvSpPr/>
                  <p:nvPr/>
                </p:nvSpPr>
                <p:spPr>
                  <a:xfrm>
                    <a:off x="3067456" y="2289103"/>
                    <a:ext cx="285345" cy="641176"/>
                  </a:xfrm>
                  <a:custGeom>
                    <a:avLst/>
                    <a:gdLst>
                      <a:gd name="connsiteX0" fmla="*/ 0 w 3009900"/>
                      <a:gd name="connsiteY0" fmla="*/ 330200 h 641350"/>
                      <a:gd name="connsiteX1" fmla="*/ 266700 w 3009900"/>
                      <a:gd name="connsiteY1" fmla="*/ 44450 h 641350"/>
                      <a:gd name="connsiteX2" fmla="*/ 742950 w 3009900"/>
                      <a:gd name="connsiteY2" fmla="*/ 596900 h 641350"/>
                      <a:gd name="connsiteX3" fmla="*/ 1228725 w 3009900"/>
                      <a:gd name="connsiteY3" fmla="*/ 44450 h 641350"/>
                      <a:gd name="connsiteX4" fmla="*/ 1733550 w 3009900"/>
                      <a:gd name="connsiteY4" fmla="*/ 606425 h 641350"/>
                      <a:gd name="connsiteX5" fmla="*/ 2238375 w 3009900"/>
                      <a:gd name="connsiteY5" fmla="*/ 44450 h 641350"/>
                      <a:gd name="connsiteX6" fmla="*/ 2733675 w 3009900"/>
                      <a:gd name="connsiteY6" fmla="*/ 596900 h 641350"/>
                      <a:gd name="connsiteX7" fmla="*/ 2971800 w 3009900"/>
                      <a:gd name="connsiteY7" fmla="*/ 311150 h 641350"/>
                      <a:gd name="connsiteX8" fmla="*/ 2962275 w 3009900"/>
                      <a:gd name="connsiteY8" fmla="*/ 301625 h 64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09900" h="641350">
                        <a:moveTo>
                          <a:pt x="0" y="330200"/>
                        </a:moveTo>
                        <a:cubicBezTo>
                          <a:pt x="71437" y="165100"/>
                          <a:pt x="142875" y="0"/>
                          <a:pt x="266700" y="44450"/>
                        </a:cubicBezTo>
                        <a:cubicBezTo>
                          <a:pt x="390525" y="88900"/>
                          <a:pt x="582613" y="596900"/>
                          <a:pt x="742950" y="596900"/>
                        </a:cubicBezTo>
                        <a:cubicBezTo>
                          <a:pt x="903287" y="596900"/>
                          <a:pt x="1063625" y="42862"/>
                          <a:pt x="1228725" y="44450"/>
                        </a:cubicBezTo>
                        <a:cubicBezTo>
                          <a:pt x="1393825" y="46038"/>
                          <a:pt x="1565275" y="606425"/>
                          <a:pt x="1733550" y="606425"/>
                        </a:cubicBezTo>
                        <a:cubicBezTo>
                          <a:pt x="1901825" y="606425"/>
                          <a:pt x="2071688" y="46037"/>
                          <a:pt x="2238375" y="44450"/>
                        </a:cubicBezTo>
                        <a:cubicBezTo>
                          <a:pt x="2405062" y="42863"/>
                          <a:pt x="2611438" y="552450"/>
                          <a:pt x="2733675" y="596900"/>
                        </a:cubicBezTo>
                        <a:cubicBezTo>
                          <a:pt x="2855913" y="641350"/>
                          <a:pt x="2933700" y="360363"/>
                          <a:pt x="2971800" y="311150"/>
                        </a:cubicBezTo>
                        <a:cubicBezTo>
                          <a:pt x="3009900" y="261938"/>
                          <a:pt x="2986087" y="281781"/>
                          <a:pt x="2962275" y="301625"/>
                        </a:cubicBezTo>
                      </a:path>
                    </a:pathLst>
                  </a:custGeom>
                  <a:ln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/>
                  </a:p>
                </p:txBody>
              </p:sp>
              <p:cxnSp>
                <p:nvCxnSpPr>
                  <p:cNvPr id="35" name="直接连接符 34"/>
                  <p:cNvCxnSpPr>
                    <a:stCxn id="32" idx="8"/>
                  </p:cNvCxnSpPr>
                  <p:nvPr/>
                </p:nvCxnSpPr>
                <p:spPr>
                  <a:xfrm>
                    <a:off x="3348477" y="2590233"/>
                    <a:ext cx="461523" cy="0"/>
                  </a:xfrm>
                  <a:prstGeom prst="line">
                    <a:avLst/>
                  </a:prstGeom>
                  <a:ln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接连接符 46"/>
                  <p:cNvCxnSpPr/>
                  <p:nvPr/>
                </p:nvCxnSpPr>
                <p:spPr>
                  <a:xfrm>
                    <a:off x="2590800" y="2590233"/>
                    <a:ext cx="461524" cy="0"/>
                  </a:xfrm>
                  <a:prstGeom prst="line">
                    <a:avLst/>
                  </a:prstGeom>
                  <a:ln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410" name="组合 48"/>
                <p:cNvGrpSpPr>
                  <a:grpSpLocks/>
                </p:cNvGrpSpPr>
                <p:nvPr/>
              </p:nvGrpSpPr>
              <p:grpSpPr bwMode="auto">
                <a:xfrm>
                  <a:off x="1828800" y="2590800"/>
                  <a:ext cx="533400" cy="641350"/>
                  <a:chOff x="2590800" y="2289175"/>
                  <a:chExt cx="1219200" cy="641350"/>
                </a:xfrm>
              </p:grpSpPr>
              <p:sp>
                <p:nvSpPr>
                  <p:cNvPr id="50" name="任意多边形 49"/>
                  <p:cNvSpPr/>
                  <p:nvPr/>
                </p:nvSpPr>
                <p:spPr>
                  <a:xfrm>
                    <a:off x="3067456" y="2289103"/>
                    <a:ext cx="285345" cy="641176"/>
                  </a:xfrm>
                  <a:custGeom>
                    <a:avLst/>
                    <a:gdLst>
                      <a:gd name="connsiteX0" fmla="*/ 0 w 3009900"/>
                      <a:gd name="connsiteY0" fmla="*/ 330200 h 641350"/>
                      <a:gd name="connsiteX1" fmla="*/ 266700 w 3009900"/>
                      <a:gd name="connsiteY1" fmla="*/ 44450 h 641350"/>
                      <a:gd name="connsiteX2" fmla="*/ 742950 w 3009900"/>
                      <a:gd name="connsiteY2" fmla="*/ 596900 h 641350"/>
                      <a:gd name="connsiteX3" fmla="*/ 1228725 w 3009900"/>
                      <a:gd name="connsiteY3" fmla="*/ 44450 h 641350"/>
                      <a:gd name="connsiteX4" fmla="*/ 1733550 w 3009900"/>
                      <a:gd name="connsiteY4" fmla="*/ 606425 h 641350"/>
                      <a:gd name="connsiteX5" fmla="*/ 2238375 w 3009900"/>
                      <a:gd name="connsiteY5" fmla="*/ 44450 h 641350"/>
                      <a:gd name="connsiteX6" fmla="*/ 2733675 w 3009900"/>
                      <a:gd name="connsiteY6" fmla="*/ 596900 h 641350"/>
                      <a:gd name="connsiteX7" fmla="*/ 2971800 w 3009900"/>
                      <a:gd name="connsiteY7" fmla="*/ 311150 h 641350"/>
                      <a:gd name="connsiteX8" fmla="*/ 2962275 w 3009900"/>
                      <a:gd name="connsiteY8" fmla="*/ 301625 h 64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09900" h="641350">
                        <a:moveTo>
                          <a:pt x="0" y="330200"/>
                        </a:moveTo>
                        <a:cubicBezTo>
                          <a:pt x="71437" y="165100"/>
                          <a:pt x="142875" y="0"/>
                          <a:pt x="266700" y="44450"/>
                        </a:cubicBezTo>
                        <a:cubicBezTo>
                          <a:pt x="390525" y="88900"/>
                          <a:pt x="582613" y="596900"/>
                          <a:pt x="742950" y="596900"/>
                        </a:cubicBezTo>
                        <a:cubicBezTo>
                          <a:pt x="903287" y="596900"/>
                          <a:pt x="1063625" y="42862"/>
                          <a:pt x="1228725" y="44450"/>
                        </a:cubicBezTo>
                        <a:cubicBezTo>
                          <a:pt x="1393825" y="46038"/>
                          <a:pt x="1565275" y="606425"/>
                          <a:pt x="1733550" y="606425"/>
                        </a:cubicBezTo>
                        <a:cubicBezTo>
                          <a:pt x="1901825" y="606425"/>
                          <a:pt x="2071688" y="46037"/>
                          <a:pt x="2238375" y="44450"/>
                        </a:cubicBezTo>
                        <a:cubicBezTo>
                          <a:pt x="2405062" y="42863"/>
                          <a:pt x="2611438" y="552450"/>
                          <a:pt x="2733675" y="596900"/>
                        </a:cubicBezTo>
                        <a:cubicBezTo>
                          <a:pt x="2855913" y="641350"/>
                          <a:pt x="2933700" y="360363"/>
                          <a:pt x="2971800" y="311150"/>
                        </a:cubicBezTo>
                        <a:cubicBezTo>
                          <a:pt x="3009900" y="261938"/>
                          <a:pt x="2986087" y="281781"/>
                          <a:pt x="2962275" y="301625"/>
                        </a:cubicBezTo>
                      </a:path>
                    </a:pathLst>
                  </a:custGeom>
                  <a:ln>
                    <a:solidFill>
                      <a:srgbClr val="007AD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/>
                  </a:p>
                </p:txBody>
              </p:sp>
              <p:cxnSp>
                <p:nvCxnSpPr>
                  <p:cNvPr id="51" name="直接连接符 50"/>
                  <p:cNvCxnSpPr>
                    <a:stCxn id="50" idx="8"/>
                  </p:cNvCxnSpPr>
                  <p:nvPr/>
                </p:nvCxnSpPr>
                <p:spPr>
                  <a:xfrm>
                    <a:off x="3348477" y="2590233"/>
                    <a:ext cx="461523" cy="0"/>
                  </a:xfrm>
                  <a:prstGeom prst="line">
                    <a:avLst/>
                  </a:prstGeom>
                  <a:ln>
                    <a:solidFill>
                      <a:srgbClr val="007AD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接连接符 51"/>
                  <p:cNvCxnSpPr/>
                  <p:nvPr/>
                </p:nvCxnSpPr>
                <p:spPr>
                  <a:xfrm>
                    <a:off x="2590800" y="2590233"/>
                    <a:ext cx="461524" cy="0"/>
                  </a:xfrm>
                  <a:prstGeom prst="line">
                    <a:avLst/>
                  </a:prstGeom>
                  <a:ln>
                    <a:solidFill>
                      <a:srgbClr val="007AD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402" name="TextBox 53"/>
              <p:cNvSpPr txBox="1">
                <a:spLocks noChangeArrowheads="1"/>
              </p:cNvSpPr>
              <p:nvPr/>
            </p:nvSpPr>
            <p:spPr bwMode="auto">
              <a:xfrm>
                <a:off x="914400" y="4495800"/>
                <a:ext cx="14478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/>
                  <a:t>Channel 1</a:t>
                </a:r>
                <a:endParaRPr lang="zh-CN" altLang="en-US" sz="1400"/>
              </a:p>
            </p:txBody>
          </p:sp>
          <p:sp>
            <p:nvSpPr>
              <p:cNvPr id="13403" name="TextBox 54"/>
              <p:cNvSpPr txBox="1">
                <a:spLocks noChangeArrowheads="1"/>
              </p:cNvSpPr>
              <p:nvPr/>
            </p:nvSpPr>
            <p:spPr bwMode="auto">
              <a:xfrm>
                <a:off x="2667000" y="4492823"/>
                <a:ext cx="10668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/>
                  <a:t>Channel 2</a:t>
                </a:r>
                <a:endParaRPr lang="zh-CN" altLang="en-US" sz="1400"/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 rot="5400000" flipH="1" flipV="1">
                <a:off x="1028835" y="3543165"/>
                <a:ext cx="99033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 flipH="1" flipV="1">
                <a:off x="3276600" y="3048000"/>
                <a:ext cx="7938" cy="9744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06" name="矩形 77"/>
              <p:cNvSpPr>
                <a:spLocks noChangeArrowheads="1"/>
              </p:cNvSpPr>
              <p:nvPr/>
            </p:nvSpPr>
            <p:spPr bwMode="auto">
              <a:xfrm>
                <a:off x="2133600" y="3135868"/>
                <a:ext cx="524503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>
                    <a:solidFill>
                      <a:srgbClr val="007AD6"/>
                    </a:solidFill>
                  </a:rPr>
                  <a:t>∆t</a:t>
                </a:r>
                <a:endParaRPr lang="zh-CN" altLang="en-US" sz="2800">
                  <a:solidFill>
                    <a:srgbClr val="007AD6"/>
                  </a:solidFill>
                </a:endParaRPr>
              </a:p>
            </p:txBody>
          </p:sp>
          <p:cxnSp>
            <p:nvCxnSpPr>
              <p:cNvPr id="74" name="直接箭头连接符 73"/>
              <p:cNvCxnSpPr/>
              <p:nvPr/>
            </p:nvCxnSpPr>
            <p:spPr>
              <a:xfrm>
                <a:off x="2743200" y="3276538"/>
                <a:ext cx="5334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箭头连接符 74"/>
              <p:cNvCxnSpPr/>
              <p:nvPr/>
            </p:nvCxnSpPr>
            <p:spPr>
              <a:xfrm rot="10800000">
                <a:off x="1524000" y="3276538"/>
                <a:ext cx="5334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00" name="TextBox 99"/>
            <p:cNvSpPr txBox="1">
              <a:spLocks noChangeArrowheads="1"/>
            </p:cNvSpPr>
            <p:nvPr/>
          </p:nvSpPr>
          <p:spPr bwMode="auto">
            <a:xfrm>
              <a:off x="990600" y="4724400"/>
              <a:ext cx="3124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Beep signal: two channels</a:t>
              </a:r>
              <a:endParaRPr lang="zh-CN" altLang="en-US"/>
            </a:p>
          </p:txBody>
        </p:sp>
      </p:grpSp>
      <p:sp>
        <p:nvSpPr>
          <p:cNvPr id="101" name="矩形 100"/>
          <p:cNvSpPr>
            <a:spLocks noChangeArrowheads="1"/>
          </p:cNvSpPr>
          <p:nvPr/>
        </p:nvSpPr>
        <p:spPr bwMode="auto">
          <a:xfrm>
            <a:off x="3886200" y="3581400"/>
            <a:ext cx="468153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</a:rPr>
              <a:t>High frequency beep 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CN" sz="1600"/>
              <a:t>Robust to noise: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zh-CN" sz="1600"/>
              <a:t>engine, tire/road, conversation, music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CN" sz="1600"/>
              <a:t>Unobtrusiveness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zh-CN" sz="1600"/>
              <a:t>Close to human’s hearing limit</a:t>
            </a:r>
          </a:p>
        </p:txBody>
      </p: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4038600" y="5638800"/>
            <a:ext cx="437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/>
              <a:t>Beep Length: </a:t>
            </a:r>
            <a:r>
              <a:rPr lang="en-US" altLang="zh-CN"/>
              <a:t>400 samples (i.e., 10 ms)</a:t>
            </a:r>
          </a:p>
        </p:txBody>
      </p: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4038600" y="4953000"/>
            <a:ext cx="2281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07AD6"/>
                </a:solidFill>
              </a:rPr>
              <a:t>∆t</a:t>
            </a:r>
            <a:r>
              <a:rPr lang="en-US" altLang="zh-CN"/>
              <a:t>: 10,000 samples</a:t>
            </a:r>
          </a:p>
        </p:txBody>
      </p:sp>
      <p:grpSp>
        <p:nvGrpSpPr>
          <p:cNvPr id="7" name="组合 78"/>
          <p:cNvGrpSpPr>
            <a:grpSpLocks/>
          </p:cNvGrpSpPr>
          <p:nvPr/>
        </p:nvGrpSpPr>
        <p:grpSpPr bwMode="auto">
          <a:xfrm>
            <a:off x="685800" y="1828800"/>
            <a:ext cx="762000" cy="457200"/>
            <a:chOff x="1295404" y="2590800"/>
            <a:chExt cx="1066802" cy="641350"/>
          </a:xfrm>
        </p:grpSpPr>
        <p:grpSp>
          <p:nvGrpSpPr>
            <p:cNvPr id="13391" name="组合 47"/>
            <p:cNvGrpSpPr>
              <a:grpSpLocks/>
            </p:cNvGrpSpPr>
            <p:nvPr/>
          </p:nvGrpSpPr>
          <p:grpSpPr bwMode="auto">
            <a:xfrm>
              <a:off x="1295404" y="2590800"/>
              <a:ext cx="533402" cy="641350"/>
              <a:chOff x="2590800" y="2289175"/>
              <a:chExt cx="1219200" cy="641350"/>
            </a:xfrm>
          </p:grpSpPr>
          <p:sp>
            <p:nvSpPr>
              <p:cNvPr id="46" name="任意多边形 45"/>
              <p:cNvSpPr/>
              <p:nvPr/>
            </p:nvSpPr>
            <p:spPr>
              <a:xfrm>
                <a:off x="3068319" y="2289175"/>
                <a:ext cx="284479" cy="641350"/>
              </a:xfrm>
              <a:custGeom>
                <a:avLst/>
                <a:gdLst>
                  <a:gd name="connsiteX0" fmla="*/ 0 w 3009900"/>
                  <a:gd name="connsiteY0" fmla="*/ 330200 h 641350"/>
                  <a:gd name="connsiteX1" fmla="*/ 266700 w 3009900"/>
                  <a:gd name="connsiteY1" fmla="*/ 44450 h 641350"/>
                  <a:gd name="connsiteX2" fmla="*/ 742950 w 3009900"/>
                  <a:gd name="connsiteY2" fmla="*/ 596900 h 641350"/>
                  <a:gd name="connsiteX3" fmla="*/ 1228725 w 3009900"/>
                  <a:gd name="connsiteY3" fmla="*/ 44450 h 641350"/>
                  <a:gd name="connsiteX4" fmla="*/ 1733550 w 3009900"/>
                  <a:gd name="connsiteY4" fmla="*/ 606425 h 641350"/>
                  <a:gd name="connsiteX5" fmla="*/ 2238375 w 3009900"/>
                  <a:gd name="connsiteY5" fmla="*/ 44450 h 641350"/>
                  <a:gd name="connsiteX6" fmla="*/ 2733675 w 3009900"/>
                  <a:gd name="connsiteY6" fmla="*/ 596900 h 641350"/>
                  <a:gd name="connsiteX7" fmla="*/ 2971800 w 3009900"/>
                  <a:gd name="connsiteY7" fmla="*/ 311150 h 641350"/>
                  <a:gd name="connsiteX8" fmla="*/ 2962275 w 3009900"/>
                  <a:gd name="connsiteY8" fmla="*/ 301625 h 6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9900" h="641350">
                    <a:moveTo>
                      <a:pt x="0" y="330200"/>
                    </a:moveTo>
                    <a:cubicBezTo>
                      <a:pt x="71437" y="165100"/>
                      <a:pt x="142875" y="0"/>
                      <a:pt x="266700" y="44450"/>
                    </a:cubicBezTo>
                    <a:cubicBezTo>
                      <a:pt x="390525" y="88900"/>
                      <a:pt x="582613" y="596900"/>
                      <a:pt x="742950" y="596900"/>
                    </a:cubicBezTo>
                    <a:cubicBezTo>
                      <a:pt x="903287" y="596900"/>
                      <a:pt x="1063625" y="42862"/>
                      <a:pt x="1228725" y="44450"/>
                    </a:cubicBezTo>
                    <a:cubicBezTo>
                      <a:pt x="1393825" y="46038"/>
                      <a:pt x="1565275" y="606425"/>
                      <a:pt x="1733550" y="606425"/>
                    </a:cubicBezTo>
                    <a:cubicBezTo>
                      <a:pt x="1901825" y="606425"/>
                      <a:pt x="2071688" y="46037"/>
                      <a:pt x="2238375" y="44450"/>
                    </a:cubicBezTo>
                    <a:cubicBezTo>
                      <a:pt x="2405062" y="42863"/>
                      <a:pt x="2611438" y="552450"/>
                      <a:pt x="2733675" y="596900"/>
                    </a:cubicBezTo>
                    <a:cubicBezTo>
                      <a:pt x="2855913" y="641350"/>
                      <a:pt x="2933700" y="360363"/>
                      <a:pt x="2971800" y="311150"/>
                    </a:cubicBezTo>
                    <a:cubicBezTo>
                      <a:pt x="3009900" y="261938"/>
                      <a:pt x="2986087" y="281781"/>
                      <a:pt x="2962275" y="301625"/>
                    </a:cubicBezTo>
                  </a:path>
                </a:pathLst>
              </a:cu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56" name="直接连接符 55"/>
              <p:cNvCxnSpPr>
                <a:stCxn id="46" idx="8"/>
              </p:cNvCxnSpPr>
              <p:nvPr/>
            </p:nvCxnSpPr>
            <p:spPr>
              <a:xfrm>
                <a:off x="3347720" y="2589809"/>
                <a:ext cx="462277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2590800" y="2589809"/>
                <a:ext cx="46228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92" name="组合 48"/>
            <p:cNvGrpSpPr>
              <a:grpSpLocks/>
            </p:cNvGrpSpPr>
            <p:nvPr/>
          </p:nvGrpSpPr>
          <p:grpSpPr bwMode="auto">
            <a:xfrm>
              <a:off x="1828804" y="2590800"/>
              <a:ext cx="533402" cy="641350"/>
              <a:chOff x="2590800" y="2289175"/>
              <a:chExt cx="1219200" cy="641350"/>
            </a:xfrm>
          </p:grpSpPr>
          <p:sp>
            <p:nvSpPr>
              <p:cNvPr id="43" name="任意多边形 42"/>
              <p:cNvSpPr/>
              <p:nvPr/>
            </p:nvSpPr>
            <p:spPr>
              <a:xfrm>
                <a:off x="3068322" y="2289175"/>
                <a:ext cx="284479" cy="641350"/>
              </a:xfrm>
              <a:custGeom>
                <a:avLst/>
                <a:gdLst>
                  <a:gd name="connsiteX0" fmla="*/ 0 w 3009900"/>
                  <a:gd name="connsiteY0" fmla="*/ 330200 h 641350"/>
                  <a:gd name="connsiteX1" fmla="*/ 266700 w 3009900"/>
                  <a:gd name="connsiteY1" fmla="*/ 44450 h 641350"/>
                  <a:gd name="connsiteX2" fmla="*/ 742950 w 3009900"/>
                  <a:gd name="connsiteY2" fmla="*/ 596900 h 641350"/>
                  <a:gd name="connsiteX3" fmla="*/ 1228725 w 3009900"/>
                  <a:gd name="connsiteY3" fmla="*/ 44450 h 641350"/>
                  <a:gd name="connsiteX4" fmla="*/ 1733550 w 3009900"/>
                  <a:gd name="connsiteY4" fmla="*/ 606425 h 641350"/>
                  <a:gd name="connsiteX5" fmla="*/ 2238375 w 3009900"/>
                  <a:gd name="connsiteY5" fmla="*/ 44450 h 641350"/>
                  <a:gd name="connsiteX6" fmla="*/ 2733675 w 3009900"/>
                  <a:gd name="connsiteY6" fmla="*/ 596900 h 641350"/>
                  <a:gd name="connsiteX7" fmla="*/ 2971800 w 3009900"/>
                  <a:gd name="connsiteY7" fmla="*/ 311150 h 641350"/>
                  <a:gd name="connsiteX8" fmla="*/ 2962275 w 3009900"/>
                  <a:gd name="connsiteY8" fmla="*/ 301625 h 6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9900" h="641350">
                    <a:moveTo>
                      <a:pt x="0" y="330200"/>
                    </a:moveTo>
                    <a:cubicBezTo>
                      <a:pt x="71437" y="165100"/>
                      <a:pt x="142875" y="0"/>
                      <a:pt x="266700" y="44450"/>
                    </a:cubicBezTo>
                    <a:cubicBezTo>
                      <a:pt x="390525" y="88900"/>
                      <a:pt x="582613" y="596900"/>
                      <a:pt x="742950" y="596900"/>
                    </a:cubicBezTo>
                    <a:cubicBezTo>
                      <a:pt x="903287" y="596900"/>
                      <a:pt x="1063625" y="42862"/>
                      <a:pt x="1228725" y="44450"/>
                    </a:cubicBezTo>
                    <a:cubicBezTo>
                      <a:pt x="1393825" y="46038"/>
                      <a:pt x="1565275" y="606425"/>
                      <a:pt x="1733550" y="606425"/>
                    </a:cubicBezTo>
                    <a:cubicBezTo>
                      <a:pt x="1901825" y="606425"/>
                      <a:pt x="2071688" y="46037"/>
                      <a:pt x="2238375" y="44450"/>
                    </a:cubicBezTo>
                    <a:cubicBezTo>
                      <a:pt x="2405062" y="42863"/>
                      <a:pt x="2611438" y="552450"/>
                      <a:pt x="2733675" y="596900"/>
                    </a:cubicBezTo>
                    <a:cubicBezTo>
                      <a:pt x="2855913" y="641350"/>
                      <a:pt x="2933700" y="360363"/>
                      <a:pt x="2971800" y="311150"/>
                    </a:cubicBezTo>
                    <a:cubicBezTo>
                      <a:pt x="3009900" y="261938"/>
                      <a:pt x="2986087" y="281781"/>
                      <a:pt x="2962275" y="301625"/>
                    </a:cubicBezTo>
                  </a:path>
                </a:pathLst>
              </a:cu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3" idx="8"/>
              </p:cNvCxnSpPr>
              <p:nvPr/>
            </p:nvCxnSpPr>
            <p:spPr>
              <a:xfrm>
                <a:off x="3347723" y="2589809"/>
                <a:ext cx="462277" cy="0"/>
              </a:xfrm>
              <a:prstGeom prst="line">
                <a:avLst/>
              </a:pr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2590803" y="2589809"/>
                <a:ext cx="462280" cy="0"/>
              </a:xfrm>
              <a:prstGeom prst="line">
                <a:avLst/>
              </a:pr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矩形 39"/>
          <p:cNvSpPr/>
          <p:nvPr/>
        </p:nvSpPr>
        <p:spPr>
          <a:xfrm>
            <a:off x="685800" y="1752600"/>
            <a:ext cx="838200" cy="533400"/>
          </a:xfrm>
          <a:prstGeom prst="rect">
            <a:avLst/>
          </a:prstGeom>
          <a:noFill/>
          <a:ln>
            <a:solidFill>
              <a:srgbClr val="007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22" name="TextBox 57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cxnSp>
        <p:nvCxnSpPr>
          <p:cNvPr id="60" name="直接箭头连接符 59"/>
          <p:cNvCxnSpPr/>
          <p:nvPr/>
        </p:nvCxnSpPr>
        <p:spPr>
          <a:xfrm>
            <a:off x="1524000" y="2057400"/>
            <a:ext cx="5334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057400" y="1752600"/>
            <a:ext cx="838200" cy="533400"/>
          </a:xfrm>
          <a:prstGeom prst="rect">
            <a:avLst/>
          </a:prstGeom>
          <a:noFill/>
          <a:ln>
            <a:solidFill>
              <a:srgbClr val="007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2209800" y="1816100"/>
            <a:ext cx="504825" cy="469900"/>
          </a:xfrm>
          <a:custGeom>
            <a:avLst/>
            <a:gdLst>
              <a:gd name="connsiteX0" fmla="*/ 0 w 504825"/>
              <a:gd name="connsiteY0" fmla="*/ 316867 h 469267"/>
              <a:gd name="connsiteX1" fmla="*/ 9525 w 504825"/>
              <a:gd name="connsiteY1" fmla="*/ 202567 h 469267"/>
              <a:gd name="connsiteX2" fmla="*/ 19050 w 504825"/>
              <a:gd name="connsiteY2" fmla="*/ 154942 h 469267"/>
              <a:gd name="connsiteX3" fmla="*/ 28575 w 504825"/>
              <a:gd name="connsiteY3" fmla="*/ 240667 h 469267"/>
              <a:gd name="connsiteX4" fmla="*/ 38100 w 504825"/>
              <a:gd name="connsiteY4" fmla="*/ 431167 h 469267"/>
              <a:gd name="connsiteX5" fmla="*/ 57150 w 504825"/>
              <a:gd name="connsiteY5" fmla="*/ 393067 h 469267"/>
              <a:gd name="connsiteX6" fmla="*/ 66675 w 504825"/>
              <a:gd name="connsiteY6" fmla="*/ 364492 h 469267"/>
              <a:gd name="connsiteX7" fmla="*/ 85725 w 504825"/>
              <a:gd name="connsiteY7" fmla="*/ 183517 h 469267"/>
              <a:gd name="connsiteX8" fmla="*/ 95250 w 504825"/>
              <a:gd name="connsiteY8" fmla="*/ 212092 h 469267"/>
              <a:gd name="connsiteX9" fmla="*/ 104775 w 504825"/>
              <a:gd name="connsiteY9" fmla="*/ 354967 h 469267"/>
              <a:gd name="connsiteX10" fmla="*/ 114300 w 504825"/>
              <a:gd name="connsiteY10" fmla="*/ 316867 h 469267"/>
              <a:gd name="connsiteX11" fmla="*/ 123825 w 504825"/>
              <a:gd name="connsiteY11" fmla="*/ 12067 h 469267"/>
              <a:gd name="connsiteX12" fmla="*/ 142875 w 504825"/>
              <a:gd name="connsiteY12" fmla="*/ 374017 h 469267"/>
              <a:gd name="connsiteX13" fmla="*/ 152400 w 504825"/>
              <a:gd name="connsiteY13" fmla="*/ 421642 h 469267"/>
              <a:gd name="connsiteX14" fmla="*/ 161925 w 504825"/>
              <a:gd name="connsiteY14" fmla="*/ 202567 h 469267"/>
              <a:gd name="connsiteX15" fmla="*/ 171450 w 504825"/>
              <a:gd name="connsiteY15" fmla="*/ 78742 h 469267"/>
              <a:gd name="connsiteX16" fmla="*/ 180975 w 504825"/>
              <a:gd name="connsiteY16" fmla="*/ 364492 h 469267"/>
              <a:gd name="connsiteX17" fmla="*/ 190500 w 504825"/>
              <a:gd name="connsiteY17" fmla="*/ 202567 h 469267"/>
              <a:gd name="connsiteX18" fmla="*/ 200025 w 504825"/>
              <a:gd name="connsiteY18" fmla="*/ 164467 h 469267"/>
              <a:gd name="connsiteX19" fmla="*/ 190500 w 504825"/>
              <a:gd name="connsiteY19" fmla="*/ 193042 h 469267"/>
              <a:gd name="connsiteX20" fmla="*/ 200025 w 504825"/>
              <a:gd name="connsiteY20" fmla="*/ 240667 h 469267"/>
              <a:gd name="connsiteX21" fmla="*/ 219075 w 504825"/>
              <a:gd name="connsiteY21" fmla="*/ 354967 h 469267"/>
              <a:gd name="connsiteX22" fmla="*/ 228600 w 504825"/>
              <a:gd name="connsiteY22" fmla="*/ 259717 h 469267"/>
              <a:gd name="connsiteX23" fmla="*/ 238125 w 504825"/>
              <a:gd name="connsiteY23" fmla="*/ 145417 h 469267"/>
              <a:gd name="connsiteX24" fmla="*/ 247650 w 504825"/>
              <a:gd name="connsiteY24" fmla="*/ 97792 h 469267"/>
              <a:gd name="connsiteX25" fmla="*/ 257175 w 504825"/>
              <a:gd name="connsiteY25" fmla="*/ 31117 h 469267"/>
              <a:gd name="connsiteX26" fmla="*/ 276225 w 504825"/>
              <a:gd name="connsiteY26" fmla="*/ 307342 h 469267"/>
              <a:gd name="connsiteX27" fmla="*/ 295275 w 504825"/>
              <a:gd name="connsiteY27" fmla="*/ 450217 h 469267"/>
              <a:gd name="connsiteX28" fmla="*/ 304800 w 504825"/>
              <a:gd name="connsiteY28" fmla="*/ 412117 h 469267"/>
              <a:gd name="connsiteX29" fmla="*/ 333375 w 504825"/>
              <a:gd name="connsiteY29" fmla="*/ 269242 h 469267"/>
              <a:gd name="connsiteX30" fmla="*/ 342900 w 504825"/>
              <a:gd name="connsiteY30" fmla="*/ 173992 h 469267"/>
              <a:gd name="connsiteX31" fmla="*/ 352425 w 504825"/>
              <a:gd name="connsiteY31" fmla="*/ 231142 h 469267"/>
              <a:gd name="connsiteX32" fmla="*/ 361950 w 504825"/>
              <a:gd name="connsiteY32" fmla="*/ 345442 h 469267"/>
              <a:gd name="connsiteX33" fmla="*/ 371475 w 504825"/>
              <a:gd name="connsiteY33" fmla="*/ 307342 h 469267"/>
              <a:gd name="connsiteX34" fmla="*/ 390525 w 504825"/>
              <a:gd name="connsiteY34" fmla="*/ 259717 h 469267"/>
              <a:gd name="connsiteX35" fmla="*/ 400050 w 504825"/>
              <a:gd name="connsiteY35" fmla="*/ 231142 h 469267"/>
              <a:gd name="connsiteX36" fmla="*/ 409575 w 504825"/>
              <a:gd name="connsiteY36" fmla="*/ 97792 h 469267"/>
              <a:gd name="connsiteX37" fmla="*/ 419100 w 504825"/>
              <a:gd name="connsiteY37" fmla="*/ 145417 h 469267"/>
              <a:gd name="connsiteX38" fmla="*/ 428625 w 504825"/>
              <a:gd name="connsiteY38" fmla="*/ 288292 h 469267"/>
              <a:gd name="connsiteX39" fmla="*/ 419100 w 504825"/>
              <a:gd name="connsiteY39" fmla="*/ 345442 h 469267"/>
              <a:gd name="connsiteX40" fmla="*/ 419100 w 504825"/>
              <a:gd name="connsiteY40" fmla="*/ 402592 h 469267"/>
              <a:gd name="connsiteX41" fmla="*/ 447675 w 504825"/>
              <a:gd name="connsiteY41" fmla="*/ 412117 h 469267"/>
              <a:gd name="connsiteX42" fmla="*/ 447675 w 504825"/>
              <a:gd name="connsiteY42" fmla="*/ 97792 h 469267"/>
              <a:gd name="connsiteX43" fmla="*/ 466725 w 504825"/>
              <a:gd name="connsiteY43" fmla="*/ 164467 h 469267"/>
              <a:gd name="connsiteX44" fmla="*/ 485775 w 504825"/>
              <a:gd name="connsiteY44" fmla="*/ 231142 h 469267"/>
              <a:gd name="connsiteX45" fmla="*/ 495300 w 504825"/>
              <a:gd name="connsiteY45" fmla="*/ 402592 h 469267"/>
              <a:gd name="connsiteX46" fmla="*/ 504825 w 504825"/>
              <a:gd name="connsiteY46" fmla="*/ 469267 h 46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4825" h="469267">
                <a:moveTo>
                  <a:pt x="0" y="316867"/>
                </a:moveTo>
                <a:cubicBezTo>
                  <a:pt x="3175" y="278767"/>
                  <a:pt x="5058" y="240537"/>
                  <a:pt x="9525" y="202567"/>
                </a:cubicBezTo>
                <a:cubicBezTo>
                  <a:pt x="11417" y="186489"/>
                  <a:pt x="11810" y="140462"/>
                  <a:pt x="19050" y="154942"/>
                </a:cubicBezTo>
                <a:cubicBezTo>
                  <a:pt x="31908" y="180658"/>
                  <a:pt x="25400" y="212092"/>
                  <a:pt x="28575" y="240667"/>
                </a:cubicBezTo>
                <a:cubicBezTo>
                  <a:pt x="31750" y="304167"/>
                  <a:pt x="26383" y="368677"/>
                  <a:pt x="38100" y="431167"/>
                </a:cubicBezTo>
                <a:cubicBezTo>
                  <a:pt x="40717" y="445123"/>
                  <a:pt x="51557" y="406118"/>
                  <a:pt x="57150" y="393067"/>
                </a:cubicBezTo>
                <a:cubicBezTo>
                  <a:pt x="61105" y="383839"/>
                  <a:pt x="63500" y="374017"/>
                  <a:pt x="66675" y="364492"/>
                </a:cubicBezTo>
                <a:cubicBezTo>
                  <a:pt x="80993" y="20861"/>
                  <a:pt x="60369" y="82092"/>
                  <a:pt x="85725" y="183517"/>
                </a:cubicBezTo>
                <a:cubicBezTo>
                  <a:pt x="88160" y="193257"/>
                  <a:pt x="92075" y="202567"/>
                  <a:pt x="95250" y="212092"/>
                </a:cubicBezTo>
                <a:cubicBezTo>
                  <a:pt x="98425" y="259717"/>
                  <a:pt x="96237" y="308006"/>
                  <a:pt x="104775" y="354967"/>
                </a:cubicBezTo>
                <a:cubicBezTo>
                  <a:pt x="107117" y="367847"/>
                  <a:pt x="113574" y="329938"/>
                  <a:pt x="114300" y="316867"/>
                </a:cubicBezTo>
                <a:cubicBezTo>
                  <a:pt x="119939" y="215374"/>
                  <a:pt x="120650" y="113667"/>
                  <a:pt x="123825" y="12067"/>
                </a:cubicBezTo>
                <a:cubicBezTo>
                  <a:pt x="160667" y="159434"/>
                  <a:pt x="123695" y="0"/>
                  <a:pt x="142875" y="374017"/>
                </a:cubicBezTo>
                <a:cubicBezTo>
                  <a:pt x="143704" y="390185"/>
                  <a:pt x="149225" y="405767"/>
                  <a:pt x="152400" y="421642"/>
                </a:cubicBezTo>
                <a:cubicBezTo>
                  <a:pt x="155575" y="348617"/>
                  <a:pt x="157870" y="275548"/>
                  <a:pt x="161925" y="202567"/>
                </a:cubicBezTo>
                <a:cubicBezTo>
                  <a:pt x="164221" y="161234"/>
                  <a:pt x="166613" y="37629"/>
                  <a:pt x="171450" y="78742"/>
                </a:cubicBezTo>
                <a:cubicBezTo>
                  <a:pt x="182585" y="173392"/>
                  <a:pt x="177800" y="269242"/>
                  <a:pt x="180975" y="364492"/>
                </a:cubicBezTo>
                <a:cubicBezTo>
                  <a:pt x="184150" y="310517"/>
                  <a:pt x="185374" y="256392"/>
                  <a:pt x="190500" y="202567"/>
                </a:cubicBezTo>
                <a:cubicBezTo>
                  <a:pt x="191741" y="189535"/>
                  <a:pt x="200025" y="177558"/>
                  <a:pt x="200025" y="164467"/>
                </a:cubicBezTo>
                <a:cubicBezTo>
                  <a:pt x="200025" y="154427"/>
                  <a:pt x="193675" y="183517"/>
                  <a:pt x="190500" y="193042"/>
                </a:cubicBezTo>
                <a:cubicBezTo>
                  <a:pt x="193675" y="208917"/>
                  <a:pt x="197735" y="224640"/>
                  <a:pt x="200025" y="240667"/>
                </a:cubicBezTo>
                <a:cubicBezTo>
                  <a:pt x="215976" y="352321"/>
                  <a:pt x="198601" y="293546"/>
                  <a:pt x="219075" y="354967"/>
                </a:cubicBezTo>
                <a:cubicBezTo>
                  <a:pt x="222250" y="323217"/>
                  <a:pt x="225711" y="291494"/>
                  <a:pt x="228600" y="259717"/>
                </a:cubicBezTo>
                <a:cubicBezTo>
                  <a:pt x="232061" y="221642"/>
                  <a:pt x="233658" y="183387"/>
                  <a:pt x="238125" y="145417"/>
                </a:cubicBezTo>
                <a:cubicBezTo>
                  <a:pt x="240017" y="129339"/>
                  <a:pt x="244988" y="113761"/>
                  <a:pt x="247650" y="97792"/>
                </a:cubicBezTo>
                <a:cubicBezTo>
                  <a:pt x="251341" y="75647"/>
                  <a:pt x="254000" y="53342"/>
                  <a:pt x="257175" y="31117"/>
                </a:cubicBezTo>
                <a:cubicBezTo>
                  <a:pt x="278281" y="178861"/>
                  <a:pt x="260408" y="38459"/>
                  <a:pt x="276225" y="307342"/>
                </a:cubicBezTo>
                <a:cubicBezTo>
                  <a:pt x="282884" y="420549"/>
                  <a:pt x="274632" y="388287"/>
                  <a:pt x="295275" y="450217"/>
                </a:cubicBezTo>
                <a:cubicBezTo>
                  <a:pt x="298450" y="437517"/>
                  <a:pt x="302388" y="424984"/>
                  <a:pt x="304800" y="412117"/>
                </a:cubicBezTo>
                <a:cubicBezTo>
                  <a:pt x="331415" y="270170"/>
                  <a:pt x="310098" y="339073"/>
                  <a:pt x="333375" y="269242"/>
                </a:cubicBezTo>
                <a:cubicBezTo>
                  <a:pt x="336550" y="237492"/>
                  <a:pt x="328630" y="202532"/>
                  <a:pt x="342900" y="173992"/>
                </a:cubicBezTo>
                <a:cubicBezTo>
                  <a:pt x="351537" y="156718"/>
                  <a:pt x="350292" y="211947"/>
                  <a:pt x="352425" y="231142"/>
                </a:cubicBezTo>
                <a:cubicBezTo>
                  <a:pt x="356647" y="269140"/>
                  <a:pt x="358775" y="307342"/>
                  <a:pt x="361950" y="345442"/>
                </a:cubicBezTo>
                <a:cubicBezTo>
                  <a:pt x="365125" y="332742"/>
                  <a:pt x="367335" y="319761"/>
                  <a:pt x="371475" y="307342"/>
                </a:cubicBezTo>
                <a:cubicBezTo>
                  <a:pt x="376882" y="291122"/>
                  <a:pt x="384522" y="275726"/>
                  <a:pt x="390525" y="259717"/>
                </a:cubicBezTo>
                <a:cubicBezTo>
                  <a:pt x="394050" y="250316"/>
                  <a:pt x="396875" y="240667"/>
                  <a:pt x="400050" y="231142"/>
                </a:cubicBezTo>
                <a:cubicBezTo>
                  <a:pt x="403225" y="186692"/>
                  <a:pt x="399908" y="141294"/>
                  <a:pt x="409575" y="97792"/>
                </a:cubicBezTo>
                <a:cubicBezTo>
                  <a:pt x="413087" y="81988"/>
                  <a:pt x="417489" y="129308"/>
                  <a:pt x="419100" y="145417"/>
                </a:cubicBezTo>
                <a:cubicBezTo>
                  <a:pt x="423849" y="192911"/>
                  <a:pt x="425450" y="240667"/>
                  <a:pt x="428625" y="288292"/>
                </a:cubicBezTo>
                <a:cubicBezTo>
                  <a:pt x="425450" y="307342"/>
                  <a:pt x="423290" y="326589"/>
                  <a:pt x="419100" y="345442"/>
                </a:cubicBezTo>
                <a:cubicBezTo>
                  <a:pt x="414482" y="366224"/>
                  <a:pt x="398318" y="381810"/>
                  <a:pt x="419100" y="402592"/>
                </a:cubicBezTo>
                <a:cubicBezTo>
                  <a:pt x="426200" y="409692"/>
                  <a:pt x="438150" y="408942"/>
                  <a:pt x="447675" y="412117"/>
                </a:cubicBezTo>
                <a:cubicBezTo>
                  <a:pt x="445044" y="364753"/>
                  <a:pt x="426386" y="154562"/>
                  <a:pt x="447675" y="97792"/>
                </a:cubicBezTo>
                <a:cubicBezTo>
                  <a:pt x="455791" y="76149"/>
                  <a:pt x="460643" y="142167"/>
                  <a:pt x="466725" y="164467"/>
                </a:cubicBezTo>
                <a:cubicBezTo>
                  <a:pt x="484665" y="230248"/>
                  <a:pt x="467524" y="176388"/>
                  <a:pt x="485775" y="231142"/>
                </a:cubicBezTo>
                <a:cubicBezTo>
                  <a:pt x="488950" y="288292"/>
                  <a:pt x="490736" y="345536"/>
                  <a:pt x="495300" y="402592"/>
                </a:cubicBezTo>
                <a:cubicBezTo>
                  <a:pt x="497090" y="424971"/>
                  <a:pt x="504825" y="469267"/>
                  <a:pt x="504825" y="4692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26" name="TextBox 64"/>
          <p:cNvSpPr txBox="1">
            <a:spLocks noChangeArrowheads="1"/>
          </p:cNvSpPr>
          <p:nvPr/>
        </p:nvSpPr>
        <p:spPr bwMode="auto">
          <a:xfrm>
            <a:off x="19050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Record signal</a:t>
            </a:r>
            <a:endParaRPr lang="zh-CN" altLang="en-US" sz="1100"/>
          </a:p>
        </p:txBody>
      </p:sp>
      <p:pic>
        <p:nvPicPr>
          <p:cNvPr id="133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938" y="1752600"/>
            <a:ext cx="47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28" name="组合 31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cxnSp>
          <p:nvCxnSpPr>
            <p:cNvPr id="69" name="直接箭头连接符 68"/>
            <p:cNvCxnSpPr/>
            <p:nvPr/>
          </p:nvCxnSpPr>
          <p:spPr>
            <a:xfrm>
              <a:off x="28956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69"/>
            <p:cNvSpPr/>
            <p:nvPr/>
          </p:nvSpPr>
          <p:spPr>
            <a:xfrm>
              <a:off x="34290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390" name="TextBox 70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9144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Filtering</a:t>
              </a:r>
              <a:endParaRPr lang="zh-CN" altLang="en-US" sz="1100"/>
            </a:p>
          </p:txBody>
        </p:sp>
      </p:grpSp>
      <p:grpSp>
        <p:nvGrpSpPr>
          <p:cNvPr id="13329" name="组合 31"/>
          <p:cNvGrpSpPr>
            <a:grpSpLocks/>
          </p:cNvGrpSpPr>
          <p:nvPr/>
        </p:nvGrpSpPr>
        <p:grpSpPr bwMode="auto">
          <a:xfrm>
            <a:off x="4267200" y="1752600"/>
            <a:ext cx="1447800" cy="1039813"/>
            <a:chOff x="2895600" y="1752600"/>
            <a:chExt cx="1447800" cy="1040487"/>
          </a:xfrm>
        </p:grpSpPr>
        <p:cxnSp>
          <p:nvCxnSpPr>
            <p:cNvPr id="89" name="直接箭头连接符 88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矩形 89"/>
            <p:cNvSpPr/>
            <p:nvPr/>
          </p:nvSpPr>
          <p:spPr>
            <a:xfrm>
              <a:off x="3429000" y="1752600"/>
              <a:ext cx="8382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387" name="TextBox 90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838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Signal Detection</a:t>
              </a:r>
              <a:endParaRPr lang="zh-CN" altLang="en-US" sz="1100"/>
            </a:p>
          </p:txBody>
        </p:sp>
      </p:grpSp>
      <p:grpSp>
        <p:nvGrpSpPr>
          <p:cNvPr id="13330" name="组合 61"/>
          <p:cNvGrpSpPr>
            <a:grpSpLocks/>
          </p:cNvGrpSpPr>
          <p:nvPr/>
        </p:nvGrpSpPr>
        <p:grpSpPr bwMode="auto">
          <a:xfrm>
            <a:off x="4876800" y="1828800"/>
            <a:ext cx="685800" cy="457200"/>
            <a:chOff x="2038350" y="3657600"/>
            <a:chExt cx="5067300" cy="1933575"/>
          </a:xfrm>
        </p:grpSpPr>
        <p:pic>
          <p:nvPicPr>
            <p:cNvPr id="1338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38350" y="3657600"/>
              <a:ext cx="5067300" cy="1933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84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0800" y="3733800"/>
              <a:ext cx="4267199" cy="1429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331" name="组合 31"/>
          <p:cNvGrpSpPr>
            <a:grpSpLocks/>
          </p:cNvGrpSpPr>
          <p:nvPr/>
        </p:nvGrpSpPr>
        <p:grpSpPr bwMode="auto">
          <a:xfrm>
            <a:off x="5638800" y="1752600"/>
            <a:ext cx="1447800" cy="1039813"/>
            <a:chOff x="2895600" y="1752600"/>
            <a:chExt cx="1447800" cy="1040487"/>
          </a:xfrm>
        </p:grpSpPr>
        <p:cxnSp>
          <p:nvCxnSpPr>
            <p:cNvPr id="95" name="直接箭头连接符 94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矩形 98"/>
            <p:cNvSpPr/>
            <p:nvPr/>
          </p:nvSpPr>
          <p:spPr>
            <a:xfrm>
              <a:off x="3429000" y="1752600"/>
              <a:ext cx="8382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382" name="TextBox 104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838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Relative Ranging</a:t>
              </a:r>
              <a:endParaRPr lang="zh-CN" altLang="en-US" sz="1100"/>
            </a:p>
          </p:txBody>
        </p:sp>
      </p:grpSp>
      <p:sp>
        <p:nvSpPr>
          <p:cNvPr id="13332" name="矩形 93"/>
          <p:cNvSpPr>
            <a:spLocks noChangeArrowheads="1"/>
          </p:cNvSpPr>
          <p:nvPr/>
        </p:nvSpPr>
        <p:spPr bwMode="auto">
          <a:xfrm>
            <a:off x="6096000" y="1828800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7AD6"/>
                </a:solidFill>
              </a:rPr>
              <a:t>∆t</a:t>
            </a:r>
            <a:r>
              <a:rPr lang="en-US" altLang="zh-CN" b="1" baseline="-25000">
                <a:solidFill>
                  <a:srgbClr val="007AD6"/>
                </a:solidFill>
              </a:rPr>
              <a:t>1 </a:t>
            </a:r>
            <a:r>
              <a:rPr lang="en-US" altLang="zh-CN" b="1">
                <a:solidFill>
                  <a:srgbClr val="007AD6"/>
                </a:solidFill>
              </a:rPr>
              <a:t> </a:t>
            </a:r>
            <a:r>
              <a:rPr lang="en-US" altLang="zh-CN" b="1"/>
              <a:t>- </a:t>
            </a:r>
            <a:r>
              <a:rPr lang="en-US" altLang="zh-CN" b="1">
                <a:solidFill>
                  <a:srgbClr val="C00000"/>
                </a:solidFill>
              </a:rPr>
              <a:t>∆t</a:t>
            </a:r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3333" name="组合 31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2895600" y="1752600"/>
            <a:chExt cx="1752600" cy="1040487"/>
          </a:xfrm>
        </p:grpSpPr>
        <p:cxnSp>
          <p:nvCxnSpPr>
            <p:cNvPr id="109" name="直接箭头连接符 108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矩形 109"/>
            <p:cNvSpPr/>
            <p:nvPr/>
          </p:nvSpPr>
          <p:spPr>
            <a:xfrm>
              <a:off x="3429000" y="1752600"/>
              <a:ext cx="9144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379" name="TextBox 110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1143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Location Classification</a:t>
              </a:r>
              <a:endParaRPr lang="zh-CN" altLang="en-US" sz="1100"/>
            </a:p>
          </p:txBody>
        </p:sp>
      </p:grpSp>
      <p:sp>
        <p:nvSpPr>
          <p:cNvPr id="13334" name="TextBox 107"/>
          <p:cNvSpPr txBox="1">
            <a:spLocks noChangeArrowheads="1"/>
          </p:cNvSpPr>
          <p:nvPr/>
        </p:nvSpPr>
        <p:spPr bwMode="auto">
          <a:xfrm>
            <a:off x="7543800" y="1762125"/>
            <a:ext cx="914400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100" b="1"/>
              <a:t>Driver </a:t>
            </a:r>
          </a:p>
          <a:p>
            <a:pPr algn="ctr"/>
            <a:r>
              <a:rPr lang="en-US" altLang="zh-CN" sz="900" b="1"/>
              <a:t>v.s. </a:t>
            </a:r>
          </a:p>
          <a:p>
            <a:pPr algn="ctr"/>
            <a:r>
              <a:rPr lang="en-US" altLang="zh-CN" sz="1100" b="1"/>
              <a:t>non-Driver</a:t>
            </a:r>
            <a:endParaRPr lang="zh-CN" altLang="en-US" sz="1100" b="1"/>
          </a:p>
        </p:txBody>
      </p:sp>
      <p:grpSp>
        <p:nvGrpSpPr>
          <p:cNvPr id="15" name="组合 78"/>
          <p:cNvGrpSpPr>
            <a:grpSpLocks/>
          </p:cNvGrpSpPr>
          <p:nvPr/>
        </p:nvGrpSpPr>
        <p:grpSpPr bwMode="auto">
          <a:xfrm>
            <a:off x="685800" y="1828800"/>
            <a:ext cx="762000" cy="457200"/>
            <a:chOff x="1295404" y="2590800"/>
            <a:chExt cx="1066802" cy="641350"/>
          </a:xfrm>
        </p:grpSpPr>
        <p:grpSp>
          <p:nvGrpSpPr>
            <p:cNvPr id="13369" name="组合 47"/>
            <p:cNvGrpSpPr>
              <a:grpSpLocks/>
            </p:cNvGrpSpPr>
            <p:nvPr/>
          </p:nvGrpSpPr>
          <p:grpSpPr bwMode="auto">
            <a:xfrm>
              <a:off x="1295404" y="2590800"/>
              <a:ext cx="533402" cy="641350"/>
              <a:chOff x="2590800" y="2289175"/>
              <a:chExt cx="1219200" cy="641350"/>
            </a:xfrm>
          </p:grpSpPr>
          <p:sp>
            <p:nvSpPr>
              <p:cNvPr id="120" name="任意多边形 119"/>
              <p:cNvSpPr/>
              <p:nvPr/>
            </p:nvSpPr>
            <p:spPr>
              <a:xfrm>
                <a:off x="3068319" y="2289175"/>
                <a:ext cx="284479" cy="641350"/>
              </a:xfrm>
              <a:custGeom>
                <a:avLst/>
                <a:gdLst>
                  <a:gd name="connsiteX0" fmla="*/ 0 w 3009900"/>
                  <a:gd name="connsiteY0" fmla="*/ 330200 h 641350"/>
                  <a:gd name="connsiteX1" fmla="*/ 266700 w 3009900"/>
                  <a:gd name="connsiteY1" fmla="*/ 44450 h 641350"/>
                  <a:gd name="connsiteX2" fmla="*/ 742950 w 3009900"/>
                  <a:gd name="connsiteY2" fmla="*/ 596900 h 641350"/>
                  <a:gd name="connsiteX3" fmla="*/ 1228725 w 3009900"/>
                  <a:gd name="connsiteY3" fmla="*/ 44450 h 641350"/>
                  <a:gd name="connsiteX4" fmla="*/ 1733550 w 3009900"/>
                  <a:gd name="connsiteY4" fmla="*/ 606425 h 641350"/>
                  <a:gd name="connsiteX5" fmla="*/ 2238375 w 3009900"/>
                  <a:gd name="connsiteY5" fmla="*/ 44450 h 641350"/>
                  <a:gd name="connsiteX6" fmla="*/ 2733675 w 3009900"/>
                  <a:gd name="connsiteY6" fmla="*/ 596900 h 641350"/>
                  <a:gd name="connsiteX7" fmla="*/ 2971800 w 3009900"/>
                  <a:gd name="connsiteY7" fmla="*/ 311150 h 641350"/>
                  <a:gd name="connsiteX8" fmla="*/ 2962275 w 3009900"/>
                  <a:gd name="connsiteY8" fmla="*/ 301625 h 6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9900" h="641350">
                    <a:moveTo>
                      <a:pt x="0" y="330200"/>
                    </a:moveTo>
                    <a:cubicBezTo>
                      <a:pt x="71437" y="165100"/>
                      <a:pt x="142875" y="0"/>
                      <a:pt x="266700" y="44450"/>
                    </a:cubicBezTo>
                    <a:cubicBezTo>
                      <a:pt x="390525" y="88900"/>
                      <a:pt x="582613" y="596900"/>
                      <a:pt x="742950" y="596900"/>
                    </a:cubicBezTo>
                    <a:cubicBezTo>
                      <a:pt x="903287" y="596900"/>
                      <a:pt x="1063625" y="42862"/>
                      <a:pt x="1228725" y="44450"/>
                    </a:cubicBezTo>
                    <a:cubicBezTo>
                      <a:pt x="1393825" y="46038"/>
                      <a:pt x="1565275" y="606425"/>
                      <a:pt x="1733550" y="606425"/>
                    </a:cubicBezTo>
                    <a:cubicBezTo>
                      <a:pt x="1901825" y="606425"/>
                      <a:pt x="2071688" y="46037"/>
                      <a:pt x="2238375" y="44450"/>
                    </a:cubicBezTo>
                    <a:cubicBezTo>
                      <a:pt x="2405062" y="42863"/>
                      <a:pt x="2611438" y="552450"/>
                      <a:pt x="2733675" y="596900"/>
                    </a:cubicBezTo>
                    <a:cubicBezTo>
                      <a:pt x="2855913" y="641350"/>
                      <a:pt x="2933700" y="360363"/>
                      <a:pt x="2971800" y="311150"/>
                    </a:cubicBezTo>
                    <a:cubicBezTo>
                      <a:pt x="3009900" y="261938"/>
                      <a:pt x="2986087" y="281781"/>
                      <a:pt x="2962275" y="301625"/>
                    </a:cubicBezTo>
                  </a:path>
                </a:pathLst>
              </a:cu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121" name="直接连接符 120"/>
              <p:cNvCxnSpPr>
                <a:stCxn id="120" idx="8"/>
              </p:cNvCxnSpPr>
              <p:nvPr/>
            </p:nvCxnSpPr>
            <p:spPr>
              <a:xfrm>
                <a:off x="3347720" y="2589809"/>
                <a:ext cx="462277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/>
              <p:cNvCxnSpPr/>
              <p:nvPr/>
            </p:nvCxnSpPr>
            <p:spPr>
              <a:xfrm>
                <a:off x="2590800" y="2589809"/>
                <a:ext cx="46228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70" name="组合 48"/>
            <p:cNvGrpSpPr>
              <a:grpSpLocks/>
            </p:cNvGrpSpPr>
            <p:nvPr/>
          </p:nvGrpSpPr>
          <p:grpSpPr bwMode="auto">
            <a:xfrm>
              <a:off x="1828804" y="2590800"/>
              <a:ext cx="533402" cy="641350"/>
              <a:chOff x="2590800" y="2289175"/>
              <a:chExt cx="1219200" cy="641350"/>
            </a:xfrm>
          </p:grpSpPr>
          <p:sp>
            <p:nvSpPr>
              <p:cNvPr id="117" name="任意多边形 116"/>
              <p:cNvSpPr/>
              <p:nvPr/>
            </p:nvSpPr>
            <p:spPr>
              <a:xfrm>
                <a:off x="3068322" y="2289175"/>
                <a:ext cx="284479" cy="641350"/>
              </a:xfrm>
              <a:custGeom>
                <a:avLst/>
                <a:gdLst>
                  <a:gd name="connsiteX0" fmla="*/ 0 w 3009900"/>
                  <a:gd name="connsiteY0" fmla="*/ 330200 h 641350"/>
                  <a:gd name="connsiteX1" fmla="*/ 266700 w 3009900"/>
                  <a:gd name="connsiteY1" fmla="*/ 44450 h 641350"/>
                  <a:gd name="connsiteX2" fmla="*/ 742950 w 3009900"/>
                  <a:gd name="connsiteY2" fmla="*/ 596900 h 641350"/>
                  <a:gd name="connsiteX3" fmla="*/ 1228725 w 3009900"/>
                  <a:gd name="connsiteY3" fmla="*/ 44450 h 641350"/>
                  <a:gd name="connsiteX4" fmla="*/ 1733550 w 3009900"/>
                  <a:gd name="connsiteY4" fmla="*/ 606425 h 641350"/>
                  <a:gd name="connsiteX5" fmla="*/ 2238375 w 3009900"/>
                  <a:gd name="connsiteY5" fmla="*/ 44450 h 641350"/>
                  <a:gd name="connsiteX6" fmla="*/ 2733675 w 3009900"/>
                  <a:gd name="connsiteY6" fmla="*/ 596900 h 641350"/>
                  <a:gd name="connsiteX7" fmla="*/ 2971800 w 3009900"/>
                  <a:gd name="connsiteY7" fmla="*/ 311150 h 641350"/>
                  <a:gd name="connsiteX8" fmla="*/ 2962275 w 3009900"/>
                  <a:gd name="connsiteY8" fmla="*/ 301625 h 6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9900" h="641350">
                    <a:moveTo>
                      <a:pt x="0" y="330200"/>
                    </a:moveTo>
                    <a:cubicBezTo>
                      <a:pt x="71437" y="165100"/>
                      <a:pt x="142875" y="0"/>
                      <a:pt x="266700" y="44450"/>
                    </a:cubicBezTo>
                    <a:cubicBezTo>
                      <a:pt x="390525" y="88900"/>
                      <a:pt x="582613" y="596900"/>
                      <a:pt x="742950" y="596900"/>
                    </a:cubicBezTo>
                    <a:cubicBezTo>
                      <a:pt x="903287" y="596900"/>
                      <a:pt x="1063625" y="42862"/>
                      <a:pt x="1228725" y="44450"/>
                    </a:cubicBezTo>
                    <a:cubicBezTo>
                      <a:pt x="1393825" y="46038"/>
                      <a:pt x="1565275" y="606425"/>
                      <a:pt x="1733550" y="606425"/>
                    </a:cubicBezTo>
                    <a:cubicBezTo>
                      <a:pt x="1901825" y="606425"/>
                      <a:pt x="2071688" y="46037"/>
                      <a:pt x="2238375" y="44450"/>
                    </a:cubicBezTo>
                    <a:cubicBezTo>
                      <a:pt x="2405062" y="42863"/>
                      <a:pt x="2611438" y="552450"/>
                      <a:pt x="2733675" y="596900"/>
                    </a:cubicBezTo>
                    <a:cubicBezTo>
                      <a:pt x="2855913" y="641350"/>
                      <a:pt x="2933700" y="360363"/>
                      <a:pt x="2971800" y="311150"/>
                    </a:cubicBezTo>
                    <a:cubicBezTo>
                      <a:pt x="3009900" y="261938"/>
                      <a:pt x="2986087" y="281781"/>
                      <a:pt x="2962275" y="301625"/>
                    </a:cubicBezTo>
                  </a:path>
                </a:pathLst>
              </a:cu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118" name="直接连接符 117"/>
              <p:cNvCxnSpPr>
                <a:stCxn id="117" idx="8"/>
              </p:cNvCxnSpPr>
              <p:nvPr/>
            </p:nvCxnSpPr>
            <p:spPr>
              <a:xfrm>
                <a:off x="3347723" y="2589809"/>
                <a:ext cx="462277" cy="0"/>
              </a:xfrm>
              <a:prstGeom prst="line">
                <a:avLst/>
              </a:pr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>
                <a:off x="2590803" y="2589809"/>
                <a:ext cx="462280" cy="0"/>
              </a:xfrm>
              <a:prstGeom prst="line">
                <a:avLst/>
              </a:pr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3814763" y="2779713"/>
            <a:ext cx="485933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Beep signal design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zh-CN" sz="1600"/>
              <a:t>Consider two challenges: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zh-CN" sz="1600"/>
              <a:t>Background noise and unobtrusiveness</a:t>
            </a:r>
          </a:p>
        </p:txBody>
      </p:sp>
      <p:grpSp>
        <p:nvGrpSpPr>
          <p:cNvPr id="18" name="组合 128"/>
          <p:cNvGrpSpPr>
            <a:grpSpLocks/>
          </p:cNvGrpSpPr>
          <p:nvPr/>
        </p:nvGrpSpPr>
        <p:grpSpPr bwMode="auto">
          <a:xfrm>
            <a:off x="1625600" y="5434013"/>
            <a:ext cx="5943600" cy="1031875"/>
            <a:chOff x="1219200" y="4114800"/>
            <a:chExt cx="5943600" cy="1031796"/>
          </a:xfrm>
        </p:grpSpPr>
        <p:cxnSp>
          <p:nvCxnSpPr>
            <p:cNvPr id="130" name="Straight Connector 140"/>
            <p:cNvCxnSpPr/>
            <p:nvPr/>
          </p:nvCxnSpPr>
          <p:spPr>
            <a:xfrm>
              <a:off x="1371600" y="4343382"/>
              <a:ext cx="5638800" cy="0"/>
            </a:xfrm>
            <a:prstGeom prst="line">
              <a:avLst/>
            </a:prstGeom>
            <a:ln w="50800" cmpd="sng">
              <a:solidFill>
                <a:srgbClr val="0070C0"/>
              </a:solidFill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62" name="TextBox 130"/>
            <p:cNvSpPr txBox="1">
              <a:spLocks noChangeArrowheads="1"/>
            </p:cNvSpPr>
            <p:nvPr/>
          </p:nvSpPr>
          <p:spPr bwMode="auto">
            <a:xfrm>
              <a:off x="2794299" y="4777264"/>
              <a:ext cx="2514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Increasing frequency</a:t>
              </a:r>
              <a:endParaRPr lang="zh-CN" altLang="en-US"/>
            </a:p>
          </p:txBody>
        </p:sp>
        <p:sp>
          <p:nvSpPr>
            <p:cNvPr id="13363" name="TextBox 131"/>
            <p:cNvSpPr txBox="1">
              <a:spLocks noChangeArrowheads="1"/>
            </p:cNvSpPr>
            <p:nvPr/>
          </p:nvSpPr>
          <p:spPr bwMode="auto">
            <a:xfrm>
              <a:off x="6172200" y="4572000"/>
              <a:ext cx="990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/>
                <a:t>22 kHz</a:t>
              </a:r>
              <a:endParaRPr lang="zh-CN" altLang="en-US" sz="1400"/>
            </a:p>
          </p:txBody>
        </p:sp>
        <p:sp>
          <p:nvSpPr>
            <p:cNvPr id="13364" name="TextBox 132"/>
            <p:cNvSpPr txBox="1">
              <a:spLocks noChangeArrowheads="1"/>
            </p:cNvSpPr>
            <p:nvPr/>
          </p:nvSpPr>
          <p:spPr bwMode="auto">
            <a:xfrm>
              <a:off x="1219200" y="4419600"/>
              <a:ext cx="381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0</a:t>
              </a:r>
              <a:endParaRPr lang="zh-CN" altLang="en-US"/>
            </a:p>
          </p:txBody>
        </p:sp>
        <p:sp>
          <p:nvSpPr>
            <p:cNvPr id="134" name="Oval 49"/>
            <p:cNvSpPr/>
            <p:nvPr/>
          </p:nvSpPr>
          <p:spPr>
            <a:xfrm>
              <a:off x="1295400" y="4267200"/>
              <a:ext cx="183677" cy="18367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5" name="直接连接符 134"/>
            <p:cNvCxnSpPr/>
            <p:nvPr/>
          </p:nvCxnSpPr>
          <p:spPr>
            <a:xfrm rot="5400000">
              <a:off x="6400818" y="4343382"/>
              <a:ext cx="457165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35"/>
          <p:cNvGrpSpPr>
            <a:grpSpLocks/>
          </p:cNvGrpSpPr>
          <p:nvPr/>
        </p:nvGrpSpPr>
        <p:grpSpPr bwMode="auto">
          <a:xfrm>
            <a:off x="1549400" y="5129213"/>
            <a:ext cx="2133600" cy="1071562"/>
            <a:chOff x="1143000" y="3807023"/>
            <a:chExt cx="2133600" cy="1072754"/>
          </a:xfrm>
        </p:grpSpPr>
        <p:sp>
          <p:nvSpPr>
            <p:cNvPr id="13356" name="矩形 136"/>
            <p:cNvSpPr>
              <a:spLocks noChangeArrowheads="1"/>
            </p:cNvSpPr>
            <p:nvPr/>
          </p:nvSpPr>
          <p:spPr bwMode="auto">
            <a:xfrm>
              <a:off x="1143000" y="3807023"/>
              <a:ext cx="129234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200"/>
                <a:t>engine, tire/road</a:t>
              </a:r>
              <a:endParaRPr lang="zh-CN" altLang="en-US" sz="1200"/>
            </a:p>
          </p:txBody>
        </p:sp>
        <p:grpSp>
          <p:nvGrpSpPr>
            <p:cNvPr id="13357" name="组合 19"/>
            <p:cNvGrpSpPr>
              <a:grpSpLocks/>
            </p:cNvGrpSpPr>
            <p:nvPr/>
          </p:nvGrpSpPr>
          <p:grpSpPr bwMode="auto">
            <a:xfrm>
              <a:off x="1447800" y="4038600"/>
              <a:ext cx="1828800" cy="841177"/>
              <a:chOff x="1447800" y="4038600"/>
              <a:chExt cx="1828800" cy="841177"/>
            </a:xfrm>
          </p:grpSpPr>
          <p:sp>
            <p:nvSpPr>
              <p:cNvPr id="13358" name="TextBox 138"/>
              <p:cNvSpPr txBox="1">
                <a:spLocks noChangeArrowheads="1"/>
              </p:cNvSpPr>
              <p:nvPr/>
            </p:nvSpPr>
            <p:spPr bwMode="auto">
              <a:xfrm>
                <a:off x="2286000" y="4572000"/>
                <a:ext cx="990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/>
                  <a:t>1 kHz</a:t>
                </a:r>
                <a:endParaRPr lang="zh-CN" altLang="en-US" sz="1400"/>
              </a:p>
            </p:txBody>
          </p:sp>
          <p:sp>
            <p:nvSpPr>
              <p:cNvPr id="140" name="Rectangle 4"/>
              <p:cNvSpPr/>
              <p:nvPr/>
            </p:nvSpPr>
            <p:spPr>
              <a:xfrm>
                <a:off x="1447800" y="4264731"/>
                <a:ext cx="1143000" cy="21614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/>
                  </a:gs>
                  <a:gs pos="88000">
                    <a:schemeClr val="accent3">
                      <a:tint val="44500"/>
                      <a:satMod val="160000"/>
                    </a:schemeClr>
                  </a:gs>
                  <a:gs pos="100000">
                    <a:schemeClr val="accent3">
                      <a:tint val="23500"/>
                      <a:satMod val="160000"/>
                      <a:lumMod val="0"/>
                      <a:lumOff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41" name="直接连接符 13"/>
              <p:cNvCxnSpPr/>
              <p:nvPr/>
            </p:nvCxnSpPr>
            <p:spPr>
              <a:xfrm rot="5400000">
                <a:off x="2286456" y="4343400"/>
                <a:ext cx="608689" cy="0"/>
              </a:xfrm>
              <a:prstGeom prst="line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组合 141"/>
          <p:cNvGrpSpPr>
            <a:grpSpLocks/>
          </p:cNvGrpSpPr>
          <p:nvPr/>
        </p:nvGrpSpPr>
        <p:grpSpPr bwMode="auto">
          <a:xfrm>
            <a:off x="2082800" y="5129213"/>
            <a:ext cx="2438400" cy="1147762"/>
            <a:chOff x="1676400" y="3810000"/>
            <a:chExt cx="2438400" cy="1147465"/>
          </a:xfrm>
        </p:grpSpPr>
        <p:grpSp>
          <p:nvGrpSpPr>
            <p:cNvPr id="13350" name="组合 26"/>
            <p:cNvGrpSpPr>
              <a:grpSpLocks/>
            </p:cNvGrpSpPr>
            <p:nvPr/>
          </p:nvGrpSpPr>
          <p:grpSpPr bwMode="auto">
            <a:xfrm>
              <a:off x="1676400" y="4038600"/>
              <a:ext cx="2438400" cy="918865"/>
              <a:chOff x="1676400" y="4038600"/>
              <a:chExt cx="2438400" cy="918865"/>
            </a:xfrm>
          </p:grpSpPr>
          <p:sp>
            <p:nvSpPr>
              <p:cNvPr id="145" name="Rectangle 4"/>
              <p:cNvSpPr/>
              <p:nvPr/>
            </p:nvSpPr>
            <p:spPr>
              <a:xfrm>
                <a:off x="1905000" y="4267082"/>
                <a:ext cx="1600200" cy="217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88000">
                    <a:schemeClr val="accent3">
                      <a:tint val="44500"/>
                      <a:satMod val="160000"/>
                    </a:schemeClr>
                  </a:gs>
                  <a:gs pos="100000">
                    <a:schemeClr val="accent3">
                      <a:tint val="23500"/>
                      <a:satMod val="160000"/>
                      <a:lumMod val="0"/>
                      <a:lumOff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353" name="TextBox 145"/>
              <p:cNvSpPr txBox="1">
                <a:spLocks noChangeArrowheads="1"/>
              </p:cNvSpPr>
              <p:nvPr/>
            </p:nvSpPr>
            <p:spPr bwMode="auto">
              <a:xfrm>
                <a:off x="1676400" y="4495800"/>
                <a:ext cx="4572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200"/>
                  <a:t>300Hz</a:t>
                </a:r>
                <a:endParaRPr lang="zh-CN" altLang="en-US" sz="1200"/>
              </a:p>
            </p:txBody>
          </p:sp>
          <p:cxnSp>
            <p:nvCxnSpPr>
              <p:cNvPr id="147" name="直接连接符 146"/>
              <p:cNvCxnSpPr/>
              <p:nvPr/>
            </p:nvCxnSpPr>
            <p:spPr>
              <a:xfrm rot="5400000">
                <a:off x="3238569" y="4305172"/>
                <a:ext cx="533262" cy="0"/>
              </a:xfrm>
              <a:prstGeom prst="line">
                <a:avLst/>
              </a:prstGeom>
              <a:ln w="254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55" name="TextBox 147"/>
              <p:cNvSpPr txBox="1">
                <a:spLocks noChangeArrowheads="1"/>
              </p:cNvSpPr>
              <p:nvPr/>
            </p:nvSpPr>
            <p:spPr bwMode="auto">
              <a:xfrm>
                <a:off x="3124200" y="4572000"/>
                <a:ext cx="990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/>
                  <a:t>3.4kHz</a:t>
                </a:r>
                <a:endParaRPr lang="zh-CN" altLang="en-US" sz="1400"/>
              </a:p>
            </p:txBody>
          </p:sp>
        </p:grpSp>
        <p:sp>
          <p:nvSpPr>
            <p:cNvPr id="13351" name="矩形 143"/>
            <p:cNvSpPr>
              <a:spLocks noChangeArrowheads="1"/>
            </p:cNvSpPr>
            <p:nvPr/>
          </p:nvSpPr>
          <p:spPr bwMode="auto">
            <a:xfrm>
              <a:off x="2514600" y="3810000"/>
              <a:ext cx="10534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200"/>
                <a:t>conversation</a:t>
              </a:r>
              <a:endParaRPr lang="zh-CN" altLang="en-US" sz="1200"/>
            </a:p>
          </p:txBody>
        </p:sp>
      </p:grpSp>
      <p:grpSp>
        <p:nvGrpSpPr>
          <p:cNvPr id="23" name="组合 148"/>
          <p:cNvGrpSpPr>
            <a:grpSpLocks/>
          </p:cNvGrpSpPr>
          <p:nvPr/>
        </p:nvGrpSpPr>
        <p:grpSpPr bwMode="auto">
          <a:xfrm>
            <a:off x="1778000" y="5129213"/>
            <a:ext cx="4876800" cy="1147762"/>
            <a:chOff x="1371600" y="3810000"/>
            <a:chExt cx="4876800" cy="1147465"/>
          </a:xfrm>
        </p:grpSpPr>
        <p:grpSp>
          <p:nvGrpSpPr>
            <p:cNvPr id="13344" name="组合 33"/>
            <p:cNvGrpSpPr>
              <a:grpSpLocks/>
            </p:cNvGrpSpPr>
            <p:nvPr/>
          </p:nvGrpSpPr>
          <p:grpSpPr bwMode="auto">
            <a:xfrm>
              <a:off x="1371600" y="4114800"/>
              <a:ext cx="4876800" cy="842665"/>
              <a:chOff x="1371600" y="4114800"/>
              <a:chExt cx="4876800" cy="842665"/>
            </a:xfrm>
          </p:grpSpPr>
          <p:sp>
            <p:nvSpPr>
              <p:cNvPr id="152" name="Rectangle 4"/>
              <p:cNvSpPr/>
              <p:nvPr/>
            </p:nvSpPr>
            <p:spPr>
              <a:xfrm>
                <a:off x="1600200" y="4267082"/>
                <a:ext cx="4038600" cy="217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88000">
                    <a:schemeClr val="accent3">
                      <a:tint val="44500"/>
                      <a:satMod val="160000"/>
                    </a:schemeClr>
                  </a:gs>
                  <a:gs pos="100000">
                    <a:schemeClr val="accent3">
                      <a:tint val="23500"/>
                      <a:satMod val="160000"/>
                      <a:lumMod val="0"/>
                      <a:lumOff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347" name="TextBox 152"/>
              <p:cNvSpPr txBox="1">
                <a:spLocks noChangeArrowheads="1"/>
              </p:cNvSpPr>
              <p:nvPr/>
            </p:nvSpPr>
            <p:spPr bwMode="auto">
              <a:xfrm>
                <a:off x="1371600" y="4495800"/>
                <a:ext cx="3810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200"/>
                  <a:t>50Hz</a:t>
                </a:r>
                <a:endParaRPr lang="zh-CN" altLang="en-US" sz="1200"/>
              </a:p>
            </p:txBody>
          </p:sp>
          <p:cxnSp>
            <p:nvCxnSpPr>
              <p:cNvPr id="154" name="直接连接符 153"/>
              <p:cNvCxnSpPr/>
              <p:nvPr/>
            </p:nvCxnSpPr>
            <p:spPr>
              <a:xfrm rot="5400000">
                <a:off x="5410259" y="4343262"/>
                <a:ext cx="457082" cy="0"/>
              </a:xfrm>
              <a:prstGeom prst="line">
                <a:avLst/>
              </a:prstGeom>
              <a:ln w="254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49" name="TextBox 154"/>
              <p:cNvSpPr txBox="1">
                <a:spLocks noChangeArrowheads="1"/>
              </p:cNvSpPr>
              <p:nvPr/>
            </p:nvSpPr>
            <p:spPr bwMode="auto">
              <a:xfrm>
                <a:off x="5257800" y="4572000"/>
                <a:ext cx="9906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400"/>
                  <a:t>15kHz</a:t>
                </a:r>
                <a:endParaRPr lang="zh-CN" altLang="en-US" sz="1400"/>
              </a:p>
            </p:txBody>
          </p:sp>
        </p:grpSp>
        <p:sp>
          <p:nvSpPr>
            <p:cNvPr id="13345" name="矩形 150"/>
            <p:cNvSpPr>
              <a:spLocks noChangeArrowheads="1"/>
            </p:cNvSpPr>
            <p:nvPr/>
          </p:nvSpPr>
          <p:spPr bwMode="auto">
            <a:xfrm>
              <a:off x="4038600" y="3810000"/>
              <a:ext cx="58541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200"/>
                <a:t>Music</a:t>
              </a:r>
              <a:endParaRPr lang="zh-CN" altLang="en-US" sz="1200"/>
            </a:p>
          </p:txBody>
        </p:sp>
      </p:grpSp>
      <p:grpSp>
        <p:nvGrpSpPr>
          <p:cNvPr id="25" name="组合 155"/>
          <p:cNvGrpSpPr>
            <a:grpSpLocks/>
          </p:cNvGrpSpPr>
          <p:nvPr/>
        </p:nvGrpSpPr>
        <p:grpSpPr bwMode="auto">
          <a:xfrm>
            <a:off x="5816600" y="5129213"/>
            <a:ext cx="1803400" cy="673100"/>
            <a:chOff x="5410200" y="3810000"/>
            <a:chExt cx="1803699" cy="674132"/>
          </a:xfrm>
        </p:grpSpPr>
        <p:sp>
          <p:nvSpPr>
            <p:cNvPr id="157" name="Rectangle 4"/>
            <p:cNvSpPr/>
            <p:nvPr/>
          </p:nvSpPr>
          <p:spPr>
            <a:xfrm>
              <a:off x="5638838" y="4267901"/>
              <a:ext cx="990764" cy="216231"/>
            </a:xfrm>
            <a:prstGeom prst="rect">
              <a:avLst/>
            </a:prstGeom>
            <a:gradFill flip="none" rotWithShape="1">
              <a:gsLst>
                <a:gs pos="0">
                  <a:srgbClr val="007AD6"/>
                </a:gs>
                <a:gs pos="88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  <a:lumMod val="0"/>
                    <a:lumOff val="10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343" name="矩形 157"/>
            <p:cNvSpPr>
              <a:spLocks noChangeArrowheads="1"/>
            </p:cNvSpPr>
            <p:nvPr/>
          </p:nvSpPr>
          <p:spPr bwMode="auto">
            <a:xfrm>
              <a:off x="5410200" y="3810000"/>
              <a:ext cx="180369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200"/>
                <a:t>Beep Frequency Range</a:t>
              </a:r>
              <a:endParaRPr lang="zh-CN" altLang="en-US"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0.11666 0.27778 " pathEditMode="relative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4" grpId="0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73BD6C-E021-41FE-B9C9-8EBACF70C65D}" type="slidenum">
              <a:rPr lang="en-US" altLang="zh-CN" smtClean="0">
                <a:latin typeface="Arial" charset="0"/>
                <a:cs typeface="Arial" charset="0"/>
              </a:rPr>
              <a:pPr/>
              <a:t>12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990600" y="3395663"/>
            <a:ext cx="2514600" cy="1155700"/>
          </a:xfrm>
          <a:custGeom>
            <a:avLst/>
            <a:gdLst>
              <a:gd name="connsiteX0" fmla="*/ 0 w 504825"/>
              <a:gd name="connsiteY0" fmla="*/ 316867 h 469267"/>
              <a:gd name="connsiteX1" fmla="*/ 9525 w 504825"/>
              <a:gd name="connsiteY1" fmla="*/ 202567 h 469267"/>
              <a:gd name="connsiteX2" fmla="*/ 19050 w 504825"/>
              <a:gd name="connsiteY2" fmla="*/ 154942 h 469267"/>
              <a:gd name="connsiteX3" fmla="*/ 28575 w 504825"/>
              <a:gd name="connsiteY3" fmla="*/ 240667 h 469267"/>
              <a:gd name="connsiteX4" fmla="*/ 38100 w 504825"/>
              <a:gd name="connsiteY4" fmla="*/ 431167 h 469267"/>
              <a:gd name="connsiteX5" fmla="*/ 57150 w 504825"/>
              <a:gd name="connsiteY5" fmla="*/ 393067 h 469267"/>
              <a:gd name="connsiteX6" fmla="*/ 66675 w 504825"/>
              <a:gd name="connsiteY6" fmla="*/ 364492 h 469267"/>
              <a:gd name="connsiteX7" fmla="*/ 85725 w 504825"/>
              <a:gd name="connsiteY7" fmla="*/ 183517 h 469267"/>
              <a:gd name="connsiteX8" fmla="*/ 95250 w 504825"/>
              <a:gd name="connsiteY8" fmla="*/ 212092 h 469267"/>
              <a:gd name="connsiteX9" fmla="*/ 104775 w 504825"/>
              <a:gd name="connsiteY9" fmla="*/ 354967 h 469267"/>
              <a:gd name="connsiteX10" fmla="*/ 114300 w 504825"/>
              <a:gd name="connsiteY10" fmla="*/ 316867 h 469267"/>
              <a:gd name="connsiteX11" fmla="*/ 123825 w 504825"/>
              <a:gd name="connsiteY11" fmla="*/ 12067 h 469267"/>
              <a:gd name="connsiteX12" fmla="*/ 142875 w 504825"/>
              <a:gd name="connsiteY12" fmla="*/ 374017 h 469267"/>
              <a:gd name="connsiteX13" fmla="*/ 152400 w 504825"/>
              <a:gd name="connsiteY13" fmla="*/ 421642 h 469267"/>
              <a:gd name="connsiteX14" fmla="*/ 161925 w 504825"/>
              <a:gd name="connsiteY14" fmla="*/ 202567 h 469267"/>
              <a:gd name="connsiteX15" fmla="*/ 171450 w 504825"/>
              <a:gd name="connsiteY15" fmla="*/ 78742 h 469267"/>
              <a:gd name="connsiteX16" fmla="*/ 180975 w 504825"/>
              <a:gd name="connsiteY16" fmla="*/ 364492 h 469267"/>
              <a:gd name="connsiteX17" fmla="*/ 190500 w 504825"/>
              <a:gd name="connsiteY17" fmla="*/ 202567 h 469267"/>
              <a:gd name="connsiteX18" fmla="*/ 200025 w 504825"/>
              <a:gd name="connsiteY18" fmla="*/ 164467 h 469267"/>
              <a:gd name="connsiteX19" fmla="*/ 190500 w 504825"/>
              <a:gd name="connsiteY19" fmla="*/ 193042 h 469267"/>
              <a:gd name="connsiteX20" fmla="*/ 200025 w 504825"/>
              <a:gd name="connsiteY20" fmla="*/ 240667 h 469267"/>
              <a:gd name="connsiteX21" fmla="*/ 219075 w 504825"/>
              <a:gd name="connsiteY21" fmla="*/ 354967 h 469267"/>
              <a:gd name="connsiteX22" fmla="*/ 228600 w 504825"/>
              <a:gd name="connsiteY22" fmla="*/ 259717 h 469267"/>
              <a:gd name="connsiteX23" fmla="*/ 238125 w 504825"/>
              <a:gd name="connsiteY23" fmla="*/ 145417 h 469267"/>
              <a:gd name="connsiteX24" fmla="*/ 247650 w 504825"/>
              <a:gd name="connsiteY24" fmla="*/ 97792 h 469267"/>
              <a:gd name="connsiteX25" fmla="*/ 257175 w 504825"/>
              <a:gd name="connsiteY25" fmla="*/ 31117 h 469267"/>
              <a:gd name="connsiteX26" fmla="*/ 276225 w 504825"/>
              <a:gd name="connsiteY26" fmla="*/ 307342 h 469267"/>
              <a:gd name="connsiteX27" fmla="*/ 295275 w 504825"/>
              <a:gd name="connsiteY27" fmla="*/ 450217 h 469267"/>
              <a:gd name="connsiteX28" fmla="*/ 304800 w 504825"/>
              <a:gd name="connsiteY28" fmla="*/ 412117 h 469267"/>
              <a:gd name="connsiteX29" fmla="*/ 333375 w 504825"/>
              <a:gd name="connsiteY29" fmla="*/ 269242 h 469267"/>
              <a:gd name="connsiteX30" fmla="*/ 342900 w 504825"/>
              <a:gd name="connsiteY30" fmla="*/ 173992 h 469267"/>
              <a:gd name="connsiteX31" fmla="*/ 352425 w 504825"/>
              <a:gd name="connsiteY31" fmla="*/ 231142 h 469267"/>
              <a:gd name="connsiteX32" fmla="*/ 361950 w 504825"/>
              <a:gd name="connsiteY32" fmla="*/ 345442 h 469267"/>
              <a:gd name="connsiteX33" fmla="*/ 371475 w 504825"/>
              <a:gd name="connsiteY33" fmla="*/ 307342 h 469267"/>
              <a:gd name="connsiteX34" fmla="*/ 390525 w 504825"/>
              <a:gd name="connsiteY34" fmla="*/ 259717 h 469267"/>
              <a:gd name="connsiteX35" fmla="*/ 400050 w 504825"/>
              <a:gd name="connsiteY35" fmla="*/ 231142 h 469267"/>
              <a:gd name="connsiteX36" fmla="*/ 409575 w 504825"/>
              <a:gd name="connsiteY36" fmla="*/ 97792 h 469267"/>
              <a:gd name="connsiteX37" fmla="*/ 419100 w 504825"/>
              <a:gd name="connsiteY37" fmla="*/ 145417 h 469267"/>
              <a:gd name="connsiteX38" fmla="*/ 428625 w 504825"/>
              <a:gd name="connsiteY38" fmla="*/ 288292 h 469267"/>
              <a:gd name="connsiteX39" fmla="*/ 419100 w 504825"/>
              <a:gd name="connsiteY39" fmla="*/ 345442 h 469267"/>
              <a:gd name="connsiteX40" fmla="*/ 419100 w 504825"/>
              <a:gd name="connsiteY40" fmla="*/ 402592 h 469267"/>
              <a:gd name="connsiteX41" fmla="*/ 447675 w 504825"/>
              <a:gd name="connsiteY41" fmla="*/ 412117 h 469267"/>
              <a:gd name="connsiteX42" fmla="*/ 447675 w 504825"/>
              <a:gd name="connsiteY42" fmla="*/ 97792 h 469267"/>
              <a:gd name="connsiteX43" fmla="*/ 466725 w 504825"/>
              <a:gd name="connsiteY43" fmla="*/ 164467 h 469267"/>
              <a:gd name="connsiteX44" fmla="*/ 485775 w 504825"/>
              <a:gd name="connsiteY44" fmla="*/ 231142 h 469267"/>
              <a:gd name="connsiteX45" fmla="*/ 495300 w 504825"/>
              <a:gd name="connsiteY45" fmla="*/ 402592 h 469267"/>
              <a:gd name="connsiteX46" fmla="*/ 504825 w 504825"/>
              <a:gd name="connsiteY46" fmla="*/ 469267 h 46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4825" h="469267">
                <a:moveTo>
                  <a:pt x="0" y="316867"/>
                </a:moveTo>
                <a:cubicBezTo>
                  <a:pt x="3175" y="278767"/>
                  <a:pt x="5058" y="240537"/>
                  <a:pt x="9525" y="202567"/>
                </a:cubicBezTo>
                <a:cubicBezTo>
                  <a:pt x="11417" y="186489"/>
                  <a:pt x="11810" y="140462"/>
                  <a:pt x="19050" y="154942"/>
                </a:cubicBezTo>
                <a:cubicBezTo>
                  <a:pt x="31908" y="180658"/>
                  <a:pt x="25400" y="212092"/>
                  <a:pt x="28575" y="240667"/>
                </a:cubicBezTo>
                <a:cubicBezTo>
                  <a:pt x="31750" y="304167"/>
                  <a:pt x="26383" y="368677"/>
                  <a:pt x="38100" y="431167"/>
                </a:cubicBezTo>
                <a:cubicBezTo>
                  <a:pt x="40717" y="445123"/>
                  <a:pt x="51557" y="406118"/>
                  <a:pt x="57150" y="393067"/>
                </a:cubicBezTo>
                <a:cubicBezTo>
                  <a:pt x="61105" y="383839"/>
                  <a:pt x="63500" y="374017"/>
                  <a:pt x="66675" y="364492"/>
                </a:cubicBezTo>
                <a:cubicBezTo>
                  <a:pt x="80993" y="20861"/>
                  <a:pt x="60369" y="82092"/>
                  <a:pt x="85725" y="183517"/>
                </a:cubicBezTo>
                <a:cubicBezTo>
                  <a:pt x="88160" y="193257"/>
                  <a:pt x="92075" y="202567"/>
                  <a:pt x="95250" y="212092"/>
                </a:cubicBezTo>
                <a:cubicBezTo>
                  <a:pt x="98425" y="259717"/>
                  <a:pt x="96237" y="308006"/>
                  <a:pt x="104775" y="354967"/>
                </a:cubicBezTo>
                <a:cubicBezTo>
                  <a:pt x="107117" y="367847"/>
                  <a:pt x="113574" y="329938"/>
                  <a:pt x="114300" y="316867"/>
                </a:cubicBezTo>
                <a:cubicBezTo>
                  <a:pt x="119939" y="215374"/>
                  <a:pt x="120650" y="113667"/>
                  <a:pt x="123825" y="12067"/>
                </a:cubicBezTo>
                <a:cubicBezTo>
                  <a:pt x="160667" y="159434"/>
                  <a:pt x="123695" y="0"/>
                  <a:pt x="142875" y="374017"/>
                </a:cubicBezTo>
                <a:cubicBezTo>
                  <a:pt x="143704" y="390185"/>
                  <a:pt x="149225" y="405767"/>
                  <a:pt x="152400" y="421642"/>
                </a:cubicBezTo>
                <a:cubicBezTo>
                  <a:pt x="155575" y="348617"/>
                  <a:pt x="157870" y="275548"/>
                  <a:pt x="161925" y="202567"/>
                </a:cubicBezTo>
                <a:cubicBezTo>
                  <a:pt x="164221" y="161234"/>
                  <a:pt x="166613" y="37629"/>
                  <a:pt x="171450" y="78742"/>
                </a:cubicBezTo>
                <a:cubicBezTo>
                  <a:pt x="182585" y="173392"/>
                  <a:pt x="177800" y="269242"/>
                  <a:pt x="180975" y="364492"/>
                </a:cubicBezTo>
                <a:cubicBezTo>
                  <a:pt x="184150" y="310517"/>
                  <a:pt x="185374" y="256392"/>
                  <a:pt x="190500" y="202567"/>
                </a:cubicBezTo>
                <a:cubicBezTo>
                  <a:pt x="191741" y="189535"/>
                  <a:pt x="200025" y="177558"/>
                  <a:pt x="200025" y="164467"/>
                </a:cubicBezTo>
                <a:cubicBezTo>
                  <a:pt x="200025" y="154427"/>
                  <a:pt x="193675" y="183517"/>
                  <a:pt x="190500" y="193042"/>
                </a:cubicBezTo>
                <a:cubicBezTo>
                  <a:pt x="193675" y="208917"/>
                  <a:pt x="197735" y="224640"/>
                  <a:pt x="200025" y="240667"/>
                </a:cubicBezTo>
                <a:cubicBezTo>
                  <a:pt x="215976" y="352321"/>
                  <a:pt x="198601" y="293546"/>
                  <a:pt x="219075" y="354967"/>
                </a:cubicBezTo>
                <a:cubicBezTo>
                  <a:pt x="222250" y="323217"/>
                  <a:pt x="225711" y="291494"/>
                  <a:pt x="228600" y="259717"/>
                </a:cubicBezTo>
                <a:cubicBezTo>
                  <a:pt x="232061" y="221642"/>
                  <a:pt x="233658" y="183387"/>
                  <a:pt x="238125" y="145417"/>
                </a:cubicBezTo>
                <a:cubicBezTo>
                  <a:pt x="240017" y="129339"/>
                  <a:pt x="244988" y="113761"/>
                  <a:pt x="247650" y="97792"/>
                </a:cubicBezTo>
                <a:cubicBezTo>
                  <a:pt x="251341" y="75647"/>
                  <a:pt x="254000" y="53342"/>
                  <a:pt x="257175" y="31117"/>
                </a:cubicBezTo>
                <a:cubicBezTo>
                  <a:pt x="278281" y="178861"/>
                  <a:pt x="260408" y="38459"/>
                  <a:pt x="276225" y="307342"/>
                </a:cubicBezTo>
                <a:cubicBezTo>
                  <a:pt x="282884" y="420549"/>
                  <a:pt x="274632" y="388287"/>
                  <a:pt x="295275" y="450217"/>
                </a:cubicBezTo>
                <a:cubicBezTo>
                  <a:pt x="298450" y="437517"/>
                  <a:pt x="302388" y="424984"/>
                  <a:pt x="304800" y="412117"/>
                </a:cubicBezTo>
                <a:cubicBezTo>
                  <a:pt x="331415" y="270170"/>
                  <a:pt x="310098" y="339073"/>
                  <a:pt x="333375" y="269242"/>
                </a:cubicBezTo>
                <a:cubicBezTo>
                  <a:pt x="336550" y="237492"/>
                  <a:pt x="328630" y="202532"/>
                  <a:pt x="342900" y="173992"/>
                </a:cubicBezTo>
                <a:cubicBezTo>
                  <a:pt x="351537" y="156718"/>
                  <a:pt x="350292" y="211947"/>
                  <a:pt x="352425" y="231142"/>
                </a:cubicBezTo>
                <a:cubicBezTo>
                  <a:pt x="356647" y="269140"/>
                  <a:pt x="358775" y="307342"/>
                  <a:pt x="361950" y="345442"/>
                </a:cubicBezTo>
                <a:cubicBezTo>
                  <a:pt x="365125" y="332742"/>
                  <a:pt x="367335" y="319761"/>
                  <a:pt x="371475" y="307342"/>
                </a:cubicBezTo>
                <a:cubicBezTo>
                  <a:pt x="376882" y="291122"/>
                  <a:pt x="384522" y="275726"/>
                  <a:pt x="390525" y="259717"/>
                </a:cubicBezTo>
                <a:cubicBezTo>
                  <a:pt x="394050" y="250316"/>
                  <a:pt x="396875" y="240667"/>
                  <a:pt x="400050" y="231142"/>
                </a:cubicBezTo>
                <a:cubicBezTo>
                  <a:pt x="403225" y="186692"/>
                  <a:pt x="399908" y="141294"/>
                  <a:pt x="409575" y="97792"/>
                </a:cubicBezTo>
                <a:cubicBezTo>
                  <a:pt x="413087" y="81988"/>
                  <a:pt x="417489" y="129308"/>
                  <a:pt x="419100" y="145417"/>
                </a:cubicBezTo>
                <a:cubicBezTo>
                  <a:pt x="423849" y="192911"/>
                  <a:pt x="425450" y="240667"/>
                  <a:pt x="428625" y="288292"/>
                </a:cubicBezTo>
                <a:cubicBezTo>
                  <a:pt x="425450" y="307342"/>
                  <a:pt x="423290" y="326589"/>
                  <a:pt x="419100" y="345442"/>
                </a:cubicBezTo>
                <a:cubicBezTo>
                  <a:pt x="414482" y="366224"/>
                  <a:pt x="398318" y="381810"/>
                  <a:pt x="419100" y="402592"/>
                </a:cubicBezTo>
                <a:cubicBezTo>
                  <a:pt x="426200" y="409692"/>
                  <a:pt x="438150" y="408942"/>
                  <a:pt x="447675" y="412117"/>
                </a:cubicBezTo>
                <a:cubicBezTo>
                  <a:pt x="445044" y="364753"/>
                  <a:pt x="426386" y="154562"/>
                  <a:pt x="447675" y="97792"/>
                </a:cubicBezTo>
                <a:cubicBezTo>
                  <a:pt x="455791" y="76149"/>
                  <a:pt x="460643" y="142167"/>
                  <a:pt x="466725" y="164467"/>
                </a:cubicBezTo>
                <a:cubicBezTo>
                  <a:pt x="484665" y="230248"/>
                  <a:pt x="467524" y="176388"/>
                  <a:pt x="485775" y="231142"/>
                </a:cubicBezTo>
                <a:cubicBezTo>
                  <a:pt x="488950" y="288292"/>
                  <a:pt x="490736" y="345536"/>
                  <a:pt x="495300" y="402592"/>
                </a:cubicBezTo>
                <a:cubicBezTo>
                  <a:pt x="497090" y="424971"/>
                  <a:pt x="504825" y="469267"/>
                  <a:pt x="504825" y="4692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1143000" y="4843463"/>
            <a:ext cx="1905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/>
              <a:t>Recorded signal</a:t>
            </a:r>
            <a:endParaRPr lang="zh-CN" altLang="en-US" sz="1400" b="1"/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4419600" y="3276600"/>
            <a:ext cx="3624263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/>
              <a:t>Signal distortion: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Heavy multipath in-car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Background noise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Reduced microphone sensitivity</a:t>
            </a:r>
          </a:p>
        </p:txBody>
      </p:sp>
      <p:grpSp>
        <p:nvGrpSpPr>
          <p:cNvPr id="14343" name="组合 78"/>
          <p:cNvGrpSpPr>
            <a:grpSpLocks/>
          </p:cNvGrpSpPr>
          <p:nvPr/>
        </p:nvGrpSpPr>
        <p:grpSpPr bwMode="auto">
          <a:xfrm>
            <a:off x="685800" y="1828800"/>
            <a:ext cx="762000" cy="457200"/>
            <a:chOff x="1295404" y="2590800"/>
            <a:chExt cx="1066802" cy="641350"/>
          </a:xfrm>
        </p:grpSpPr>
        <p:grpSp>
          <p:nvGrpSpPr>
            <p:cNvPr id="14374" name="组合 47"/>
            <p:cNvGrpSpPr>
              <a:grpSpLocks/>
            </p:cNvGrpSpPr>
            <p:nvPr/>
          </p:nvGrpSpPr>
          <p:grpSpPr bwMode="auto">
            <a:xfrm>
              <a:off x="1295404" y="2590800"/>
              <a:ext cx="533402" cy="641350"/>
              <a:chOff x="2590800" y="2289175"/>
              <a:chExt cx="1219200" cy="641350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3068319" y="2289175"/>
                <a:ext cx="284479" cy="641350"/>
              </a:xfrm>
              <a:custGeom>
                <a:avLst/>
                <a:gdLst>
                  <a:gd name="connsiteX0" fmla="*/ 0 w 3009900"/>
                  <a:gd name="connsiteY0" fmla="*/ 330200 h 641350"/>
                  <a:gd name="connsiteX1" fmla="*/ 266700 w 3009900"/>
                  <a:gd name="connsiteY1" fmla="*/ 44450 h 641350"/>
                  <a:gd name="connsiteX2" fmla="*/ 742950 w 3009900"/>
                  <a:gd name="connsiteY2" fmla="*/ 596900 h 641350"/>
                  <a:gd name="connsiteX3" fmla="*/ 1228725 w 3009900"/>
                  <a:gd name="connsiteY3" fmla="*/ 44450 h 641350"/>
                  <a:gd name="connsiteX4" fmla="*/ 1733550 w 3009900"/>
                  <a:gd name="connsiteY4" fmla="*/ 606425 h 641350"/>
                  <a:gd name="connsiteX5" fmla="*/ 2238375 w 3009900"/>
                  <a:gd name="connsiteY5" fmla="*/ 44450 h 641350"/>
                  <a:gd name="connsiteX6" fmla="*/ 2733675 w 3009900"/>
                  <a:gd name="connsiteY6" fmla="*/ 596900 h 641350"/>
                  <a:gd name="connsiteX7" fmla="*/ 2971800 w 3009900"/>
                  <a:gd name="connsiteY7" fmla="*/ 311150 h 641350"/>
                  <a:gd name="connsiteX8" fmla="*/ 2962275 w 3009900"/>
                  <a:gd name="connsiteY8" fmla="*/ 301625 h 6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9900" h="641350">
                    <a:moveTo>
                      <a:pt x="0" y="330200"/>
                    </a:moveTo>
                    <a:cubicBezTo>
                      <a:pt x="71437" y="165100"/>
                      <a:pt x="142875" y="0"/>
                      <a:pt x="266700" y="44450"/>
                    </a:cubicBezTo>
                    <a:cubicBezTo>
                      <a:pt x="390525" y="88900"/>
                      <a:pt x="582613" y="596900"/>
                      <a:pt x="742950" y="596900"/>
                    </a:cubicBezTo>
                    <a:cubicBezTo>
                      <a:pt x="903287" y="596900"/>
                      <a:pt x="1063625" y="42862"/>
                      <a:pt x="1228725" y="44450"/>
                    </a:cubicBezTo>
                    <a:cubicBezTo>
                      <a:pt x="1393825" y="46038"/>
                      <a:pt x="1565275" y="606425"/>
                      <a:pt x="1733550" y="606425"/>
                    </a:cubicBezTo>
                    <a:cubicBezTo>
                      <a:pt x="1901825" y="606425"/>
                      <a:pt x="2071688" y="46037"/>
                      <a:pt x="2238375" y="44450"/>
                    </a:cubicBezTo>
                    <a:cubicBezTo>
                      <a:pt x="2405062" y="42863"/>
                      <a:pt x="2611438" y="552450"/>
                      <a:pt x="2733675" y="596900"/>
                    </a:cubicBezTo>
                    <a:cubicBezTo>
                      <a:pt x="2855913" y="641350"/>
                      <a:pt x="2933700" y="360363"/>
                      <a:pt x="2971800" y="311150"/>
                    </a:cubicBezTo>
                    <a:cubicBezTo>
                      <a:pt x="3009900" y="261938"/>
                      <a:pt x="2986087" y="281781"/>
                      <a:pt x="2962275" y="301625"/>
                    </a:cubicBezTo>
                  </a:path>
                </a:pathLst>
              </a:cu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33" name="直接连接符 32"/>
              <p:cNvCxnSpPr>
                <a:stCxn id="32" idx="8"/>
              </p:cNvCxnSpPr>
              <p:nvPr/>
            </p:nvCxnSpPr>
            <p:spPr>
              <a:xfrm>
                <a:off x="3347720" y="2589809"/>
                <a:ext cx="462277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2590800" y="2589809"/>
                <a:ext cx="46228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75" name="组合 48"/>
            <p:cNvGrpSpPr>
              <a:grpSpLocks/>
            </p:cNvGrpSpPr>
            <p:nvPr/>
          </p:nvGrpSpPr>
          <p:grpSpPr bwMode="auto">
            <a:xfrm>
              <a:off x="1828804" y="2590800"/>
              <a:ext cx="533402" cy="641350"/>
              <a:chOff x="2590800" y="2289175"/>
              <a:chExt cx="1219200" cy="641350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3068322" y="2289175"/>
                <a:ext cx="284479" cy="641350"/>
              </a:xfrm>
              <a:custGeom>
                <a:avLst/>
                <a:gdLst>
                  <a:gd name="connsiteX0" fmla="*/ 0 w 3009900"/>
                  <a:gd name="connsiteY0" fmla="*/ 330200 h 641350"/>
                  <a:gd name="connsiteX1" fmla="*/ 266700 w 3009900"/>
                  <a:gd name="connsiteY1" fmla="*/ 44450 h 641350"/>
                  <a:gd name="connsiteX2" fmla="*/ 742950 w 3009900"/>
                  <a:gd name="connsiteY2" fmla="*/ 596900 h 641350"/>
                  <a:gd name="connsiteX3" fmla="*/ 1228725 w 3009900"/>
                  <a:gd name="connsiteY3" fmla="*/ 44450 h 641350"/>
                  <a:gd name="connsiteX4" fmla="*/ 1733550 w 3009900"/>
                  <a:gd name="connsiteY4" fmla="*/ 606425 h 641350"/>
                  <a:gd name="connsiteX5" fmla="*/ 2238375 w 3009900"/>
                  <a:gd name="connsiteY5" fmla="*/ 44450 h 641350"/>
                  <a:gd name="connsiteX6" fmla="*/ 2733675 w 3009900"/>
                  <a:gd name="connsiteY6" fmla="*/ 596900 h 641350"/>
                  <a:gd name="connsiteX7" fmla="*/ 2971800 w 3009900"/>
                  <a:gd name="connsiteY7" fmla="*/ 311150 h 641350"/>
                  <a:gd name="connsiteX8" fmla="*/ 2962275 w 3009900"/>
                  <a:gd name="connsiteY8" fmla="*/ 301625 h 6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09900" h="641350">
                    <a:moveTo>
                      <a:pt x="0" y="330200"/>
                    </a:moveTo>
                    <a:cubicBezTo>
                      <a:pt x="71437" y="165100"/>
                      <a:pt x="142875" y="0"/>
                      <a:pt x="266700" y="44450"/>
                    </a:cubicBezTo>
                    <a:cubicBezTo>
                      <a:pt x="390525" y="88900"/>
                      <a:pt x="582613" y="596900"/>
                      <a:pt x="742950" y="596900"/>
                    </a:cubicBezTo>
                    <a:cubicBezTo>
                      <a:pt x="903287" y="596900"/>
                      <a:pt x="1063625" y="42862"/>
                      <a:pt x="1228725" y="44450"/>
                    </a:cubicBezTo>
                    <a:cubicBezTo>
                      <a:pt x="1393825" y="46038"/>
                      <a:pt x="1565275" y="606425"/>
                      <a:pt x="1733550" y="606425"/>
                    </a:cubicBezTo>
                    <a:cubicBezTo>
                      <a:pt x="1901825" y="606425"/>
                      <a:pt x="2071688" y="46037"/>
                      <a:pt x="2238375" y="44450"/>
                    </a:cubicBezTo>
                    <a:cubicBezTo>
                      <a:pt x="2405062" y="42863"/>
                      <a:pt x="2611438" y="552450"/>
                      <a:pt x="2733675" y="596900"/>
                    </a:cubicBezTo>
                    <a:cubicBezTo>
                      <a:pt x="2855913" y="641350"/>
                      <a:pt x="2933700" y="360363"/>
                      <a:pt x="2971800" y="311150"/>
                    </a:cubicBezTo>
                    <a:cubicBezTo>
                      <a:pt x="3009900" y="261938"/>
                      <a:pt x="2986087" y="281781"/>
                      <a:pt x="2962275" y="301625"/>
                    </a:cubicBezTo>
                  </a:path>
                </a:pathLst>
              </a:cu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30" name="直接连接符 29"/>
              <p:cNvCxnSpPr>
                <a:stCxn id="29" idx="8"/>
              </p:cNvCxnSpPr>
              <p:nvPr/>
            </p:nvCxnSpPr>
            <p:spPr>
              <a:xfrm>
                <a:off x="3347723" y="2589809"/>
                <a:ext cx="462277" cy="0"/>
              </a:xfrm>
              <a:prstGeom prst="line">
                <a:avLst/>
              </a:pr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2590803" y="2589809"/>
                <a:ext cx="462280" cy="0"/>
              </a:xfrm>
              <a:prstGeom prst="line">
                <a:avLst/>
              </a:prstGeom>
              <a:ln>
                <a:solidFill>
                  <a:srgbClr val="007AD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矩形 25"/>
          <p:cNvSpPr/>
          <p:nvPr/>
        </p:nvSpPr>
        <p:spPr>
          <a:xfrm>
            <a:off x="685800" y="1752600"/>
            <a:ext cx="838200" cy="533400"/>
          </a:xfrm>
          <a:prstGeom prst="rect">
            <a:avLst/>
          </a:prstGeom>
          <a:noFill/>
          <a:ln>
            <a:solidFill>
              <a:srgbClr val="007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45" name="TextBox 34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cxnSp>
        <p:nvCxnSpPr>
          <p:cNvPr id="37" name="直接箭头连接符 36"/>
          <p:cNvCxnSpPr/>
          <p:nvPr/>
        </p:nvCxnSpPr>
        <p:spPr>
          <a:xfrm>
            <a:off x="1524000" y="2057400"/>
            <a:ext cx="5334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2057400" y="1752600"/>
            <a:ext cx="838200" cy="533400"/>
          </a:xfrm>
          <a:prstGeom prst="rect">
            <a:avLst/>
          </a:prstGeom>
          <a:noFill/>
          <a:ln>
            <a:solidFill>
              <a:srgbClr val="007A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2209800" y="1816100"/>
            <a:ext cx="504825" cy="469900"/>
          </a:xfrm>
          <a:custGeom>
            <a:avLst/>
            <a:gdLst>
              <a:gd name="connsiteX0" fmla="*/ 0 w 504825"/>
              <a:gd name="connsiteY0" fmla="*/ 316867 h 469267"/>
              <a:gd name="connsiteX1" fmla="*/ 9525 w 504825"/>
              <a:gd name="connsiteY1" fmla="*/ 202567 h 469267"/>
              <a:gd name="connsiteX2" fmla="*/ 19050 w 504825"/>
              <a:gd name="connsiteY2" fmla="*/ 154942 h 469267"/>
              <a:gd name="connsiteX3" fmla="*/ 28575 w 504825"/>
              <a:gd name="connsiteY3" fmla="*/ 240667 h 469267"/>
              <a:gd name="connsiteX4" fmla="*/ 38100 w 504825"/>
              <a:gd name="connsiteY4" fmla="*/ 431167 h 469267"/>
              <a:gd name="connsiteX5" fmla="*/ 57150 w 504825"/>
              <a:gd name="connsiteY5" fmla="*/ 393067 h 469267"/>
              <a:gd name="connsiteX6" fmla="*/ 66675 w 504825"/>
              <a:gd name="connsiteY6" fmla="*/ 364492 h 469267"/>
              <a:gd name="connsiteX7" fmla="*/ 85725 w 504825"/>
              <a:gd name="connsiteY7" fmla="*/ 183517 h 469267"/>
              <a:gd name="connsiteX8" fmla="*/ 95250 w 504825"/>
              <a:gd name="connsiteY8" fmla="*/ 212092 h 469267"/>
              <a:gd name="connsiteX9" fmla="*/ 104775 w 504825"/>
              <a:gd name="connsiteY9" fmla="*/ 354967 h 469267"/>
              <a:gd name="connsiteX10" fmla="*/ 114300 w 504825"/>
              <a:gd name="connsiteY10" fmla="*/ 316867 h 469267"/>
              <a:gd name="connsiteX11" fmla="*/ 123825 w 504825"/>
              <a:gd name="connsiteY11" fmla="*/ 12067 h 469267"/>
              <a:gd name="connsiteX12" fmla="*/ 142875 w 504825"/>
              <a:gd name="connsiteY12" fmla="*/ 374017 h 469267"/>
              <a:gd name="connsiteX13" fmla="*/ 152400 w 504825"/>
              <a:gd name="connsiteY13" fmla="*/ 421642 h 469267"/>
              <a:gd name="connsiteX14" fmla="*/ 161925 w 504825"/>
              <a:gd name="connsiteY14" fmla="*/ 202567 h 469267"/>
              <a:gd name="connsiteX15" fmla="*/ 171450 w 504825"/>
              <a:gd name="connsiteY15" fmla="*/ 78742 h 469267"/>
              <a:gd name="connsiteX16" fmla="*/ 180975 w 504825"/>
              <a:gd name="connsiteY16" fmla="*/ 364492 h 469267"/>
              <a:gd name="connsiteX17" fmla="*/ 190500 w 504825"/>
              <a:gd name="connsiteY17" fmla="*/ 202567 h 469267"/>
              <a:gd name="connsiteX18" fmla="*/ 200025 w 504825"/>
              <a:gd name="connsiteY18" fmla="*/ 164467 h 469267"/>
              <a:gd name="connsiteX19" fmla="*/ 190500 w 504825"/>
              <a:gd name="connsiteY19" fmla="*/ 193042 h 469267"/>
              <a:gd name="connsiteX20" fmla="*/ 200025 w 504825"/>
              <a:gd name="connsiteY20" fmla="*/ 240667 h 469267"/>
              <a:gd name="connsiteX21" fmla="*/ 219075 w 504825"/>
              <a:gd name="connsiteY21" fmla="*/ 354967 h 469267"/>
              <a:gd name="connsiteX22" fmla="*/ 228600 w 504825"/>
              <a:gd name="connsiteY22" fmla="*/ 259717 h 469267"/>
              <a:gd name="connsiteX23" fmla="*/ 238125 w 504825"/>
              <a:gd name="connsiteY23" fmla="*/ 145417 h 469267"/>
              <a:gd name="connsiteX24" fmla="*/ 247650 w 504825"/>
              <a:gd name="connsiteY24" fmla="*/ 97792 h 469267"/>
              <a:gd name="connsiteX25" fmla="*/ 257175 w 504825"/>
              <a:gd name="connsiteY25" fmla="*/ 31117 h 469267"/>
              <a:gd name="connsiteX26" fmla="*/ 276225 w 504825"/>
              <a:gd name="connsiteY26" fmla="*/ 307342 h 469267"/>
              <a:gd name="connsiteX27" fmla="*/ 295275 w 504825"/>
              <a:gd name="connsiteY27" fmla="*/ 450217 h 469267"/>
              <a:gd name="connsiteX28" fmla="*/ 304800 w 504825"/>
              <a:gd name="connsiteY28" fmla="*/ 412117 h 469267"/>
              <a:gd name="connsiteX29" fmla="*/ 333375 w 504825"/>
              <a:gd name="connsiteY29" fmla="*/ 269242 h 469267"/>
              <a:gd name="connsiteX30" fmla="*/ 342900 w 504825"/>
              <a:gd name="connsiteY30" fmla="*/ 173992 h 469267"/>
              <a:gd name="connsiteX31" fmla="*/ 352425 w 504825"/>
              <a:gd name="connsiteY31" fmla="*/ 231142 h 469267"/>
              <a:gd name="connsiteX32" fmla="*/ 361950 w 504825"/>
              <a:gd name="connsiteY32" fmla="*/ 345442 h 469267"/>
              <a:gd name="connsiteX33" fmla="*/ 371475 w 504825"/>
              <a:gd name="connsiteY33" fmla="*/ 307342 h 469267"/>
              <a:gd name="connsiteX34" fmla="*/ 390525 w 504825"/>
              <a:gd name="connsiteY34" fmla="*/ 259717 h 469267"/>
              <a:gd name="connsiteX35" fmla="*/ 400050 w 504825"/>
              <a:gd name="connsiteY35" fmla="*/ 231142 h 469267"/>
              <a:gd name="connsiteX36" fmla="*/ 409575 w 504825"/>
              <a:gd name="connsiteY36" fmla="*/ 97792 h 469267"/>
              <a:gd name="connsiteX37" fmla="*/ 419100 w 504825"/>
              <a:gd name="connsiteY37" fmla="*/ 145417 h 469267"/>
              <a:gd name="connsiteX38" fmla="*/ 428625 w 504825"/>
              <a:gd name="connsiteY38" fmla="*/ 288292 h 469267"/>
              <a:gd name="connsiteX39" fmla="*/ 419100 w 504825"/>
              <a:gd name="connsiteY39" fmla="*/ 345442 h 469267"/>
              <a:gd name="connsiteX40" fmla="*/ 419100 w 504825"/>
              <a:gd name="connsiteY40" fmla="*/ 402592 h 469267"/>
              <a:gd name="connsiteX41" fmla="*/ 447675 w 504825"/>
              <a:gd name="connsiteY41" fmla="*/ 412117 h 469267"/>
              <a:gd name="connsiteX42" fmla="*/ 447675 w 504825"/>
              <a:gd name="connsiteY42" fmla="*/ 97792 h 469267"/>
              <a:gd name="connsiteX43" fmla="*/ 466725 w 504825"/>
              <a:gd name="connsiteY43" fmla="*/ 164467 h 469267"/>
              <a:gd name="connsiteX44" fmla="*/ 485775 w 504825"/>
              <a:gd name="connsiteY44" fmla="*/ 231142 h 469267"/>
              <a:gd name="connsiteX45" fmla="*/ 495300 w 504825"/>
              <a:gd name="connsiteY45" fmla="*/ 402592 h 469267"/>
              <a:gd name="connsiteX46" fmla="*/ 504825 w 504825"/>
              <a:gd name="connsiteY46" fmla="*/ 469267 h 46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4825" h="469267">
                <a:moveTo>
                  <a:pt x="0" y="316867"/>
                </a:moveTo>
                <a:cubicBezTo>
                  <a:pt x="3175" y="278767"/>
                  <a:pt x="5058" y="240537"/>
                  <a:pt x="9525" y="202567"/>
                </a:cubicBezTo>
                <a:cubicBezTo>
                  <a:pt x="11417" y="186489"/>
                  <a:pt x="11810" y="140462"/>
                  <a:pt x="19050" y="154942"/>
                </a:cubicBezTo>
                <a:cubicBezTo>
                  <a:pt x="31908" y="180658"/>
                  <a:pt x="25400" y="212092"/>
                  <a:pt x="28575" y="240667"/>
                </a:cubicBezTo>
                <a:cubicBezTo>
                  <a:pt x="31750" y="304167"/>
                  <a:pt x="26383" y="368677"/>
                  <a:pt x="38100" y="431167"/>
                </a:cubicBezTo>
                <a:cubicBezTo>
                  <a:pt x="40717" y="445123"/>
                  <a:pt x="51557" y="406118"/>
                  <a:pt x="57150" y="393067"/>
                </a:cubicBezTo>
                <a:cubicBezTo>
                  <a:pt x="61105" y="383839"/>
                  <a:pt x="63500" y="374017"/>
                  <a:pt x="66675" y="364492"/>
                </a:cubicBezTo>
                <a:cubicBezTo>
                  <a:pt x="80993" y="20861"/>
                  <a:pt x="60369" y="82092"/>
                  <a:pt x="85725" y="183517"/>
                </a:cubicBezTo>
                <a:cubicBezTo>
                  <a:pt x="88160" y="193257"/>
                  <a:pt x="92075" y="202567"/>
                  <a:pt x="95250" y="212092"/>
                </a:cubicBezTo>
                <a:cubicBezTo>
                  <a:pt x="98425" y="259717"/>
                  <a:pt x="96237" y="308006"/>
                  <a:pt x="104775" y="354967"/>
                </a:cubicBezTo>
                <a:cubicBezTo>
                  <a:pt x="107117" y="367847"/>
                  <a:pt x="113574" y="329938"/>
                  <a:pt x="114300" y="316867"/>
                </a:cubicBezTo>
                <a:cubicBezTo>
                  <a:pt x="119939" y="215374"/>
                  <a:pt x="120650" y="113667"/>
                  <a:pt x="123825" y="12067"/>
                </a:cubicBezTo>
                <a:cubicBezTo>
                  <a:pt x="160667" y="159434"/>
                  <a:pt x="123695" y="0"/>
                  <a:pt x="142875" y="374017"/>
                </a:cubicBezTo>
                <a:cubicBezTo>
                  <a:pt x="143704" y="390185"/>
                  <a:pt x="149225" y="405767"/>
                  <a:pt x="152400" y="421642"/>
                </a:cubicBezTo>
                <a:cubicBezTo>
                  <a:pt x="155575" y="348617"/>
                  <a:pt x="157870" y="275548"/>
                  <a:pt x="161925" y="202567"/>
                </a:cubicBezTo>
                <a:cubicBezTo>
                  <a:pt x="164221" y="161234"/>
                  <a:pt x="166613" y="37629"/>
                  <a:pt x="171450" y="78742"/>
                </a:cubicBezTo>
                <a:cubicBezTo>
                  <a:pt x="182585" y="173392"/>
                  <a:pt x="177800" y="269242"/>
                  <a:pt x="180975" y="364492"/>
                </a:cubicBezTo>
                <a:cubicBezTo>
                  <a:pt x="184150" y="310517"/>
                  <a:pt x="185374" y="256392"/>
                  <a:pt x="190500" y="202567"/>
                </a:cubicBezTo>
                <a:cubicBezTo>
                  <a:pt x="191741" y="189535"/>
                  <a:pt x="200025" y="177558"/>
                  <a:pt x="200025" y="164467"/>
                </a:cubicBezTo>
                <a:cubicBezTo>
                  <a:pt x="200025" y="154427"/>
                  <a:pt x="193675" y="183517"/>
                  <a:pt x="190500" y="193042"/>
                </a:cubicBezTo>
                <a:cubicBezTo>
                  <a:pt x="193675" y="208917"/>
                  <a:pt x="197735" y="224640"/>
                  <a:pt x="200025" y="240667"/>
                </a:cubicBezTo>
                <a:cubicBezTo>
                  <a:pt x="215976" y="352321"/>
                  <a:pt x="198601" y="293546"/>
                  <a:pt x="219075" y="354967"/>
                </a:cubicBezTo>
                <a:cubicBezTo>
                  <a:pt x="222250" y="323217"/>
                  <a:pt x="225711" y="291494"/>
                  <a:pt x="228600" y="259717"/>
                </a:cubicBezTo>
                <a:cubicBezTo>
                  <a:pt x="232061" y="221642"/>
                  <a:pt x="233658" y="183387"/>
                  <a:pt x="238125" y="145417"/>
                </a:cubicBezTo>
                <a:cubicBezTo>
                  <a:pt x="240017" y="129339"/>
                  <a:pt x="244988" y="113761"/>
                  <a:pt x="247650" y="97792"/>
                </a:cubicBezTo>
                <a:cubicBezTo>
                  <a:pt x="251341" y="75647"/>
                  <a:pt x="254000" y="53342"/>
                  <a:pt x="257175" y="31117"/>
                </a:cubicBezTo>
                <a:cubicBezTo>
                  <a:pt x="278281" y="178861"/>
                  <a:pt x="260408" y="38459"/>
                  <a:pt x="276225" y="307342"/>
                </a:cubicBezTo>
                <a:cubicBezTo>
                  <a:pt x="282884" y="420549"/>
                  <a:pt x="274632" y="388287"/>
                  <a:pt x="295275" y="450217"/>
                </a:cubicBezTo>
                <a:cubicBezTo>
                  <a:pt x="298450" y="437517"/>
                  <a:pt x="302388" y="424984"/>
                  <a:pt x="304800" y="412117"/>
                </a:cubicBezTo>
                <a:cubicBezTo>
                  <a:pt x="331415" y="270170"/>
                  <a:pt x="310098" y="339073"/>
                  <a:pt x="333375" y="269242"/>
                </a:cubicBezTo>
                <a:cubicBezTo>
                  <a:pt x="336550" y="237492"/>
                  <a:pt x="328630" y="202532"/>
                  <a:pt x="342900" y="173992"/>
                </a:cubicBezTo>
                <a:cubicBezTo>
                  <a:pt x="351537" y="156718"/>
                  <a:pt x="350292" y="211947"/>
                  <a:pt x="352425" y="231142"/>
                </a:cubicBezTo>
                <a:cubicBezTo>
                  <a:pt x="356647" y="269140"/>
                  <a:pt x="358775" y="307342"/>
                  <a:pt x="361950" y="345442"/>
                </a:cubicBezTo>
                <a:cubicBezTo>
                  <a:pt x="365125" y="332742"/>
                  <a:pt x="367335" y="319761"/>
                  <a:pt x="371475" y="307342"/>
                </a:cubicBezTo>
                <a:cubicBezTo>
                  <a:pt x="376882" y="291122"/>
                  <a:pt x="384522" y="275726"/>
                  <a:pt x="390525" y="259717"/>
                </a:cubicBezTo>
                <a:cubicBezTo>
                  <a:pt x="394050" y="250316"/>
                  <a:pt x="396875" y="240667"/>
                  <a:pt x="400050" y="231142"/>
                </a:cubicBezTo>
                <a:cubicBezTo>
                  <a:pt x="403225" y="186692"/>
                  <a:pt x="399908" y="141294"/>
                  <a:pt x="409575" y="97792"/>
                </a:cubicBezTo>
                <a:cubicBezTo>
                  <a:pt x="413087" y="81988"/>
                  <a:pt x="417489" y="129308"/>
                  <a:pt x="419100" y="145417"/>
                </a:cubicBezTo>
                <a:cubicBezTo>
                  <a:pt x="423849" y="192911"/>
                  <a:pt x="425450" y="240667"/>
                  <a:pt x="428625" y="288292"/>
                </a:cubicBezTo>
                <a:cubicBezTo>
                  <a:pt x="425450" y="307342"/>
                  <a:pt x="423290" y="326589"/>
                  <a:pt x="419100" y="345442"/>
                </a:cubicBezTo>
                <a:cubicBezTo>
                  <a:pt x="414482" y="366224"/>
                  <a:pt x="398318" y="381810"/>
                  <a:pt x="419100" y="402592"/>
                </a:cubicBezTo>
                <a:cubicBezTo>
                  <a:pt x="426200" y="409692"/>
                  <a:pt x="438150" y="408942"/>
                  <a:pt x="447675" y="412117"/>
                </a:cubicBezTo>
                <a:cubicBezTo>
                  <a:pt x="445044" y="364753"/>
                  <a:pt x="426386" y="154562"/>
                  <a:pt x="447675" y="97792"/>
                </a:cubicBezTo>
                <a:cubicBezTo>
                  <a:pt x="455791" y="76149"/>
                  <a:pt x="460643" y="142167"/>
                  <a:pt x="466725" y="164467"/>
                </a:cubicBezTo>
                <a:cubicBezTo>
                  <a:pt x="484665" y="230248"/>
                  <a:pt x="467524" y="176388"/>
                  <a:pt x="485775" y="231142"/>
                </a:cubicBezTo>
                <a:cubicBezTo>
                  <a:pt x="488950" y="288292"/>
                  <a:pt x="490736" y="345536"/>
                  <a:pt x="495300" y="402592"/>
                </a:cubicBezTo>
                <a:cubicBezTo>
                  <a:pt x="497090" y="424971"/>
                  <a:pt x="504825" y="469267"/>
                  <a:pt x="504825" y="4692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49" name="TextBox 41"/>
          <p:cNvSpPr txBox="1">
            <a:spLocks noChangeArrowheads="1"/>
          </p:cNvSpPr>
          <p:nvPr/>
        </p:nvSpPr>
        <p:spPr bwMode="auto">
          <a:xfrm>
            <a:off x="19050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Record signal</a:t>
            </a:r>
            <a:endParaRPr lang="zh-CN" altLang="en-US" sz="1100"/>
          </a:p>
        </p:txBody>
      </p:sp>
      <p:pic>
        <p:nvPicPr>
          <p:cNvPr id="1435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938" y="1752600"/>
            <a:ext cx="47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51" name="组合 31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cxnSp>
          <p:nvCxnSpPr>
            <p:cNvPr id="48" name="直接箭头连接符 47"/>
            <p:cNvCxnSpPr/>
            <p:nvPr/>
          </p:nvCxnSpPr>
          <p:spPr>
            <a:xfrm>
              <a:off x="28956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34290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373" name="TextBox 49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9144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Filtering</a:t>
              </a:r>
              <a:endParaRPr lang="zh-CN" altLang="en-US" sz="1100"/>
            </a:p>
          </p:txBody>
        </p:sp>
      </p:grpSp>
      <p:grpSp>
        <p:nvGrpSpPr>
          <p:cNvPr id="14352" name="组合 31"/>
          <p:cNvGrpSpPr>
            <a:grpSpLocks/>
          </p:cNvGrpSpPr>
          <p:nvPr/>
        </p:nvGrpSpPr>
        <p:grpSpPr bwMode="auto">
          <a:xfrm>
            <a:off x="4267200" y="1752600"/>
            <a:ext cx="1447800" cy="1039813"/>
            <a:chOff x="2895600" y="1752600"/>
            <a:chExt cx="1447800" cy="1040487"/>
          </a:xfrm>
        </p:grpSpPr>
        <p:cxnSp>
          <p:nvCxnSpPr>
            <p:cNvPr id="56" name="直接箭头连接符 55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3429000" y="1752600"/>
              <a:ext cx="8382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370" name="TextBox 57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838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Signal Detection</a:t>
              </a:r>
              <a:endParaRPr lang="zh-CN" altLang="en-US" sz="1100"/>
            </a:p>
          </p:txBody>
        </p:sp>
      </p:grpSp>
      <p:grpSp>
        <p:nvGrpSpPr>
          <p:cNvPr id="14353" name="组合 61"/>
          <p:cNvGrpSpPr>
            <a:grpSpLocks/>
          </p:cNvGrpSpPr>
          <p:nvPr/>
        </p:nvGrpSpPr>
        <p:grpSpPr bwMode="auto">
          <a:xfrm>
            <a:off x="4876800" y="1828800"/>
            <a:ext cx="685800" cy="457200"/>
            <a:chOff x="2038350" y="3657600"/>
            <a:chExt cx="5067300" cy="1933575"/>
          </a:xfrm>
        </p:grpSpPr>
        <p:pic>
          <p:nvPicPr>
            <p:cNvPr id="1436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38350" y="3657600"/>
              <a:ext cx="5067300" cy="1933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0800" y="3733800"/>
              <a:ext cx="4267199" cy="1429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54" name="组合 31"/>
          <p:cNvGrpSpPr>
            <a:grpSpLocks/>
          </p:cNvGrpSpPr>
          <p:nvPr/>
        </p:nvGrpSpPr>
        <p:grpSpPr bwMode="auto">
          <a:xfrm>
            <a:off x="5638800" y="1752600"/>
            <a:ext cx="1447800" cy="1039813"/>
            <a:chOff x="2895600" y="1752600"/>
            <a:chExt cx="1447800" cy="1040487"/>
          </a:xfrm>
        </p:grpSpPr>
        <p:cxnSp>
          <p:nvCxnSpPr>
            <p:cNvPr id="65" name="直接箭头连接符 64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/>
            <p:cNvSpPr/>
            <p:nvPr/>
          </p:nvSpPr>
          <p:spPr>
            <a:xfrm>
              <a:off x="3429000" y="1752600"/>
              <a:ext cx="8382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365" name="TextBox 67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838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Relative Ranging</a:t>
              </a:r>
              <a:endParaRPr lang="zh-CN" altLang="en-US" sz="1100"/>
            </a:p>
          </p:txBody>
        </p:sp>
      </p:grpSp>
      <p:sp>
        <p:nvSpPr>
          <p:cNvPr id="14355" name="矩形 63"/>
          <p:cNvSpPr>
            <a:spLocks noChangeArrowheads="1"/>
          </p:cNvSpPr>
          <p:nvPr/>
        </p:nvSpPr>
        <p:spPr bwMode="auto">
          <a:xfrm>
            <a:off x="6096000" y="1828800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7AD6"/>
                </a:solidFill>
              </a:rPr>
              <a:t>∆t</a:t>
            </a:r>
            <a:r>
              <a:rPr lang="en-US" altLang="zh-CN" b="1" baseline="-25000">
                <a:solidFill>
                  <a:srgbClr val="007AD6"/>
                </a:solidFill>
              </a:rPr>
              <a:t>1 </a:t>
            </a:r>
            <a:r>
              <a:rPr lang="en-US" altLang="zh-CN" b="1">
                <a:solidFill>
                  <a:srgbClr val="007AD6"/>
                </a:solidFill>
              </a:rPr>
              <a:t> </a:t>
            </a:r>
            <a:r>
              <a:rPr lang="en-US" altLang="zh-CN" b="1"/>
              <a:t>- </a:t>
            </a:r>
            <a:r>
              <a:rPr lang="en-US" altLang="zh-CN" b="1">
                <a:solidFill>
                  <a:srgbClr val="C00000"/>
                </a:solidFill>
              </a:rPr>
              <a:t>∆t</a:t>
            </a:r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4356" name="组合 31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2895600" y="1752600"/>
            <a:chExt cx="1752600" cy="1040487"/>
          </a:xfrm>
        </p:grpSpPr>
        <p:cxnSp>
          <p:nvCxnSpPr>
            <p:cNvPr id="72" name="直接箭头连接符 71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矩形 72"/>
            <p:cNvSpPr/>
            <p:nvPr/>
          </p:nvSpPr>
          <p:spPr>
            <a:xfrm>
              <a:off x="3429000" y="1752600"/>
              <a:ext cx="9144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362" name="TextBox 73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1143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Location Classification</a:t>
              </a:r>
              <a:endParaRPr lang="zh-CN" altLang="en-US" sz="1100"/>
            </a:p>
          </p:txBody>
        </p:sp>
      </p:grpSp>
      <p:sp>
        <p:nvSpPr>
          <p:cNvPr id="14357" name="TextBox 70"/>
          <p:cNvSpPr txBox="1">
            <a:spLocks noChangeArrowheads="1"/>
          </p:cNvSpPr>
          <p:nvPr/>
        </p:nvSpPr>
        <p:spPr bwMode="auto">
          <a:xfrm>
            <a:off x="7543800" y="1762125"/>
            <a:ext cx="914400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100" b="1"/>
              <a:t>Driver </a:t>
            </a:r>
          </a:p>
          <a:p>
            <a:pPr algn="ctr"/>
            <a:r>
              <a:rPr lang="en-US" altLang="zh-CN" sz="900" b="1"/>
              <a:t>v.s. </a:t>
            </a:r>
          </a:p>
          <a:p>
            <a:pPr algn="ctr"/>
            <a:r>
              <a:rPr lang="en-US" altLang="zh-CN" sz="1100" b="1"/>
              <a:t>non-Driver</a:t>
            </a:r>
            <a:endParaRPr lang="zh-CN" altLang="en-US" sz="1100" b="1"/>
          </a:p>
        </p:txBody>
      </p:sp>
      <p:sp>
        <p:nvSpPr>
          <p:cNvPr id="75" name="任意多边形 74"/>
          <p:cNvSpPr/>
          <p:nvPr/>
        </p:nvSpPr>
        <p:spPr>
          <a:xfrm>
            <a:off x="2209800" y="1828800"/>
            <a:ext cx="504825" cy="469900"/>
          </a:xfrm>
          <a:custGeom>
            <a:avLst/>
            <a:gdLst>
              <a:gd name="connsiteX0" fmla="*/ 0 w 504825"/>
              <a:gd name="connsiteY0" fmla="*/ 316867 h 469267"/>
              <a:gd name="connsiteX1" fmla="*/ 9525 w 504825"/>
              <a:gd name="connsiteY1" fmla="*/ 202567 h 469267"/>
              <a:gd name="connsiteX2" fmla="*/ 19050 w 504825"/>
              <a:gd name="connsiteY2" fmla="*/ 154942 h 469267"/>
              <a:gd name="connsiteX3" fmla="*/ 28575 w 504825"/>
              <a:gd name="connsiteY3" fmla="*/ 240667 h 469267"/>
              <a:gd name="connsiteX4" fmla="*/ 38100 w 504825"/>
              <a:gd name="connsiteY4" fmla="*/ 431167 h 469267"/>
              <a:gd name="connsiteX5" fmla="*/ 57150 w 504825"/>
              <a:gd name="connsiteY5" fmla="*/ 393067 h 469267"/>
              <a:gd name="connsiteX6" fmla="*/ 66675 w 504825"/>
              <a:gd name="connsiteY6" fmla="*/ 364492 h 469267"/>
              <a:gd name="connsiteX7" fmla="*/ 85725 w 504825"/>
              <a:gd name="connsiteY7" fmla="*/ 183517 h 469267"/>
              <a:gd name="connsiteX8" fmla="*/ 95250 w 504825"/>
              <a:gd name="connsiteY8" fmla="*/ 212092 h 469267"/>
              <a:gd name="connsiteX9" fmla="*/ 104775 w 504825"/>
              <a:gd name="connsiteY9" fmla="*/ 354967 h 469267"/>
              <a:gd name="connsiteX10" fmla="*/ 114300 w 504825"/>
              <a:gd name="connsiteY10" fmla="*/ 316867 h 469267"/>
              <a:gd name="connsiteX11" fmla="*/ 123825 w 504825"/>
              <a:gd name="connsiteY11" fmla="*/ 12067 h 469267"/>
              <a:gd name="connsiteX12" fmla="*/ 142875 w 504825"/>
              <a:gd name="connsiteY12" fmla="*/ 374017 h 469267"/>
              <a:gd name="connsiteX13" fmla="*/ 152400 w 504825"/>
              <a:gd name="connsiteY13" fmla="*/ 421642 h 469267"/>
              <a:gd name="connsiteX14" fmla="*/ 161925 w 504825"/>
              <a:gd name="connsiteY14" fmla="*/ 202567 h 469267"/>
              <a:gd name="connsiteX15" fmla="*/ 171450 w 504825"/>
              <a:gd name="connsiteY15" fmla="*/ 78742 h 469267"/>
              <a:gd name="connsiteX16" fmla="*/ 180975 w 504825"/>
              <a:gd name="connsiteY16" fmla="*/ 364492 h 469267"/>
              <a:gd name="connsiteX17" fmla="*/ 190500 w 504825"/>
              <a:gd name="connsiteY17" fmla="*/ 202567 h 469267"/>
              <a:gd name="connsiteX18" fmla="*/ 200025 w 504825"/>
              <a:gd name="connsiteY18" fmla="*/ 164467 h 469267"/>
              <a:gd name="connsiteX19" fmla="*/ 190500 w 504825"/>
              <a:gd name="connsiteY19" fmla="*/ 193042 h 469267"/>
              <a:gd name="connsiteX20" fmla="*/ 200025 w 504825"/>
              <a:gd name="connsiteY20" fmla="*/ 240667 h 469267"/>
              <a:gd name="connsiteX21" fmla="*/ 219075 w 504825"/>
              <a:gd name="connsiteY21" fmla="*/ 354967 h 469267"/>
              <a:gd name="connsiteX22" fmla="*/ 228600 w 504825"/>
              <a:gd name="connsiteY22" fmla="*/ 259717 h 469267"/>
              <a:gd name="connsiteX23" fmla="*/ 238125 w 504825"/>
              <a:gd name="connsiteY23" fmla="*/ 145417 h 469267"/>
              <a:gd name="connsiteX24" fmla="*/ 247650 w 504825"/>
              <a:gd name="connsiteY24" fmla="*/ 97792 h 469267"/>
              <a:gd name="connsiteX25" fmla="*/ 257175 w 504825"/>
              <a:gd name="connsiteY25" fmla="*/ 31117 h 469267"/>
              <a:gd name="connsiteX26" fmla="*/ 276225 w 504825"/>
              <a:gd name="connsiteY26" fmla="*/ 307342 h 469267"/>
              <a:gd name="connsiteX27" fmla="*/ 295275 w 504825"/>
              <a:gd name="connsiteY27" fmla="*/ 450217 h 469267"/>
              <a:gd name="connsiteX28" fmla="*/ 304800 w 504825"/>
              <a:gd name="connsiteY28" fmla="*/ 412117 h 469267"/>
              <a:gd name="connsiteX29" fmla="*/ 333375 w 504825"/>
              <a:gd name="connsiteY29" fmla="*/ 269242 h 469267"/>
              <a:gd name="connsiteX30" fmla="*/ 342900 w 504825"/>
              <a:gd name="connsiteY30" fmla="*/ 173992 h 469267"/>
              <a:gd name="connsiteX31" fmla="*/ 352425 w 504825"/>
              <a:gd name="connsiteY31" fmla="*/ 231142 h 469267"/>
              <a:gd name="connsiteX32" fmla="*/ 361950 w 504825"/>
              <a:gd name="connsiteY32" fmla="*/ 345442 h 469267"/>
              <a:gd name="connsiteX33" fmla="*/ 371475 w 504825"/>
              <a:gd name="connsiteY33" fmla="*/ 307342 h 469267"/>
              <a:gd name="connsiteX34" fmla="*/ 390525 w 504825"/>
              <a:gd name="connsiteY34" fmla="*/ 259717 h 469267"/>
              <a:gd name="connsiteX35" fmla="*/ 400050 w 504825"/>
              <a:gd name="connsiteY35" fmla="*/ 231142 h 469267"/>
              <a:gd name="connsiteX36" fmla="*/ 409575 w 504825"/>
              <a:gd name="connsiteY36" fmla="*/ 97792 h 469267"/>
              <a:gd name="connsiteX37" fmla="*/ 419100 w 504825"/>
              <a:gd name="connsiteY37" fmla="*/ 145417 h 469267"/>
              <a:gd name="connsiteX38" fmla="*/ 428625 w 504825"/>
              <a:gd name="connsiteY38" fmla="*/ 288292 h 469267"/>
              <a:gd name="connsiteX39" fmla="*/ 419100 w 504825"/>
              <a:gd name="connsiteY39" fmla="*/ 345442 h 469267"/>
              <a:gd name="connsiteX40" fmla="*/ 419100 w 504825"/>
              <a:gd name="connsiteY40" fmla="*/ 402592 h 469267"/>
              <a:gd name="connsiteX41" fmla="*/ 447675 w 504825"/>
              <a:gd name="connsiteY41" fmla="*/ 412117 h 469267"/>
              <a:gd name="connsiteX42" fmla="*/ 447675 w 504825"/>
              <a:gd name="connsiteY42" fmla="*/ 97792 h 469267"/>
              <a:gd name="connsiteX43" fmla="*/ 466725 w 504825"/>
              <a:gd name="connsiteY43" fmla="*/ 164467 h 469267"/>
              <a:gd name="connsiteX44" fmla="*/ 485775 w 504825"/>
              <a:gd name="connsiteY44" fmla="*/ 231142 h 469267"/>
              <a:gd name="connsiteX45" fmla="*/ 495300 w 504825"/>
              <a:gd name="connsiteY45" fmla="*/ 402592 h 469267"/>
              <a:gd name="connsiteX46" fmla="*/ 504825 w 504825"/>
              <a:gd name="connsiteY46" fmla="*/ 469267 h 46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4825" h="469267">
                <a:moveTo>
                  <a:pt x="0" y="316867"/>
                </a:moveTo>
                <a:cubicBezTo>
                  <a:pt x="3175" y="278767"/>
                  <a:pt x="5058" y="240537"/>
                  <a:pt x="9525" y="202567"/>
                </a:cubicBezTo>
                <a:cubicBezTo>
                  <a:pt x="11417" y="186489"/>
                  <a:pt x="11810" y="140462"/>
                  <a:pt x="19050" y="154942"/>
                </a:cubicBezTo>
                <a:cubicBezTo>
                  <a:pt x="31908" y="180658"/>
                  <a:pt x="25400" y="212092"/>
                  <a:pt x="28575" y="240667"/>
                </a:cubicBezTo>
                <a:cubicBezTo>
                  <a:pt x="31750" y="304167"/>
                  <a:pt x="26383" y="368677"/>
                  <a:pt x="38100" y="431167"/>
                </a:cubicBezTo>
                <a:cubicBezTo>
                  <a:pt x="40717" y="445123"/>
                  <a:pt x="51557" y="406118"/>
                  <a:pt x="57150" y="393067"/>
                </a:cubicBezTo>
                <a:cubicBezTo>
                  <a:pt x="61105" y="383839"/>
                  <a:pt x="63500" y="374017"/>
                  <a:pt x="66675" y="364492"/>
                </a:cubicBezTo>
                <a:cubicBezTo>
                  <a:pt x="80993" y="20861"/>
                  <a:pt x="60369" y="82092"/>
                  <a:pt x="85725" y="183517"/>
                </a:cubicBezTo>
                <a:cubicBezTo>
                  <a:pt x="88160" y="193257"/>
                  <a:pt x="92075" y="202567"/>
                  <a:pt x="95250" y="212092"/>
                </a:cubicBezTo>
                <a:cubicBezTo>
                  <a:pt x="98425" y="259717"/>
                  <a:pt x="96237" y="308006"/>
                  <a:pt x="104775" y="354967"/>
                </a:cubicBezTo>
                <a:cubicBezTo>
                  <a:pt x="107117" y="367847"/>
                  <a:pt x="113574" y="329938"/>
                  <a:pt x="114300" y="316867"/>
                </a:cubicBezTo>
                <a:cubicBezTo>
                  <a:pt x="119939" y="215374"/>
                  <a:pt x="120650" y="113667"/>
                  <a:pt x="123825" y="12067"/>
                </a:cubicBezTo>
                <a:cubicBezTo>
                  <a:pt x="160667" y="159434"/>
                  <a:pt x="123695" y="0"/>
                  <a:pt x="142875" y="374017"/>
                </a:cubicBezTo>
                <a:cubicBezTo>
                  <a:pt x="143704" y="390185"/>
                  <a:pt x="149225" y="405767"/>
                  <a:pt x="152400" y="421642"/>
                </a:cubicBezTo>
                <a:cubicBezTo>
                  <a:pt x="155575" y="348617"/>
                  <a:pt x="157870" y="275548"/>
                  <a:pt x="161925" y="202567"/>
                </a:cubicBezTo>
                <a:cubicBezTo>
                  <a:pt x="164221" y="161234"/>
                  <a:pt x="166613" y="37629"/>
                  <a:pt x="171450" y="78742"/>
                </a:cubicBezTo>
                <a:cubicBezTo>
                  <a:pt x="182585" y="173392"/>
                  <a:pt x="177800" y="269242"/>
                  <a:pt x="180975" y="364492"/>
                </a:cubicBezTo>
                <a:cubicBezTo>
                  <a:pt x="184150" y="310517"/>
                  <a:pt x="185374" y="256392"/>
                  <a:pt x="190500" y="202567"/>
                </a:cubicBezTo>
                <a:cubicBezTo>
                  <a:pt x="191741" y="189535"/>
                  <a:pt x="200025" y="177558"/>
                  <a:pt x="200025" y="164467"/>
                </a:cubicBezTo>
                <a:cubicBezTo>
                  <a:pt x="200025" y="154427"/>
                  <a:pt x="193675" y="183517"/>
                  <a:pt x="190500" y="193042"/>
                </a:cubicBezTo>
                <a:cubicBezTo>
                  <a:pt x="193675" y="208917"/>
                  <a:pt x="197735" y="224640"/>
                  <a:pt x="200025" y="240667"/>
                </a:cubicBezTo>
                <a:cubicBezTo>
                  <a:pt x="215976" y="352321"/>
                  <a:pt x="198601" y="293546"/>
                  <a:pt x="219075" y="354967"/>
                </a:cubicBezTo>
                <a:cubicBezTo>
                  <a:pt x="222250" y="323217"/>
                  <a:pt x="225711" y="291494"/>
                  <a:pt x="228600" y="259717"/>
                </a:cubicBezTo>
                <a:cubicBezTo>
                  <a:pt x="232061" y="221642"/>
                  <a:pt x="233658" y="183387"/>
                  <a:pt x="238125" y="145417"/>
                </a:cubicBezTo>
                <a:cubicBezTo>
                  <a:pt x="240017" y="129339"/>
                  <a:pt x="244988" y="113761"/>
                  <a:pt x="247650" y="97792"/>
                </a:cubicBezTo>
                <a:cubicBezTo>
                  <a:pt x="251341" y="75647"/>
                  <a:pt x="254000" y="53342"/>
                  <a:pt x="257175" y="31117"/>
                </a:cubicBezTo>
                <a:cubicBezTo>
                  <a:pt x="278281" y="178861"/>
                  <a:pt x="260408" y="38459"/>
                  <a:pt x="276225" y="307342"/>
                </a:cubicBezTo>
                <a:cubicBezTo>
                  <a:pt x="282884" y="420549"/>
                  <a:pt x="274632" y="388287"/>
                  <a:pt x="295275" y="450217"/>
                </a:cubicBezTo>
                <a:cubicBezTo>
                  <a:pt x="298450" y="437517"/>
                  <a:pt x="302388" y="424984"/>
                  <a:pt x="304800" y="412117"/>
                </a:cubicBezTo>
                <a:cubicBezTo>
                  <a:pt x="331415" y="270170"/>
                  <a:pt x="310098" y="339073"/>
                  <a:pt x="333375" y="269242"/>
                </a:cubicBezTo>
                <a:cubicBezTo>
                  <a:pt x="336550" y="237492"/>
                  <a:pt x="328630" y="202532"/>
                  <a:pt x="342900" y="173992"/>
                </a:cubicBezTo>
                <a:cubicBezTo>
                  <a:pt x="351537" y="156718"/>
                  <a:pt x="350292" y="211947"/>
                  <a:pt x="352425" y="231142"/>
                </a:cubicBezTo>
                <a:cubicBezTo>
                  <a:pt x="356647" y="269140"/>
                  <a:pt x="358775" y="307342"/>
                  <a:pt x="361950" y="345442"/>
                </a:cubicBezTo>
                <a:cubicBezTo>
                  <a:pt x="365125" y="332742"/>
                  <a:pt x="367335" y="319761"/>
                  <a:pt x="371475" y="307342"/>
                </a:cubicBezTo>
                <a:cubicBezTo>
                  <a:pt x="376882" y="291122"/>
                  <a:pt x="384522" y="275726"/>
                  <a:pt x="390525" y="259717"/>
                </a:cubicBezTo>
                <a:cubicBezTo>
                  <a:pt x="394050" y="250316"/>
                  <a:pt x="396875" y="240667"/>
                  <a:pt x="400050" y="231142"/>
                </a:cubicBezTo>
                <a:cubicBezTo>
                  <a:pt x="403225" y="186692"/>
                  <a:pt x="399908" y="141294"/>
                  <a:pt x="409575" y="97792"/>
                </a:cubicBezTo>
                <a:cubicBezTo>
                  <a:pt x="413087" y="81988"/>
                  <a:pt x="417489" y="129308"/>
                  <a:pt x="419100" y="145417"/>
                </a:cubicBezTo>
                <a:cubicBezTo>
                  <a:pt x="423849" y="192911"/>
                  <a:pt x="425450" y="240667"/>
                  <a:pt x="428625" y="288292"/>
                </a:cubicBezTo>
                <a:cubicBezTo>
                  <a:pt x="425450" y="307342"/>
                  <a:pt x="423290" y="326589"/>
                  <a:pt x="419100" y="345442"/>
                </a:cubicBezTo>
                <a:cubicBezTo>
                  <a:pt x="414482" y="366224"/>
                  <a:pt x="398318" y="381810"/>
                  <a:pt x="419100" y="402592"/>
                </a:cubicBezTo>
                <a:cubicBezTo>
                  <a:pt x="426200" y="409692"/>
                  <a:pt x="438150" y="408942"/>
                  <a:pt x="447675" y="412117"/>
                </a:cubicBezTo>
                <a:cubicBezTo>
                  <a:pt x="445044" y="364753"/>
                  <a:pt x="426386" y="154562"/>
                  <a:pt x="447675" y="97792"/>
                </a:cubicBezTo>
                <a:cubicBezTo>
                  <a:pt x="455791" y="76149"/>
                  <a:pt x="460643" y="142167"/>
                  <a:pt x="466725" y="164467"/>
                </a:cubicBezTo>
                <a:cubicBezTo>
                  <a:pt x="484665" y="230248"/>
                  <a:pt x="467524" y="176388"/>
                  <a:pt x="485775" y="231142"/>
                </a:cubicBezTo>
                <a:cubicBezTo>
                  <a:pt x="488950" y="288292"/>
                  <a:pt x="490736" y="345536"/>
                  <a:pt x="495300" y="402592"/>
                </a:cubicBezTo>
                <a:cubicBezTo>
                  <a:pt x="497090" y="424971"/>
                  <a:pt x="504825" y="469267"/>
                  <a:pt x="504825" y="469267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838200" y="2895600"/>
            <a:ext cx="304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</a:rPr>
              <a:t>Where is the beep signal? </a:t>
            </a:r>
            <a:endParaRPr lang="zh-CN" altLang="en-US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0.04167 0.26667 " pathEditMode="relative" ptsTypes="AA">
                                      <p:cBhvr>
                                        <p:cTn id="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7" grpId="0"/>
      <p:bldP spid="40" grpId="0" animBg="1"/>
      <p:bldP spid="40" grpId="1" animBg="1"/>
      <p:bldP spid="40" grpId="2" animBg="1"/>
      <p:bldP spid="75" grpId="0" animBg="1"/>
      <p:bldP spid="7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752600"/>
            <a:ext cx="4746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938" y="1752600"/>
            <a:ext cx="47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grpSp>
        <p:nvGrpSpPr>
          <p:cNvPr id="2" name="组合 91"/>
          <p:cNvGrpSpPr>
            <a:grpSpLocks/>
          </p:cNvGrpSpPr>
          <p:nvPr/>
        </p:nvGrpSpPr>
        <p:grpSpPr bwMode="auto">
          <a:xfrm>
            <a:off x="76200" y="3200400"/>
            <a:ext cx="4800600" cy="2595563"/>
            <a:chOff x="381000" y="3200400"/>
            <a:chExt cx="4800600" cy="2595265"/>
          </a:xfrm>
        </p:grpSpPr>
        <p:sp>
          <p:nvSpPr>
            <p:cNvPr id="15417" name="TextBox 30"/>
            <p:cNvSpPr txBox="1">
              <a:spLocks noChangeArrowheads="1"/>
            </p:cNvSpPr>
            <p:nvPr/>
          </p:nvSpPr>
          <p:spPr bwMode="auto">
            <a:xfrm>
              <a:off x="1524000" y="5334000"/>
              <a:ext cx="3200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/>
                <a:t>Signal after Filtering</a:t>
              </a:r>
              <a:endParaRPr lang="zh-CN" altLang="en-US" sz="2400"/>
            </a:p>
          </p:txBody>
        </p:sp>
        <p:grpSp>
          <p:nvGrpSpPr>
            <p:cNvPr id="15418" name="组合 29"/>
            <p:cNvGrpSpPr>
              <a:grpSpLocks/>
            </p:cNvGrpSpPr>
            <p:nvPr/>
          </p:nvGrpSpPr>
          <p:grpSpPr bwMode="auto">
            <a:xfrm>
              <a:off x="381000" y="3200400"/>
              <a:ext cx="4800600" cy="1952625"/>
              <a:chOff x="1371600" y="3200400"/>
              <a:chExt cx="4800600" cy="1952625"/>
            </a:xfrm>
          </p:grpSpPr>
          <p:pic>
            <p:nvPicPr>
              <p:cNvPr id="15419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4800600" y="3200400"/>
                <a:ext cx="1371600" cy="187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20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371600" y="3276600"/>
                <a:ext cx="2057400" cy="187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21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76600" y="3228975"/>
                <a:ext cx="2057400" cy="187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536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8BF57E5-C550-4351-94CD-B37998E702D9}" type="slidenum">
              <a:rPr lang="en-US" altLang="zh-CN" smtClean="0">
                <a:latin typeface="Arial" charset="0"/>
                <a:cs typeface="Arial" charset="0"/>
              </a:rPr>
              <a:pPr/>
              <a:t>13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15367" name="TextBox 97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4800600" y="3048000"/>
            <a:ext cx="42910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/>
              <a:t>Filter out background noise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Noise mainly located below 15kHz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Beep signal frequency is above 15kHz</a:t>
            </a:r>
          </a:p>
        </p:txBody>
      </p:sp>
      <p:grpSp>
        <p:nvGrpSpPr>
          <p:cNvPr id="15369" name="组合 96"/>
          <p:cNvGrpSpPr>
            <a:grpSpLocks/>
          </p:cNvGrpSpPr>
          <p:nvPr/>
        </p:nvGrpSpPr>
        <p:grpSpPr bwMode="auto">
          <a:xfrm>
            <a:off x="685800" y="1752600"/>
            <a:ext cx="838200" cy="533400"/>
            <a:chOff x="685800" y="1752600"/>
            <a:chExt cx="838200" cy="533400"/>
          </a:xfrm>
        </p:grpSpPr>
        <p:grpSp>
          <p:nvGrpSpPr>
            <p:cNvPr id="15407" name="组合 78"/>
            <p:cNvGrpSpPr>
              <a:grpSpLocks/>
            </p:cNvGrpSpPr>
            <p:nvPr/>
          </p:nvGrpSpPr>
          <p:grpSpPr bwMode="auto">
            <a:xfrm>
              <a:off x="685803" y="1828800"/>
              <a:ext cx="762001" cy="457200"/>
              <a:chOff x="1295404" y="2590800"/>
              <a:chExt cx="1066802" cy="641350"/>
            </a:xfrm>
          </p:grpSpPr>
          <p:grpSp>
            <p:nvGrpSpPr>
              <p:cNvPr id="15409" name="组合 47"/>
              <p:cNvGrpSpPr>
                <a:grpSpLocks/>
              </p:cNvGrpSpPr>
              <p:nvPr/>
            </p:nvGrpSpPr>
            <p:grpSpPr bwMode="auto">
              <a:xfrm>
                <a:off x="12954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47" name="任意多边形 46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48" name="直接连接符 47"/>
                <p:cNvCxnSpPr>
                  <a:stCxn id="47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410" name="组合 48"/>
              <p:cNvGrpSpPr>
                <a:grpSpLocks/>
              </p:cNvGrpSpPr>
              <p:nvPr/>
            </p:nvGrpSpPr>
            <p:grpSpPr bwMode="auto">
              <a:xfrm>
                <a:off x="18288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42" name="任意多边形 41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45" name="直接连接符 44"/>
                <p:cNvCxnSpPr>
                  <a:stCxn id="42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" name="矩形 34"/>
            <p:cNvSpPr/>
            <p:nvPr/>
          </p:nvSpPr>
          <p:spPr>
            <a:xfrm>
              <a:off x="685800" y="1752600"/>
              <a:ext cx="838200" cy="533400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5370" name="TextBox 49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grpSp>
        <p:nvGrpSpPr>
          <p:cNvPr id="15371" name="组合 60"/>
          <p:cNvGrpSpPr>
            <a:grpSpLocks/>
          </p:cNvGrpSpPr>
          <p:nvPr/>
        </p:nvGrpSpPr>
        <p:grpSpPr bwMode="auto">
          <a:xfrm>
            <a:off x="1524000" y="1752600"/>
            <a:ext cx="1828800" cy="871538"/>
            <a:chOff x="1524000" y="1752600"/>
            <a:chExt cx="1828800" cy="871210"/>
          </a:xfrm>
        </p:grpSpPr>
        <p:cxnSp>
          <p:nvCxnSpPr>
            <p:cNvPr id="52" name="直接箭头连接符 51"/>
            <p:cNvCxnSpPr/>
            <p:nvPr/>
          </p:nvCxnSpPr>
          <p:spPr>
            <a:xfrm>
              <a:off x="15240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20574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2209800" y="1816076"/>
              <a:ext cx="504825" cy="469723"/>
            </a:xfrm>
            <a:custGeom>
              <a:avLst/>
              <a:gdLst>
                <a:gd name="connsiteX0" fmla="*/ 0 w 504825"/>
                <a:gd name="connsiteY0" fmla="*/ 316867 h 469267"/>
                <a:gd name="connsiteX1" fmla="*/ 9525 w 504825"/>
                <a:gd name="connsiteY1" fmla="*/ 202567 h 469267"/>
                <a:gd name="connsiteX2" fmla="*/ 19050 w 504825"/>
                <a:gd name="connsiteY2" fmla="*/ 154942 h 469267"/>
                <a:gd name="connsiteX3" fmla="*/ 28575 w 504825"/>
                <a:gd name="connsiteY3" fmla="*/ 240667 h 469267"/>
                <a:gd name="connsiteX4" fmla="*/ 38100 w 504825"/>
                <a:gd name="connsiteY4" fmla="*/ 431167 h 469267"/>
                <a:gd name="connsiteX5" fmla="*/ 57150 w 504825"/>
                <a:gd name="connsiteY5" fmla="*/ 393067 h 469267"/>
                <a:gd name="connsiteX6" fmla="*/ 66675 w 504825"/>
                <a:gd name="connsiteY6" fmla="*/ 364492 h 469267"/>
                <a:gd name="connsiteX7" fmla="*/ 85725 w 504825"/>
                <a:gd name="connsiteY7" fmla="*/ 183517 h 469267"/>
                <a:gd name="connsiteX8" fmla="*/ 95250 w 504825"/>
                <a:gd name="connsiteY8" fmla="*/ 212092 h 469267"/>
                <a:gd name="connsiteX9" fmla="*/ 104775 w 504825"/>
                <a:gd name="connsiteY9" fmla="*/ 354967 h 469267"/>
                <a:gd name="connsiteX10" fmla="*/ 114300 w 504825"/>
                <a:gd name="connsiteY10" fmla="*/ 316867 h 469267"/>
                <a:gd name="connsiteX11" fmla="*/ 123825 w 504825"/>
                <a:gd name="connsiteY11" fmla="*/ 12067 h 469267"/>
                <a:gd name="connsiteX12" fmla="*/ 142875 w 504825"/>
                <a:gd name="connsiteY12" fmla="*/ 374017 h 469267"/>
                <a:gd name="connsiteX13" fmla="*/ 152400 w 504825"/>
                <a:gd name="connsiteY13" fmla="*/ 421642 h 469267"/>
                <a:gd name="connsiteX14" fmla="*/ 161925 w 504825"/>
                <a:gd name="connsiteY14" fmla="*/ 202567 h 469267"/>
                <a:gd name="connsiteX15" fmla="*/ 171450 w 504825"/>
                <a:gd name="connsiteY15" fmla="*/ 78742 h 469267"/>
                <a:gd name="connsiteX16" fmla="*/ 180975 w 504825"/>
                <a:gd name="connsiteY16" fmla="*/ 364492 h 469267"/>
                <a:gd name="connsiteX17" fmla="*/ 190500 w 504825"/>
                <a:gd name="connsiteY17" fmla="*/ 202567 h 469267"/>
                <a:gd name="connsiteX18" fmla="*/ 200025 w 504825"/>
                <a:gd name="connsiteY18" fmla="*/ 164467 h 469267"/>
                <a:gd name="connsiteX19" fmla="*/ 190500 w 504825"/>
                <a:gd name="connsiteY19" fmla="*/ 193042 h 469267"/>
                <a:gd name="connsiteX20" fmla="*/ 200025 w 504825"/>
                <a:gd name="connsiteY20" fmla="*/ 240667 h 469267"/>
                <a:gd name="connsiteX21" fmla="*/ 219075 w 504825"/>
                <a:gd name="connsiteY21" fmla="*/ 354967 h 469267"/>
                <a:gd name="connsiteX22" fmla="*/ 228600 w 504825"/>
                <a:gd name="connsiteY22" fmla="*/ 259717 h 469267"/>
                <a:gd name="connsiteX23" fmla="*/ 238125 w 504825"/>
                <a:gd name="connsiteY23" fmla="*/ 145417 h 469267"/>
                <a:gd name="connsiteX24" fmla="*/ 247650 w 504825"/>
                <a:gd name="connsiteY24" fmla="*/ 97792 h 469267"/>
                <a:gd name="connsiteX25" fmla="*/ 257175 w 504825"/>
                <a:gd name="connsiteY25" fmla="*/ 31117 h 469267"/>
                <a:gd name="connsiteX26" fmla="*/ 276225 w 504825"/>
                <a:gd name="connsiteY26" fmla="*/ 307342 h 469267"/>
                <a:gd name="connsiteX27" fmla="*/ 295275 w 504825"/>
                <a:gd name="connsiteY27" fmla="*/ 450217 h 469267"/>
                <a:gd name="connsiteX28" fmla="*/ 304800 w 504825"/>
                <a:gd name="connsiteY28" fmla="*/ 412117 h 469267"/>
                <a:gd name="connsiteX29" fmla="*/ 333375 w 504825"/>
                <a:gd name="connsiteY29" fmla="*/ 269242 h 469267"/>
                <a:gd name="connsiteX30" fmla="*/ 342900 w 504825"/>
                <a:gd name="connsiteY30" fmla="*/ 173992 h 469267"/>
                <a:gd name="connsiteX31" fmla="*/ 352425 w 504825"/>
                <a:gd name="connsiteY31" fmla="*/ 231142 h 469267"/>
                <a:gd name="connsiteX32" fmla="*/ 361950 w 504825"/>
                <a:gd name="connsiteY32" fmla="*/ 345442 h 469267"/>
                <a:gd name="connsiteX33" fmla="*/ 371475 w 504825"/>
                <a:gd name="connsiteY33" fmla="*/ 307342 h 469267"/>
                <a:gd name="connsiteX34" fmla="*/ 390525 w 504825"/>
                <a:gd name="connsiteY34" fmla="*/ 259717 h 469267"/>
                <a:gd name="connsiteX35" fmla="*/ 400050 w 504825"/>
                <a:gd name="connsiteY35" fmla="*/ 231142 h 469267"/>
                <a:gd name="connsiteX36" fmla="*/ 409575 w 504825"/>
                <a:gd name="connsiteY36" fmla="*/ 97792 h 469267"/>
                <a:gd name="connsiteX37" fmla="*/ 419100 w 504825"/>
                <a:gd name="connsiteY37" fmla="*/ 145417 h 469267"/>
                <a:gd name="connsiteX38" fmla="*/ 428625 w 504825"/>
                <a:gd name="connsiteY38" fmla="*/ 288292 h 469267"/>
                <a:gd name="connsiteX39" fmla="*/ 419100 w 504825"/>
                <a:gd name="connsiteY39" fmla="*/ 345442 h 469267"/>
                <a:gd name="connsiteX40" fmla="*/ 419100 w 504825"/>
                <a:gd name="connsiteY40" fmla="*/ 402592 h 469267"/>
                <a:gd name="connsiteX41" fmla="*/ 447675 w 504825"/>
                <a:gd name="connsiteY41" fmla="*/ 412117 h 469267"/>
                <a:gd name="connsiteX42" fmla="*/ 447675 w 504825"/>
                <a:gd name="connsiteY42" fmla="*/ 97792 h 469267"/>
                <a:gd name="connsiteX43" fmla="*/ 466725 w 504825"/>
                <a:gd name="connsiteY43" fmla="*/ 164467 h 469267"/>
                <a:gd name="connsiteX44" fmla="*/ 485775 w 504825"/>
                <a:gd name="connsiteY44" fmla="*/ 231142 h 469267"/>
                <a:gd name="connsiteX45" fmla="*/ 495300 w 504825"/>
                <a:gd name="connsiteY45" fmla="*/ 402592 h 469267"/>
                <a:gd name="connsiteX46" fmla="*/ 504825 w 504825"/>
                <a:gd name="connsiteY46" fmla="*/ 469267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4825" h="469267">
                  <a:moveTo>
                    <a:pt x="0" y="316867"/>
                  </a:moveTo>
                  <a:cubicBezTo>
                    <a:pt x="3175" y="278767"/>
                    <a:pt x="5058" y="240537"/>
                    <a:pt x="9525" y="202567"/>
                  </a:cubicBezTo>
                  <a:cubicBezTo>
                    <a:pt x="11417" y="186489"/>
                    <a:pt x="11810" y="140462"/>
                    <a:pt x="19050" y="154942"/>
                  </a:cubicBezTo>
                  <a:cubicBezTo>
                    <a:pt x="31908" y="180658"/>
                    <a:pt x="25400" y="212092"/>
                    <a:pt x="28575" y="240667"/>
                  </a:cubicBezTo>
                  <a:cubicBezTo>
                    <a:pt x="31750" y="304167"/>
                    <a:pt x="26383" y="368677"/>
                    <a:pt x="38100" y="431167"/>
                  </a:cubicBezTo>
                  <a:cubicBezTo>
                    <a:pt x="40717" y="445123"/>
                    <a:pt x="51557" y="406118"/>
                    <a:pt x="57150" y="393067"/>
                  </a:cubicBezTo>
                  <a:cubicBezTo>
                    <a:pt x="61105" y="383839"/>
                    <a:pt x="63500" y="374017"/>
                    <a:pt x="66675" y="364492"/>
                  </a:cubicBezTo>
                  <a:cubicBezTo>
                    <a:pt x="80993" y="20861"/>
                    <a:pt x="60369" y="82092"/>
                    <a:pt x="85725" y="183517"/>
                  </a:cubicBezTo>
                  <a:cubicBezTo>
                    <a:pt x="88160" y="193257"/>
                    <a:pt x="92075" y="202567"/>
                    <a:pt x="95250" y="212092"/>
                  </a:cubicBezTo>
                  <a:cubicBezTo>
                    <a:pt x="98425" y="259717"/>
                    <a:pt x="96237" y="308006"/>
                    <a:pt x="104775" y="354967"/>
                  </a:cubicBezTo>
                  <a:cubicBezTo>
                    <a:pt x="107117" y="367847"/>
                    <a:pt x="113574" y="329938"/>
                    <a:pt x="114300" y="316867"/>
                  </a:cubicBezTo>
                  <a:cubicBezTo>
                    <a:pt x="119939" y="215374"/>
                    <a:pt x="120650" y="113667"/>
                    <a:pt x="123825" y="12067"/>
                  </a:cubicBezTo>
                  <a:cubicBezTo>
                    <a:pt x="160667" y="159434"/>
                    <a:pt x="123695" y="0"/>
                    <a:pt x="142875" y="374017"/>
                  </a:cubicBezTo>
                  <a:cubicBezTo>
                    <a:pt x="143704" y="390185"/>
                    <a:pt x="149225" y="405767"/>
                    <a:pt x="152400" y="421642"/>
                  </a:cubicBezTo>
                  <a:cubicBezTo>
                    <a:pt x="155575" y="348617"/>
                    <a:pt x="157870" y="275548"/>
                    <a:pt x="161925" y="202567"/>
                  </a:cubicBezTo>
                  <a:cubicBezTo>
                    <a:pt x="164221" y="161234"/>
                    <a:pt x="166613" y="37629"/>
                    <a:pt x="171450" y="78742"/>
                  </a:cubicBezTo>
                  <a:cubicBezTo>
                    <a:pt x="182585" y="173392"/>
                    <a:pt x="177800" y="269242"/>
                    <a:pt x="180975" y="364492"/>
                  </a:cubicBezTo>
                  <a:cubicBezTo>
                    <a:pt x="184150" y="310517"/>
                    <a:pt x="185374" y="256392"/>
                    <a:pt x="190500" y="202567"/>
                  </a:cubicBezTo>
                  <a:cubicBezTo>
                    <a:pt x="191741" y="189535"/>
                    <a:pt x="200025" y="177558"/>
                    <a:pt x="200025" y="164467"/>
                  </a:cubicBezTo>
                  <a:cubicBezTo>
                    <a:pt x="200025" y="154427"/>
                    <a:pt x="193675" y="183517"/>
                    <a:pt x="190500" y="193042"/>
                  </a:cubicBezTo>
                  <a:cubicBezTo>
                    <a:pt x="193675" y="208917"/>
                    <a:pt x="197735" y="224640"/>
                    <a:pt x="200025" y="240667"/>
                  </a:cubicBezTo>
                  <a:cubicBezTo>
                    <a:pt x="215976" y="352321"/>
                    <a:pt x="198601" y="293546"/>
                    <a:pt x="219075" y="354967"/>
                  </a:cubicBezTo>
                  <a:cubicBezTo>
                    <a:pt x="222250" y="323217"/>
                    <a:pt x="225711" y="291494"/>
                    <a:pt x="228600" y="259717"/>
                  </a:cubicBezTo>
                  <a:cubicBezTo>
                    <a:pt x="232061" y="221642"/>
                    <a:pt x="233658" y="183387"/>
                    <a:pt x="238125" y="145417"/>
                  </a:cubicBezTo>
                  <a:cubicBezTo>
                    <a:pt x="240017" y="129339"/>
                    <a:pt x="244988" y="113761"/>
                    <a:pt x="247650" y="97792"/>
                  </a:cubicBezTo>
                  <a:cubicBezTo>
                    <a:pt x="251341" y="75647"/>
                    <a:pt x="254000" y="53342"/>
                    <a:pt x="257175" y="31117"/>
                  </a:cubicBezTo>
                  <a:cubicBezTo>
                    <a:pt x="278281" y="178861"/>
                    <a:pt x="260408" y="38459"/>
                    <a:pt x="276225" y="307342"/>
                  </a:cubicBezTo>
                  <a:cubicBezTo>
                    <a:pt x="282884" y="420549"/>
                    <a:pt x="274632" y="388287"/>
                    <a:pt x="295275" y="450217"/>
                  </a:cubicBezTo>
                  <a:cubicBezTo>
                    <a:pt x="298450" y="437517"/>
                    <a:pt x="302388" y="424984"/>
                    <a:pt x="304800" y="412117"/>
                  </a:cubicBezTo>
                  <a:cubicBezTo>
                    <a:pt x="331415" y="270170"/>
                    <a:pt x="310098" y="339073"/>
                    <a:pt x="333375" y="269242"/>
                  </a:cubicBezTo>
                  <a:cubicBezTo>
                    <a:pt x="336550" y="237492"/>
                    <a:pt x="328630" y="202532"/>
                    <a:pt x="342900" y="173992"/>
                  </a:cubicBezTo>
                  <a:cubicBezTo>
                    <a:pt x="351537" y="156718"/>
                    <a:pt x="350292" y="211947"/>
                    <a:pt x="352425" y="231142"/>
                  </a:cubicBezTo>
                  <a:cubicBezTo>
                    <a:pt x="356647" y="269140"/>
                    <a:pt x="358775" y="307342"/>
                    <a:pt x="361950" y="345442"/>
                  </a:cubicBezTo>
                  <a:cubicBezTo>
                    <a:pt x="365125" y="332742"/>
                    <a:pt x="367335" y="319761"/>
                    <a:pt x="371475" y="307342"/>
                  </a:cubicBezTo>
                  <a:cubicBezTo>
                    <a:pt x="376882" y="291122"/>
                    <a:pt x="384522" y="275726"/>
                    <a:pt x="390525" y="259717"/>
                  </a:cubicBezTo>
                  <a:cubicBezTo>
                    <a:pt x="394050" y="250316"/>
                    <a:pt x="396875" y="240667"/>
                    <a:pt x="400050" y="231142"/>
                  </a:cubicBezTo>
                  <a:cubicBezTo>
                    <a:pt x="403225" y="186692"/>
                    <a:pt x="399908" y="141294"/>
                    <a:pt x="409575" y="97792"/>
                  </a:cubicBezTo>
                  <a:cubicBezTo>
                    <a:pt x="413087" y="81988"/>
                    <a:pt x="417489" y="129308"/>
                    <a:pt x="419100" y="145417"/>
                  </a:cubicBezTo>
                  <a:cubicBezTo>
                    <a:pt x="423849" y="192911"/>
                    <a:pt x="425450" y="240667"/>
                    <a:pt x="428625" y="288292"/>
                  </a:cubicBezTo>
                  <a:cubicBezTo>
                    <a:pt x="425450" y="307342"/>
                    <a:pt x="423290" y="326589"/>
                    <a:pt x="419100" y="345442"/>
                  </a:cubicBezTo>
                  <a:cubicBezTo>
                    <a:pt x="414482" y="366224"/>
                    <a:pt x="398318" y="381810"/>
                    <a:pt x="419100" y="402592"/>
                  </a:cubicBezTo>
                  <a:cubicBezTo>
                    <a:pt x="426200" y="409692"/>
                    <a:pt x="438150" y="408942"/>
                    <a:pt x="447675" y="412117"/>
                  </a:cubicBezTo>
                  <a:cubicBezTo>
                    <a:pt x="445044" y="364753"/>
                    <a:pt x="426386" y="154562"/>
                    <a:pt x="447675" y="97792"/>
                  </a:cubicBezTo>
                  <a:cubicBezTo>
                    <a:pt x="455791" y="76149"/>
                    <a:pt x="460643" y="142167"/>
                    <a:pt x="466725" y="164467"/>
                  </a:cubicBezTo>
                  <a:cubicBezTo>
                    <a:pt x="484665" y="230248"/>
                    <a:pt x="467524" y="176388"/>
                    <a:pt x="485775" y="231142"/>
                  </a:cubicBezTo>
                  <a:cubicBezTo>
                    <a:pt x="488950" y="288292"/>
                    <a:pt x="490736" y="345536"/>
                    <a:pt x="495300" y="402592"/>
                  </a:cubicBezTo>
                  <a:cubicBezTo>
                    <a:pt x="497090" y="424971"/>
                    <a:pt x="504825" y="469267"/>
                    <a:pt x="504825" y="46926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406" name="TextBox 54"/>
            <p:cNvSpPr txBox="1">
              <a:spLocks noChangeArrowheads="1"/>
            </p:cNvSpPr>
            <p:nvPr/>
          </p:nvSpPr>
          <p:spPr bwMode="auto">
            <a:xfrm>
              <a:off x="1905000" y="2362200"/>
              <a:ext cx="14478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Record signal</a:t>
              </a:r>
              <a:endParaRPr lang="zh-CN" altLang="en-US" sz="1100"/>
            </a:p>
          </p:txBody>
        </p:sp>
      </p:grpSp>
      <p:grpSp>
        <p:nvGrpSpPr>
          <p:cNvPr id="15372" name="组合 31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cxnSp>
          <p:nvCxnSpPr>
            <p:cNvPr id="59" name="直接箭头连接符 58"/>
            <p:cNvCxnSpPr/>
            <p:nvPr/>
          </p:nvCxnSpPr>
          <p:spPr>
            <a:xfrm>
              <a:off x="28956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/>
          </p:nvSpPr>
          <p:spPr>
            <a:xfrm>
              <a:off x="34290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402" name="TextBox 60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9144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Filtering</a:t>
              </a:r>
              <a:endParaRPr lang="zh-CN" altLang="en-US" sz="1100"/>
            </a:p>
          </p:txBody>
        </p:sp>
      </p:grpSp>
      <p:grpSp>
        <p:nvGrpSpPr>
          <p:cNvPr id="15373" name="组合 68"/>
          <p:cNvGrpSpPr>
            <a:grpSpLocks/>
          </p:cNvGrpSpPr>
          <p:nvPr/>
        </p:nvGrpSpPr>
        <p:grpSpPr bwMode="auto">
          <a:xfrm>
            <a:off x="5638800" y="1752600"/>
            <a:ext cx="1447800" cy="1039813"/>
            <a:chOff x="5638800" y="1752600"/>
            <a:chExt cx="1447800" cy="1040487"/>
          </a:xfrm>
        </p:grpSpPr>
        <p:grpSp>
          <p:nvGrpSpPr>
            <p:cNvPr id="15395" name="组合 31"/>
            <p:cNvGrpSpPr>
              <a:grpSpLocks/>
            </p:cNvGrpSpPr>
            <p:nvPr/>
          </p:nvGrpSpPr>
          <p:grpSpPr bwMode="auto">
            <a:xfrm>
              <a:off x="5638800" y="1752600"/>
              <a:ext cx="1447800" cy="1040487"/>
              <a:chOff x="2895600" y="1752600"/>
              <a:chExt cx="1447800" cy="1040487"/>
            </a:xfrm>
          </p:grpSpPr>
          <p:cxnSp>
            <p:nvCxnSpPr>
              <p:cNvPr id="76" name="直接箭头连接符 75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矩形 76"/>
              <p:cNvSpPr/>
              <p:nvPr/>
            </p:nvSpPr>
            <p:spPr>
              <a:xfrm>
                <a:off x="3429000" y="1752600"/>
                <a:ext cx="8382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399" name="TextBox 77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838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Relative Ranging</a:t>
                </a:r>
                <a:endParaRPr lang="zh-CN" altLang="en-US" sz="1100"/>
              </a:p>
            </p:txBody>
          </p:sp>
        </p:grpSp>
        <p:sp>
          <p:nvSpPr>
            <p:cNvPr id="15396" name="矩形 74"/>
            <p:cNvSpPr>
              <a:spLocks noChangeArrowheads="1"/>
            </p:cNvSpPr>
            <p:nvPr/>
          </p:nvSpPr>
          <p:spPr bwMode="auto">
            <a:xfrm>
              <a:off x="6096000" y="1828800"/>
              <a:ext cx="95410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b="1">
                  <a:solidFill>
                    <a:srgbClr val="007AD6"/>
                  </a:solidFill>
                </a:rPr>
                <a:t>∆t</a:t>
              </a:r>
              <a:r>
                <a:rPr lang="en-US" altLang="zh-CN" b="1" baseline="-25000">
                  <a:solidFill>
                    <a:srgbClr val="007AD6"/>
                  </a:solidFill>
                </a:rPr>
                <a:t>1 </a:t>
              </a:r>
              <a:r>
                <a:rPr lang="en-US" altLang="zh-CN" b="1">
                  <a:solidFill>
                    <a:srgbClr val="007AD6"/>
                  </a:solidFill>
                </a:rPr>
                <a:t> </a:t>
              </a:r>
              <a:r>
                <a:rPr lang="en-US" altLang="zh-CN" b="1"/>
                <a:t>- </a:t>
              </a:r>
              <a:r>
                <a:rPr lang="en-US" altLang="zh-CN" b="1">
                  <a:solidFill>
                    <a:srgbClr val="C00000"/>
                  </a:solidFill>
                </a:rPr>
                <a:t>∆t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5374" name="组合 78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7010400" y="1752600"/>
            <a:chExt cx="1752600" cy="1040487"/>
          </a:xfrm>
        </p:grpSpPr>
        <p:grpSp>
          <p:nvGrpSpPr>
            <p:cNvPr id="15390" name="组合 31"/>
            <p:cNvGrpSpPr>
              <a:grpSpLocks/>
            </p:cNvGrpSpPr>
            <p:nvPr/>
          </p:nvGrpSpPr>
          <p:grpSpPr bwMode="auto">
            <a:xfrm>
              <a:off x="7010400" y="1752600"/>
              <a:ext cx="1752600" cy="1040487"/>
              <a:chOff x="2895600" y="1752600"/>
              <a:chExt cx="1752600" cy="1040487"/>
            </a:xfrm>
          </p:grpSpPr>
          <p:cxnSp>
            <p:nvCxnSpPr>
              <p:cNvPr id="88" name="直接箭头连接符 87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矩形 88"/>
              <p:cNvSpPr/>
              <p:nvPr/>
            </p:nvSpPr>
            <p:spPr>
              <a:xfrm>
                <a:off x="3429000" y="1752600"/>
                <a:ext cx="9144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394" name="TextBox 89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11430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Location Classification</a:t>
                </a:r>
                <a:endParaRPr lang="zh-CN" altLang="en-US" sz="1100"/>
              </a:p>
            </p:txBody>
          </p:sp>
        </p:grpSp>
        <p:sp>
          <p:nvSpPr>
            <p:cNvPr id="15391" name="TextBox 80"/>
            <p:cNvSpPr txBox="1">
              <a:spLocks noChangeArrowheads="1"/>
            </p:cNvSpPr>
            <p:nvPr/>
          </p:nvSpPr>
          <p:spPr bwMode="auto">
            <a:xfrm>
              <a:off x="7543800" y="1762036"/>
              <a:ext cx="914400" cy="56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100" b="1"/>
                <a:t>Driver </a:t>
              </a:r>
            </a:p>
            <a:p>
              <a:pPr algn="ctr"/>
              <a:r>
                <a:rPr lang="en-US" altLang="zh-CN" sz="900" b="1"/>
                <a:t>v.s. </a:t>
              </a:r>
            </a:p>
            <a:p>
              <a:pPr algn="ctr"/>
              <a:r>
                <a:rPr lang="en-US" altLang="zh-CN" sz="1100" b="1"/>
                <a:t>non-Driver</a:t>
              </a:r>
              <a:endParaRPr lang="zh-CN" altLang="en-US" sz="1100" b="1"/>
            </a:p>
          </p:txBody>
        </p:sp>
      </p:grpSp>
      <p:sp>
        <p:nvSpPr>
          <p:cNvPr id="91" name="矩形 90"/>
          <p:cNvSpPr>
            <a:spLocks noChangeArrowheads="1"/>
          </p:cNvSpPr>
          <p:nvPr/>
        </p:nvSpPr>
        <p:spPr bwMode="auto">
          <a:xfrm>
            <a:off x="4876800" y="4038600"/>
            <a:ext cx="3983038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/>
              <a:t>STFT Filter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Moving window size </a:t>
            </a:r>
            <a:r>
              <a:rPr lang="en-US" altLang="zh-CN" i="1"/>
              <a:t>m:</a:t>
            </a:r>
            <a:r>
              <a:rPr lang="en-US" altLang="zh-CN"/>
              <a:t> 32 samples</a:t>
            </a:r>
          </a:p>
        </p:txBody>
      </p:sp>
      <p:grpSp>
        <p:nvGrpSpPr>
          <p:cNvPr id="14" name="组合 104"/>
          <p:cNvGrpSpPr>
            <a:grpSpLocks/>
          </p:cNvGrpSpPr>
          <p:nvPr/>
        </p:nvGrpSpPr>
        <p:grpSpPr bwMode="auto">
          <a:xfrm>
            <a:off x="1066800" y="2819400"/>
            <a:ext cx="3200400" cy="1828800"/>
            <a:chOff x="1371600" y="2819400"/>
            <a:chExt cx="3200400" cy="1828800"/>
          </a:xfrm>
        </p:grpSpPr>
        <p:sp>
          <p:nvSpPr>
            <p:cNvPr id="93" name="椭圆 92"/>
            <p:cNvSpPr/>
            <p:nvPr/>
          </p:nvSpPr>
          <p:spPr>
            <a:xfrm>
              <a:off x="1371600" y="3505200"/>
              <a:ext cx="1219200" cy="1143000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352800" y="3505200"/>
              <a:ext cx="1219200" cy="1143000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7" name="直接箭头连接符 96"/>
            <p:cNvCxnSpPr/>
            <p:nvPr/>
          </p:nvCxnSpPr>
          <p:spPr>
            <a:xfrm flipV="1">
              <a:off x="2286000" y="3276600"/>
              <a:ext cx="381000" cy="304800"/>
            </a:xfrm>
            <a:prstGeom prst="straightConnector1">
              <a:avLst/>
            </a:prstGeom>
            <a:ln w="38100">
              <a:solidFill>
                <a:srgbClr val="007AD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箭头连接符 99"/>
            <p:cNvCxnSpPr>
              <a:endCxn id="28" idx="0"/>
            </p:cNvCxnSpPr>
            <p:nvPr/>
          </p:nvCxnSpPr>
          <p:spPr>
            <a:xfrm rot="16200000" flipV="1">
              <a:off x="3005137" y="3233738"/>
              <a:ext cx="352425" cy="342900"/>
            </a:xfrm>
            <a:prstGeom prst="straightConnector1">
              <a:avLst/>
            </a:prstGeom>
            <a:ln w="38100">
              <a:solidFill>
                <a:srgbClr val="007AD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9" name="TextBox 100"/>
            <p:cNvSpPr txBox="1">
              <a:spLocks noChangeArrowheads="1"/>
            </p:cNvSpPr>
            <p:nvPr/>
          </p:nvSpPr>
          <p:spPr bwMode="auto">
            <a:xfrm>
              <a:off x="2209800" y="2819400"/>
              <a:ext cx="1524000" cy="381000"/>
            </a:xfrm>
            <a:prstGeom prst="rect">
              <a:avLst/>
            </a:prstGeom>
            <a:noFill/>
            <a:ln w="25400">
              <a:solidFill>
                <a:srgbClr val="C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rgbClr val="C00000"/>
                  </a:solidFill>
                </a:rPr>
                <a:t>Beep signal</a:t>
              </a:r>
              <a:endParaRPr lang="zh-CN" altLang="en-US" b="1">
                <a:solidFill>
                  <a:srgbClr val="C00000"/>
                </a:solidFill>
              </a:endParaRPr>
            </a:p>
          </p:txBody>
        </p:sp>
      </p:grpSp>
      <p:grpSp>
        <p:nvGrpSpPr>
          <p:cNvPr id="15377" name="组合 73"/>
          <p:cNvGrpSpPr>
            <a:grpSpLocks/>
          </p:cNvGrpSpPr>
          <p:nvPr/>
        </p:nvGrpSpPr>
        <p:grpSpPr bwMode="auto">
          <a:xfrm>
            <a:off x="4267200" y="1752600"/>
            <a:ext cx="1447800" cy="1039813"/>
            <a:chOff x="4267200" y="1752600"/>
            <a:chExt cx="1447800" cy="1040487"/>
          </a:xfrm>
        </p:grpSpPr>
        <p:grpSp>
          <p:nvGrpSpPr>
            <p:cNvPr id="15378" name="组合 31"/>
            <p:cNvGrpSpPr>
              <a:grpSpLocks/>
            </p:cNvGrpSpPr>
            <p:nvPr/>
          </p:nvGrpSpPr>
          <p:grpSpPr bwMode="auto">
            <a:xfrm>
              <a:off x="4267200" y="1752600"/>
              <a:ext cx="1447800" cy="1040487"/>
              <a:chOff x="2895600" y="1752600"/>
              <a:chExt cx="1447800" cy="1040487"/>
            </a:xfrm>
          </p:grpSpPr>
          <p:cxnSp>
            <p:nvCxnSpPr>
              <p:cNvPr id="70" name="直接箭头连接符 69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83" name="TextBox 71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838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Signal Detection</a:t>
                </a:r>
                <a:endParaRPr lang="zh-CN" altLang="en-US" sz="1100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429000" y="1752600"/>
                <a:ext cx="8382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15379" name="组合 61"/>
            <p:cNvGrpSpPr>
              <a:grpSpLocks/>
            </p:cNvGrpSpPr>
            <p:nvPr/>
          </p:nvGrpSpPr>
          <p:grpSpPr bwMode="auto">
            <a:xfrm>
              <a:off x="4876800" y="1828800"/>
              <a:ext cx="685800" cy="457200"/>
              <a:chOff x="2038350" y="3657600"/>
              <a:chExt cx="5067300" cy="1933575"/>
            </a:xfrm>
          </p:grpSpPr>
          <p:pic>
            <p:nvPicPr>
              <p:cNvPr id="15380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038350" y="3657600"/>
                <a:ext cx="5067300" cy="1933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81" name="Picture 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590800" y="3733800"/>
                <a:ext cx="4267199" cy="14295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4.44444E-6 L -0.13334 0.32222 " pathEditMode="relative" ptsTypes="AA">
                                      <p:cBhvr>
                                        <p:cTn id="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3"/>
          <p:cNvGrpSpPr>
            <a:grpSpLocks/>
          </p:cNvGrpSpPr>
          <p:nvPr/>
        </p:nvGrpSpPr>
        <p:grpSpPr bwMode="auto">
          <a:xfrm>
            <a:off x="4876800" y="1828800"/>
            <a:ext cx="685800" cy="457200"/>
            <a:chOff x="4876800" y="1828800"/>
            <a:chExt cx="685800" cy="457200"/>
          </a:xfrm>
        </p:grpSpPr>
        <p:pic>
          <p:nvPicPr>
            <p:cNvPr id="1645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800" y="1828800"/>
              <a:ext cx="685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5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1568" y="1846818"/>
              <a:ext cx="577516" cy="338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0C8A21-B65F-4F08-B590-74097F94243F}" type="slidenum">
              <a:rPr lang="en-US" altLang="zh-CN" smtClean="0">
                <a:latin typeface="Arial" charset="0"/>
                <a:cs typeface="Arial" charset="0"/>
              </a:rPr>
              <a:pPr/>
              <a:t>14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371600" y="5715000"/>
            <a:ext cx="312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/>
              <a:t>Signal Detection</a:t>
            </a:r>
            <a:endParaRPr lang="zh-CN" altLang="en-US" sz="2400"/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5562600" y="4114800"/>
            <a:ext cx="32321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Threshold </a:t>
            </a:r>
            <a:r>
              <a:rPr lang="en-US" altLang="zh-CN" i="1"/>
              <a:t>t</a:t>
            </a:r>
            <a:r>
              <a:rPr lang="en-US" altLang="zh-CN" i="1" baseline="-25000"/>
              <a:t>d: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Based on noise: </a:t>
            </a:r>
            <a:r>
              <a:rPr lang="en-US" altLang="zh-CN" b="1"/>
              <a:t>μ + 3</a:t>
            </a:r>
            <a:r>
              <a:rPr lang="en-US" altLang="zh-CN" b="1">
                <a:sym typeface="Wingdings" pitchFamily="2" charset="2"/>
              </a:rPr>
              <a:t></a:t>
            </a:r>
            <a:r>
              <a:rPr lang="el-GR" altLang="zh-CN" b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σ</a:t>
            </a:r>
            <a:r>
              <a:rPr lang="en-US" altLang="zh-CN" b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altLang="zh-CN" b="1"/>
          </a:p>
          <a:p>
            <a:pPr>
              <a:buFont typeface="Wingdings" pitchFamily="2" charset="2"/>
              <a:buChar char="Ø"/>
            </a:pPr>
            <a:r>
              <a:rPr lang="en-US" altLang="zh-CN" sz="1600"/>
              <a:t>99.7% confidence level of noise</a:t>
            </a:r>
            <a:endParaRPr lang="en-US" altLang="zh-CN"/>
          </a:p>
        </p:txBody>
      </p:sp>
      <p:sp>
        <p:nvSpPr>
          <p:cNvPr id="76" name="矩形 75"/>
          <p:cNvSpPr>
            <a:spLocks noChangeArrowheads="1"/>
          </p:cNvSpPr>
          <p:nvPr/>
        </p:nvSpPr>
        <p:spPr bwMode="auto">
          <a:xfrm>
            <a:off x="5715000" y="5257800"/>
            <a:ext cx="2714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Robust window </a:t>
            </a:r>
            <a:r>
              <a:rPr lang="en-US" altLang="zh-CN" i="1"/>
              <a:t>W</a:t>
            </a:r>
            <a:r>
              <a:rPr lang="en-US" altLang="zh-CN" i="1" baseline="-2500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Reduce false detection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40 samples</a:t>
            </a:r>
          </a:p>
        </p:txBody>
      </p:sp>
      <p:grpSp>
        <p:nvGrpSpPr>
          <p:cNvPr id="16392" name="组合 96"/>
          <p:cNvGrpSpPr>
            <a:grpSpLocks/>
          </p:cNvGrpSpPr>
          <p:nvPr/>
        </p:nvGrpSpPr>
        <p:grpSpPr bwMode="auto">
          <a:xfrm>
            <a:off x="685800" y="1752600"/>
            <a:ext cx="838200" cy="533400"/>
            <a:chOff x="685800" y="1752600"/>
            <a:chExt cx="838200" cy="533400"/>
          </a:xfrm>
        </p:grpSpPr>
        <p:grpSp>
          <p:nvGrpSpPr>
            <p:cNvPr id="16440" name="组合 78"/>
            <p:cNvGrpSpPr>
              <a:grpSpLocks/>
            </p:cNvGrpSpPr>
            <p:nvPr/>
          </p:nvGrpSpPr>
          <p:grpSpPr bwMode="auto">
            <a:xfrm>
              <a:off x="685803" y="1828800"/>
              <a:ext cx="762001" cy="457200"/>
              <a:chOff x="1295404" y="2590800"/>
              <a:chExt cx="1066802" cy="641350"/>
            </a:xfrm>
          </p:grpSpPr>
          <p:grpSp>
            <p:nvGrpSpPr>
              <p:cNvPr id="16442" name="组合 47"/>
              <p:cNvGrpSpPr>
                <a:grpSpLocks/>
              </p:cNvGrpSpPr>
              <p:nvPr/>
            </p:nvGrpSpPr>
            <p:grpSpPr bwMode="auto">
              <a:xfrm>
                <a:off x="12954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59" name="任意多边形 58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60" name="直接连接符 59"/>
                <p:cNvCxnSpPr>
                  <a:stCxn id="59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43" name="组合 48"/>
              <p:cNvGrpSpPr>
                <a:grpSpLocks/>
              </p:cNvGrpSpPr>
              <p:nvPr/>
            </p:nvGrpSpPr>
            <p:grpSpPr bwMode="auto">
              <a:xfrm>
                <a:off x="18288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56" name="任意多边形 55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57" name="直接连接符 56"/>
                <p:cNvCxnSpPr>
                  <a:stCxn id="56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3" name="矩形 52"/>
            <p:cNvSpPr/>
            <p:nvPr/>
          </p:nvSpPr>
          <p:spPr>
            <a:xfrm>
              <a:off x="685800" y="1752600"/>
              <a:ext cx="838200" cy="533400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6393" name="TextBox 67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grpSp>
        <p:nvGrpSpPr>
          <p:cNvPr id="16394" name="组合 60"/>
          <p:cNvGrpSpPr>
            <a:grpSpLocks/>
          </p:cNvGrpSpPr>
          <p:nvPr/>
        </p:nvGrpSpPr>
        <p:grpSpPr bwMode="auto">
          <a:xfrm>
            <a:off x="1524000" y="1752600"/>
            <a:ext cx="1828800" cy="871538"/>
            <a:chOff x="1524000" y="1752600"/>
            <a:chExt cx="1828800" cy="871210"/>
          </a:xfrm>
        </p:grpSpPr>
        <p:cxnSp>
          <p:nvCxnSpPr>
            <p:cNvPr id="70" name="直接箭头连接符 69"/>
            <p:cNvCxnSpPr/>
            <p:nvPr/>
          </p:nvCxnSpPr>
          <p:spPr>
            <a:xfrm>
              <a:off x="15240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20574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2209800" y="1816076"/>
              <a:ext cx="504825" cy="469723"/>
            </a:xfrm>
            <a:custGeom>
              <a:avLst/>
              <a:gdLst>
                <a:gd name="connsiteX0" fmla="*/ 0 w 504825"/>
                <a:gd name="connsiteY0" fmla="*/ 316867 h 469267"/>
                <a:gd name="connsiteX1" fmla="*/ 9525 w 504825"/>
                <a:gd name="connsiteY1" fmla="*/ 202567 h 469267"/>
                <a:gd name="connsiteX2" fmla="*/ 19050 w 504825"/>
                <a:gd name="connsiteY2" fmla="*/ 154942 h 469267"/>
                <a:gd name="connsiteX3" fmla="*/ 28575 w 504825"/>
                <a:gd name="connsiteY3" fmla="*/ 240667 h 469267"/>
                <a:gd name="connsiteX4" fmla="*/ 38100 w 504825"/>
                <a:gd name="connsiteY4" fmla="*/ 431167 h 469267"/>
                <a:gd name="connsiteX5" fmla="*/ 57150 w 504825"/>
                <a:gd name="connsiteY5" fmla="*/ 393067 h 469267"/>
                <a:gd name="connsiteX6" fmla="*/ 66675 w 504825"/>
                <a:gd name="connsiteY6" fmla="*/ 364492 h 469267"/>
                <a:gd name="connsiteX7" fmla="*/ 85725 w 504825"/>
                <a:gd name="connsiteY7" fmla="*/ 183517 h 469267"/>
                <a:gd name="connsiteX8" fmla="*/ 95250 w 504825"/>
                <a:gd name="connsiteY8" fmla="*/ 212092 h 469267"/>
                <a:gd name="connsiteX9" fmla="*/ 104775 w 504825"/>
                <a:gd name="connsiteY9" fmla="*/ 354967 h 469267"/>
                <a:gd name="connsiteX10" fmla="*/ 114300 w 504825"/>
                <a:gd name="connsiteY10" fmla="*/ 316867 h 469267"/>
                <a:gd name="connsiteX11" fmla="*/ 123825 w 504825"/>
                <a:gd name="connsiteY11" fmla="*/ 12067 h 469267"/>
                <a:gd name="connsiteX12" fmla="*/ 142875 w 504825"/>
                <a:gd name="connsiteY12" fmla="*/ 374017 h 469267"/>
                <a:gd name="connsiteX13" fmla="*/ 152400 w 504825"/>
                <a:gd name="connsiteY13" fmla="*/ 421642 h 469267"/>
                <a:gd name="connsiteX14" fmla="*/ 161925 w 504825"/>
                <a:gd name="connsiteY14" fmla="*/ 202567 h 469267"/>
                <a:gd name="connsiteX15" fmla="*/ 171450 w 504825"/>
                <a:gd name="connsiteY15" fmla="*/ 78742 h 469267"/>
                <a:gd name="connsiteX16" fmla="*/ 180975 w 504825"/>
                <a:gd name="connsiteY16" fmla="*/ 364492 h 469267"/>
                <a:gd name="connsiteX17" fmla="*/ 190500 w 504825"/>
                <a:gd name="connsiteY17" fmla="*/ 202567 h 469267"/>
                <a:gd name="connsiteX18" fmla="*/ 200025 w 504825"/>
                <a:gd name="connsiteY18" fmla="*/ 164467 h 469267"/>
                <a:gd name="connsiteX19" fmla="*/ 190500 w 504825"/>
                <a:gd name="connsiteY19" fmla="*/ 193042 h 469267"/>
                <a:gd name="connsiteX20" fmla="*/ 200025 w 504825"/>
                <a:gd name="connsiteY20" fmla="*/ 240667 h 469267"/>
                <a:gd name="connsiteX21" fmla="*/ 219075 w 504825"/>
                <a:gd name="connsiteY21" fmla="*/ 354967 h 469267"/>
                <a:gd name="connsiteX22" fmla="*/ 228600 w 504825"/>
                <a:gd name="connsiteY22" fmla="*/ 259717 h 469267"/>
                <a:gd name="connsiteX23" fmla="*/ 238125 w 504825"/>
                <a:gd name="connsiteY23" fmla="*/ 145417 h 469267"/>
                <a:gd name="connsiteX24" fmla="*/ 247650 w 504825"/>
                <a:gd name="connsiteY24" fmla="*/ 97792 h 469267"/>
                <a:gd name="connsiteX25" fmla="*/ 257175 w 504825"/>
                <a:gd name="connsiteY25" fmla="*/ 31117 h 469267"/>
                <a:gd name="connsiteX26" fmla="*/ 276225 w 504825"/>
                <a:gd name="connsiteY26" fmla="*/ 307342 h 469267"/>
                <a:gd name="connsiteX27" fmla="*/ 295275 w 504825"/>
                <a:gd name="connsiteY27" fmla="*/ 450217 h 469267"/>
                <a:gd name="connsiteX28" fmla="*/ 304800 w 504825"/>
                <a:gd name="connsiteY28" fmla="*/ 412117 h 469267"/>
                <a:gd name="connsiteX29" fmla="*/ 333375 w 504825"/>
                <a:gd name="connsiteY29" fmla="*/ 269242 h 469267"/>
                <a:gd name="connsiteX30" fmla="*/ 342900 w 504825"/>
                <a:gd name="connsiteY30" fmla="*/ 173992 h 469267"/>
                <a:gd name="connsiteX31" fmla="*/ 352425 w 504825"/>
                <a:gd name="connsiteY31" fmla="*/ 231142 h 469267"/>
                <a:gd name="connsiteX32" fmla="*/ 361950 w 504825"/>
                <a:gd name="connsiteY32" fmla="*/ 345442 h 469267"/>
                <a:gd name="connsiteX33" fmla="*/ 371475 w 504825"/>
                <a:gd name="connsiteY33" fmla="*/ 307342 h 469267"/>
                <a:gd name="connsiteX34" fmla="*/ 390525 w 504825"/>
                <a:gd name="connsiteY34" fmla="*/ 259717 h 469267"/>
                <a:gd name="connsiteX35" fmla="*/ 400050 w 504825"/>
                <a:gd name="connsiteY35" fmla="*/ 231142 h 469267"/>
                <a:gd name="connsiteX36" fmla="*/ 409575 w 504825"/>
                <a:gd name="connsiteY36" fmla="*/ 97792 h 469267"/>
                <a:gd name="connsiteX37" fmla="*/ 419100 w 504825"/>
                <a:gd name="connsiteY37" fmla="*/ 145417 h 469267"/>
                <a:gd name="connsiteX38" fmla="*/ 428625 w 504825"/>
                <a:gd name="connsiteY38" fmla="*/ 288292 h 469267"/>
                <a:gd name="connsiteX39" fmla="*/ 419100 w 504825"/>
                <a:gd name="connsiteY39" fmla="*/ 345442 h 469267"/>
                <a:gd name="connsiteX40" fmla="*/ 419100 w 504825"/>
                <a:gd name="connsiteY40" fmla="*/ 402592 h 469267"/>
                <a:gd name="connsiteX41" fmla="*/ 447675 w 504825"/>
                <a:gd name="connsiteY41" fmla="*/ 412117 h 469267"/>
                <a:gd name="connsiteX42" fmla="*/ 447675 w 504825"/>
                <a:gd name="connsiteY42" fmla="*/ 97792 h 469267"/>
                <a:gd name="connsiteX43" fmla="*/ 466725 w 504825"/>
                <a:gd name="connsiteY43" fmla="*/ 164467 h 469267"/>
                <a:gd name="connsiteX44" fmla="*/ 485775 w 504825"/>
                <a:gd name="connsiteY44" fmla="*/ 231142 h 469267"/>
                <a:gd name="connsiteX45" fmla="*/ 495300 w 504825"/>
                <a:gd name="connsiteY45" fmla="*/ 402592 h 469267"/>
                <a:gd name="connsiteX46" fmla="*/ 504825 w 504825"/>
                <a:gd name="connsiteY46" fmla="*/ 469267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4825" h="469267">
                  <a:moveTo>
                    <a:pt x="0" y="316867"/>
                  </a:moveTo>
                  <a:cubicBezTo>
                    <a:pt x="3175" y="278767"/>
                    <a:pt x="5058" y="240537"/>
                    <a:pt x="9525" y="202567"/>
                  </a:cubicBezTo>
                  <a:cubicBezTo>
                    <a:pt x="11417" y="186489"/>
                    <a:pt x="11810" y="140462"/>
                    <a:pt x="19050" y="154942"/>
                  </a:cubicBezTo>
                  <a:cubicBezTo>
                    <a:pt x="31908" y="180658"/>
                    <a:pt x="25400" y="212092"/>
                    <a:pt x="28575" y="240667"/>
                  </a:cubicBezTo>
                  <a:cubicBezTo>
                    <a:pt x="31750" y="304167"/>
                    <a:pt x="26383" y="368677"/>
                    <a:pt x="38100" y="431167"/>
                  </a:cubicBezTo>
                  <a:cubicBezTo>
                    <a:pt x="40717" y="445123"/>
                    <a:pt x="51557" y="406118"/>
                    <a:pt x="57150" y="393067"/>
                  </a:cubicBezTo>
                  <a:cubicBezTo>
                    <a:pt x="61105" y="383839"/>
                    <a:pt x="63500" y="374017"/>
                    <a:pt x="66675" y="364492"/>
                  </a:cubicBezTo>
                  <a:cubicBezTo>
                    <a:pt x="80993" y="20861"/>
                    <a:pt x="60369" y="82092"/>
                    <a:pt x="85725" y="183517"/>
                  </a:cubicBezTo>
                  <a:cubicBezTo>
                    <a:pt x="88160" y="193257"/>
                    <a:pt x="92075" y="202567"/>
                    <a:pt x="95250" y="212092"/>
                  </a:cubicBezTo>
                  <a:cubicBezTo>
                    <a:pt x="98425" y="259717"/>
                    <a:pt x="96237" y="308006"/>
                    <a:pt x="104775" y="354967"/>
                  </a:cubicBezTo>
                  <a:cubicBezTo>
                    <a:pt x="107117" y="367847"/>
                    <a:pt x="113574" y="329938"/>
                    <a:pt x="114300" y="316867"/>
                  </a:cubicBezTo>
                  <a:cubicBezTo>
                    <a:pt x="119939" y="215374"/>
                    <a:pt x="120650" y="113667"/>
                    <a:pt x="123825" y="12067"/>
                  </a:cubicBezTo>
                  <a:cubicBezTo>
                    <a:pt x="160667" y="159434"/>
                    <a:pt x="123695" y="0"/>
                    <a:pt x="142875" y="374017"/>
                  </a:cubicBezTo>
                  <a:cubicBezTo>
                    <a:pt x="143704" y="390185"/>
                    <a:pt x="149225" y="405767"/>
                    <a:pt x="152400" y="421642"/>
                  </a:cubicBezTo>
                  <a:cubicBezTo>
                    <a:pt x="155575" y="348617"/>
                    <a:pt x="157870" y="275548"/>
                    <a:pt x="161925" y="202567"/>
                  </a:cubicBezTo>
                  <a:cubicBezTo>
                    <a:pt x="164221" y="161234"/>
                    <a:pt x="166613" y="37629"/>
                    <a:pt x="171450" y="78742"/>
                  </a:cubicBezTo>
                  <a:cubicBezTo>
                    <a:pt x="182585" y="173392"/>
                    <a:pt x="177800" y="269242"/>
                    <a:pt x="180975" y="364492"/>
                  </a:cubicBezTo>
                  <a:cubicBezTo>
                    <a:pt x="184150" y="310517"/>
                    <a:pt x="185374" y="256392"/>
                    <a:pt x="190500" y="202567"/>
                  </a:cubicBezTo>
                  <a:cubicBezTo>
                    <a:pt x="191741" y="189535"/>
                    <a:pt x="200025" y="177558"/>
                    <a:pt x="200025" y="164467"/>
                  </a:cubicBezTo>
                  <a:cubicBezTo>
                    <a:pt x="200025" y="154427"/>
                    <a:pt x="193675" y="183517"/>
                    <a:pt x="190500" y="193042"/>
                  </a:cubicBezTo>
                  <a:cubicBezTo>
                    <a:pt x="193675" y="208917"/>
                    <a:pt x="197735" y="224640"/>
                    <a:pt x="200025" y="240667"/>
                  </a:cubicBezTo>
                  <a:cubicBezTo>
                    <a:pt x="215976" y="352321"/>
                    <a:pt x="198601" y="293546"/>
                    <a:pt x="219075" y="354967"/>
                  </a:cubicBezTo>
                  <a:cubicBezTo>
                    <a:pt x="222250" y="323217"/>
                    <a:pt x="225711" y="291494"/>
                    <a:pt x="228600" y="259717"/>
                  </a:cubicBezTo>
                  <a:cubicBezTo>
                    <a:pt x="232061" y="221642"/>
                    <a:pt x="233658" y="183387"/>
                    <a:pt x="238125" y="145417"/>
                  </a:cubicBezTo>
                  <a:cubicBezTo>
                    <a:pt x="240017" y="129339"/>
                    <a:pt x="244988" y="113761"/>
                    <a:pt x="247650" y="97792"/>
                  </a:cubicBezTo>
                  <a:cubicBezTo>
                    <a:pt x="251341" y="75647"/>
                    <a:pt x="254000" y="53342"/>
                    <a:pt x="257175" y="31117"/>
                  </a:cubicBezTo>
                  <a:cubicBezTo>
                    <a:pt x="278281" y="178861"/>
                    <a:pt x="260408" y="38459"/>
                    <a:pt x="276225" y="307342"/>
                  </a:cubicBezTo>
                  <a:cubicBezTo>
                    <a:pt x="282884" y="420549"/>
                    <a:pt x="274632" y="388287"/>
                    <a:pt x="295275" y="450217"/>
                  </a:cubicBezTo>
                  <a:cubicBezTo>
                    <a:pt x="298450" y="437517"/>
                    <a:pt x="302388" y="424984"/>
                    <a:pt x="304800" y="412117"/>
                  </a:cubicBezTo>
                  <a:cubicBezTo>
                    <a:pt x="331415" y="270170"/>
                    <a:pt x="310098" y="339073"/>
                    <a:pt x="333375" y="269242"/>
                  </a:cubicBezTo>
                  <a:cubicBezTo>
                    <a:pt x="336550" y="237492"/>
                    <a:pt x="328630" y="202532"/>
                    <a:pt x="342900" y="173992"/>
                  </a:cubicBezTo>
                  <a:cubicBezTo>
                    <a:pt x="351537" y="156718"/>
                    <a:pt x="350292" y="211947"/>
                    <a:pt x="352425" y="231142"/>
                  </a:cubicBezTo>
                  <a:cubicBezTo>
                    <a:pt x="356647" y="269140"/>
                    <a:pt x="358775" y="307342"/>
                    <a:pt x="361950" y="345442"/>
                  </a:cubicBezTo>
                  <a:cubicBezTo>
                    <a:pt x="365125" y="332742"/>
                    <a:pt x="367335" y="319761"/>
                    <a:pt x="371475" y="307342"/>
                  </a:cubicBezTo>
                  <a:cubicBezTo>
                    <a:pt x="376882" y="291122"/>
                    <a:pt x="384522" y="275726"/>
                    <a:pt x="390525" y="259717"/>
                  </a:cubicBezTo>
                  <a:cubicBezTo>
                    <a:pt x="394050" y="250316"/>
                    <a:pt x="396875" y="240667"/>
                    <a:pt x="400050" y="231142"/>
                  </a:cubicBezTo>
                  <a:cubicBezTo>
                    <a:pt x="403225" y="186692"/>
                    <a:pt x="399908" y="141294"/>
                    <a:pt x="409575" y="97792"/>
                  </a:cubicBezTo>
                  <a:cubicBezTo>
                    <a:pt x="413087" y="81988"/>
                    <a:pt x="417489" y="129308"/>
                    <a:pt x="419100" y="145417"/>
                  </a:cubicBezTo>
                  <a:cubicBezTo>
                    <a:pt x="423849" y="192911"/>
                    <a:pt x="425450" y="240667"/>
                    <a:pt x="428625" y="288292"/>
                  </a:cubicBezTo>
                  <a:cubicBezTo>
                    <a:pt x="425450" y="307342"/>
                    <a:pt x="423290" y="326589"/>
                    <a:pt x="419100" y="345442"/>
                  </a:cubicBezTo>
                  <a:cubicBezTo>
                    <a:pt x="414482" y="366224"/>
                    <a:pt x="398318" y="381810"/>
                    <a:pt x="419100" y="402592"/>
                  </a:cubicBezTo>
                  <a:cubicBezTo>
                    <a:pt x="426200" y="409692"/>
                    <a:pt x="438150" y="408942"/>
                    <a:pt x="447675" y="412117"/>
                  </a:cubicBezTo>
                  <a:cubicBezTo>
                    <a:pt x="445044" y="364753"/>
                    <a:pt x="426386" y="154562"/>
                    <a:pt x="447675" y="97792"/>
                  </a:cubicBezTo>
                  <a:cubicBezTo>
                    <a:pt x="455791" y="76149"/>
                    <a:pt x="460643" y="142167"/>
                    <a:pt x="466725" y="164467"/>
                  </a:cubicBezTo>
                  <a:cubicBezTo>
                    <a:pt x="484665" y="230248"/>
                    <a:pt x="467524" y="176388"/>
                    <a:pt x="485775" y="231142"/>
                  </a:cubicBezTo>
                  <a:cubicBezTo>
                    <a:pt x="488950" y="288292"/>
                    <a:pt x="490736" y="345536"/>
                    <a:pt x="495300" y="402592"/>
                  </a:cubicBezTo>
                  <a:cubicBezTo>
                    <a:pt x="497090" y="424971"/>
                    <a:pt x="504825" y="469267"/>
                    <a:pt x="504825" y="46926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439" name="TextBox 72"/>
            <p:cNvSpPr txBox="1">
              <a:spLocks noChangeArrowheads="1"/>
            </p:cNvSpPr>
            <p:nvPr/>
          </p:nvSpPr>
          <p:spPr bwMode="auto">
            <a:xfrm>
              <a:off x="1905000" y="2362200"/>
              <a:ext cx="14478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Record signal</a:t>
              </a:r>
              <a:endParaRPr lang="zh-CN" altLang="en-US" sz="1100"/>
            </a:p>
          </p:txBody>
        </p:sp>
      </p:grpSp>
      <p:grpSp>
        <p:nvGrpSpPr>
          <p:cNvPr id="16395" name="组合 37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pic>
          <p:nvPicPr>
            <p:cNvPr id="1643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81400" y="1752600"/>
              <a:ext cx="474913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432" name="组合 31"/>
            <p:cNvGrpSpPr>
              <a:grpSpLocks/>
            </p:cNvGrpSpPr>
            <p:nvPr/>
          </p:nvGrpSpPr>
          <p:grpSpPr bwMode="auto">
            <a:xfrm>
              <a:off x="2895600" y="1752600"/>
              <a:ext cx="1524000" cy="871210"/>
              <a:chOff x="2895600" y="1752600"/>
              <a:chExt cx="1524000" cy="871210"/>
            </a:xfrm>
          </p:grpSpPr>
          <p:cxnSp>
            <p:nvCxnSpPr>
              <p:cNvPr id="80" name="直接箭头连接符 79"/>
              <p:cNvCxnSpPr/>
              <p:nvPr/>
            </p:nvCxnSpPr>
            <p:spPr>
              <a:xfrm>
                <a:off x="2895600" y="2057285"/>
                <a:ext cx="533400" cy="1587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矩形 80"/>
              <p:cNvSpPr/>
              <p:nvPr/>
            </p:nvSpPr>
            <p:spPr>
              <a:xfrm>
                <a:off x="3429000" y="1752600"/>
                <a:ext cx="838200" cy="533199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435" name="TextBox 87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9144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Filtering</a:t>
                </a:r>
                <a:endParaRPr lang="zh-CN" altLang="en-US" sz="1100"/>
              </a:p>
            </p:txBody>
          </p:sp>
        </p:grpSp>
      </p:grpSp>
      <p:grpSp>
        <p:nvGrpSpPr>
          <p:cNvPr id="16396" name="组合 31"/>
          <p:cNvGrpSpPr>
            <a:grpSpLocks/>
          </p:cNvGrpSpPr>
          <p:nvPr/>
        </p:nvGrpSpPr>
        <p:grpSpPr bwMode="auto">
          <a:xfrm>
            <a:off x="4267200" y="1752600"/>
            <a:ext cx="1447800" cy="1039813"/>
            <a:chOff x="2895600" y="1752600"/>
            <a:chExt cx="1447800" cy="1040487"/>
          </a:xfrm>
        </p:grpSpPr>
        <p:cxnSp>
          <p:nvCxnSpPr>
            <p:cNvPr id="94" name="直接箭头连接符 93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矩形 94"/>
            <p:cNvSpPr/>
            <p:nvPr/>
          </p:nvSpPr>
          <p:spPr>
            <a:xfrm>
              <a:off x="3429000" y="1752600"/>
              <a:ext cx="8382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430" name="TextBox 96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838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Signal Detection</a:t>
              </a:r>
              <a:endParaRPr lang="zh-CN" altLang="en-US" sz="1100"/>
            </a:p>
          </p:txBody>
        </p:sp>
      </p:grpSp>
      <p:grpSp>
        <p:nvGrpSpPr>
          <p:cNvPr id="16397" name="组合 68"/>
          <p:cNvGrpSpPr>
            <a:grpSpLocks/>
          </p:cNvGrpSpPr>
          <p:nvPr/>
        </p:nvGrpSpPr>
        <p:grpSpPr bwMode="auto">
          <a:xfrm>
            <a:off x="5638800" y="1752600"/>
            <a:ext cx="1447800" cy="1039813"/>
            <a:chOff x="5638800" y="1752600"/>
            <a:chExt cx="1447800" cy="1040487"/>
          </a:xfrm>
        </p:grpSpPr>
        <p:grpSp>
          <p:nvGrpSpPr>
            <p:cNvPr id="16423" name="组合 31"/>
            <p:cNvGrpSpPr>
              <a:grpSpLocks/>
            </p:cNvGrpSpPr>
            <p:nvPr/>
          </p:nvGrpSpPr>
          <p:grpSpPr bwMode="auto">
            <a:xfrm>
              <a:off x="5638800" y="1752600"/>
              <a:ext cx="1447800" cy="1040487"/>
              <a:chOff x="2895600" y="1752600"/>
              <a:chExt cx="1447800" cy="1040487"/>
            </a:xfrm>
          </p:grpSpPr>
          <p:cxnSp>
            <p:nvCxnSpPr>
              <p:cNvPr id="102" name="直接箭头连接符 101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矩形 102"/>
              <p:cNvSpPr/>
              <p:nvPr/>
            </p:nvSpPr>
            <p:spPr>
              <a:xfrm>
                <a:off x="3429000" y="1752600"/>
                <a:ext cx="8382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427" name="TextBox 103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838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Relative Ranging</a:t>
                </a:r>
                <a:endParaRPr lang="zh-CN" altLang="en-US" sz="1100"/>
              </a:p>
            </p:txBody>
          </p:sp>
        </p:grpSp>
        <p:sp>
          <p:nvSpPr>
            <p:cNvPr id="16424" name="矩形 100"/>
            <p:cNvSpPr>
              <a:spLocks noChangeArrowheads="1"/>
            </p:cNvSpPr>
            <p:nvPr/>
          </p:nvSpPr>
          <p:spPr bwMode="auto">
            <a:xfrm>
              <a:off x="6096000" y="1828800"/>
              <a:ext cx="95410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b="1">
                  <a:solidFill>
                    <a:srgbClr val="007AD6"/>
                  </a:solidFill>
                </a:rPr>
                <a:t>∆t</a:t>
              </a:r>
              <a:r>
                <a:rPr lang="en-US" altLang="zh-CN" b="1" baseline="-25000">
                  <a:solidFill>
                    <a:srgbClr val="007AD6"/>
                  </a:solidFill>
                </a:rPr>
                <a:t>1 </a:t>
              </a:r>
              <a:r>
                <a:rPr lang="en-US" altLang="zh-CN" b="1">
                  <a:solidFill>
                    <a:srgbClr val="007AD6"/>
                  </a:solidFill>
                </a:rPr>
                <a:t> </a:t>
              </a:r>
              <a:r>
                <a:rPr lang="en-US" altLang="zh-CN" b="1"/>
                <a:t>- </a:t>
              </a:r>
              <a:r>
                <a:rPr lang="en-US" altLang="zh-CN" b="1">
                  <a:solidFill>
                    <a:srgbClr val="C00000"/>
                  </a:solidFill>
                </a:rPr>
                <a:t>∆t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6398" name="组合 104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7010400" y="1752600"/>
            <a:chExt cx="1752600" cy="1040487"/>
          </a:xfrm>
        </p:grpSpPr>
        <p:grpSp>
          <p:nvGrpSpPr>
            <p:cNvPr id="16418" name="组合 31"/>
            <p:cNvGrpSpPr>
              <a:grpSpLocks/>
            </p:cNvGrpSpPr>
            <p:nvPr/>
          </p:nvGrpSpPr>
          <p:grpSpPr bwMode="auto">
            <a:xfrm>
              <a:off x="7010400" y="1752600"/>
              <a:ext cx="1752600" cy="1040487"/>
              <a:chOff x="2895600" y="1752600"/>
              <a:chExt cx="1752600" cy="1040487"/>
            </a:xfrm>
          </p:grpSpPr>
          <p:cxnSp>
            <p:nvCxnSpPr>
              <p:cNvPr id="108" name="直接箭头连接符 107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矩形 108"/>
              <p:cNvSpPr/>
              <p:nvPr/>
            </p:nvSpPr>
            <p:spPr>
              <a:xfrm>
                <a:off x="3429000" y="1752600"/>
                <a:ext cx="9144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422" name="TextBox 109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11430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Location Classification</a:t>
                </a:r>
                <a:endParaRPr lang="zh-CN" altLang="en-US" sz="1100"/>
              </a:p>
            </p:txBody>
          </p:sp>
        </p:grpSp>
        <p:sp>
          <p:nvSpPr>
            <p:cNvPr id="16419" name="TextBox 106"/>
            <p:cNvSpPr txBox="1">
              <a:spLocks noChangeArrowheads="1"/>
            </p:cNvSpPr>
            <p:nvPr/>
          </p:nvSpPr>
          <p:spPr bwMode="auto">
            <a:xfrm>
              <a:off x="7543800" y="1762036"/>
              <a:ext cx="914400" cy="56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100" b="1"/>
                <a:t>Driver </a:t>
              </a:r>
            </a:p>
            <a:p>
              <a:pPr algn="ctr"/>
              <a:r>
                <a:rPr lang="en-US" altLang="zh-CN" sz="900" b="1"/>
                <a:t>v.s. </a:t>
              </a:r>
            </a:p>
            <a:p>
              <a:pPr algn="ctr"/>
              <a:r>
                <a:rPr lang="en-US" altLang="zh-CN" sz="1100" b="1"/>
                <a:t>non-Driver</a:t>
              </a:r>
              <a:endParaRPr lang="zh-CN" altLang="en-US" sz="1100" b="1"/>
            </a:p>
          </p:txBody>
        </p:sp>
      </p:grpSp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3352800"/>
            <a:ext cx="50958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组合 145"/>
          <p:cNvGrpSpPr>
            <a:grpSpLocks/>
          </p:cNvGrpSpPr>
          <p:nvPr/>
        </p:nvGrpSpPr>
        <p:grpSpPr bwMode="auto">
          <a:xfrm>
            <a:off x="838200" y="2819400"/>
            <a:ext cx="2438400" cy="2057400"/>
            <a:chOff x="838200" y="2819400"/>
            <a:chExt cx="2438400" cy="2057400"/>
          </a:xfrm>
        </p:grpSpPr>
        <p:cxnSp>
          <p:nvCxnSpPr>
            <p:cNvPr id="121" name="直接连接符 120"/>
            <p:cNvCxnSpPr/>
            <p:nvPr/>
          </p:nvCxnSpPr>
          <p:spPr>
            <a:xfrm rot="5400000" flipH="1" flipV="1">
              <a:off x="1295400" y="4114800"/>
              <a:ext cx="152400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右大括号 121"/>
            <p:cNvSpPr/>
            <p:nvPr/>
          </p:nvSpPr>
          <p:spPr>
            <a:xfrm rot="16200000">
              <a:off x="1371600" y="3200400"/>
              <a:ext cx="457200" cy="914400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417" name="TextBox 113"/>
            <p:cNvSpPr txBox="1">
              <a:spLocks noChangeArrowheads="1"/>
            </p:cNvSpPr>
            <p:nvPr/>
          </p:nvSpPr>
          <p:spPr bwMode="auto">
            <a:xfrm>
              <a:off x="838200" y="2819400"/>
              <a:ext cx="2438400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400"/>
                <a:t>Estimate Noise Mean and standard deviation:  (</a:t>
              </a:r>
              <a:r>
                <a:rPr lang="el-GR" altLang="zh-CN" sz="2000" b="1">
                  <a:latin typeface="Times New Roman" pitchFamily="18" charset="0"/>
                  <a:cs typeface="Times New Roman" pitchFamily="18" charset="0"/>
                </a:rPr>
                <a:t>μ </a:t>
              </a:r>
              <a:r>
                <a:rPr lang="en-US" altLang="zh-CN" sz="2000" b="1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l-GR" altLang="zh-CN" sz="2000" b="1">
                  <a:latin typeface="Times New Roman" pitchFamily="18" charset="0"/>
                  <a:cs typeface="Times New Roman" pitchFamily="18" charset="0"/>
                </a:rPr>
                <a:t>σ</a:t>
              </a:r>
              <a:r>
                <a:rPr lang="en-US" altLang="zh-CN" sz="1400"/>
                <a:t>)</a:t>
              </a:r>
              <a:endParaRPr lang="zh-CN" altLang="en-US" sz="1400"/>
            </a:p>
          </p:txBody>
        </p:sp>
      </p:grpSp>
      <p:grpSp>
        <p:nvGrpSpPr>
          <p:cNvPr id="16" name="组合 146"/>
          <p:cNvGrpSpPr>
            <a:grpSpLocks/>
          </p:cNvGrpSpPr>
          <p:nvPr/>
        </p:nvGrpSpPr>
        <p:grpSpPr bwMode="auto">
          <a:xfrm>
            <a:off x="1066800" y="4114800"/>
            <a:ext cx="3505200" cy="457200"/>
            <a:chOff x="1066800" y="4114800"/>
            <a:chExt cx="3505200" cy="457200"/>
          </a:xfrm>
        </p:grpSpPr>
        <p:cxnSp>
          <p:nvCxnSpPr>
            <p:cNvPr id="125" name="直接连接符 124"/>
            <p:cNvCxnSpPr/>
            <p:nvPr/>
          </p:nvCxnSpPr>
          <p:spPr>
            <a:xfrm rot="10800000">
              <a:off x="1066800" y="4572000"/>
              <a:ext cx="350520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14" name="TextBox 116"/>
            <p:cNvSpPr txBox="1">
              <a:spLocks noChangeArrowheads="1"/>
            </p:cNvSpPr>
            <p:nvPr/>
          </p:nvSpPr>
          <p:spPr bwMode="auto">
            <a:xfrm>
              <a:off x="2133600" y="4114800"/>
              <a:ext cx="15240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Threshold </a:t>
              </a:r>
              <a:r>
                <a:rPr lang="en-US" altLang="zh-CN" i="1"/>
                <a:t>t</a:t>
              </a:r>
              <a:r>
                <a:rPr lang="en-US" altLang="zh-CN" i="1" baseline="-25000"/>
                <a:t>d</a:t>
              </a:r>
              <a:endParaRPr lang="zh-CN" altLang="en-US" i="1" baseline="-25000"/>
            </a:p>
          </p:txBody>
        </p:sp>
      </p:grpSp>
      <p:grpSp>
        <p:nvGrpSpPr>
          <p:cNvPr id="17" name="组合 148"/>
          <p:cNvGrpSpPr>
            <a:grpSpLocks/>
          </p:cNvGrpSpPr>
          <p:nvPr/>
        </p:nvGrpSpPr>
        <p:grpSpPr bwMode="auto">
          <a:xfrm>
            <a:off x="3276600" y="4648200"/>
            <a:ext cx="2438400" cy="1023938"/>
            <a:chOff x="3276600" y="4648200"/>
            <a:chExt cx="2438400" cy="1024354"/>
          </a:xfrm>
        </p:grpSpPr>
        <p:cxnSp>
          <p:nvCxnSpPr>
            <p:cNvPr id="127" name="直接箭头连接符 126"/>
            <p:cNvCxnSpPr/>
            <p:nvPr/>
          </p:nvCxnSpPr>
          <p:spPr>
            <a:xfrm rot="16200000" flipV="1">
              <a:off x="3771761" y="4838839"/>
              <a:ext cx="686079" cy="304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12" name="TextBox 118"/>
            <p:cNvSpPr txBox="1">
              <a:spLocks noChangeArrowheads="1"/>
            </p:cNvSpPr>
            <p:nvPr/>
          </p:nvSpPr>
          <p:spPr bwMode="auto">
            <a:xfrm>
              <a:off x="3276600" y="5334000"/>
              <a:ext cx="24384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600" b="1">
                  <a:solidFill>
                    <a:srgbClr val="C00000"/>
                  </a:solidFill>
                </a:rPr>
                <a:t>Signal Detected</a:t>
              </a:r>
              <a:endParaRPr lang="zh-CN" altLang="en-US" sz="1600" b="1">
                <a:solidFill>
                  <a:srgbClr val="C00000"/>
                </a:solidFill>
              </a:endParaRPr>
            </a:p>
          </p:txBody>
        </p:sp>
      </p:grpSp>
      <p:grpSp>
        <p:nvGrpSpPr>
          <p:cNvPr id="18" name="组合 147"/>
          <p:cNvGrpSpPr>
            <a:grpSpLocks/>
          </p:cNvGrpSpPr>
          <p:nvPr/>
        </p:nvGrpSpPr>
        <p:grpSpPr bwMode="auto">
          <a:xfrm>
            <a:off x="3352800" y="2819400"/>
            <a:ext cx="1524000" cy="2133600"/>
            <a:chOff x="3352800" y="2819400"/>
            <a:chExt cx="1524000" cy="2133600"/>
          </a:xfrm>
        </p:grpSpPr>
        <p:cxnSp>
          <p:nvCxnSpPr>
            <p:cNvPr id="124" name="直接连接符 123"/>
            <p:cNvCxnSpPr/>
            <p:nvPr/>
          </p:nvCxnSpPr>
          <p:spPr>
            <a:xfrm rot="5400000" flipH="1" flipV="1">
              <a:off x="3009900" y="4076700"/>
              <a:ext cx="175260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09" name="TextBox 131"/>
            <p:cNvSpPr txBox="1">
              <a:spLocks noChangeArrowheads="1"/>
            </p:cNvSpPr>
            <p:nvPr/>
          </p:nvSpPr>
          <p:spPr bwMode="auto">
            <a:xfrm>
              <a:off x="3352800" y="2819400"/>
              <a:ext cx="15240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200"/>
                <a:t>Robust window </a:t>
              </a:r>
            </a:p>
            <a:p>
              <a:pPr algn="ctr"/>
              <a:r>
                <a:rPr lang="en-US" altLang="zh-CN" i="1"/>
                <a:t>W</a:t>
              </a:r>
              <a:endParaRPr lang="zh-CN" altLang="en-US" i="1"/>
            </a:p>
          </p:txBody>
        </p:sp>
        <p:cxnSp>
          <p:nvCxnSpPr>
            <p:cNvPr id="133" name="直接连接符 132"/>
            <p:cNvCxnSpPr/>
            <p:nvPr/>
          </p:nvCxnSpPr>
          <p:spPr>
            <a:xfrm rot="5400000" flipH="1" flipV="1">
              <a:off x="3314700" y="4076700"/>
              <a:ext cx="1752600" cy="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41"/>
          <p:cNvGrpSpPr>
            <a:grpSpLocks/>
          </p:cNvGrpSpPr>
          <p:nvPr/>
        </p:nvGrpSpPr>
        <p:grpSpPr bwMode="auto">
          <a:xfrm>
            <a:off x="4876800" y="1828800"/>
            <a:ext cx="685800" cy="457200"/>
            <a:chOff x="4876800" y="1828800"/>
            <a:chExt cx="685800" cy="457200"/>
          </a:xfrm>
        </p:grpSpPr>
        <p:pic>
          <p:nvPicPr>
            <p:cNvPr id="1640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800" y="1828800"/>
              <a:ext cx="685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1568" y="1846818"/>
              <a:ext cx="577516" cy="338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5" name="矩形 144"/>
          <p:cNvSpPr>
            <a:spLocks noChangeArrowheads="1"/>
          </p:cNvSpPr>
          <p:nvPr/>
        </p:nvSpPr>
        <p:spPr bwMode="auto">
          <a:xfrm>
            <a:off x="5459413" y="3024188"/>
            <a:ext cx="3684587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Change-point detection</a:t>
            </a:r>
            <a:r>
              <a:rPr lang="en-US" altLang="zh-CN" b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altLang="zh-CN" b="1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1600"/>
              <a:t>Identifying the first arriving beep signal that deviates from the noise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25833 0.33333 " pathEditMode="relative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75" grpId="0"/>
      <p:bldP spid="76" grpId="0"/>
      <p:bldP spid="1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3234FD-7E8E-4339-864C-BE59A2D38EB2}" type="slidenum">
              <a:rPr lang="en-US" altLang="zh-CN" smtClean="0">
                <a:latin typeface="Arial" charset="0"/>
                <a:cs typeface="Arial" charset="0"/>
              </a:rPr>
              <a:pPr/>
              <a:t>15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1828800" y="3505200"/>
            <a:ext cx="4343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C00000"/>
                </a:solidFill>
              </a:rPr>
              <a:t>∆t: </a:t>
            </a:r>
            <a:r>
              <a:rPr lang="en-US" altLang="zh-CN"/>
              <a:t>Predefined fixed time interval between two beep sounds</a:t>
            </a:r>
            <a:endParaRPr lang="zh-CN" altLang="en-US"/>
          </a:p>
          <a:p>
            <a:endParaRPr lang="en-US" altLang="zh-CN"/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1828800" y="4191000"/>
            <a:ext cx="4343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7AD6"/>
                </a:solidFill>
              </a:rPr>
              <a:t>∆t</a:t>
            </a:r>
            <a:r>
              <a:rPr lang="en-US" altLang="zh-CN" sz="2800" b="1" baseline="-25000">
                <a:solidFill>
                  <a:srgbClr val="007AD6"/>
                </a:solidFill>
              </a:rPr>
              <a:t>1: </a:t>
            </a:r>
            <a:r>
              <a:rPr lang="en-US" altLang="zh-CN"/>
              <a:t>Calculated time difference of arrival based on signal detection</a:t>
            </a:r>
            <a:endParaRPr lang="zh-CN" altLang="en-US" baseline="-25000"/>
          </a:p>
          <a:p>
            <a:r>
              <a:rPr lang="en-US" altLang="zh-CN"/>
              <a:t>  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828800" y="5105400"/>
            <a:ext cx="65532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7AD6"/>
                </a:solidFill>
              </a:rPr>
              <a:t>∆t</a:t>
            </a:r>
            <a:r>
              <a:rPr lang="en-US" altLang="zh-CN" sz="2800" b="1" baseline="-25000">
                <a:solidFill>
                  <a:srgbClr val="007AD6"/>
                </a:solidFill>
              </a:rPr>
              <a:t>1 </a:t>
            </a:r>
            <a:r>
              <a:rPr lang="en-US" altLang="zh-CN" sz="2800" b="1">
                <a:solidFill>
                  <a:srgbClr val="007AD6"/>
                </a:solidFill>
              </a:rPr>
              <a:t> </a:t>
            </a:r>
            <a:r>
              <a:rPr lang="en-US" altLang="zh-CN" sz="2800" b="1"/>
              <a:t>- </a:t>
            </a:r>
            <a:r>
              <a:rPr lang="en-US" altLang="zh-CN" sz="2800" b="1">
                <a:solidFill>
                  <a:srgbClr val="C00000"/>
                </a:solidFill>
              </a:rPr>
              <a:t>∆t:</a:t>
            </a:r>
            <a:r>
              <a:rPr lang="en-US" altLang="zh-CN" b="1"/>
              <a:t> </a:t>
            </a:r>
            <a:r>
              <a:rPr lang="en-US" altLang="zh-CN"/>
              <a:t>Relative ranging -&gt;  cell phone to two speakers </a:t>
            </a:r>
            <a:endParaRPr lang="zh-CN" altLang="en-US"/>
          </a:p>
          <a:p>
            <a:r>
              <a:rPr lang="en-US" altLang="zh-CN" b="1" baseline="-25000"/>
              <a:t> </a:t>
            </a:r>
            <a:endParaRPr lang="zh-CN" altLang="en-US" baseline="-25000"/>
          </a:p>
          <a:p>
            <a:r>
              <a:rPr lang="en-US" altLang="zh-CN"/>
              <a:t>  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6400800" y="3276600"/>
            <a:ext cx="2590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Time difference </a:t>
            </a:r>
            <a:r>
              <a:rPr lang="en-US" altLang="zh-CN" b="1">
                <a:solidFill>
                  <a:srgbClr val="007AD6"/>
                </a:solidFill>
              </a:rPr>
              <a:t>∆t</a:t>
            </a:r>
            <a:r>
              <a:rPr lang="en-US" altLang="zh-CN" sz="1400" b="1">
                <a:solidFill>
                  <a:srgbClr val="007AD6"/>
                </a:solidFill>
              </a:rPr>
              <a:t>1</a:t>
            </a:r>
            <a:r>
              <a:rPr lang="en-US" altLang="zh-CN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altLang="zh-CN"/>
              <a:t>Measured by sample counting</a:t>
            </a:r>
            <a:endParaRPr lang="zh-CN" altLang="en-US"/>
          </a:p>
        </p:txBody>
      </p:sp>
      <p:grpSp>
        <p:nvGrpSpPr>
          <p:cNvPr id="17416" name="组合 96"/>
          <p:cNvGrpSpPr>
            <a:grpSpLocks/>
          </p:cNvGrpSpPr>
          <p:nvPr/>
        </p:nvGrpSpPr>
        <p:grpSpPr bwMode="auto">
          <a:xfrm>
            <a:off x="685800" y="1752600"/>
            <a:ext cx="838200" cy="533400"/>
            <a:chOff x="685800" y="1752600"/>
            <a:chExt cx="838200" cy="533400"/>
          </a:xfrm>
        </p:grpSpPr>
        <p:grpSp>
          <p:nvGrpSpPr>
            <p:cNvPr id="17450" name="组合 78"/>
            <p:cNvGrpSpPr>
              <a:grpSpLocks/>
            </p:cNvGrpSpPr>
            <p:nvPr/>
          </p:nvGrpSpPr>
          <p:grpSpPr bwMode="auto">
            <a:xfrm>
              <a:off x="685803" y="1828800"/>
              <a:ext cx="762001" cy="457200"/>
              <a:chOff x="1295404" y="2590800"/>
              <a:chExt cx="1066802" cy="641350"/>
            </a:xfrm>
          </p:grpSpPr>
          <p:grpSp>
            <p:nvGrpSpPr>
              <p:cNvPr id="17452" name="组合 47"/>
              <p:cNvGrpSpPr>
                <a:grpSpLocks/>
              </p:cNvGrpSpPr>
              <p:nvPr/>
            </p:nvGrpSpPr>
            <p:grpSpPr bwMode="auto">
              <a:xfrm>
                <a:off x="12954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70" name="任意多边形 69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72" name="直接连接符 71"/>
                <p:cNvCxnSpPr>
                  <a:stCxn id="70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53" name="组合 48"/>
              <p:cNvGrpSpPr>
                <a:grpSpLocks/>
              </p:cNvGrpSpPr>
              <p:nvPr/>
            </p:nvGrpSpPr>
            <p:grpSpPr bwMode="auto">
              <a:xfrm>
                <a:off x="18288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57" name="任意多边形 56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58" name="直接连接符 57"/>
                <p:cNvCxnSpPr>
                  <a:stCxn id="57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8" name="矩形 47"/>
            <p:cNvSpPr/>
            <p:nvPr/>
          </p:nvSpPr>
          <p:spPr>
            <a:xfrm>
              <a:off x="685800" y="1752600"/>
              <a:ext cx="838200" cy="533400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7417" name="TextBox 73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grpSp>
        <p:nvGrpSpPr>
          <p:cNvPr id="17418" name="组合 60"/>
          <p:cNvGrpSpPr>
            <a:grpSpLocks/>
          </p:cNvGrpSpPr>
          <p:nvPr/>
        </p:nvGrpSpPr>
        <p:grpSpPr bwMode="auto">
          <a:xfrm>
            <a:off x="1524000" y="1752600"/>
            <a:ext cx="1828800" cy="871538"/>
            <a:chOff x="1524000" y="1752600"/>
            <a:chExt cx="1828800" cy="871210"/>
          </a:xfrm>
        </p:grpSpPr>
        <p:cxnSp>
          <p:nvCxnSpPr>
            <p:cNvPr id="76" name="直接箭头连接符 75"/>
            <p:cNvCxnSpPr/>
            <p:nvPr/>
          </p:nvCxnSpPr>
          <p:spPr>
            <a:xfrm>
              <a:off x="15240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矩形 76"/>
            <p:cNvSpPr/>
            <p:nvPr/>
          </p:nvSpPr>
          <p:spPr>
            <a:xfrm>
              <a:off x="20574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2209800" y="1816076"/>
              <a:ext cx="504825" cy="469723"/>
            </a:xfrm>
            <a:custGeom>
              <a:avLst/>
              <a:gdLst>
                <a:gd name="connsiteX0" fmla="*/ 0 w 504825"/>
                <a:gd name="connsiteY0" fmla="*/ 316867 h 469267"/>
                <a:gd name="connsiteX1" fmla="*/ 9525 w 504825"/>
                <a:gd name="connsiteY1" fmla="*/ 202567 h 469267"/>
                <a:gd name="connsiteX2" fmla="*/ 19050 w 504825"/>
                <a:gd name="connsiteY2" fmla="*/ 154942 h 469267"/>
                <a:gd name="connsiteX3" fmla="*/ 28575 w 504825"/>
                <a:gd name="connsiteY3" fmla="*/ 240667 h 469267"/>
                <a:gd name="connsiteX4" fmla="*/ 38100 w 504825"/>
                <a:gd name="connsiteY4" fmla="*/ 431167 h 469267"/>
                <a:gd name="connsiteX5" fmla="*/ 57150 w 504825"/>
                <a:gd name="connsiteY5" fmla="*/ 393067 h 469267"/>
                <a:gd name="connsiteX6" fmla="*/ 66675 w 504825"/>
                <a:gd name="connsiteY6" fmla="*/ 364492 h 469267"/>
                <a:gd name="connsiteX7" fmla="*/ 85725 w 504825"/>
                <a:gd name="connsiteY7" fmla="*/ 183517 h 469267"/>
                <a:gd name="connsiteX8" fmla="*/ 95250 w 504825"/>
                <a:gd name="connsiteY8" fmla="*/ 212092 h 469267"/>
                <a:gd name="connsiteX9" fmla="*/ 104775 w 504825"/>
                <a:gd name="connsiteY9" fmla="*/ 354967 h 469267"/>
                <a:gd name="connsiteX10" fmla="*/ 114300 w 504825"/>
                <a:gd name="connsiteY10" fmla="*/ 316867 h 469267"/>
                <a:gd name="connsiteX11" fmla="*/ 123825 w 504825"/>
                <a:gd name="connsiteY11" fmla="*/ 12067 h 469267"/>
                <a:gd name="connsiteX12" fmla="*/ 142875 w 504825"/>
                <a:gd name="connsiteY12" fmla="*/ 374017 h 469267"/>
                <a:gd name="connsiteX13" fmla="*/ 152400 w 504825"/>
                <a:gd name="connsiteY13" fmla="*/ 421642 h 469267"/>
                <a:gd name="connsiteX14" fmla="*/ 161925 w 504825"/>
                <a:gd name="connsiteY14" fmla="*/ 202567 h 469267"/>
                <a:gd name="connsiteX15" fmla="*/ 171450 w 504825"/>
                <a:gd name="connsiteY15" fmla="*/ 78742 h 469267"/>
                <a:gd name="connsiteX16" fmla="*/ 180975 w 504825"/>
                <a:gd name="connsiteY16" fmla="*/ 364492 h 469267"/>
                <a:gd name="connsiteX17" fmla="*/ 190500 w 504825"/>
                <a:gd name="connsiteY17" fmla="*/ 202567 h 469267"/>
                <a:gd name="connsiteX18" fmla="*/ 200025 w 504825"/>
                <a:gd name="connsiteY18" fmla="*/ 164467 h 469267"/>
                <a:gd name="connsiteX19" fmla="*/ 190500 w 504825"/>
                <a:gd name="connsiteY19" fmla="*/ 193042 h 469267"/>
                <a:gd name="connsiteX20" fmla="*/ 200025 w 504825"/>
                <a:gd name="connsiteY20" fmla="*/ 240667 h 469267"/>
                <a:gd name="connsiteX21" fmla="*/ 219075 w 504825"/>
                <a:gd name="connsiteY21" fmla="*/ 354967 h 469267"/>
                <a:gd name="connsiteX22" fmla="*/ 228600 w 504825"/>
                <a:gd name="connsiteY22" fmla="*/ 259717 h 469267"/>
                <a:gd name="connsiteX23" fmla="*/ 238125 w 504825"/>
                <a:gd name="connsiteY23" fmla="*/ 145417 h 469267"/>
                <a:gd name="connsiteX24" fmla="*/ 247650 w 504825"/>
                <a:gd name="connsiteY24" fmla="*/ 97792 h 469267"/>
                <a:gd name="connsiteX25" fmla="*/ 257175 w 504825"/>
                <a:gd name="connsiteY25" fmla="*/ 31117 h 469267"/>
                <a:gd name="connsiteX26" fmla="*/ 276225 w 504825"/>
                <a:gd name="connsiteY26" fmla="*/ 307342 h 469267"/>
                <a:gd name="connsiteX27" fmla="*/ 295275 w 504825"/>
                <a:gd name="connsiteY27" fmla="*/ 450217 h 469267"/>
                <a:gd name="connsiteX28" fmla="*/ 304800 w 504825"/>
                <a:gd name="connsiteY28" fmla="*/ 412117 h 469267"/>
                <a:gd name="connsiteX29" fmla="*/ 333375 w 504825"/>
                <a:gd name="connsiteY29" fmla="*/ 269242 h 469267"/>
                <a:gd name="connsiteX30" fmla="*/ 342900 w 504825"/>
                <a:gd name="connsiteY30" fmla="*/ 173992 h 469267"/>
                <a:gd name="connsiteX31" fmla="*/ 352425 w 504825"/>
                <a:gd name="connsiteY31" fmla="*/ 231142 h 469267"/>
                <a:gd name="connsiteX32" fmla="*/ 361950 w 504825"/>
                <a:gd name="connsiteY32" fmla="*/ 345442 h 469267"/>
                <a:gd name="connsiteX33" fmla="*/ 371475 w 504825"/>
                <a:gd name="connsiteY33" fmla="*/ 307342 h 469267"/>
                <a:gd name="connsiteX34" fmla="*/ 390525 w 504825"/>
                <a:gd name="connsiteY34" fmla="*/ 259717 h 469267"/>
                <a:gd name="connsiteX35" fmla="*/ 400050 w 504825"/>
                <a:gd name="connsiteY35" fmla="*/ 231142 h 469267"/>
                <a:gd name="connsiteX36" fmla="*/ 409575 w 504825"/>
                <a:gd name="connsiteY36" fmla="*/ 97792 h 469267"/>
                <a:gd name="connsiteX37" fmla="*/ 419100 w 504825"/>
                <a:gd name="connsiteY37" fmla="*/ 145417 h 469267"/>
                <a:gd name="connsiteX38" fmla="*/ 428625 w 504825"/>
                <a:gd name="connsiteY38" fmla="*/ 288292 h 469267"/>
                <a:gd name="connsiteX39" fmla="*/ 419100 w 504825"/>
                <a:gd name="connsiteY39" fmla="*/ 345442 h 469267"/>
                <a:gd name="connsiteX40" fmla="*/ 419100 w 504825"/>
                <a:gd name="connsiteY40" fmla="*/ 402592 h 469267"/>
                <a:gd name="connsiteX41" fmla="*/ 447675 w 504825"/>
                <a:gd name="connsiteY41" fmla="*/ 412117 h 469267"/>
                <a:gd name="connsiteX42" fmla="*/ 447675 w 504825"/>
                <a:gd name="connsiteY42" fmla="*/ 97792 h 469267"/>
                <a:gd name="connsiteX43" fmla="*/ 466725 w 504825"/>
                <a:gd name="connsiteY43" fmla="*/ 164467 h 469267"/>
                <a:gd name="connsiteX44" fmla="*/ 485775 w 504825"/>
                <a:gd name="connsiteY44" fmla="*/ 231142 h 469267"/>
                <a:gd name="connsiteX45" fmla="*/ 495300 w 504825"/>
                <a:gd name="connsiteY45" fmla="*/ 402592 h 469267"/>
                <a:gd name="connsiteX46" fmla="*/ 504825 w 504825"/>
                <a:gd name="connsiteY46" fmla="*/ 469267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4825" h="469267">
                  <a:moveTo>
                    <a:pt x="0" y="316867"/>
                  </a:moveTo>
                  <a:cubicBezTo>
                    <a:pt x="3175" y="278767"/>
                    <a:pt x="5058" y="240537"/>
                    <a:pt x="9525" y="202567"/>
                  </a:cubicBezTo>
                  <a:cubicBezTo>
                    <a:pt x="11417" y="186489"/>
                    <a:pt x="11810" y="140462"/>
                    <a:pt x="19050" y="154942"/>
                  </a:cubicBezTo>
                  <a:cubicBezTo>
                    <a:pt x="31908" y="180658"/>
                    <a:pt x="25400" y="212092"/>
                    <a:pt x="28575" y="240667"/>
                  </a:cubicBezTo>
                  <a:cubicBezTo>
                    <a:pt x="31750" y="304167"/>
                    <a:pt x="26383" y="368677"/>
                    <a:pt x="38100" y="431167"/>
                  </a:cubicBezTo>
                  <a:cubicBezTo>
                    <a:pt x="40717" y="445123"/>
                    <a:pt x="51557" y="406118"/>
                    <a:pt x="57150" y="393067"/>
                  </a:cubicBezTo>
                  <a:cubicBezTo>
                    <a:pt x="61105" y="383839"/>
                    <a:pt x="63500" y="374017"/>
                    <a:pt x="66675" y="364492"/>
                  </a:cubicBezTo>
                  <a:cubicBezTo>
                    <a:pt x="80993" y="20861"/>
                    <a:pt x="60369" y="82092"/>
                    <a:pt x="85725" y="183517"/>
                  </a:cubicBezTo>
                  <a:cubicBezTo>
                    <a:pt x="88160" y="193257"/>
                    <a:pt x="92075" y="202567"/>
                    <a:pt x="95250" y="212092"/>
                  </a:cubicBezTo>
                  <a:cubicBezTo>
                    <a:pt x="98425" y="259717"/>
                    <a:pt x="96237" y="308006"/>
                    <a:pt x="104775" y="354967"/>
                  </a:cubicBezTo>
                  <a:cubicBezTo>
                    <a:pt x="107117" y="367847"/>
                    <a:pt x="113574" y="329938"/>
                    <a:pt x="114300" y="316867"/>
                  </a:cubicBezTo>
                  <a:cubicBezTo>
                    <a:pt x="119939" y="215374"/>
                    <a:pt x="120650" y="113667"/>
                    <a:pt x="123825" y="12067"/>
                  </a:cubicBezTo>
                  <a:cubicBezTo>
                    <a:pt x="160667" y="159434"/>
                    <a:pt x="123695" y="0"/>
                    <a:pt x="142875" y="374017"/>
                  </a:cubicBezTo>
                  <a:cubicBezTo>
                    <a:pt x="143704" y="390185"/>
                    <a:pt x="149225" y="405767"/>
                    <a:pt x="152400" y="421642"/>
                  </a:cubicBezTo>
                  <a:cubicBezTo>
                    <a:pt x="155575" y="348617"/>
                    <a:pt x="157870" y="275548"/>
                    <a:pt x="161925" y="202567"/>
                  </a:cubicBezTo>
                  <a:cubicBezTo>
                    <a:pt x="164221" y="161234"/>
                    <a:pt x="166613" y="37629"/>
                    <a:pt x="171450" y="78742"/>
                  </a:cubicBezTo>
                  <a:cubicBezTo>
                    <a:pt x="182585" y="173392"/>
                    <a:pt x="177800" y="269242"/>
                    <a:pt x="180975" y="364492"/>
                  </a:cubicBezTo>
                  <a:cubicBezTo>
                    <a:pt x="184150" y="310517"/>
                    <a:pt x="185374" y="256392"/>
                    <a:pt x="190500" y="202567"/>
                  </a:cubicBezTo>
                  <a:cubicBezTo>
                    <a:pt x="191741" y="189535"/>
                    <a:pt x="200025" y="177558"/>
                    <a:pt x="200025" y="164467"/>
                  </a:cubicBezTo>
                  <a:cubicBezTo>
                    <a:pt x="200025" y="154427"/>
                    <a:pt x="193675" y="183517"/>
                    <a:pt x="190500" y="193042"/>
                  </a:cubicBezTo>
                  <a:cubicBezTo>
                    <a:pt x="193675" y="208917"/>
                    <a:pt x="197735" y="224640"/>
                    <a:pt x="200025" y="240667"/>
                  </a:cubicBezTo>
                  <a:cubicBezTo>
                    <a:pt x="215976" y="352321"/>
                    <a:pt x="198601" y="293546"/>
                    <a:pt x="219075" y="354967"/>
                  </a:cubicBezTo>
                  <a:cubicBezTo>
                    <a:pt x="222250" y="323217"/>
                    <a:pt x="225711" y="291494"/>
                    <a:pt x="228600" y="259717"/>
                  </a:cubicBezTo>
                  <a:cubicBezTo>
                    <a:pt x="232061" y="221642"/>
                    <a:pt x="233658" y="183387"/>
                    <a:pt x="238125" y="145417"/>
                  </a:cubicBezTo>
                  <a:cubicBezTo>
                    <a:pt x="240017" y="129339"/>
                    <a:pt x="244988" y="113761"/>
                    <a:pt x="247650" y="97792"/>
                  </a:cubicBezTo>
                  <a:cubicBezTo>
                    <a:pt x="251341" y="75647"/>
                    <a:pt x="254000" y="53342"/>
                    <a:pt x="257175" y="31117"/>
                  </a:cubicBezTo>
                  <a:cubicBezTo>
                    <a:pt x="278281" y="178861"/>
                    <a:pt x="260408" y="38459"/>
                    <a:pt x="276225" y="307342"/>
                  </a:cubicBezTo>
                  <a:cubicBezTo>
                    <a:pt x="282884" y="420549"/>
                    <a:pt x="274632" y="388287"/>
                    <a:pt x="295275" y="450217"/>
                  </a:cubicBezTo>
                  <a:cubicBezTo>
                    <a:pt x="298450" y="437517"/>
                    <a:pt x="302388" y="424984"/>
                    <a:pt x="304800" y="412117"/>
                  </a:cubicBezTo>
                  <a:cubicBezTo>
                    <a:pt x="331415" y="270170"/>
                    <a:pt x="310098" y="339073"/>
                    <a:pt x="333375" y="269242"/>
                  </a:cubicBezTo>
                  <a:cubicBezTo>
                    <a:pt x="336550" y="237492"/>
                    <a:pt x="328630" y="202532"/>
                    <a:pt x="342900" y="173992"/>
                  </a:cubicBezTo>
                  <a:cubicBezTo>
                    <a:pt x="351537" y="156718"/>
                    <a:pt x="350292" y="211947"/>
                    <a:pt x="352425" y="231142"/>
                  </a:cubicBezTo>
                  <a:cubicBezTo>
                    <a:pt x="356647" y="269140"/>
                    <a:pt x="358775" y="307342"/>
                    <a:pt x="361950" y="345442"/>
                  </a:cubicBezTo>
                  <a:cubicBezTo>
                    <a:pt x="365125" y="332742"/>
                    <a:pt x="367335" y="319761"/>
                    <a:pt x="371475" y="307342"/>
                  </a:cubicBezTo>
                  <a:cubicBezTo>
                    <a:pt x="376882" y="291122"/>
                    <a:pt x="384522" y="275726"/>
                    <a:pt x="390525" y="259717"/>
                  </a:cubicBezTo>
                  <a:cubicBezTo>
                    <a:pt x="394050" y="250316"/>
                    <a:pt x="396875" y="240667"/>
                    <a:pt x="400050" y="231142"/>
                  </a:cubicBezTo>
                  <a:cubicBezTo>
                    <a:pt x="403225" y="186692"/>
                    <a:pt x="399908" y="141294"/>
                    <a:pt x="409575" y="97792"/>
                  </a:cubicBezTo>
                  <a:cubicBezTo>
                    <a:pt x="413087" y="81988"/>
                    <a:pt x="417489" y="129308"/>
                    <a:pt x="419100" y="145417"/>
                  </a:cubicBezTo>
                  <a:cubicBezTo>
                    <a:pt x="423849" y="192911"/>
                    <a:pt x="425450" y="240667"/>
                    <a:pt x="428625" y="288292"/>
                  </a:cubicBezTo>
                  <a:cubicBezTo>
                    <a:pt x="425450" y="307342"/>
                    <a:pt x="423290" y="326589"/>
                    <a:pt x="419100" y="345442"/>
                  </a:cubicBezTo>
                  <a:cubicBezTo>
                    <a:pt x="414482" y="366224"/>
                    <a:pt x="398318" y="381810"/>
                    <a:pt x="419100" y="402592"/>
                  </a:cubicBezTo>
                  <a:cubicBezTo>
                    <a:pt x="426200" y="409692"/>
                    <a:pt x="438150" y="408942"/>
                    <a:pt x="447675" y="412117"/>
                  </a:cubicBezTo>
                  <a:cubicBezTo>
                    <a:pt x="445044" y="364753"/>
                    <a:pt x="426386" y="154562"/>
                    <a:pt x="447675" y="97792"/>
                  </a:cubicBezTo>
                  <a:cubicBezTo>
                    <a:pt x="455791" y="76149"/>
                    <a:pt x="460643" y="142167"/>
                    <a:pt x="466725" y="164467"/>
                  </a:cubicBezTo>
                  <a:cubicBezTo>
                    <a:pt x="484665" y="230248"/>
                    <a:pt x="467524" y="176388"/>
                    <a:pt x="485775" y="231142"/>
                  </a:cubicBezTo>
                  <a:cubicBezTo>
                    <a:pt x="488950" y="288292"/>
                    <a:pt x="490736" y="345536"/>
                    <a:pt x="495300" y="402592"/>
                  </a:cubicBezTo>
                  <a:cubicBezTo>
                    <a:pt x="497090" y="424971"/>
                    <a:pt x="504825" y="469267"/>
                    <a:pt x="504825" y="46926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49" name="TextBox 78"/>
            <p:cNvSpPr txBox="1">
              <a:spLocks noChangeArrowheads="1"/>
            </p:cNvSpPr>
            <p:nvPr/>
          </p:nvSpPr>
          <p:spPr bwMode="auto">
            <a:xfrm>
              <a:off x="1905000" y="2362200"/>
              <a:ext cx="14478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Record signal</a:t>
              </a:r>
              <a:endParaRPr lang="zh-CN" altLang="en-US" sz="1100"/>
            </a:p>
          </p:txBody>
        </p:sp>
      </p:grpSp>
      <p:grpSp>
        <p:nvGrpSpPr>
          <p:cNvPr id="17419" name="组合 37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pic>
          <p:nvPicPr>
            <p:cNvPr id="1744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81400" y="1752600"/>
              <a:ext cx="474913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442" name="组合 31"/>
            <p:cNvGrpSpPr>
              <a:grpSpLocks/>
            </p:cNvGrpSpPr>
            <p:nvPr/>
          </p:nvGrpSpPr>
          <p:grpSpPr bwMode="auto">
            <a:xfrm>
              <a:off x="2895600" y="1752600"/>
              <a:ext cx="1524000" cy="871210"/>
              <a:chOff x="2895600" y="1752600"/>
              <a:chExt cx="1524000" cy="871210"/>
            </a:xfrm>
          </p:grpSpPr>
          <p:cxnSp>
            <p:nvCxnSpPr>
              <p:cNvPr id="89" name="直接箭头连接符 88"/>
              <p:cNvCxnSpPr/>
              <p:nvPr/>
            </p:nvCxnSpPr>
            <p:spPr>
              <a:xfrm>
                <a:off x="2895600" y="2057285"/>
                <a:ext cx="533400" cy="1587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矩形 89"/>
              <p:cNvSpPr/>
              <p:nvPr/>
            </p:nvSpPr>
            <p:spPr>
              <a:xfrm>
                <a:off x="3429000" y="1752600"/>
                <a:ext cx="838200" cy="533199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445" name="TextBox 90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9144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Filtering</a:t>
                </a:r>
                <a:endParaRPr lang="zh-CN" altLang="en-US" sz="1100"/>
              </a:p>
            </p:txBody>
          </p:sp>
        </p:grpSp>
      </p:grpSp>
      <p:grpSp>
        <p:nvGrpSpPr>
          <p:cNvPr id="17420" name="组合 73"/>
          <p:cNvGrpSpPr>
            <a:grpSpLocks/>
          </p:cNvGrpSpPr>
          <p:nvPr/>
        </p:nvGrpSpPr>
        <p:grpSpPr bwMode="auto">
          <a:xfrm>
            <a:off x="4267200" y="1752600"/>
            <a:ext cx="1447800" cy="1039813"/>
            <a:chOff x="4267200" y="1752600"/>
            <a:chExt cx="1447800" cy="1040487"/>
          </a:xfrm>
        </p:grpSpPr>
        <p:grpSp>
          <p:nvGrpSpPr>
            <p:cNvPr id="17434" name="组合 31"/>
            <p:cNvGrpSpPr>
              <a:grpSpLocks/>
            </p:cNvGrpSpPr>
            <p:nvPr/>
          </p:nvGrpSpPr>
          <p:grpSpPr bwMode="auto">
            <a:xfrm>
              <a:off x="4267200" y="1752600"/>
              <a:ext cx="1447800" cy="1040487"/>
              <a:chOff x="2895600" y="1752600"/>
              <a:chExt cx="1447800" cy="1040487"/>
            </a:xfrm>
          </p:grpSpPr>
          <p:cxnSp>
            <p:nvCxnSpPr>
              <p:cNvPr id="99" name="直接箭头连接符 98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矩形 99"/>
              <p:cNvSpPr/>
              <p:nvPr/>
            </p:nvSpPr>
            <p:spPr>
              <a:xfrm>
                <a:off x="3429000" y="1752600"/>
                <a:ext cx="8382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440" name="TextBox 100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838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Signal Detection</a:t>
                </a:r>
                <a:endParaRPr lang="zh-CN" altLang="en-US" sz="1100"/>
              </a:p>
            </p:txBody>
          </p:sp>
        </p:grpSp>
        <p:grpSp>
          <p:nvGrpSpPr>
            <p:cNvPr id="17435" name="组合 61"/>
            <p:cNvGrpSpPr>
              <a:grpSpLocks/>
            </p:cNvGrpSpPr>
            <p:nvPr/>
          </p:nvGrpSpPr>
          <p:grpSpPr bwMode="auto">
            <a:xfrm>
              <a:off x="4876800" y="1828800"/>
              <a:ext cx="685800" cy="457200"/>
              <a:chOff x="2038350" y="3657600"/>
              <a:chExt cx="5067300" cy="1933575"/>
            </a:xfrm>
          </p:grpSpPr>
          <p:pic>
            <p:nvPicPr>
              <p:cNvPr id="17436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038350" y="3657600"/>
                <a:ext cx="5067300" cy="1933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7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590800" y="3733800"/>
                <a:ext cx="4267199" cy="14295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7421" name="组合 31"/>
          <p:cNvGrpSpPr>
            <a:grpSpLocks/>
          </p:cNvGrpSpPr>
          <p:nvPr/>
        </p:nvGrpSpPr>
        <p:grpSpPr bwMode="auto">
          <a:xfrm>
            <a:off x="5638800" y="1752600"/>
            <a:ext cx="1447800" cy="1039813"/>
            <a:chOff x="2895600" y="1752600"/>
            <a:chExt cx="1447800" cy="1040487"/>
          </a:xfrm>
        </p:grpSpPr>
        <p:cxnSp>
          <p:nvCxnSpPr>
            <p:cNvPr id="105" name="直接箭头连接符 104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矩形 105"/>
            <p:cNvSpPr/>
            <p:nvPr/>
          </p:nvSpPr>
          <p:spPr>
            <a:xfrm>
              <a:off x="3429000" y="1752600"/>
              <a:ext cx="8382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33" name="TextBox 106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8382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Relative Ranging</a:t>
              </a:r>
              <a:endParaRPr lang="zh-CN" altLang="en-US" sz="1100"/>
            </a:p>
          </p:txBody>
        </p:sp>
      </p:grp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6096000" y="1828800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7AD6"/>
                </a:solidFill>
              </a:rPr>
              <a:t>∆t</a:t>
            </a:r>
            <a:r>
              <a:rPr lang="en-US" altLang="zh-CN" b="1" baseline="-25000">
                <a:solidFill>
                  <a:srgbClr val="007AD6"/>
                </a:solidFill>
              </a:rPr>
              <a:t>1 </a:t>
            </a:r>
            <a:r>
              <a:rPr lang="en-US" altLang="zh-CN" b="1">
                <a:solidFill>
                  <a:srgbClr val="007AD6"/>
                </a:solidFill>
              </a:rPr>
              <a:t> </a:t>
            </a:r>
            <a:r>
              <a:rPr lang="en-US" altLang="zh-CN" b="1"/>
              <a:t>- </a:t>
            </a:r>
            <a:r>
              <a:rPr lang="en-US" altLang="zh-CN" b="1">
                <a:solidFill>
                  <a:srgbClr val="C00000"/>
                </a:solidFill>
              </a:rPr>
              <a:t>∆t</a:t>
            </a:r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7423" name="组合 107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7010400" y="1752600"/>
            <a:chExt cx="1752600" cy="1040487"/>
          </a:xfrm>
        </p:grpSpPr>
        <p:grpSp>
          <p:nvGrpSpPr>
            <p:cNvPr id="17426" name="组合 31"/>
            <p:cNvGrpSpPr>
              <a:grpSpLocks/>
            </p:cNvGrpSpPr>
            <p:nvPr/>
          </p:nvGrpSpPr>
          <p:grpSpPr bwMode="auto">
            <a:xfrm>
              <a:off x="7010400" y="1752600"/>
              <a:ext cx="1752600" cy="1040487"/>
              <a:chOff x="2895600" y="1752600"/>
              <a:chExt cx="1752600" cy="1040487"/>
            </a:xfrm>
          </p:grpSpPr>
          <p:cxnSp>
            <p:nvCxnSpPr>
              <p:cNvPr id="111" name="直接箭头连接符 110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矩形 111"/>
              <p:cNvSpPr/>
              <p:nvPr/>
            </p:nvSpPr>
            <p:spPr>
              <a:xfrm>
                <a:off x="3429000" y="1752600"/>
                <a:ext cx="9144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430" name="TextBox 112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11430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Location Classification</a:t>
                </a:r>
                <a:endParaRPr lang="zh-CN" altLang="en-US" sz="1100"/>
              </a:p>
            </p:txBody>
          </p:sp>
        </p:grpSp>
        <p:sp>
          <p:nvSpPr>
            <p:cNvPr id="17427" name="TextBox 109"/>
            <p:cNvSpPr txBox="1">
              <a:spLocks noChangeArrowheads="1"/>
            </p:cNvSpPr>
            <p:nvPr/>
          </p:nvSpPr>
          <p:spPr bwMode="auto">
            <a:xfrm>
              <a:off x="7543800" y="1762036"/>
              <a:ext cx="914400" cy="56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100" b="1"/>
                <a:t>Driver </a:t>
              </a:r>
            </a:p>
            <a:p>
              <a:pPr algn="ctr"/>
              <a:r>
                <a:rPr lang="en-US" altLang="zh-CN" sz="900" b="1"/>
                <a:t>v.s. </a:t>
              </a:r>
            </a:p>
            <a:p>
              <a:pPr algn="ctr"/>
              <a:r>
                <a:rPr lang="en-US" altLang="zh-CN" sz="1100" b="1"/>
                <a:t>non-Driver</a:t>
              </a:r>
              <a:endParaRPr lang="zh-CN" altLang="en-US" sz="1100" b="1"/>
            </a:p>
          </p:txBody>
        </p:sp>
      </p:grpSp>
      <p:sp>
        <p:nvSpPr>
          <p:cNvPr id="114" name="矩形 113"/>
          <p:cNvSpPr>
            <a:spLocks noChangeArrowheads="1"/>
          </p:cNvSpPr>
          <p:nvPr/>
        </p:nvSpPr>
        <p:spPr bwMode="auto">
          <a:xfrm>
            <a:off x="6096000" y="1828800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7AD6"/>
                </a:solidFill>
              </a:rPr>
              <a:t>∆t</a:t>
            </a:r>
            <a:r>
              <a:rPr lang="en-US" altLang="zh-CN" b="1" baseline="-25000">
                <a:solidFill>
                  <a:srgbClr val="007AD6"/>
                </a:solidFill>
              </a:rPr>
              <a:t>1 </a:t>
            </a:r>
            <a:r>
              <a:rPr lang="en-US" altLang="zh-CN" b="1">
                <a:solidFill>
                  <a:srgbClr val="007AD6"/>
                </a:solidFill>
              </a:rPr>
              <a:t> </a:t>
            </a:r>
            <a:r>
              <a:rPr lang="en-US" altLang="zh-CN" b="1"/>
              <a:t>- </a:t>
            </a:r>
            <a:r>
              <a:rPr lang="en-US" altLang="zh-CN" b="1">
                <a:solidFill>
                  <a:srgbClr val="C00000"/>
                </a:solidFill>
              </a:rPr>
              <a:t>∆t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2667000" y="2819400"/>
            <a:ext cx="18986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000" b="1">
                <a:solidFill>
                  <a:srgbClr val="007AD6"/>
                </a:solidFill>
              </a:rPr>
              <a:t>∆t</a:t>
            </a:r>
            <a:r>
              <a:rPr lang="en-US" altLang="zh-CN" sz="4000" b="1" baseline="-25000">
                <a:solidFill>
                  <a:srgbClr val="007AD6"/>
                </a:solidFill>
              </a:rPr>
              <a:t>1 </a:t>
            </a:r>
            <a:r>
              <a:rPr lang="en-US" altLang="zh-CN" sz="4000" b="1">
                <a:solidFill>
                  <a:srgbClr val="007AD6"/>
                </a:solidFill>
              </a:rPr>
              <a:t> </a:t>
            </a:r>
            <a:r>
              <a:rPr lang="en-US" altLang="zh-CN" sz="4000" b="1"/>
              <a:t>- </a:t>
            </a:r>
            <a:r>
              <a:rPr lang="en-US" altLang="zh-CN" sz="4000" b="1">
                <a:solidFill>
                  <a:srgbClr val="C00000"/>
                </a:solidFill>
              </a:rPr>
              <a:t>∆t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1.48148E-6 L -0.31667 0.16667 " pathEditMode="relative" ptsTypes="AA">
                                      <p:cBhvr>
                                        <p:cTn id="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10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3" grpId="0"/>
      <p:bldP spid="71" grpId="0"/>
      <p:bldP spid="104" grpId="0"/>
      <p:bldP spid="104" grpId="1"/>
      <p:bldP spid="104" grpId="2"/>
      <p:bldP spid="114" grpId="0"/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Walkthrough of the detection system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FA0006-0E6E-46B0-9C21-CFA189B09B7D}" type="slidenum">
              <a:rPr lang="en-US" altLang="zh-CN" smtClean="0">
                <a:latin typeface="Arial" charset="0"/>
                <a:cs typeface="Arial" charset="0"/>
              </a:rPr>
              <a:pPr/>
              <a:t>16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grpSp>
        <p:nvGrpSpPr>
          <p:cNvPr id="18436" name="组合 96"/>
          <p:cNvGrpSpPr>
            <a:grpSpLocks/>
          </p:cNvGrpSpPr>
          <p:nvPr/>
        </p:nvGrpSpPr>
        <p:grpSpPr bwMode="auto">
          <a:xfrm>
            <a:off x="685800" y="1752600"/>
            <a:ext cx="838200" cy="533400"/>
            <a:chOff x="685800" y="1752600"/>
            <a:chExt cx="838200" cy="533400"/>
          </a:xfrm>
        </p:grpSpPr>
        <p:grpSp>
          <p:nvGrpSpPr>
            <p:cNvPr id="18474" name="组合 78"/>
            <p:cNvGrpSpPr>
              <a:grpSpLocks/>
            </p:cNvGrpSpPr>
            <p:nvPr/>
          </p:nvGrpSpPr>
          <p:grpSpPr bwMode="auto">
            <a:xfrm>
              <a:off x="685800" y="1828800"/>
              <a:ext cx="762000" cy="457200"/>
              <a:chOff x="1295400" y="2590800"/>
              <a:chExt cx="1066800" cy="641350"/>
            </a:xfrm>
          </p:grpSpPr>
          <p:grpSp>
            <p:nvGrpSpPr>
              <p:cNvPr id="18476" name="组合 47"/>
              <p:cNvGrpSpPr>
                <a:grpSpLocks/>
              </p:cNvGrpSpPr>
              <p:nvPr/>
            </p:nvGrpSpPr>
            <p:grpSpPr bwMode="auto">
              <a:xfrm>
                <a:off x="12954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85" name="任意多边形 84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86" name="直接连接符 85"/>
                <p:cNvCxnSpPr>
                  <a:stCxn id="85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7" name="组合 48"/>
              <p:cNvGrpSpPr>
                <a:grpSpLocks/>
              </p:cNvGrpSpPr>
              <p:nvPr/>
            </p:nvGrpSpPr>
            <p:grpSpPr bwMode="auto">
              <a:xfrm>
                <a:off x="1828804" y="2590800"/>
                <a:ext cx="533402" cy="641350"/>
                <a:chOff x="2590800" y="2289175"/>
                <a:chExt cx="1219200" cy="641350"/>
              </a:xfrm>
            </p:grpSpPr>
            <p:sp>
              <p:nvSpPr>
                <p:cNvPr id="82" name="任意多边形 81"/>
                <p:cNvSpPr/>
                <p:nvPr/>
              </p:nvSpPr>
              <p:spPr>
                <a:xfrm>
                  <a:off x="3068309" y="2289175"/>
                  <a:ext cx="284479" cy="641350"/>
                </a:xfrm>
                <a:custGeom>
                  <a:avLst/>
                  <a:gdLst>
                    <a:gd name="connsiteX0" fmla="*/ 0 w 3009900"/>
                    <a:gd name="connsiteY0" fmla="*/ 330200 h 641350"/>
                    <a:gd name="connsiteX1" fmla="*/ 266700 w 3009900"/>
                    <a:gd name="connsiteY1" fmla="*/ 44450 h 641350"/>
                    <a:gd name="connsiteX2" fmla="*/ 742950 w 3009900"/>
                    <a:gd name="connsiteY2" fmla="*/ 596900 h 641350"/>
                    <a:gd name="connsiteX3" fmla="*/ 1228725 w 3009900"/>
                    <a:gd name="connsiteY3" fmla="*/ 44450 h 641350"/>
                    <a:gd name="connsiteX4" fmla="*/ 1733550 w 3009900"/>
                    <a:gd name="connsiteY4" fmla="*/ 606425 h 641350"/>
                    <a:gd name="connsiteX5" fmla="*/ 2238375 w 3009900"/>
                    <a:gd name="connsiteY5" fmla="*/ 44450 h 641350"/>
                    <a:gd name="connsiteX6" fmla="*/ 2733675 w 3009900"/>
                    <a:gd name="connsiteY6" fmla="*/ 596900 h 641350"/>
                    <a:gd name="connsiteX7" fmla="*/ 2971800 w 3009900"/>
                    <a:gd name="connsiteY7" fmla="*/ 311150 h 641350"/>
                    <a:gd name="connsiteX8" fmla="*/ 2962275 w 3009900"/>
                    <a:gd name="connsiteY8" fmla="*/ 301625 h 641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09900" h="641350">
                      <a:moveTo>
                        <a:pt x="0" y="330200"/>
                      </a:moveTo>
                      <a:cubicBezTo>
                        <a:pt x="71437" y="165100"/>
                        <a:pt x="142875" y="0"/>
                        <a:pt x="266700" y="44450"/>
                      </a:cubicBezTo>
                      <a:cubicBezTo>
                        <a:pt x="390525" y="88900"/>
                        <a:pt x="582613" y="596900"/>
                        <a:pt x="742950" y="596900"/>
                      </a:cubicBezTo>
                      <a:cubicBezTo>
                        <a:pt x="903287" y="596900"/>
                        <a:pt x="1063625" y="42862"/>
                        <a:pt x="1228725" y="44450"/>
                      </a:cubicBezTo>
                      <a:cubicBezTo>
                        <a:pt x="1393825" y="46038"/>
                        <a:pt x="1565275" y="606425"/>
                        <a:pt x="1733550" y="606425"/>
                      </a:cubicBezTo>
                      <a:cubicBezTo>
                        <a:pt x="1901825" y="606425"/>
                        <a:pt x="2071688" y="46037"/>
                        <a:pt x="2238375" y="44450"/>
                      </a:cubicBezTo>
                      <a:cubicBezTo>
                        <a:pt x="2405062" y="42863"/>
                        <a:pt x="2611438" y="552450"/>
                        <a:pt x="2733675" y="596900"/>
                      </a:cubicBezTo>
                      <a:cubicBezTo>
                        <a:pt x="2855913" y="641350"/>
                        <a:pt x="2933700" y="360363"/>
                        <a:pt x="2971800" y="311150"/>
                      </a:cubicBezTo>
                      <a:cubicBezTo>
                        <a:pt x="3009900" y="261938"/>
                        <a:pt x="2986087" y="281781"/>
                        <a:pt x="2962275" y="301625"/>
                      </a:cubicBezTo>
                    </a:path>
                  </a:pathLst>
                </a:cu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cxnSp>
              <p:nvCxnSpPr>
                <p:cNvPr id="83" name="直接连接符 82"/>
                <p:cNvCxnSpPr>
                  <a:stCxn id="82" idx="8"/>
                </p:cNvCxnSpPr>
                <p:nvPr/>
              </p:nvCxnSpPr>
              <p:spPr>
                <a:xfrm>
                  <a:off x="3347710" y="2589809"/>
                  <a:ext cx="462277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/>
                <p:cNvCxnSpPr/>
                <p:nvPr/>
              </p:nvCxnSpPr>
              <p:spPr>
                <a:xfrm>
                  <a:off x="2590790" y="2589809"/>
                  <a:ext cx="462280" cy="0"/>
                </a:xfrm>
                <a:prstGeom prst="line">
                  <a:avLst/>
                </a:prstGeom>
                <a:ln>
                  <a:solidFill>
                    <a:srgbClr val="007AD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6" name="矩形 95"/>
            <p:cNvSpPr/>
            <p:nvPr/>
          </p:nvSpPr>
          <p:spPr>
            <a:xfrm>
              <a:off x="685800" y="1752600"/>
              <a:ext cx="838200" cy="533400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8437" name="TextBox 97"/>
          <p:cNvSpPr txBox="1">
            <a:spLocks noChangeArrowheads="1"/>
          </p:cNvSpPr>
          <p:nvPr/>
        </p:nvSpPr>
        <p:spPr bwMode="auto">
          <a:xfrm>
            <a:off x="457200" y="2362200"/>
            <a:ext cx="14478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100"/>
              <a:t>Emit beep signal</a:t>
            </a:r>
            <a:endParaRPr lang="zh-CN" altLang="en-US" sz="1100"/>
          </a:p>
        </p:txBody>
      </p:sp>
      <p:grpSp>
        <p:nvGrpSpPr>
          <p:cNvPr id="18438" name="组合 60"/>
          <p:cNvGrpSpPr>
            <a:grpSpLocks/>
          </p:cNvGrpSpPr>
          <p:nvPr/>
        </p:nvGrpSpPr>
        <p:grpSpPr bwMode="auto">
          <a:xfrm>
            <a:off x="1524000" y="1752600"/>
            <a:ext cx="1828800" cy="871538"/>
            <a:chOff x="1524000" y="1752600"/>
            <a:chExt cx="1828800" cy="871210"/>
          </a:xfrm>
        </p:grpSpPr>
        <p:cxnSp>
          <p:nvCxnSpPr>
            <p:cNvPr id="39" name="直接箭头连接符 38"/>
            <p:cNvCxnSpPr/>
            <p:nvPr/>
          </p:nvCxnSpPr>
          <p:spPr>
            <a:xfrm>
              <a:off x="1524000" y="2057285"/>
              <a:ext cx="533400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2057400" y="1752600"/>
              <a:ext cx="838200" cy="533199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209800" y="1816076"/>
              <a:ext cx="504825" cy="469723"/>
            </a:xfrm>
            <a:custGeom>
              <a:avLst/>
              <a:gdLst>
                <a:gd name="connsiteX0" fmla="*/ 0 w 504825"/>
                <a:gd name="connsiteY0" fmla="*/ 316867 h 469267"/>
                <a:gd name="connsiteX1" fmla="*/ 9525 w 504825"/>
                <a:gd name="connsiteY1" fmla="*/ 202567 h 469267"/>
                <a:gd name="connsiteX2" fmla="*/ 19050 w 504825"/>
                <a:gd name="connsiteY2" fmla="*/ 154942 h 469267"/>
                <a:gd name="connsiteX3" fmla="*/ 28575 w 504825"/>
                <a:gd name="connsiteY3" fmla="*/ 240667 h 469267"/>
                <a:gd name="connsiteX4" fmla="*/ 38100 w 504825"/>
                <a:gd name="connsiteY4" fmla="*/ 431167 h 469267"/>
                <a:gd name="connsiteX5" fmla="*/ 57150 w 504825"/>
                <a:gd name="connsiteY5" fmla="*/ 393067 h 469267"/>
                <a:gd name="connsiteX6" fmla="*/ 66675 w 504825"/>
                <a:gd name="connsiteY6" fmla="*/ 364492 h 469267"/>
                <a:gd name="connsiteX7" fmla="*/ 85725 w 504825"/>
                <a:gd name="connsiteY7" fmla="*/ 183517 h 469267"/>
                <a:gd name="connsiteX8" fmla="*/ 95250 w 504825"/>
                <a:gd name="connsiteY8" fmla="*/ 212092 h 469267"/>
                <a:gd name="connsiteX9" fmla="*/ 104775 w 504825"/>
                <a:gd name="connsiteY9" fmla="*/ 354967 h 469267"/>
                <a:gd name="connsiteX10" fmla="*/ 114300 w 504825"/>
                <a:gd name="connsiteY10" fmla="*/ 316867 h 469267"/>
                <a:gd name="connsiteX11" fmla="*/ 123825 w 504825"/>
                <a:gd name="connsiteY11" fmla="*/ 12067 h 469267"/>
                <a:gd name="connsiteX12" fmla="*/ 142875 w 504825"/>
                <a:gd name="connsiteY12" fmla="*/ 374017 h 469267"/>
                <a:gd name="connsiteX13" fmla="*/ 152400 w 504825"/>
                <a:gd name="connsiteY13" fmla="*/ 421642 h 469267"/>
                <a:gd name="connsiteX14" fmla="*/ 161925 w 504825"/>
                <a:gd name="connsiteY14" fmla="*/ 202567 h 469267"/>
                <a:gd name="connsiteX15" fmla="*/ 171450 w 504825"/>
                <a:gd name="connsiteY15" fmla="*/ 78742 h 469267"/>
                <a:gd name="connsiteX16" fmla="*/ 180975 w 504825"/>
                <a:gd name="connsiteY16" fmla="*/ 364492 h 469267"/>
                <a:gd name="connsiteX17" fmla="*/ 190500 w 504825"/>
                <a:gd name="connsiteY17" fmla="*/ 202567 h 469267"/>
                <a:gd name="connsiteX18" fmla="*/ 200025 w 504825"/>
                <a:gd name="connsiteY18" fmla="*/ 164467 h 469267"/>
                <a:gd name="connsiteX19" fmla="*/ 190500 w 504825"/>
                <a:gd name="connsiteY19" fmla="*/ 193042 h 469267"/>
                <a:gd name="connsiteX20" fmla="*/ 200025 w 504825"/>
                <a:gd name="connsiteY20" fmla="*/ 240667 h 469267"/>
                <a:gd name="connsiteX21" fmla="*/ 219075 w 504825"/>
                <a:gd name="connsiteY21" fmla="*/ 354967 h 469267"/>
                <a:gd name="connsiteX22" fmla="*/ 228600 w 504825"/>
                <a:gd name="connsiteY22" fmla="*/ 259717 h 469267"/>
                <a:gd name="connsiteX23" fmla="*/ 238125 w 504825"/>
                <a:gd name="connsiteY23" fmla="*/ 145417 h 469267"/>
                <a:gd name="connsiteX24" fmla="*/ 247650 w 504825"/>
                <a:gd name="connsiteY24" fmla="*/ 97792 h 469267"/>
                <a:gd name="connsiteX25" fmla="*/ 257175 w 504825"/>
                <a:gd name="connsiteY25" fmla="*/ 31117 h 469267"/>
                <a:gd name="connsiteX26" fmla="*/ 276225 w 504825"/>
                <a:gd name="connsiteY26" fmla="*/ 307342 h 469267"/>
                <a:gd name="connsiteX27" fmla="*/ 295275 w 504825"/>
                <a:gd name="connsiteY27" fmla="*/ 450217 h 469267"/>
                <a:gd name="connsiteX28" fmla="*/ 304800 w 504825"/>
                <a:gd name="connsiteY28" fmla="*/ 412117 h 469267"/>
                <a:gd name="connsiteX29" fmla="*/ 333375 w 504825"/>
                <a:gd name="connsiteY29" fmla="*/ 269242 h 469267"/>
                <a:gd name="connsiteX30" fmla="*/ 342900 w 504825"/>
                <a:gd name="connsiteY30" fmla="*/ 173992 h 469267"/>
                <a:gd name="connsiteX31" fmla="*/ 352425 w 504825"/>
                <a:gd name="connsiteY31" fmla="*/ 231142 h 469267"/>
                <a:gd name="connsiteX32" fmla="*/ 361950 w 504825"/>
                <a:gd name="connsiteY32" fmla="*/ 345442 h 469267"/>
                <a:gd name="connsiteX33" fmla="*/ 371475 w 504825"/>
                <a:gd name="connsiteY33" fmla="*/ 307342 h 469267"/>
                <a:gd name="connsiteX34" fmla="*/ 390525 w 504825"/>
                <a:gd name="connsiteY34" fmla="*/ 259717 h 469267"/>
                <a:gd name="connsiteX35" fmla="*/ 400050 w 504825"/>
                <a:gd name="connsiteY35" fmla="*/ 231142 h 469267"/>
                <a:gd name="connsiteX36" fmla="*/ 409575 w 504825"/>
                <a:gd name="connsiteY36" fmla="*/ 97792 h 469267"/>
                <a:gd name="connsiteX37" fmla="*/ 419100 w 504825"/>
                <a:gd name="connsiteY37" fmla="*/ 145417 h 469267"/>
                <a:gd name="connsiteX38" fmla="*/ 428625 w 504825"/>
                <a:gd name="connsiteY38" fmla="*/ 288292 h 469267"/>
                <a:gd name="connsiteX39" fmla="*/ 419100 w 504825"/>
                <a:gd name="connsiteY39" fmla="*/ 345442 h 469267"/>
                <a:gd name="connsiteX40" fmla="*/ 419100 w 504825"/>
                <a:gd name="connsiteY40" fmla="*/ 402592 h 469267"/>
                <a:gd name="connsiteX41" fmla="*/ 447675 w 504825"/>
                <a:gd name="connsiteY41" fmla="*/ 412117 h 469267"/>
                <a:gd name="connsiteX42" fmla="*/ 447675 w 504825"/>
                <a:gd name="connsiteY42" fmla="*/ 97792 h 469267"/>
                <a:gd name="connsiteX43" fmla="*/ 466725 w 504825"/>
                <a:gd name="connsiteY43" fmla="*/ 164467 h 469267"/>
                <a:gd name="connsiteX44" fmla="*/ 485775 w 504825"/>
                <a:gd name="connsiteY44" fmla="*/ 231142 h 469267"/>
                <a:gd name="connsiteX45" fmla="*/ 495300 w 504825"/>
                <a:gd name="connsiteY45" fmla="*/ 402592 h 469267"/>
                <a:gd name="connsiteX46" fmla="*/ 504825 w 504825"/>
                <a:gd name="connsiteY46" fmla="*/ 469267 h 4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4825" h="469267">
                  <a:moveTo>
                    <a:pt x="0" y="316867"/>
                  </a:moveTo>
                  <a:cubicBezTo>
                    <a:pt x="3175" y="278767"/>
                    <a:pt x="5058" y="240537"/>
                    <a:pt x="9525" y="202567"/>
                  </a:cubicBezTo>
                  <a:cubicBezTo>
                    <a:pt x="11417" y="186489"/>
                    <a:pt x="11810" y="140462"/>
                    <a:pt x="19050" y="154942"/>
                  </a:cubicBezTo>
                  <a:cubicBezTo>
                    <a:pt x="31908" y="180658"/>
                    <a:pt x="25400" y="212092"/>
                    <a:pt x="28575" y="240667"/>
                  </a:cubicBezTo>
                  <a:cubicBezTo>
                    <a:pt x="31750" y="304167"/>
                    <a:pt x="26383" y="368677"/>
                    <a:pt x="38100" y="431167"/>
                  </a:cubicBezTo>
                  <a:cubicBezTo>
                    <a:pt x="40717" y="445123"/>
                    <a:pt x="51557" y="406118"/>
                    <a:pt x="57150" y="393067"/>
                  </a:cubicBezTo>
                  <a:cubicBezTo>
                    <a:pt x="61105" y="383839"/>
                    <a:pt x="63500" y="374017"/>
                    <a:pt x="66675" y="364492"/>
                  </a:cubicBezTo>
                  <a:cubicBezTo>
                    <a:pt x="80993" y="20861"/>
                    <a:pt x="60369" y="82092"/>
                    <a:pt x="85725" y="183517"/>
                  </a:cubicBezTo>
                  <a:cubicBezTo>
                    <a:pt x="88160" y="193257"/>
                    <a:pt x="92075" y="202567"/>
                    <a:pt x="95250" y="212092"/>
                  </a:cubicBezTo>
                  <a:cubicBezTo>
                    <a:pt x="98425" y="259717"/>
                    <a:pt x="96237" y="308006"/>
                    <a:pt x="104775" y="354967"/>
                  </a:cubicBezTo>
                  <a:cubicBezTo>
                    <a:pt x="107117" y="367847"/>
                    <a:pt x="113574" y="329938"/>
                    <a:pt x="114300" y="316867"/>
                  </a:cubicBezTo>
                  <a:cubicBezTo>
                    <a:pt x="119939" y="215374"/>
                    <a:pt x="120650" y="113667"/>
                    <a:pt x="123825" y="12067"/>
                  </a:cubicBezTo>
                  <a:cubicBezTo>
                    <a:pt x="160667" y="159434"/>
                    <a:pt x="123695" y="0"/>
                    <a:pt x="142875" y="374017"/>
                  </a:cubicBezTo>
                  <a:cubicBezTo>
                    <a:pt x="143704" y="390185"/>
                    <a:pt x="149225" y="405767"/>
                    <a:pt x="152400" y="421642"/>
                  </a:cubicBezTo>
                  <a:cubicBezTo>
                    <a:pt x="155575" y="348617"/>
                    <a:pt x="157870" y="275548"/>
                    <a:pt x="161925" y="202567"/>
                  </a:cubicBezTo>
                  <a:cubicBezTo>
                    <a:pt x="164221" y="161234"/>
                    <a:pt x="166613" y="37629"/>
                    <a:pt x="171450" y="78742"/>
                  </a:cubicBezTo>
                  <a:cubicBezTo>
                    <a:pt x="182585" y="173392"/>
                    <a:pt x="177800" y="269242"/>
                    <a:pt x="180975" y="364492"/>
                  </a:cubicBezTo>
                  <a:cubicBezTo>
                    <a:pt x="184150" y="310517"/>
                    <a:pt x="185374" y="256392"/>
                    <a:pt x="190500" y="202567"/>
                  </a:cubicBezTo>
                  <a:cubicBezTo>
                    <a:pt x="191741" y="189535"/>
                    <a:pt x="200025" y="177558"/>
                    <a:pt x="200025" y="164467"/>
                  </a:cubicBezTo>
                  <a:cubicBezTo>
                    <a:pt x="200025" y="154427"/>
                    <a:pt x="193675" y="183517"/>
                    <a:pt x="190500" y="193042"/>
                  </a:cubicBezTo>
                  <a:cubicBezTo>
                    <a:pt x="193675" y="208917"/>
                    <a:pt x="197735" y="224640"/>
                    <a:pt x="200025" y="240667"/>
                  </a:cubicBezTo>
                  <a:cubicBezTo>
                    <a:pt x="215976" y="352321"/>
                    <a:pt x="198601" y="293546"/>
                    <a:pt x="219075" y="354967"/>
                  </a:cubicBezTo>
                  <a:cubicBezTo>
                    <a:pt x="222250" y="323217"/>
                    <a:pt x="225711" y="291494"/>
                    <a:pt x="228600" y="259717"/>
                  </a:cubicBezTo>
                  <a:cubicBezTo>
                    <a:pt x="232061" y="221642"/>
                    <a:pt x="233658" y="183387"/>
                    <a:pt x="238125" y="145417"/>
                  </a:cubicBezTo>
                  <a:cubicBezTo>
                    <a:pt x="240017" y="129339"/>
                    <a:pt x="244988" y="113761"/>
                    <a:pt x="247650" y="97792"/>
                  </a:cubicBezTo>
                  <a:cubicBezTo>
                    <a:pt x="251341" y="75647"/>
                    <a:pt x="254000" y="53342"/>
                    <a:pt x="257175" y="31117"/>
                  </a:cubicBezTo>
                  <a:cubicBezTo>
                    <a:pt x="278281" y="178861"/>
                    <a:pt x="260408" y="38459"/>
                    <a:pt x="276225" y="307342"/>
                  </a:cubicBezTo>
                  <a:cubicBezTo>
                    <a:pt x="282884" y="420549"/>
                    <a:pt x="274632" y="388287"/>
                    <a:pt x="295275" y="450217"/>
                  </a:cubicBezTo>
                  <a:cubicBezTo>
                    <a:pt x="298450" y="437517"/>
                    <a:pt x="302388" y="424984"/>
                    <a:pt x="304800" y="412117"/>
                  </a:cubicBezTo>
                  <a:cubicBezTo>
                    <a:pt x="331415" y="270170"/>
                    <a:pt x="310098" y="339073"/>
                    <a:pt x="333375" y="269242"/>
                  </a:cubicBezTo>
                  <a:cubicBezTo>
                    <a:pt x="336550" y="237492"/>
                    <a:pt x="328630" y="202532"/>
                    <a:pt x="342900" y="173992"/>
                  </a:cubicBezTo>
                  <a:cubicBezTo>
                    <a:pt x="351537" y="156718"/>
                    <a:pt x="350292" y="211947"/>
                    <a:pt x="352425" y="231142"/>
                  </a:cubicBezTo>
                  <a:cubicBezTo>
                    <a:pt x="356647" y="269140"/>
                    <a:pt x="358775" y="307342"/>
                    <a:pt x="361950" y="345442"/>
                  </a:cubicBezTo>
                  <a:cubicBezTo>
                    <a:pt x="365125" y="332742"/>
                    <a:pt x="367335" y="319761"/>
                    <a:pt x="371475" y="307342"/>
                  </a:cubicBezTo>
                  <a:cubicBezTo>
                    <a:pt x="376882" y="291122"/>
                    <a:pt x="384522" y="275726"/>
                    <a:pt x="390525" y="259717"/>
                  </a:cubicBezTo>
                  <a:cubicBezTo>
                    <a:pt x="394050" y="250316"/>
                    <a:pt x="396875" y="240667"/>
                    <a:pt x="400050" y="231142"/>
                  </a:cubicBezTo>
                  <a:cubicBezTo>
                    <a:pt x="403225" y="186692"/>
                    <a:pt x="399908" y="141294"/>
                    <a:pt x="409575" y="97792"/>
                  </a:cubicBezTo>
                  <a:cubicBezTo>
                    <a:pt x="413087" y="81988"/>
                    <a:pt x="417489" y="129308"/>
                    <a:pt x="419100" y="145417"/>
                  </a:cubicBezTo>
                  <a:cubicBezTo>
                    <a:pt x="423849" y="192911"/>
                    <a:pt x="425450" y="240667"/>
                    <a:pt x="428625" y="288292"/>
                  </a:cubicBezTo>
                  <a:cubicBezTo>
                    <a:pt x="425450" y="307342"/>
                    <a:pt x="423290" y="326589"/>
                    <a:pt x="419100" y="345442"/>
                  </a:cubicBezTo>
                  <a:cubicBezTo>
                    <a:pt x="414482" y="366224"/>
                    <a:pt x="398318" y="381810"/>
                    <a:pt x="419100" y="402592"/>
                  </a:cubicBezTo>
                  <a:cubicBezTo>
                    <a:pt x="426200" y="409692"/>
                    <a:pt x="438150" y="408942"/>
                    <a:pt x="447675" y="412117"/>
                  </a:cubicBezTo>
                  <a:cubicBezTo>
                    <a:pt x="445044" y="364753"/>
                    <a:pt x="426386" y="154562"/>
                    <a:pt x="447675" y="97792"/>
                  </a:cubicBezTo>
                  <a:cubicBezTo>
                    <a:pt x="455791" y="76149"/>
                    <a:pt x="460643" y="142167"/>
                    <a:pt x="466725" y="164467"/>
                  </a:cubicBezTo>
                  <a:cubicBezTo>
                    <a:pt x="484665" y="230248"/>
                    <a:pt x="467524" y="176388"/>
                    <a:pt x="485775" y="231142"/>
                  </a:cubicBezTo>
                  <a:cubicBezTo>
                    <a:pt x="488950" y="288292"/>
                    <a:pt x="490736" y="345536"/>
                    <a:pt x="495300" y="402592"/>
                  </a:cubicBezTo>
                  <a:cubicBezTo>
                    <a:pt x="497090" y="424971"/>
                    <a:pt x="504825" y="469267"/>
                    <a:pt x="504825" y="46926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473" name="TextBox 43"/>
            <p:cNvSpPr txBox="1">
              <a:spLocks noChangeArrowheads="1"/>
            </p:cNvSpPr>
            <p:nvPr/>
          </p:nvSpPr>
          <p:spPr bwMode="auto">
            <a:xfrm>
              <a:off x="1905000" y="2362200"/>
              <a:ext cx="14478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Record signal</a:t>
              </a:r>
              <a:endParaRPr lang="zh-CN" altLang="en-US" sz="1100"/>
            </a:p>
          </p:txBody>
        </p:sp>
      </p:grpSp>
      <p:grpSp>
        <p:nvGrpSpPr>
          <p:cNvPr id="18439" name="组合 37"/>
          <p:cNvGrpSpPr>
            <a:grpSpLocks/>
          </p:cNvGrpSpPr>
          <p:nvPr/>
        </p:nvGrpSpPr>
        <p:grpSpPr bwMode="auto">
          <a:xfrm>
            <a:off x="2895600" y="1752600"/>
            <a:ext cx="1524000" cy="871538"/>
            <a:chOff x="2895600" y="1752600"/>
            <a:chExt cx="1524000" cy="871210"/>
          </a:xfrm>
        </p:grpSpPr>
        <p:pic>
          <p:nvPicPr>
            <p:cNvPr id="1846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81400" y="1752600"/>
              <a:ext cx="474913" cy="46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466" name="组合 31"/>
            <p:cNvGrpSpPr>
              <a:grpSpLocks/>
            </p:cNvGrpSpPr>
            <p:nvPr/>
          </p:nvGrpSpPr>
          <p:grpSpPr bwMode="auto">
            <a:xfrm>
              <a:off x="2895600" y="1752600"/>
              <a:ext cx="1524000" cy="871210"/>
              <a:chOff x="2895600" y="1752600"/>
              <a:chExt cx="1524000" cy="871210"/>
            </a:xfrm>
          </p:grpSpPr>
          <p:cxnSp>
            <p:nvCxnSpPr>
              <p:cNvPr id="63" name="直接箭头连接符 62"/>
              <p:cNvCxnSpPr/>
              <p:nvPr/>
            </p:nvCxnSpPr>
            <p:spPr>
              <a:xfrm>
                <a:off x="2895600" y="2057285"/>
                <a:ext cx="533400" cy="1587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矩形 64"/>
              <p:cNvSpPr/>
              <p:nvPr/>
            </p:nvSpPr>
            <p:spPr>
              <a:xfrm>
                <a:off x="3429000" y="1752600"/>
                <a:ext cx="838200" cy="533199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469" name="TextBox 65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9144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Filtering</a:t>
                </a:r>
                <a:endParaRPr lang="zh-CN" altLang="en-US" sz="1100"/>
              </a:p>
            </p:txBody>
          </p:sp>
        </p:grpSp>
      </p:grpSp>
      <p:grpSp>
        <p:nvGrpSpPr>
          <p:cNvPr id="18440" name="组合 73"/>
          <p:cNvGrpSpPr>
            <a:grpSpLocks/>
          </p:cNvGrpSpPr>
          <p:nvPr/>
        </p:nvGrpSpPr>
        <p:grpSpPr bwMode="auto">
          <a:xfrm>
            <a:off x="4267200" y="1752600"/>
            <a:ext cx="1447800" cy="1039813"/>
            <a:chOff x="4267200" y="1752600"/>
            <a:chExt cx="1447800" cy="1040487"/>
          </a:xfrm>
        </p:grpSpPr>
        <p:grpSp>
          <p:nvGrpSpPr>
            <p:cNvPr id="18458" name="组合 31"/>
            <p:cNvGrpSpPr>
              <a:grpSpLocks/>
            </p:cNvGrpSpPr>
            <p:nvPr/>
          </p:nvGrpSpPr>
          <p:grpSpPr bwMode="auto">
            <a:xfrm>
              <a:off x="4267200" y="1752600"/>
              <a:ext cx="1447800" cy="1040487"/>
              <a:chOff x="2895600" y="1752600"/>
              <a:chExt cx="1447800" cy="1040487"/>
            </a:xfrm>
          </p:grpSpPr>
          <p:cxnSp>
            <p:nvCxnSpPr>
              <p:cNvPr id="50" name="直接箭头连接符 49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矩形 50"/>
              <p:cNvSpPr/>
              <p:nvPr/>
            </p:nvSpPr>
            <p:spPr>
              <a:xfrm>
                <a:off x="3429000" y="1752600"/>
                <a:ext cx="8382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464" name="TextBox 51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838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Signal Detection</a:t>
                </a:r>
                <a:endParaRPr lang="zh-CN" altLang="en-US" sz="1100"/>
              </a:p>
            </p:txBody>
          </p:sp>
        </p:grpSp>
        <p:grpSp>
          <p:nvGrpSpPr>
            <p:cNvPr id="18459" name="组合 61"/>
            <p:cNvGrpSpPr>
              <a:grpSpLocks/>
            </p:cNvGrpSpPr>
            <p:nvPr/>
          </p:nvGrpSpPr>
          <p:grpSpPr bwMode="auto">
            <a:xfrm>
              <a:off x="4876800" y="1828800"/>
              <a:ext cx="685800" cy="457200"/>
              <a:chOff x="2038350" y="3657600"/>
              <a:chExt cx="5067300" cy="1933575"/>
            </a:xfrm>
          </p:grpSpPr>
          <p:pic>
            <p:nvPicPr>
              <p:cNvPr id="18460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038350" y="3657600"/>
                <a:ext cx="5067300" cy="1933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1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590800" y="3733800"/>
                <a:ext cx="4267199" cy="14295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441" name="组合 68"/>
          <p:cNvGrpSpPr>
            <a:grpSpLocks/>
          </p:cNvGrpSpPr>
          <p:nvPr/>
        </p:nvGrpSpPr>
        <p:grpSpPr bwMode="auto">
          <a:xfrm>
            <a:off x="5638800" y="1752600"/>
            <a:ext cx="1447800" cy="1039813"/>
            <a:chOff x="5638800" y="1752600"/>
            <a:chExt cx="1447800" cy="1040487"/>
          </a:xfrm>
        </p:grpSpPr>
        <p:grpSp>
          <p:nvGrpSpPr>
            <p:cNvPr id="18453" name="组合 31"/>
            <p:cNvGrpSpPr>
              <a:grpSpLocks/>
            </p:cNvGrpSpPr>
            <p:nvPr/>
          </p:nvGrpSpPr>
          <p:grpSpPr bwMode="auto">
            <a:xfrm>
              <a:off x="5638800" y="1752600"/>
              <a:ext cx="1447800" cy="1040487"/>
              <a:chOff x="2895600" y="1752600"/>
              <a:chExt cx="1447800" cy="1040487"/>
            </a:xfrm>
          </p:grpSpPr>
          <p:cxnSp>
            <p:nvCxnSpPr>
              <p:cNvPr id="60" name="直接箭头连接符 59"/>
              <p:cNvCxnSpPr/>
              <p:nvPr/>
            </p:nvCxnSpPr>
            <p:spPr>
              <a:xfrm>
                <a:off x="2895600" y="2057598"/>
                <a:ext cx="533400" cy="1589"/>
              </a:xfrm>
              <a:prstGeom prst="straightConnector1">
                <a:avLst/>
              </a:prstGeom>
              <a:ln w="254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矩形 60"/>
              <p:cNvSpPr/>
              <p:nvPr/>
            </p:nvSpPr>
            <p:spPr>
              <a:xfrm>
                <a:off x="3429000" y="1752600"/>
                <a:ext cx="838200" cy="533746"/>
              </a:xfrm>
              <a:prstGeom prst="rect">
                <a:avLst/>
              </a:prstGeom>
              <a:noFill/>
              <a:ln>
                <a:solidFill>
                  <a:srgbClr val="007A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457" name="TextBox 61"/>
              <p:cNvSpPr txBox="1">
                <a:spLocks noChangeArrowheads="1"/>
              </p:cNvSpPr>
              <p:nvPr/>
            </p:nvSpPr>
            <p:spPr bwMode="auto">
              <a:xfrm>
                <a:off x="3505200" y="2362200"/>
                <a:ext cx="838200" cy="430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1100"/>
                  <a:t>Relative Ranging</a:t>
                </a:r>
                <a:endParaRPr lang="zh-CN" altLang="en-US" sz="1100"/>
              </a:p>
            </p:txBody>
          </p:sp>
        </p:grpSp>
        <p:sp>
          <p:nvSpPr>
            <p:cNvPr id="18454" name="矩形 67"/>
            <p:cNvSpPr>
              <a:spLocks noChangeArrowheads="1"/>
            </p:cNvSpPr>
            <p:nvPr/>
          </p:nvSpPr>
          <p:spPr bwMode="auto">
            <a:xfrm>
              <a:off x="6096000" y="1828800"/>
              <a:ext cx="95410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b="1">
                  <a:solidFill>
                    <a:srgbClr val="007AD6"/>
                  </a:solidFill>
                </a:rPr>
                <a:t>∆t</a:t>
              </a:r>
              <a:r>
                <a:rPr lang="en-US" altLang="zh-CN" b="1" baseline="-25000">
                  <a:solidFill>
                    <a:srgbClr val="007AD6"/>
                  </a:solidFill>
                </a:rPr>
                <a:t>1 </a:t>
              </a:r>
              <a:r>
                <a:rPr lang="en-US" altLang="zh-CN" b="1">
                  <a:solidFill>
                    <a:srgbClr val="007AD6"/>
                  </a:solidFill>
                </a:rPr>
                <a:t> </a:t>
              </a:r>
              <a:r>
                <a:rPr lang="en-US" altLang="zh-CN" b="1"/>
                <a:t>- </a:t>
              </a:r>
              <a:r>
                <a:rPr lang="en-US" altLang="zh-CN" b="1">
                  <a:solidFill>
                    <a:srgbClr val="C00000"/>
                  </a:solidFill>
                </a:rPr>
                <a:t>∆t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6" name="Snip and Round Single Corner Rectangle 21"/>
          <p:cNvSpPr/>
          <p:nvPr/>
        </p:nvSpPr>
        <p:spPr>
          <a:xfrm>
            <a:off x="1600200" y="3886200"/>
            <a:ext cx="5105400" cy="708025"/>
          </a:xfrm>
          <a:prstGeom prst="snipRoundRect">
            <a:avLst/>
          </a:prstGeom>
          <a:noFill/>
          <a:ln w="3810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sz="2000" b="1" dirty="0">
                <a:solidFill>
                  <a:srgbClr val="007AD6"/>
                </a:solidFill>
                <a:latin typeface="Sylfaen"/>
              </a:rPr>
              <a:t>∆t</a:t>
            </a:r>
            <a:r>
              <a:rPr lang="en-US" altLang="zh-CN" sz="2000" b="1" baseline="-25000" dirty="0">
                <a:solidFill>
                  <a:srgbClr val="007AD6"/>
                </a:solidFill>
                <a:latin typeface="Sylfaen"/>
              </a:rPr>
              <a:t>1 </a:t>
            </a:r>
            <a:r>
              <a:rPr lang="en-US" sz="16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C00000"/>
                </a:solidFill>
                <a:latin typeface="Sylfaen"/>
              </a:rPr>
              <a:t>∆t </a:t>
            </a:r>
            <a:r>
              <a:rPr lang="en-US" sz="1600" b="1" dirty="0">
                <a:solidFill>
                  <a:schemeClr val="tx1"/>
                </a:solidFill>
              </a:rPr>
              <a:t>&gt; 0  =&gt; Left  Seats</a:t>
            </a:r>
          </a:p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sz="2000" b="1" dirty="0">
                <a:solidFill>
                  <a:srgbClr val="007AD6"/>
                </a:solidFill>
                <a:latin typeface="Sylfaen"/>
              </a:rPr>
              <a:t>∆t</a:t>
            </a:r>
            <a:r>
              <a:rPr lang="en-US" altLang="zh-CN" sz="2000" b="1" baseline="-25000" dirty="0">
                <a:solidFill>
                  <a:srgbClr val="007AD6"/>
                </a:solidFill>
                <a:latin typeface="Sylfaen"/>
              </a:rPr>
              <a:t>1</a:t>
            </a:r>
            <a:r>
              <a:rPr lang="en-US" altLang="zh-CN" sz="2000" b="1" dirty="0">
                <a:solidFill>
                  <a:srgbClr val="007AD6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C00000"/>
                </a:solidFill>
                <a:latin typeface="Sylfaen"/>
              </a:rPr>
              <a:t>∆t </a:t>
            </a:r>
            <a:r>
              <a:rPr lang="en-US" sz="1600" b="1" dirty="0">
                <a:solidFill>
                  <a:schemeClr val="tx1"/>
                </a:solidFill>
              </a:rPr>
              <a:t>&lt; 0  =&gt; Right  Seats</a:t>
            </a:r>
          </a:p>
          <a:p>
            <a:pPr marL="342900" indent="-342900">
              <a:defRPr/>
            </a:pPr>
            <a:endParaRPr lang="en-US" sz="1100" b="1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8" name="Snip and Round Single Corner Rectangle 21"/>
          <p:cNvSpPr/>
          <p:nvPr/>
        </p:nvSpPr>
        <p:spPr>
          <a:xfrm>
            <a:off x="1600200" y="5387975"/>
            <a:ext cx="5105400" cy="708025"/>
          </a:xfrm>
          <a:prstGeom prst="snipRoundRect">
            <a:avLst/>
          </a:prstGeom>
          <a:noFill/>
          <a:ln w="38100" cap="sq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b="1" dirty="0">
                <a:solidFill>
                  <a:srgbClr val="00B050"/>
                </a:solidFill>
                <a:latin typeface="Sylfaen"/>
              </a:rPr>
              <a:t>∆t</a:t>
            </a:r>
            <a:r>
              <a:rPr lang="en-US" altLang="zh-CN" b="1" baseline="-25000" dirty="0">
                <a:solidFill>
                  <a:srgbClr val="00B050"/>
                </a:solidFill>
                <a:latin typeface="Sylfaen"/>
              </a:rPr>
              <a:t>2</a:t>
            </a:r>
            <a:r>
              <a:rPr lang="en-US" altLang="zh-CN" b="1" dirty="0">
                <a:solidFill>
                  <a:srgbClr val="00B050"/>
                </a:solidFill>
                <a:latin typeface="Sylfaen"/>
              </a:rPr>
              <a:t>  </a:t>
            </a:r>
            <a:r>
              <a:rPr lang="en-US" sz="16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C00000"/>
                </a:solidFill>
                <a:latin typeface="Sylfaen"/>
              </a:rPr>
              <a:t>∆t </a:t>
            </a:r>
            <a:r>
              <a:rPr lang="en-US" sz="1600" b="1" dirty="0">
                <a:solidFill>
                  <a:schemeClr val="tx1"/>
                </a:solidFill>
              </a:rPr>
              <a:t>&gt; 0  =&gt; Front Seats</a:t>
            </a:r>
          </a:p>
          <a:p>
            <a:pPr marL="342900" indent="-342900">
              <a:defRPr/>
            </a:pPr>
            <a:r>
              <a:rPr lang="en-US" altLang="zh-CN" sz="1600" b="1" dirty="0">
                <a:solidFill>
                  <a:schemeClr val="tx1"/>
                </a:solidFill>
                <a:latin typeface="Sylfaen"/>
              </a:rPr>
              <a:t>	</a:t>
            </a:r>
            <a:r>
              <a:rPr lang="en-US" altLang="zh-CN" b="1" dirty="0">
                <a:solidFill>
                  <a:srgbClr val="00B050"/>
                </a:solidFill>
                <a:latin typeface="Sylfaen"/>
              </a:rPr>
              <a:t>∆t</a:t>
            </a:r>
            <a:r>
              <a:rPr lang="en-US" altLang="zh-CN" b="1" baseline="-25000" dirty="0">
                <a:solidFill>
                  <a:srgbClr val="00B050"/>
                </a:solidFill>
                <a:latin typeface="Sylfaen"/>
              </a:rPr>
              <a:t>2</a:t>
            </a:r>
            <a:r>
              <a:rPr lang="en-US" altLang="zh-CN" b="1" dirty="0">
                <a:solidFill>
                  <a:srgbClr val="00B050"/>
                </a:solidFill>
              </a:rPr>
              <a:t>  </a:t>
            </a:r>
            <a:r>
              <a:rPr lang="en-US" sz="1600" b="1" dirty="0">
                <a:solidFill>
                  <a:schemeClr val="tx1"/>
                </a:solidFill>
              </a:rPr>
              <a:t>- </a:t>
            </a:r>
            <a:r>
              <a:rPr lang="en-US" altLang="zh-CN" b="1" dirty="0">
                <a:solidFill>
                  <a:srgbClr val="C00000"/>
                </a:solidFill>
                <a:latin typeface="Sylfaen"/>
              </a:rPr>
              <a:t>∆t </a:t>
            </a:r>
            <a:r>
              <a:rPr lang="en-US" sz="1600" b="1" dirty="0">
                <a:solidFill>
                  <a:schemeClr val="tx1"/>
                </a:solidFill>
              </a:rPr>
              <a:t>&lt; 0  =&gt; Rear Seats</a:t>
            </a:r>
          </a:p>
          <a:p>
            <a:pPr marL="342900" indent="-342900">
              <a:defRPr/>
            </a:pPr>
            <a:endParaRPr lang="en-US" sz="1100" b="1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600200" y="3429000"/>
            <a:ext cx="4038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With two-channel audio system:</a:t>
            </a:r>
            <a:endParaRPr lang="zh-CN" altLang="en-US"/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1600200" y="4724400"/>
            <a:ext cx="5638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With four-channel audio system: relative ranging from the 3</a:t>
            </a:r>
            <a:r>
              <a:rPr lang="en-US" altLang="zh-CN" baseline="30000"/>
              <a:t>rd</a:t>
            </a:r>
            <a:r>
              <a:rPr lang="en-US" altLang="zh-CN"/>
              <a:t> or/and 4</a:t>
            </a:r>
            <a:r>
              <a:rPr lang="en-US" altLang="zh-CN" baseline="30000"/>
              <a:t>th</a:t>
            </a:r>
            <a:r>
              <a:rPr lang="en-US" altLang="zh-CN"/>
              <a:t> channels: </a:t>
            </a:r>
            <a:r>
              <a:rPr lang="en-US" altLang="zh-CN" b="1">
                <a:solidFill>
                  <a:srgbClr val="00B050"/>
                </a:solidFill>
                <a:latin typeface="Sylfaen" pitchFamily="18" charset="0"/>
              </a:rPr>
              <a:t>∆t</a:t>
            </a:r>
            <a:r>
              <a:rPr lang="en-US" altLang="zh-CN" b="1" baseline="-25000">
                <a:solidFill>
                  <a:srgbClr val="00B050"/>
                </a:solidFill>
                <a:latin typeface="Sylfaen" pitchFamily="18" charset="0"/>
              </a:rPr>
              <a:t>2</a:t>
            </a:r>
            <a:r>
              <a:rPr lang="en-US" altLang="zh-CN" b="1">
                <a:solidFill>
                  <a:srgbClr val="00B050"/>
                </a:solidFill>
                <a:latin typeface="Sylfaen" pitchFamily="18" charset="0"/>
              </a:rPr>
              <a:t> </a:t>
            </a:r>
            <a:endParaRPr lang="zh-CN" altLang="en-US">
              <a:solidFill>
                <a:srgbClr val="00B050"/>
              </a:solidFill>
            </a:endParaRPr>
          </a:p>
        </p:txBody>
      </p:sp>
      <p:grpSp>
        <p:nvGrpSpPr>
          <p:cNvPr id="18446" name="组合 31"/>
          <p:cNvGrpSpPr>
            <a:grpSpLocks/>
          </p:cNvGrpSpPr>
          <p:nvPr/>
        </p:nvGrpSpPr>
        <p:grpSpPr bwMode="auto">
          <a:xfrm>
            <a:off x="7010400" y="1752600"/>
            <a:ext cx="1752600" cy="1039813"/>
            <a:chOff x="2895600" y="1752600"/>
            <a:chExt cx="1752600" cy="1040487"/>
          </a:xfrm>
        </p:grpSpPr>
        <p:cxnSp>
          <p:nvCxnSpPr>
            <p:cNvPr id="71" name="直接箭头连接符 70"/>
            <p:cNvCxnSpPr/>
            <p:nvPr/>
          </p:nvCxnSpPr>
          <p:spPr>
            <a:xfrm>
              <a:off x="2895600" y="2057598"/>
              <a:ext cx="533400" cy="158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/>
            <p:cNvSpPr/>
            <p:nvPr/>
          </p:nvSpPr>
          <p:spPr>
            <a:xfrm>
              <a:off x="3429000" y="1752600"/>
              <a:ext cx="914400" cy="533746"/>
            </a:xfrm>
            <a:prstGeom prst="rect">
              <a:avLst/>
            </a:prstGeom>
            <a:noFill/>
            <a:ln>
              <a:solidFill>
                <a:srgbClr val="007A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452" name="TextBox 72"/>
            <p:cNvSpPr txBox="1">
              <a:spLocks noChangeArrowheads="1"/>
            </p:cNvSpPr>
            <p:nvPr/>
          </p:nvSpPr>
          <p:spPr bwMode="auto">
            <a:xfrm>
              <a:off x="3505200" y="2362200"/>
              <a:ext cx="1143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100"/>
                <a:t>Location Classification</a:t>
              </a:r>
              <a:endParaRPr lang="zh-CN" altLang="en-US" sz="1100"/>
            </a:p>
          </p:txBody>
        </p:sp>
      </p:grp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7543800" y="1762125"/>
            <a:ext cx="914400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100" b="1"/>
              <a:t>Driver </a:t>
            </a:r>
          </a:p>
          <a:p>
            <a:pPr algn="ctr"/>
            <a:r>
              <a:rPr lang="en-US" altLang="zh-CN" sz="900" b="1"/>
              <a:t>v.s. </a:t>
            </a:r>
          </a:p>
          <a:p>
            <a:pPr algn="ctr"/>
            <a:r>
              <a:rPr lang="en-US" altLang="zh-CN" sz="1100" b="1"/>
              <a:t>non-Driver</a:t>
            </a:r>
            <a:endParaRPr lang="zh-CN" altLang="en-US" sz="1100" b="1"/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543800" y="1752600"/>
            <a:ext cx="914400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100" b="1"/>
              <a:t>Driver </a:t>
            </a:r>
          </a:p>
          <a:p>
            <a:pPr algn="ctr"/>
            <a:r>
              <a:rPr lang="en-US" altLang="zh-CN" sz="900" b="1"/>
              <a:t>v.s. </a:t>
            </a:r>
          </a:p>
          <a:p>
            <a:pPr algn="ctr"/>
            <a:r>
              <a:rPr lang="en-US" altLang="zh-CN" sz="1100" b="1"/>
              <a:t>non-Driver</a:t>
            </a:r>
            <a:endParaRPr lang="zh-CN" altLang="en-US" sz="1100" b="1"/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1905000" y="290671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000" b="1">
                <a:solidFill>
                  <a:srgbClr val="C00000"/>
                </a:solidFill>
              </a:rPr>
              <a:t>Driver</a:t>
            </a:r>
            <a:r>
              <a:rPr lang="en-US" altLang="zh-CN" sz="2000" b="1"/>
              <a:t> </a:t>
            </a:r>
            <a:r>
              <a:rPr lang="en-US" altLang="zh-CN" sz="1400" b="1"/>
              <a:t>v.s. </a:t>
            </a:r>
            <a:r>
              <a:rPr lang="en-US" altLang="zh-CN" b="1">
                <a:solidFill>
                  <a:srgbClr val="007AD6"/>
                </a:solidFill>
              </a:rPr>
              <a:t>Passenger</a:t>
            </a:r>
            <a:endParaRPr lang="zh-CN" altLang="en-US" sz="2000" b="1">
              <a:solidFill>
                <a:srgbClr val="007AD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0.425 0.14444 " pathEditMode="relative" ptsTypes="AA">
                                      <p:cBhvr>
                                        <p:cTn id="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  <p:bldP spid="54" grpId="0"/>
      <p:bldP spid="55" grpId="0"/>
      <p:bldP spid="74" grpId="0"/>
      <p:bldP spid="74" grpId="1"/>
      <p:bldP spid="74" grpId="2"/>
      <p:bldP spid="53" grpId="0"/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381000" y="1143000"/>
            <a:ext cx="845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200" b="1"/>
              <a:t>Testing positions</a:t>
            </a:r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2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2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2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2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endParaRPr lang="en-US" altLang="zh-CN" sz="2200" b="1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en-US" altLang="zh-CN" sz="1000" b="1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en-US" altLang="zh-CN" sz="10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200" b="1"/>
              <a:t>Different number of occupants</a:t>
            </a:r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200" b="1"/>
              <a:t>Different noise conditions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 i="1"/>
              <a:t>Highway Driving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/>
              <a:t>60MPH + music playing + w/o window opened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/>
              <a:t>Phones at front seats only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 i="1"/>
              <a:t>Stationary</a:t>
            </a:r>
            <a:r>
              <a:rPr lang="en-US" altLang="zh-CN"/>
              <a:t> </a:t>
            </a:r>
          </a:p>
          <a:p>
            <a:pPr marL="1273175" lvl="2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zh-CN"/>
              <a:t>Varying background noise: idling engine + conversation</a:t>
            </a:r>
          </a:p>
        </p:txBody>
      </p:sp>
      <p:pic>
        <p:nvPicPr>
          <p:cNvPr id="1945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0"/>
            <a:ext cx="49530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Experimental Scenarios</a:t>
            </a:r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D26AB7-61CF-4362-AFDA-8F02374C3FDC}" type="slidenum">
              <a:rPr lang="en-US" altLang="zh-CN" smtClean="0">
                <a:latin typeface="Arial" charset="0"/>
                <a:cs typeface="Arial" charset="0"/>
              </a:rPr>
              <a:pPr/>
              <a:t>17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3200400" y="2514600"/>
            <a:ext cx="1219200" cy="914400"/>
          </a:xfrm>
          <a:prstGeom prst="roundRect">
            <a:avLst/>
          </a:prstGeom>
          <a:solidFill>
            <a:schemeClr val="tx2">
              <a:lumMod val="60000"/>
              <a:lumOff val="40000"/>
              <a:alpha val="27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2133600" y="2438400"/>
            <a:ext cx="11906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/>
              <a:t>Driver’s Control </a:t>
            </a:r>
          </a:p>
          <a:p>
            <a:r>
              <a:rPr lang="en-US" altLang="zh-CN" sz="1400" b="1"/>
              <a:t>Area</a:t>
            </a:r>
            <a:endParaRPr lang="zh-CN" altLang="en-US" sz="1400" b="1"/>
          </a:p>
        </p:txBody>
      </p:sp>
      <p:pic>
        <p:nvPicPr>
          <p:cNvPr id="10" name="Picture 3" descr="C:\Documents and Settings\Jie Yang\Local Settings\Temporary Internet Files\Content.IE5\DPTJFKCT\MC900432626[1]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70389">
            <a:off x="3707472" y="2571854"/>
            <a:ext cx="1000038" cy="706580"/>
          </a:xfrm>
          <a:prstGeom prst="rect">
            <a:avLst/>
          </a:prstGeom>
          <a:noFill/>
        </p:spPr>
      </p:pic>
      <p:pic>
        <p:nvPicPr>
          <p:cNvPr id="11" name="Picture 3" descr="C:\Documents and Settings\Jie Yang\Local Settings\Temporary Internet Files\Content.IE5\DPTJFKCT\MC900432626[1].png"/>
          <p:cNvPicPr>
            <a:picLocks noChangeAspect="1" noChangeArrowheads="1"/>
          </p:cNvPicPr>
          <p:nvPr/>
        </p:nvPicPr>
        <p:blipFill>
          <a:blip r:embed="rId4" cstate="print">
            <a:lum bright="14000" contrast="32000"/>
            <a:grayscl/>
          </a:blip>
          <a:srcRect/>
          <a:stretch>
            <a:fillRect/>
          </a:stretch>
        </p:blipFill>
        <p:spPr bwMode="auto">
          <a:xfrm rot="170389">
            <a:off x="3716338" y="1636713"/>
            <a:ext cx="7826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Documents and Settings\Jie Yang\Local Settings\Temporary Internet Files\Content.IE5\DPTJFKCT\MC900432626[1].png"/>
          <p:cNvPicPr>
            <a:picLocks noChangeAspect="1" noChangeArrowheads="1"/>
          </p:cNvPicPr>
          <p:nvPr/>
        </p:nvPicPr>
        <p:blipFill>
          <a:blip r:embed="rId4" cstate="print">
            <a:lum bright="14000" contrast="32000"/>
            <a:grayscl/>
          </a:blip>
          <a:srcRect/>
          <a:stretch>
            <a:fillRect/>
          </a:stretch>
        </p:blipFill>
        <p:spPr bwMode="auto">
          <a:xfrm rot="170389">
            <a:off x="4668838" y="2457450"/>
            <a:ext cx="7826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0.00503 -0.10787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54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Phones and Cars</a:t>
            </a: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381000" y="1143000"/>
            <a:ext cx="845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200" b="1"/>
              <a:t>Phones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 sz="20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en-US" altLang="zh-CN" sz="1000" b="1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200" b="1"/>
              <a:t>Cars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6D09F5-182E-42E4-81DC-8B1515CDBB98}" type="slidenum">
              <a:rPr lang="en-US" altLang="zh-CN" smtClean="0">
                <a:latin typeface="Arial" charset="0"/>
                <a:cs typeface="Arial" charset="0"/>
              </a:rPr>
              <a:pPr/>
              <a:t>18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914400" y="1371600"/>
            <a:ext cx="8001000" cy="2198688"/>
            <a:chOff x="990600" y="1676400"/>
            <a:chExt cx="8001000" cy="2198132"/>
          </a:xfrm>
        </p:grpSpPr>
        <p:pic>
          <p:nvPicPr>
            <p:cNvPr id="20492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6800" y="1828800"/>
              <a:ext cx="800100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3" name="TextBox 6"/>
            <p:cNvSpPr txBox="1">
              <a:spLocks noChangeArrowheads="1"/>
            </p:cNvSpPr>
            <p:nvPr/>
          </p:nvSpPr>
          <p:spPr bwMode="auto">
            <a:xfrm>
              <a:off x="990600" y="3505200"/>
              <a:ext cx="175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ADP2</a:t>
              </a:r>
              <a:endParaRPr lang="zh-CN" altLang="en-US"/>
            </a:p>
          </p:txBody>
        </p:sp>
        <p:sp>
          <p:nvSpPr>
            <p:cNvPr id="20494" name="TextBox 8"/>
            <p:cNvSpPr txBox="1">
              <a:spLocks noChangeArrowheads="1"/>
            </p:cNvSpPr>
            <p:nvPr/>
          </p:nvSpPr>
          <p:spPr bwMode="auto">
            <a:xfrm>
              <a:off x="1981200" y="1981200"/>
              <a:ext cx="2971800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altLang="zh-CN" sz="1600"/>
                <a:t>Bluetooth radio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16-bit 44.1kHz sampling rate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192 RAM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528MHz MSM7200 processor</a:t>
              </a:r>
              <a:endParaRPr lang="zh-CN" altLang="en-US" sz="1600"/>
            </a:p>
          </p:txBody>
        </p:sp>
        <p:pic>
          <p:nvPicPr>
            <p:cNvPr id="2049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76800" y="1676400"/>
              <a:ext cx="990600" cy="1787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6" name="TextBox 10"/>
            <p:cNvSpPr txBox="1">
              <a:spLocks noChangeArrowheads="1"/>
            </p:cNvSpPr>
            <p:nvPr/>
          </p:nvSpPr>
          <p:spPr bwMode="auto">
            <a:xfrm>
              <a:off x="4800600" y="3505200"/>
              <a:ext cx="2362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Iphone 3G</a:t>
              </a:r>
              <a:endParaRPr lang="zh-CN" altLang="en-US"/>
            </a:p>
          </p:txBody>
        </p:sp>
        <p:sp>
          <p:nvSpPr>
            <p:cNvPr id="20497" name="TextBox 11"/>
            <p:cNvSpPr txBox="1">
              <a:spLocks noChangeArrowheads="1"/>
            </p:cNvSpPr>
            <p:nvPr/>
          </p:nvSpPr>
          <p:spPr bwMode="auto">
            <a:xfrm>
              <a:off x="6019800" y="1905000"/>
              <a:ext cx="2971800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altLang="zh-CN" sz="1600"/>
                <a:t>Bluetooth radio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16-bit 44.1kHz sampling rate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256 RAM 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600 MHz Cortex A8processor</a:t>
              </a:r>
              <a:endParaRPr lang="zh-CN" altLang="en-US" sz="1600"/>
            </a:p>
          </p:txBody>
        </p:sp>
      </p:grpSp>
      <p:grpSp>
        <p:nvGrpSpPr>
          <p:cNvPr id="3" name="组合 18"/>
          <p:cNvGrpSpPr>
            <a:grpSpLocks/>
          </p:cNvGrpSpPr>
          <p:nvPr/>
        </p:nvGrpSpPr>
        <p:grpSpPr bwMode="auto">
          <a:xfrm>
            <a:off x="685800" y="4038600"/>
            <a:ext cx="8458200" cy="2122488"/>
            <a:chOff x="685800" y="4038600"/>
            <a:chExt cx="8458200" cy="2121932"/>
          </a:xfrm>
        </p:grpSpPr>
        <p:pic>
          <p:nvPicPr>
            <p:cNvPr id="20487" name="Picture 6" descr="http://t3.gstatic.com/images?q=tbn:ANd9GcSjswqzsrxRIcdG9RBgF7kPs7e-3jXMWmC9YtDVQ5RA2MmZQyS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5800" y="4114800"/>
              <a:ext cx="2626163" cy="1581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14"/>
            <p:cNvSpPr txBox="1">
              <a:spLocks noChangeArrowheads="1"/>
            </p:cNvSpPr>
            <p:nvPr/>
          </p:nvSpPr>
          <p:spPr bwMode="auto">
            <a:xfrm>
              <a:off x="685800" y="5791200"/>
              <a:ext cx="3124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Honda Civic Si Coupe</a:t>
              </a:r>
              <a:endParaRPr lang="zh-CN" altLang="en-US"/>
            </a:p>
          </p:txBody>
        </p:sp>
        <p:sp>
          <p:nvSpPr>
            <p:cNvPr id="20489" name="TextBox 15"/>
            <p:cNvSpPr txBox="1">
              <a:spLocks noChangeArrowheads="1"/>
            </p:cNvSpPr>
            <p:nvPr/>
          </p:nvSpPr>
          <p:spPr bwMode="auto">
            <a:xfrm>
              <a:off x="5943600" y="4038600"/>
              <a:ext cx="32004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altLang="zh-CN" sz="1600"/>
                <a:t>Bluetooth radio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Two channel audio system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two front and two rear speakers</a:t>
              </a:r>
            </a:p>
            <a:p>
              <a:pPr>
                <a:buFont typeface="Arial" charset="0"/>
                <a:buChar char="•"/>
              </a:pPr>
              <a:r>
                <a:rPr lang="en-US" altLang="zh-CN" sz="1600"/>
                <a:t>Interior dimension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n-US" altLang="zh-CN" sz="1600"/>
                <a:t>Car I: 175 x 183 cm</a:t>
              </a:r>
            </a:p>
            <a:p>
              <a:pPr lvl="1">
                <a:buFont typeface="Wingdings" pitchFamily="2" charset="2"/>
                <a:buChar char="Ø"/>
              </a:pPr>
              <a:r>
                <a:rPr lang="en-US" altLang="zh-CN" sz="1600"/>
                <a:t>Car II: 185x 203cm </a:t>
              </a:r>
            </a:p>
          </p:txBody>
        </p:sp>
        <p:pic>
          <p:nvPicPr>
            <p:cNvPr id="20490" name="Picture 8" descr="http://t3.gstatic.com/images?q=tbn:ANd9GcS_lu_Br_dZAHmCHMc4R3Wr7omBX_l_q1qfm5JxqplLjLWR7P6mKw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5200" y="4117080"/>
              <a:ext cx="2438399" cy="1597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1" name="TextBox 17"/>
            <p:cNvSpPr txBox="1">
              <a:spLocks noChangeArrowheads="1"/>
            </p:cNvSpPr>
            <p:nvPr/>
          </p:nvSpPr>
          <p:spPr bwMode="auto">
            <a:xfrm>
              <a:off x="3581400" y="5791200"/>
              <a:ext cx="3124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Acura sedan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图表 20"/>
          <p:cNvGraphicFramePr>
            <a:graphicFrameLocks/>
          </p:cNvGraphicFramePr>
          <p:nvPr/>
        </p:nvGraphicFramePr>
        <p:xfrm>
          <a:off x="152400" y="1219200"/>
          <a:ext cx="8839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6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Results: Driver v.s. Passenger Phone use</a:t>
            </a:r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2FEAD9-8BAC-43D1-99DF-49CC9E8B15B4}" type="slidenum">
              <a:rPr lang="en-US" altLang="zh-CN" smtClean="0">
                <a:solidFill>
                  <a:schemeClr val="tx1"/>
                </a:solidFill>
                <a:latin typeface="Arial" charset="0"/>
                <a:cs typeface="Arial" charset="0"/>
              </a:rPr>
              <a:pPr/>
              <a:t>19</a:t>
            </a:fld>
            <a:endParaRPr lang="en-US" altLang="zh-CN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5606" name="Rectangle 3"/>
          <p:cNvSpPr txBox="1">
            <a:spLocks noChangeArrowheads="1"/>
          </p:cNvSpPr>
          <p:nvPr/>
        </p:nvSpPr>
        <p:spPr bwMode="auto">
          <a:xfrm>
            <a:off x="457200" y="10668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000">
                <a:solidFill>
                  <a:schemeClr val="bg1"/>
                </a:solidFill>
              </a:rPr>
              <a:t>Results</a:t>
            </a:r>
            <a:endParaRPr lang="en-US" altLang="zh-CN" sz="1600">
              <a:solidFill>
                <a:schemeClr val="bg1"/>
              </a:solidFill>
            </a:endParaRPr>
          </a:p>
        </p:txBody>
      </p:sp>
      <p:grpSp>
        <p:nvGrpSpPr>
          <p:cNvPr id="25607" name="组合 12"/>
          <p:cNvGrpSpPr>
            <a:grpSpLocks/>
          </p:cNvGrpSpPr>
          <p:nvPr/>
        </p:nvGrpSpPr>
        <p:grpSpPr bwMode="auto">
          <a:xfrm>
            <a:off x="1600200" y="5562600"/>
            <a:ext cx="2209800" cy="827088"/>
            <a:chOff x="1600200" y="5562600"/>
            <a:chExt cx="2209800" cy="826532"/>
          </a:xfrm>
        </p:grpSpPr>
        <p:sp>
          <p:nvSpPr>
            <p:cNvPr id="10" name="左大括号 9"/>
            <p:cNvSpPr/>
            <p:nvPr/>
          </p:nvSpPr>
          <p:spPr>
            <a:xfrm rot="16200000">
              <a:off x="2286128" y="5029072"/>
              <a:ext cx="380744" cy="1447800"/>
            </a:xfrm>
            <a:prstGeom prst="leftBrace">
              <a:avLst>
                <a:gd name="adj1" fmla="val 8333"/>
                <a:gd name="adj2" fmla="val 50761"/>
              </a:avLst>
            </a:prstGeom>
            <a:ln w="38100">
              <a:solidFill>
                <a:srgbClr val="007AD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12" name="TextBox 10"/>
            <p:cNvSpPr txBox="1">
              <a:spLocks noChangeArrowheads="1"/>
            </p:cNvSpPr>
            <p:nvPr/>
          </p:nvSpPr>
          <p:spPr bwMode="auto">
            <a:xfrm>
              <a:off x="1600200" y="6019800"/>
              <a:ext cx="2209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4 channel, all seats</a:t>
              </a:r>
              <a:endParaRPr lang="zh-CN" altLang="en-US"/>
            </a:p>
          </p:txBody>
        </p:sp>
      </p:grpSp>
      <p:grpSp>
        <p:nvGrpSpPr>
          <p:cNvPr id="25608" name="组合 14"/>
          <p:cNvGrpSpPr>
            <a:grpSpLocks/>
          </p:cNvGrpSpPr>
          <p:nvPr/>
        </p:nvGrpSpPr>
        <p:grpSpPr bwMode="auto">
          <a:xfrm>
            <a:off x="4191000" y="5573713"/>
            <a:ext cx="2667000" cy="827087"/>
            <a:chOff x="4343400" y="5562600"/>
            <a:chExt cx="2667000" cy="826532"/>
          </a:xfrm>
        </p:grpSpPr>
        <p:sp>
          <p:nvSpPr>
            <p:cNvPr id="25609" name="TextBox 11"/>
            <p:cNvSpPr txBox="1">
              <a:spLocks noChangeArrowheads="1"/>
            </p:cNvSpPr>
            <p:nvPr/>
          </p:nvSpPr>
          <p:spPr bwMode="auto">
            <a:xfrm>
              <a:off x="4343400" y="6019800"/>
              <a:ext cx="2667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/>
                <a:t>2 channel, front seats</a:t>
              </a:r>
              <a:endParaRPr lang="zh-CN" altLang="en-US"/>
            </a:p>
          </p:txBody>
        </p:sp>
        <p:sp>
          <p:nvSpPr>
            <p:cNvPr id="14" name="左大括号 13"/>
            <p:cNvSpPr/>
            <p:nvPr/>
          </p:nvSpPr>
          <p:spPr>
            <a:xfrm rot="16200000">
              <a:off x="5334153" y="4571847"/>
              <a:ext cx="456893" cy="2438400"/>
            </a:xfrm>
            <a:prstGeom prst="leftBrace">
              <a:avLst/>
            </a:prstGeom>
            <a:ln w="38100">
              <a:solidFill>
                <a:srgbClr val="007AD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 uiExpand="1">
        <p:bldSub>
          <a:bldChart bld="categoryEl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85900"/>
            <a:ext cx="49244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 txBox="1">
            <a:spLocks noChangeArrowheads="1"/>
          </p:cNvSpPr>
          <p:nvPr/>
        </p:nvSpPr>
        <p:spPr bwMode="auto">
          <a:xfrm>
            <a:off x="304800" y="10668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</a:pPr>
            <a:endParaRPr lang="en-US" altLang="zh-CN"/>
          </a:p>
        </p:txBody>
      </p:sp>
      <p:sp>
        <p:nvSpPr>
          <p:cNvPr id="2662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924800" cy="990600"/>
          </a:xfrm>
        </p:spPr>
        <p:txBody>
          <a:bodyPr/>
          <a:lstStyle/>
          <a:p>
            <a:r>
              <a:rPr lang="en-US" altLang="zh-CN" sz="3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Results: Accuracy at Each Seat</a:t>
            </a:r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07B323-C9E0-4702-B18B-F868774219DE}" type="slidenum">
              <a:rPr lang="en-US" altLang="zh-CN" smtClean="0">
                <a:latin typeface="Arial" charset="0"/>
                <a:cs typeface="Arial" charset="0"/>
              </a:rPr>
              <a:pPr/>
              <a:t>20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676400"/>
            <a:ext cx="39528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椭圆 11"/>
          <p:cNvSpPr/>
          <p:nvPr/>
        </p:nvSpPr>
        <p:spPr>
          <a:xfrm>
            <a:off x="1752600" y="1295400"/>
            <a:ext cx="990600" cy="12954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663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447800"/>
            <a:ext cx="4114800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直接箭头连接符 17"/>
          <p:cNvCxnSpPr>
            <a:stCxn id="12" idx="7"/>
          </p:cNvCxnSpPr>
          <p:nvPr/>
        </p:nvCxnSpPr>
        <p:spPr>
          <a:xfrm rot="5400000" flipH="1" flipV="1">
            <a:off x="2956719" y="937419"/>
            <a:ext cx="190500" cy="906462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429000" y="1077913"/>
            <a:ext cx="320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Cup-holder v.s. co-driver left</a:t>
            </a:r>
            <a:endParaRPr lang="zh-CN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2085975"/>
            <a:ext cx="304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smtClean="0">
                <a:solidFill>
                  <a:srgbClr val="008000"/>
                </a:solidFill>
                <a:latin typeface="Arial" charset="0"/>
                <a:cs typeface="Arial" charset="0"/>
              </a:rPr>
              <a:t>Conclusions </a:t>
            </a:r>
          </a:p>
        </p:txBody>
      </p:sp>
      <p:sp>
        <p:nvSpPr>
          <p:cNvPr id="8195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845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58" tIns="50929" rIns="101858" bIns="50929"/>
          <a:lstStyle/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400"/>
              <a:t>Limitations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Phone is muffled by bag or winter coat 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Driver places the phone on an empty passenger seat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Probabilistic nature of our approach – not intend for enforcement actions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en-US" altLang="zh-CN" sz="800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400"/>
              <a:t>Enabled </a:t>
            </a:r>
            <a:r>
              <a:rPr lang="en-US" sz="2400"/>
              <a:t>a first generation system of detecting driver phone use through a smartphone app </a:t>
            </a:r>
            <a:endParaRPr lang="en-US" altLang="zh-CN" sz="2400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/>
              <a:t>Practical today in all cars with built-in Bluetooth</a:t>
            </a:r>
            <a:endParaRPr lang="en-US" altLang="zh-CN"/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Leveraging car speakers – without additional hardware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Computationally feasible on off-the-shelf smartphones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en-US" altLang="zh-CN" sz="800"/>
          </a:p>
          <a:p>
            <a:pPr marL="358775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q"/>
            </a:pPr>
            <a:r>
              <a:rPr lang="en-US" altLang="zh-CN" sz="2400"/>
              <a:t>Validated the generality of our approach with two kinds of phones and in two different cars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altLang="zh-CN"/>
              <a:t>Classification accuracy of over 90%, and around 95% with some calibrations</a:t>
            </a:r>
          </a:p>
          <a:p>
            <a:pPr marL="815975" lvl="1" indent="-254000" defTabSz="1019175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v"/>
            </a:pPr>
            <a:endParaRPr lang="en-US" altLang="zh-CN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C18A96-BC59-493C-B8AF-032D42D7FA79}" type="slidenum">
              <a:rPr lang="en-US" altLang="zh-CN" smtClean="0">
                <a:latin typeface="Arial" charset="0"/>
                <a:cs typeface="Arial" charset="0"/>
              </a:rPr>
              <a:pPr/>
              <a:t>21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2971800"/>
            <a:ext cx="4267200" cy="168594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zh-CN" sz="4000" b="1" i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 You!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zh-CN" sz="4000" b="1" i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&amp;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altLang="zh-CN" sz="4000" b="1" i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Questions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altLang="zh-CN" sz="48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altLang="zh-CN" sz="48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altLang="zh-CN" sz="48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209481-ACB9-420B-B466-0D7994AB78C4}" type="slidenum">
              <a:rPr lang="en-US" altLang="zh-CN" smtClean="0">
                <a:latin typeface="Arial" charset="0"/>
                <a:cs typeface="Arial" charset="0"/>
              </a:rPr>
              <a:pPr/>
              <a:t>22</a:t>
            </a:fld>
            <a:endParaRPr lang="en-US" altLang="zh-CN" smtClean="0">
              <a:latin typeface="Arial" charset="0"/>
              <a:cs typeface="Arial" charset="0"/>
            </a:endParaRP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0" y="54705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>
                <a:hlinkClick r:id="rId4"/>
              </a:rPr>
              <a:t>http://personal.stevens.edu/~ychen6/ </a:t>
            </a:r>
            <a:endParaRPr lang="en-US" altLang="zh-CN"/>
          </a:p>
          <a:p>
            <a:pPr algn="ctr"/>
            <a:r>
              <a:rPr lang="en-US" b="1"/>
              <a:t>yingying.chen@stevens.edu</a:t>
            </a:r>
          </a:p>
        </p:txBody>
      </p:sp>
      <p:grpSp>
        <p:nvGrpSpPr>
          <p:cNvPr id="28678" name="Group 16"/>
          <p:cNvGrpSpPr>
            <a:grpSpLocks/>
          </p:cNvGrpSpPr>
          <p:nvPr/>
        </p:nvGrpSpPr>
        <p:grpSpPr bwMode="auto">
          <a:xfrm>
            <a:off x="228600" y="228600"/>
            <a:ext cx="1206500" cy="1165225"/>
            <a:chOff x="4426628" y="3074798"/>
            <a:chExt cx="1205778" cy="1165605"/>
          </a:xfrm>
        </p:grpSpPr>
        <p:sp>
          <p:nvSpPr>
            <p:cNvPr id="30" name="矩形 29"/>
            <p:cNvSpPr/>
            <p:nvPr/>
          </p:nvSpPr>
          <p:spPr>
            <a:xfrm rot="2661706">
              <a:off x="4426628" y="3074798"/>
              <a:ext cx="1205778" cy="1165605"/>
            </a:xfrm>
            <a:prstGeom prst="rect">
              <a:avLst/>
            </a:prstGeom>
            <a:solidFill>
              <a:srgbClr val="EBE600"/>
            </a:solidFill>
            <a:ln w="635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1" name="TextBox 30"/>
            <p:cNvSpPr txBox="1">
              <a:spLocks noChangeArrowheads="1"/>
            </p:cNvSpPr>
            <p:nvPr/>
          </p:nvSpPr>
          <p:spPr bwMode="auto">
            <a:xfrm>
              <a:off x="4495800" y="3179802"/>
              <a:ext cx="10668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b="1"/>
                <a:t>DRIVE</a:t>
              </a:r>
            </a:p>
            <a:p>
              <a:pPr algn="ctr">
                <a:lnSpc>
                  <a:spcPts val="1800"/>
                </a:lnSpc>
              </a:pPr>
              <a:r>
                <a:rPr lang="en-US" altLang="zh-CN" b="1"/>
                <a:t>SAFELY</a:t>
              </a:r>
              <a:endParaRPr lang="zh-CN" altLang="en-US" b="1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96436" y="3810051"/>
              <a:ext cx="1066162" cy="4001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lang="en-US" altLang="zh-CN" sz="1050" b="1" dirty="0">
                  <a:cs typeface="+mn-cs"/>
                </a:rPr>
                <a:t>TALK &amp; TEXT LATER</a:t>
              </a:r>
              <a:endParaRPr lang="zh-CN" altLang="en-US" sz="1050" b="1" dirty="0">
                <a:cs typeface="+mn-cs"/>
              </a:endParaRPr>
            </a:p>
          </p:txBody>
        </p:sp>
      </p:grpSp>
      <p:pic>
        <p:nvPicPr>
          <p:cNvPr id="28679" name="Picture 9" descr="http://t1.gstatic.com/images?q=tbn:ANd9GcTRh9XhjylilqbLmrXZxtsd_CY3VGby0IUFt_WtELZhgioR33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4343400"/>
            <a:ext cx="16002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>
          <a:solidFill>
            <a:srgbClr val="007AD6"/>
          </a:solidFill>
          <a:tailEnd type="none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38100">
          <a:solidFill>
            <a:srgbClr val="007AD6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10088</TotalTime>
  <Words>1221</Words>
  <Application>Microsoft Office PowerPoint</Application>
  <PresentationFormat>화면 슬라이드 쇼(4:3)</PresentationFormat>
  <Paragraphs>367</Paragraphs>
  <Slides>22</Slides>
  <Notes>21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Theme</vt:lpstr>
      <vt:lpstr>PowerPoint 프레젠테이션</vt:lpstr>
      <vt:lpstr>Cell Phones Distract Drivers</vt:lpstr>
      <vt:lpstr>Cell Phones Distract Drivers</vt:lpstr>
      <vt:lpstr>Cell Phone Distraction: What’s Being Done?</vt:lpstr>
      <vt:lpstr>What’s Being Done?  - Is a Cell Phone in a Moving Vehicle ?</vt:lpstr>
      <vt:lpstr>The Driver-Passenger Challenge</vt:lpstr>
      <vt:lpstr>Our Basic Idea</vt:lpstr>
      <vt:lpstr>How Does It work?</vt:lpstr>
      <vt:lpstr>How Does It work?</vt:lpstr>
      <vt:lpstr>Walkthrough of the detection system</vt:lpstr>
      <vt:lpstr>Walkthrough of the detection system</vt:lpstr>
      <vt:lpstr>Walkthrough of the detection system</vt:lpstr>
      <vt:lpstr>Walkthrough of the detection system</vt:lpstr>
      <vt:lpstr>Walkthrough of the detection system</vt:lpstr>
      <vt:lpstr>Walkthrough of the detection system</vt:lpstr>
      <vt:lpstr>Walkthrough of the detection system</vt:lpstr>
      <vt:lpstr>Experimental Scenarios</vt:lpstr>
      <vt:lpstr>Phones and Cars</vt:lpstr>
      <vt:lpstr>Results: Driver v.s. Passenger Phone use</vt:lpstr>
      <vt:lpstr>Results: Accuracy at Each Seat</vt:lpstr>
      <vt:lpstr>Conclusions 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Yingying Chen</dc:creator>
  <cp:lastModifiedBy>raboM</cp:lastModifiedBy>
  <cp:revision>748</cp:revision>
  <dcterms:created xsi:type="dcterms:W3CDTF">2008-04-09T04:27:06Z</dcterms:created>
  <dcterms:modified xsi:type="dcterms:W3CDTF">2012-01-05T11:04:13Z</dcterms:modified>
</cp:coreProperties>
</file>