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6"/>
  </p:notesMasterIdLst>
  <p:sldIdLst>
    <p:sldId id="256" r:id="rId2"/>
    <p:sldId id="383" r:id="rId3"/>
    <p:sldId id="384" r:id="rId4"/>
    <p:sldId id="385" r:id="rId5"/>
    <p:sldId id="386" r:id="rId6"/>
    <p:sldId id="387" r:id="rId7"/>
    <p:sldId id="388" r:id="rId8"/>
    <p:sldId id="389" r:id="rId9"/>
    <p:sldId id="390" r:id="rId10"/>
    <p:sldId id="391" r:id="rId11"/>
    <p:sldId id="394" r:id="rId12"/>
    <p:sldId id="392" r:id="rId13"/>
    <p:sldId id="393" r:id="rId14"/>
    <p:sldId id="395" r:id="rId15"/>
    <p:sldId id="396" r:id="rId16"/>
    <p:sldId id="397" r:id="rId17"/>
    <p:sldId id="398" r:id="rId18"/>
    <p:sldId id="399" r:id="rId19"/>
    <p:sldId id="400" r:id="rId20"/>
    <p:sldId id="401" r:id="rId21"/>
    <p:sldId id="402" r:id="rId22"/>
    <p:sldId id="403" r:id="rId23"/>
    <p:sldId id="404" r:id="rId24"/>
    <p:sldId id="405" r:id="rId25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64" y="3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D80183-DE88-4B9E-AE1F-7D81ABBF23E6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528515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spcAft>
                <a:spcPts val="1200"/>
              </a:spcAft>
              <a:defRPr sz="24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685800" indent="-228600">
              <a:spcBef>
                <a:spcPts val="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1143000" indent="-228600">
              <a:spcBef>
                <a:spcPts val="0"/>
              </a:spcBef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err="1" smtClean="0"/>
              <a:t>HyperText</a:t>
            </a:r>
            <a:r>
              <a:rPr lang="en-US" altLang="ko-KR" dirty="0" smtClean="0"/>
              <a:t> Transfer Protocol (HTTP)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 smtClean="0"/>
              <a:t>20</a:t>
            </a:r>
            <a:r>
              <a:rPr lang="ko-KR" altLang="en-US" dirty="0" smtClean="0"/>
              <a:t>장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 HTTP/1.1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메시지</a:t>
            </a:r>
            <a:r>
              <a:rPr lang="en-US" altLang="ko-KR" dirty="0" smtClean="0"/>
              <a:t>: </a:t>
            </a:r>
            <a:r>
              <a:rPr lang="ko-KR" altLang="en-US" dirty="0" smtClean="0"/>
              <a:t>요청 </a:t>
            </a:r>
            <a:r>
              <a:rPr lang="en-US" altLang="ko-KR" dirty="0" smtClean="0"/>
              <a:t>or </a:t>
            </a:r>
            <a:r>
              <a:rPr lang="ko-KR" altLang="en-US" dirty="0" smtClean="0"/>
              <a:t>응답</a:t>
            </a:r>
            <a:endParaRPr lang="en-US" altLang="ko-KR" dirty="0" smtClean="0"/>
          </a:p>
          <a:p>
            <a:r>
              <a:rPr lang="ko-KR" altLang="en-US" dirty="0" smtClean="0"/>
              <a:t>메시지 </a:t>
            </a:r>
            <a:r>
              <a:rPr lang="ko-KR" altLang="en-US" dirty="0" err="1" smtClean="0"/>
              <a:t>인코딩</a:t>
            </a:r>
            <a:r>
              <a:rPr lang="en-US" altLang="ko-KR" dirty="0" smtClean="0"/>
              <a:t>: ASCII</a:t>
            </a:r>
          </a:p>
          <a:p>
            <a:pPr lvl="1"/>
            <a:r>
              <a:rPr lang="en-US" altLang="ko-KR" dirty="0" smtClean="0"/>
              <a:t>Human readable</a:t>
            </a:r>
          </a:p>
          <a:p>
            <a:r>
              <a:rPr lang="ko-KR" altLang="en-US" dirty="0" smtClean="0"/>
              <a:t>메시지 형식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Start line</a:t>
            </a:r>
          </a:p>
          <a:p>
            <a:pPr lvl="1"/>
            <a:r>
              <a:rPr lang="en-US" altLang="ko-KR" dirty="0" smtClean="0"/>
              <a:t>Header</a:t>
            </a:r>
          </a:p>
          <a:p>
            <a:pPr lvl="1"/>
            <a:r>
              <a:rPr lang="en-US" altLang="ko-KR" dirty="0" smtClean="0"/>
              <a:t>Body</a:t>
            </a:r>
          </a:p>
          <a:p>
            <a:endParaRPr lang="en-US" altLang="ko-KR" dirty="0"/>
          </a:p>
        </p:txBody>
      </p:sp>
      <p:sp>
        <p:nvSpPr>
          <p:cNvPr id="12" name="바닥글 개체 틀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13</a:t>
            </a:r>
            <a:r>
              <a:rPr lang="ko-KR" altLang="en-US" smtClean="0"/>
              <a:t>강</a:t>
            </a:r>
            <a:r>
              <a:rPr lang="en-US" altLang="ko-KR" smtClean="0"/>
              <a:t>. Transmission Control Protocol (TCP)</a:t>
            </a:r>
            <a:endParaRPr lang="ko-KR" altLang="en-US" dirty="0"/>
          </a:p>
        </p:txBody>
      </p:sp>
      <p:pic>
        <p:nvPicPr>
          <p:cNvPr id="2049" name="_x658111144" descr="EMB0001f09821f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8561" y="868100"/>
            <a:ext cx="7109720" cy="2333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_x659373568" descr="EMB0001f09821f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016" y="3594656"/>
            <a:ext cx="6462113" cy="276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30172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 HTTP/1.1 – </a:t>
            </a:r>
            <a:r>
              <a:rPr lang="ko-KR" altLang="en-US" dirty="0" smtClean="0"/>
              <a:t>요청 메시지 형식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Start line</a:t>
            </a:r>
          </a:p>
          <a:p>
            <a:pPr lvl="1"/>
            <a:r>
              <a:rPr lang="en-US" altLang="ko-KR" dirty="0" smtClean="0"/>
              <a:t>HTTP method: GET, PUT, POST, HEAD, OPTIONS, CONNECT</a:t>
            </a:r>
          </a:p>
          <a:p>
            <a:pPr lvl="1"/>
            <a:r>
              <a:rPr lang="en-US" altLang="ko-KR" dirty="0" smtClean="0"/>
              <a:t>Request target: URL or resource path</a:t>
            </a:r>
          </a:p>
          <a:p>
            <a:pPr lvl="2"/>
            <a:r>
              <a:rPr lang="en-US" altLang="ko-KR" dirty="0" smtClean="0"/>
              <a:t>Host </a:t>
            </a:r>
            <a:r>
              <a:rPr lang="ko-KR" altLang="en-US" dirty="0" smtClean="0"/>
              <a:t>헤더가 있으므로 </a:t>
            </a:r>
            <a:r>
              <a:rPr lang="en-US" altLang="ko-KR" dirty="0" smtClean="0"/>
              <a:t>URL </a:t>
            </a:r>
            <a:r>
              <a:rPr lang="ko-KR" altLang="en-US" dirty="0" smtClean="0"/>
              <a:t>대신 </a:t>
            </a:r>
            <a:r>
              <a:rPr lang="en-US" altLang="ko-KR" dirty="0" smtClean="0"/>
              <a:t>resource path</a:t>
            </a:r>
            <a:r>
              <a:rPr lang="ko-KR" altLang="en-US" dirty="0" smtClean="0"/>
              <a:t>로 충분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HTTP version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3</a:t>
            </a:fld>
            <a:endParaRPr lang="ko-KR" altLang="en-US"/>
          </a:p>
        </p:txBody>
      </p:sp>
      <p:pic>
        <p:nvPicPr>
          <p:cNvPr id="1025" name="_x658110136" descr="EMB0001f09821f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2420" y="3671454"/>
            <a:ext cx="7107160" cy="233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35721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 HTTP/1.1 – </a:t>
            </a:r>
            <a:r>
              <a:rPr lang="ko-KR" altLang="en-US" dirty="0" smtClean="0"/>
              <a:t>요청 메시지 형식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요청</a:t>
            </a:r>
            <a:r>
              <a:rPr lang="en-US" altLang="ko-KR" dirty="0" smtClean="0"/>
              <a:t> headers</a:t>
            </a:r>
          </a:p>
          <a:p>
            <a:pPr lvl="1"/>
            <a:r>
              <a:rPr lang="en-US" altLang="ko-KR" i="1" dirty="0" smtClean="0"/>
              <a:t>Key: value </a:t>
            </a:r>
            <a:r>
              <a:rPr lang="ko-KR" altLang="en-US" dirty="0" smtClean="0"/>
              <a:t>형식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General headers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전체 메시지에 적용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Request headers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요청을 자세히 명세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smtClean="0">
                <a:sym typeface="Wingdings" panose="05000000000000000000" pitchFamily="2" charset="2"/>
              </a:rPr>
              <a:t>맥락 제공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smtClean="0">
                <a:sym typeface="Wingdings" panose="05000000000000000000" pitchFamily="2" charset="2"/>
              </a:rPr>
              <a:t>조건 제약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Representation headers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포맷 혹은 </a:t>
            </a:r>
            <a:r>
              <a:rPr lang="ko-KR" altLang="en-US" dirty="0" err="1" smtClean="0">
                <a:sym typeface="Wingdings" panose="05000000000000000000" pitchFamily="2" charset="2"/>
              </a:rPr>
              <a:t>인코딩</a:t>
            </a:r>
            <a:r>
              <a:rPr lang="ko-KR" altLang="en-US" dirty="0" smtClean="0">
                <a:sym typeface="Wingdings" panose="05000000000000000000" pitchFamily="2" charset="2"/>
              </a:rPr>
              <a:t> 서술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4</a:t>
            </a:fld>
            <a:endParaRPr lang="ko-KR" altLang="en-US"/>
          </a:p>
        </p:txBody>
      </p:sp>
      <p:pic>
        <p:nvPicPr>
          <p:cNvPr id="1025" name="_x658110136" descr="EMB0001f09821f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980" y="3934475"/>
            <a:ext cx="7107160" cy="233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694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 HTTP/1.1 – </a:t>
            </a:r>
            <a:r>
              <a:rPr lang="ko-KR" altLang="en-US" dirty="0" smtClean="0"/>
              <a:t>요청 메시지 형식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Body</a:t>
            </a:r>
          </a:p>
          <a:p>
            <a:pPr lvl="1"/>
            <a:r>
              <a:rPr lang="ko-KR" altLang="en-US" dirty="0" smtClean="0"/>
              <a:t>헤더와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공백행으로</a:t>
            </a:r>
            <a:r>
              <a:rPr lang="ko-KR" altLang="en-US" dirty="0" smtClean="0"/>
              <a:t> 구분</a:t>
            </a:r>
            <a:endParaRPr lang="en-US" altLang="ko-KR" dirty="0"/>
          </a:p>
          <a:p>
            <a:pPr lvl="1"/>
            <a:r>
              <a:rPr lang="en-US" altLang="ko-KR" dirty="0" smtClean="0"/>
              <a:t>Method</a:t>
            </a:r>
            <a:r>
              <a:rPr lang="ko-KR" altLang="en-US" dirty="0" smtClean="0"/>
              <a:t>에 따라 </a:t>
            </a:r>
            <a:r>
              <a:rPr lang="en-US" altLang="ko-KR" dirty="0" smtClean="0"/>
              <a:t>body</a:t>
            </a:r>
            <a:r>
              <a:rPr lang="ko-KR" altLang="en-US" dirty="0" smtClean="0"/>
              <a:t>가 없을 수도 있음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GET, HEAD, DELETE, OPTIONS</a:t>
            </a:r>
          </a:p>
          <a:p>
            <a:pPr lvl="1"/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5</a:t>
            </a:fld>
            <a:endParaRPr lang="ko-KR" altLang="en-US"/>
          </a:p>
        </p:txBody>
      </p:sp>
      <p:pic>
        <p:nvPicPr>
          <p:cNvPr id="1025" name="_x658110136" descr="EMB0001f09821f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6980" y="3934475"/>
            <a:ext cx="7107160" cy="2332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495302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 HTTP/1.1 – </a:t>
            </a:r>
            <a:r>
              <a:rPr lang="ko-KR" altLang="en-US" dirty="0" smtClean="0"/>
              <a:t>응답 메시지 형식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Start line</a:t>
            </a:r>
          </a:p>
          <a:p>
            <a:pPr lvl="1"/>
            <a:r>
              <a:rPr lang="en-US" altLang="ko-KR" dirty="0" smtClean="0"/>
              <a:t>HTTP </a:t>
            </a:r>
            <a:r>
              <a:rPr lang="ko-KR" altLang="en-US" dirty="0" smtClean="0"/>
              <a:t>버전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Status code</a:t>
            </a:r>
          </a:p>
          <a:p>
            <a:pPr lvl="2"/>
            <a:r>
              <a:rPr lang="ko-KR" altLang="en-US" dirty="0" smtClean="0"/>
              <a:t>요청</a:t>
            </a:r>
            <a:r>
              <a:rPr lang="en-US" altLang="ko-KR" dirty="0" smtClean="0"/>
              <a:t> </a:t>
            </a:r>
            <a:r>
              <a:rPr lang="ko-KR" altLang="en-US" dirty="0" smtClean="0"/>
              <a:t>처리 성공</a:t>
            </a:r>
            <a:r>
              <a:rPr lang="en-US" altLang="ko-KR" dirty="0" smtClean="0"/>
              <a:t>/</a:t>
            </a:r>
            <a:r>
              <a:rPr lang="ko-KR" altLang="en-US" dirty="0" smtClean="0"/>
              <a:t>실패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Status text</a:t>
            </a:r>
          </a:p>
          <a:p>
            <a:pPr lvl="2"/>
            <a:r>
              <a:rPr lang="en-US" altLang="ko-KR" dirty="0" smtClean="0"/>
              <a:t>For human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6</a:t>
            </a:fld>
            <a:endParaRPr lang="ko-KR" altLang="en-US"/>
          </a:p>
        </p:txBody>
      </p:sp>
      <p:pic>
        <p:nvPicPr>
          <p:cNvPr id="8" name="_x659373568" descr="EMB0001f09821f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016" y="3594656"/>
            <a:ext cx="6462113" cy="276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6510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20.1 HTTP/1.1 – </a:t>
            </a:r>
            <a:r>
              <a:rPr lang="ko-KR" altLang="en-US" dirty="0" smtClean="0"/>
              <a:t>응답 메시지 형식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o-KR" altLang="en-US" dirty="0" smtClean="0"/>
              <a:t>응답 </a:t>
            </a:r>
            <a:r>
              <a:rPr lang="en-US" altLang="ko-KR" dirty="0" smtClean="0"/>
              <a:t>headers</a:t>
            </a:r>
          </a:p>
          <a:p>
            <a:pPr lvl="1"/>
            <a:r>
              <a:rPr lang="en-US" altLang="ko-KR" dirty="0" smtClean="0"/>
              <a:t>General headers</a:t>
            </a:r>
          </a:p>
          <a:p>
            <a:pPr lvl="1"/>
            <a:r>
              <a:rPr lang="en-US" altLang="ko-KR" dirty="0" smtClean="0"/>
              <a:t>Response headers </a:t>
            </a:r>
            <a:r>
              <a:rPr lang="en-US" altLang="ko-KR" dirty="0" smtClean="0">
                <a:sym typeface="Wingdings" panose="05000000000000000000" pitchFamily="2" charset="2"/>
              </a:rPr>
              <a:t> status line</a:t>
            </a:r>
            <a:r>
              <a:rPr lang="ko-KR" altLang="en-US" dirty="0" smtClean="0">
                <a:sym typeface="Wingdings" panose="05000000000000000000" pitchFamily="2" charset="2"/>
              </a:rPr>
              <a:t>에 다 넣을 수 없는 서버 정보 포함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Representation headers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7</a:t>
            </a:fld>
            <a:endParaRPr lang="ko-KR" altLang="en-US"/>
          </a:p>
        </p:txBody>
      </p:sp>
      <p:pic>
        <p:nvPicPr>
          <p:cNvPr id="8" name="_x659373568" descr="EMB0001f09821f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5016" y="3594656"/>
            <a:ext cx="6462113" cy="27616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01118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20.2 HTTP/1.1 – </a:t>
            </a:r>
            <a:r>
              <a:rPr lang="ko-KR" altLang="en-US" dirty="0" smtClean="0"/>
              <a:t>요청 </a:t>
            </a:r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ko-KR" dirty="0" smtClean="0"/>
              <a:t>Idempotent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여러 번 수행해도 한 번 한 것과 같음</a:t>
            </a:r>
            <a:endParaRPr lang="en-US" altLang="ko-KR" dirty="0" smtClean="0"/>
          </a:p>
          <a:p>
            <a:r>
              <a:rPr lang="en-US" altLang="ko-KR" dirty="0"/>
              <a:t>Safe</a:t>
            </a:r>
          </a:p>
          <a:p>
            <a:pPr lvl="1"/>
            <a:r>
              <a:rPr lang="ko-KR" altLang="en-US" dirty="0"/>
              <a:t>서버의 상태를 바꿀 수 없음</a:t>
            </a:r>
            <a:endParaRPr lang="en-US" altLang="ko-KR" dirty="0"/>
          </a:p>
          <a:p>
            <a:pPr lvl="1"/>
            <a:r>
              <a:rPr lang="en-US" altLang="ko-KR" dirty="0"/>
              <a:t>Side-effect </a:t>
            </a:r>
            <a:r>
              <a:rPr lang="ko-KR" altLang="en-US" dirty="0"/>
              <a:t>작용이 일어나지 않음</a:t>
            </a:r>
            <a:endParaRPr lang="en-US" altLang="ko-KR" dirty="0"/>
          </a:p>
          <a:p>
            <a:pPr lvl="1"/>
            <a:r>
              <a:rPr lang="en-US" altLang="ko-KR" dirty="0" smtClean="0"/>
              <a:t>Idempotent</a:t>
            </a:r>
            <a:endParaRPr lang="en-US" altLang="ko-KR" dirty="0"/>
          </a:p>
          <a:p>
            <a:r>
              <a:rPr lang="en-US" altLang="ko-KR" dirty="0" smtClean="0"/>
              <a:t>Cacheable</a:t>
            </a:r>
          </a:p>
          <a:p>
            <a:pPr lvl="1"/>
            <a:r>
              <a:rPr lang="en-US" altLang="ko-KR" dirty="0" smtClean="0"/>
              <a:t>Method</a:t>
            </a:r>
            <a:r>
              <a:rPr lang="ko-KR" altLang="en-US" dirty="0" smtClean="0"/>
              <a:t>의 응답을 </a:t>
            </a:r>
            <a:r>
              <a:rPr lang="en-US" altLang="ko-KR" dirty="0" smtClean="0"/>
              <a:t>cache</a:t>
            </a:r>
            <a:r>
              <a:rPr lang="ko-KR" altLang="en-US" dirty="0" smtClean="0"/>
              <a:t>에 저장해서 재사용할 수 </a:t>
            </a:r>
            <a:r>
              <a:rPr lang="ko-KR" altLang="en-US" dirty="0" smtClean="0"/>
              <a:t>있음</a:t>
            </a:r>
            <a:endParaRPr lang="en-US" altLang="ko-KR" dirty="0" smtClean="0"/>
          </a:p>
          <a:p>
            <a:r>
              <a:rPr lang="en-US" altLang="ko-KR" dirty="0" smtClean="0"/>
              <a:t>Form = </a:t>
            </a:r>
            <a:r>
              <a:rPr lang="ko-KR" altLang="en-US" dirty="0" smtClean="0"/>
              <a:t>사용자와 웹 사이트의 상호작용 인터페이스 </a:t>
            </a:r>
            <a:r>
              <a:rPr lang="en-US" altLang="ko-KR" dirty="0" smtClean="0"/>
              <a:t>(HTML)</a:t>
            </a:r>
          </a:p>
          <a:p>
            <a:pPr lvl="1"/>
            <a:r>
              <a:rPr lang="ko-KR" altLang="en-US" dirty="0" smtClean="0"/>
              <a:t>데이터 입력</a:t>
            </a:r>
            <a:endParaRPr lang="en-US" altLang="ko-KR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8</a:t>
            </a:fld>
            <a:endParaRPr lang="ko-KR" altLang="en-US"/>
          </a:p>
        </p:txBody>
      </p:sp>
      <p:pic>
        <p:nvPicPr>
          <p:cNvPr id="1025" name="_x285789976" descr="EMB0000364459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3679" y="1240410"/>
            <a:ext cx="6014841" cy="2884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83055" y="1597891"/>
            <a:ext cx="39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N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86292" y="1826716"/>
            <a:ext cx="39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N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583054" y="2154867"/>
            <a:ext cx="39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N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583053" y="3003293"/>
            <a:ext cx="39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N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3052" y="3235787"/>
            <a:ext cx="39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N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569045" y="3784568"/>
            <a:ext cx="3971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 smtClean="0">
                <a:solidFill>
                  <a:srgbClr val="FF0000"/>
                </a:solidFill>
              </a:rPr>
              <a:t>N</a:t>
            </a:r>
            <a:endParaRPr lang="ko-KR" altLang="en-US" b="1" dirty="0">
              <a:solidFill>
                <a:srgbClr val="FF0000"/>
              </a:solidFill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5367" y="4984403"/>
            <a:ext cx="3305633" cy="177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32685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20.2 HTTP/1.1 – </a:t>
            </a:r>
            <a:r>
              <a:rPr lang="ko-KR" altLang="en-US" dirty="0" smtClean="0"/>
              <a:t>요청 </a:t>
            </a:r>
            <a:r>
              <a:rPr lang="en-US" altLang="ko-KR" dirty="0" smtClean="0"/>
              <a:t>methods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spcAft>
                <a:spcPts val="300"/>
              </a:spcAft>
            </a:pPr>
            <a:r>
              <a:rPr lang="en-US" altLang="ko-KR" dirty="0" smtClean="0"/>
              <a:t>GET </a:t>
            </a:r>
            <a:r>
              <a:rPr lang="en-US" altLang="ko-KR" dirty="0" smtClean="0">
                <a:sym typeface="Wingdings" panose="05000000000000000000" pitchFamily="2" charset="2"/>
              </a:rPr>
              <a:t> URL</a:t>
            </a:r>
            <a:r>
              <a:rPr lang="ko-KR" altLang="en-US" dirty="0" smtClean="0">
                <a:sym typeface="Wingdings" panose="05000000000000000000" pitchFamily="2" charset="2"/>
              </a:rPr>
              <a:t>로 지목된 리소스를 서버에서 가져오라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POST  form</a:t>
            </a:r>
            <a:r>
              <a:rPr lang="ko-KR" altLang="en-US" dirty="0" smtClean="0">
                <a:sym typeface="Wingdings" panose="05000000000000000000" pitchFamily="2" charset="2"/>
              </a:rPr>
              <a:t>을 통해서 데이터를 서버에 제출하라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PUT  </a:t>
            </a:r>
            <a:r>
              <a:rPr lang="ko-KR" altLang="en-US" dirty="0" smtClean="0">
                <a:sym typeface="Wingdings" panose="05000000000000000000" pitchFamily="2" charset="2"/>
              </a:rPr>
              <a:t>데이터를 서버에 제출하라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Idempotent: </a:t>
            </a:r>
            <a:r>
              <a:rPr lang="ko-KR" altLang="en-US" dirty="0" smtClean="0">
                <a:sym typeface="Wingdings" panose="05000000000000000000" pitchFamily="2" charset="2"/>
              </a:rPr>
              <a:t>반복 수행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기존 데이터 대체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PATCH  </a:t>
            </a:r>
            <a:r>
              <a:rPr lang="ko-KR" altLang="en-US" dirty="0" smtClean="0">
                <a:sym typeface="Wingdings" panose="05000000000000000000" pitchFamily="2" charset="2"/>
              </a:rPr>
              <a:t>리소스를 어떻게 수정할 지에 대한 명령 집합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DELETE  </a:t>
            </a:r>
            <a:r>
              <a:rPr lang="ko-KR" altLang="en-US" dirty="0" smtClean="0">
                <a:sym typeface="Wingdings" panose="05000000000000000000" pitchFamily="2" charset="2"/>
              </a:rPr>
              <a:t>리소스를 제거하라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CONNECT  proxy</a:t>
            </a:r>
            <a:r>
              <a:rPr lang="ko-KR" altLang="en-US" dirty="0" smtClean="0">
                <a:sym typeface="Wingdings" panose="05000000000000000000" pitchFamily="2" charset="2"/>
              </a:rPr>
              <a:t>를 통해 </a:t>
            </a:r>
            <a:r>
              <a:rPr lang="en-US" altLang="ko-KR" dirty="0" smtClean="0">
                <a:sym typeface="Wingdings" panose="05000000000000000000" pitchFamily="2" charset="2"/>
              </a:rPr>
              <a:t>origin server</a:t>
            </a:r>
            <a:r>
              <a:rPr lang="ko-KR" altLang="en-US" dirty="0" smtClean="0">
                <a:sym typeface="Wingdings" panose="05000000000000000000" pitchFamily="2" charset="2"/>
              </a:rPr>
              <a:t>에 연결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>
              <a:spcAft>
                <a:spcPts val="300"/>
              </a:spcAft>
            </a:pPr>
            <a:r>
              <a:rPr lang="en-US" altLang="ko-KR" dirty="0" smtClean="0"/>
              <a:t>TLS </a:t>
            </a:r>
            <a:r>
              <a:rPr lang="ko-KR" altLang="en-US" dirty="0" smtClean="0"/>
              <a:t>연결을 </a:t>
            </a:r>
            <a:r>
              <a:rPr lang="en-US" altLang="ko-KR" dirty="0" smtClean="0"/>
              <a:t>proxy</a:t>
            </a:r>
            <a:r>
              <a:rPr lang="ko-KR" altLang="en-US" dirty="0" smtClean="0"/>
              <a:t>와 </a:t>
            </a:r>
            <a:r>
              <a:rPr lang="en-US" altLang="ko-KR" dirty="0" smtClean="0"/>
              <a:t>server </a:t>
            </a:r>
            <a:r>
              <a:rPr lang="ko-KR" altLang="en-US" dirty="0" smtClean="0"/>
              <a:t>사이에 설립</a:t>
            </a:r>
            <a:endParaRPr lang="en-US" altLang="ko-KR" dirty="0" smtClean="0"/>
          </a:p>
          <a:p>
            <a:pPr>
              <a:spcAft>
                <a:spcPts val="300"/>
              </a:spcAft>
            </a:pPr>
            <a:r>
              <a:rPr lang="en-US" altLang="ko-KR" dirty="0" smtClean="0"/>
              <a:t>TRACE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요청 메시지를 그대로 응답에 담아서 보내달라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>
              <a:spcAft>
                <a:spcPts val="300"/>
              </a:spcAft>
            </a:pPr>
            <a:r>
              <a:rPr lang="ko-KR" altLang="en-US" dirty="0" smtClean="0">
                <a:sym typeface="Wingdings" panose="05000000000000000000" pitchFamily="2" charset="2"/>
              </a:rPr>
              <a:t>미들박스들의 행동을 체크하여 디버깅하기 위한 용도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OPTIONS  target</a:t>
            </a:r>
            <a:r>
              <a:rPr lang="ko-KR" altLang="en-US" dirty="0" smtClean="0">
                <a:sym typeface="Wingdings" panose="05000000000000000000" pitchFamily="2" charset="2"/>
              </a:rPr>
              <a:t>이 어떤 </a:t>
            </a:r>
            <a:r>
              <a:rPr lang="en-US" altLang="ko-KR" dirty="0" smtClean="0">
                <a:sym typeface="Wingdings" panose="05000000000000000000" pitchFamily="2" charset="2"/>
              </a:rPr>
              <a:t>method</a:t>
            </a:r>
            <a:r>
              <a:rPr lang="ko-KR" altLang="en-US" dirty="0" smtClean="0">
                <a:sym typeface="Wingdings" panose="05000000000000000000" pitchFamily="2" charset="2"/>
              </a:rPr>
              <a:t>들을 지원하는지 알려달라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>
              <a:spcAft>
                <a:spcPts val="300"/>
              </a:spcAft>
            </a:pPr>
            <a:r>
              <a:rPr lang="en-US" altLang="ko-KR" dirty="0" smtClean="0">
                <a:sym typeface="Wingdings" panose="05000000000000000000" pitchFamily="2" charset="2"/>
              </a:rPr>
              <a:t>HEAD  </a:t>
            </a:r>
            <a:r>
              <a:rPr lang="ko-KR" altLang="en-US" dirty="0" smtClean="0">
                <a:sym typeface="Wingdings" panose="05000000000000000000" pitchFamily="2" charset="2"/>
              </a:rPr>
              <a:t>응답에서 </a:t>
            </a:r>
            <a:r>
              <a:rPr lang="en-US" altLang="ko-KR" dirty="0" smtClean="0">
                <a:sym typeface="Wingdings" panose="05000000000000000000" pitchFamily="2" charset="2"/>
              </a:rPr>
              <a:t>body</a:t>
            </a:r>
            <a:r>
              <a:rPr lang="ko-KR" altLang="en-US" dirty="0" smtClean="0">
                <a:sym typeface="Wingdings" panose="05000000000000000000" pitchFamily="2" charset="2"/>
              </a:rPr>
              <a:t>는 빼고 </a:t>
            </a:r>
            <a:r>
              <a:rPr lang="en-US" altLang="ko-KR" dirty="0" smtClean="0">
                <a:sym typeface="Wingdings" panose="05000000000000000000" pitchFamily="2" charset="2"/>
              </a:rPr>
              <a:t>header</a:t>
            </a:r>
            <a:r>
              <a:rPr lang="ko-KR" altLang="en-US" dirty="0" smtClean="0">
                <a:sym typeface="Wingdings" panose="05000000000000000000" pitchFamily="2" charset="2"/>
              </a:rPr>
              <a:t>들만 달라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>
              <a:spcAft>
                <a:spcPts val="0"/>
              </a:spcAft>
            </a:pPr>
            <a:r>
              <a:rPr lang="en-US" altLang="ko-KR" dirty="0" smtClean="0"/>
              <a:t>E.g. </a:t>
            </a:r>
            <a:r>
              <a:rPr lang="ko-KR" altLang="en-US" dirty="0" smtClean="0"/>
              <a:t>큰 파일을 응답으로 받는 경우 헤더만 받아서 크기 체크해 보고 실제 다운로드</a:t>
            </a:r>
            <a:endParaRPr lang="en-US" altLang="ko-KR" dirty="0" smtClean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9628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20.3 HTTP/1.1 – </a:t>
            </a:r>
            <a:r>
              <a:rPr lang="ko-KR" altLang="en-US" dirty="0" smtClean="0"/>
              <a:t>응답 </a:t>
            </a:r>
            <a:r>
              <a:rPr lang="en-US" altLang="ko-KR" dirty="0" smtClean="0"/>
              <a:t>status code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510395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1XX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요청 수신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smtClean="0">
                <a:sym typeface="Wingdings" panose="05000000000000000000" pitchFamily="2" charset="2"/>
              </a:rPr>
              <a:t>처리 중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100: </a:t>
            </a:r>
            <a:r>
              <a:rPr lang="ko-KR" altLang="en-US" dirty="0" smtClean="0">
                <a:sym typeface="Wingdings" panose="05000000000000000000" pitchFamily="2" charset="2"/>
              </a:rPr>
              <a:t>헤더는 받았으니 바디를 보내달라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101 Switching Protocols: </a:t>
            </a:r>
            <a:r>
              <a:rPr lang="ko-KR" altLang="en-US" dirty="0" smtClean="0">
                <a:sym typeface="Wingdings" panose="05000000000000000000" pitchFamily="2" charset="2"/>
              </a:rPr>
              <a:t>프로토콜을 다른 것으로 바꾸겠다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2XX  </a:t>
            </a:r>
            <a:r>
              <a:rPr lang="ko-KR" altLang="en-US" dirty="0" smtClean="0">
                <a:sym typeface="Wingdings" panose="05000000000000000000" pitchFamily="2" charset="2"/>
              </a:rPr>
              <a:t>요청 성공적 처리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200 OK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201 Created: </a:t>
            </a:r>
            <a:r>
              <a:rPr lang="ko-KR" altLang="en-US" dirty="0" smtClean="0">
                <a:sym typeface="Wingdings" panose="05000000000000000000" pitchFamily="2" charset="2"/>
              </a:rPr>
              <a:t>요청의 결과로 새로운 리소스가 서버에 생성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POST</a:t>
            </a:r>
            <a:r>
              <a:rPr lang="ko-KR" altLang="en-US" dirty="0" smtClean="0">
                <a:sym typeface="Wingdings" panose="05000000000000000000" pitchFamily="2" charset="2"/>
              </a:rPr>
              <a:t>에 대한 응답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204: </a:t>
            </a:r>
            <a:r>
              <a:rPr lang="ko-KR" altLang="en-US" dirty="0" smtClean="0">
                <a:sym typeface="Wingdings" panose="05000000000000000000" pitchFamily="2" charset="2"/>
              </a:rPr>
              <a:t>처리 완료했으나 보내줄 콘텐츠는 없음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POST</a:t>
            </a:r>
            <a:r>
              <a:rPr lang="ko-KR" altLang="en-US" dirty="0" smtClean="0">
                <a:sym typeface="Wingdings" panose="05000000000000000000" pitchFamily="2" charset="2"/>
              </a:rPr>
              <a:t>에 대한 응답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206: </a:t>
            </a:r>
            <a:r>
              <a:rPr lang="ko-KR" altLang="en-US" dirty="0" smtClean="0">
                <a:sym typeface="Wingdings" panose="05000000000000000000" pitchFamily="2" charset="2"/>
              </a:rPr>
              <a:t>클라이언트가 요청한 바이트 범위만 배달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임시 중단된 다운로드 재개 </a:t>
            </a:r>
            <a:r>
              <a:rPr lang="en-US" altLang="ko-KR" dirty="0" smtClean="0">
                <a:sym typeface="Wingdings" panose="05000000000000000000" pitchFamily="2" charset="2"/>
              </a:rPr>
              <a:t>or </a:t>
            </a:r>
            <a:r>
              <a:rPr lang="ko-KR" altLang="en-US" dirty="0" smtClean="0">
                <a:sym typeface="Wingdings" panose="05000000000000000000" pitchFamily="2" charset="2"/>
              </a:rPr>
              <a:t>비디오 </a:t>
            </a:r>
            <a:r>
              <a:rPr lang="ko-KR" altLang="en-US" dirty="0" err="1" smtClean="0">
                <a:sym typeface="Wingdings" panose="05000000000000000000" pitchFamily="2" charset="2"/>
              </a:rPr>
              <a:t>스트림을</a:t>
            </a:r>
            <a:r>
              <a:rPr lang="ko-KR" altLang="en-US" dirty="0" smtClean="0">
                <a:sym typeface="Wingdings" panose="05000000000000000000" pitchFamily="2" charset="2"/>
              </a:rPr>
              <a:t> 여러 개로 쪼개서 병렬로 다운받을 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10</a:t>
            </a:fld>
            <a:endParaRPr lang="ko-KR" altLang="en-US"/>
          </a:p>
        </p:txBody>
      </p:sp>
      <p:pic>
        <p:nvPicPr>
          <p:cNvPr id="2049" name="_x285791176" descr="EMB0000364459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4237" y="2565019"/>
            <a:ext cx="4018318" cy="243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9329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20.3 </a:t>
            </a:r>
            <a:r>
              <a:rPr lang="en-US" altLang="ko-KR" dirty="0"/>
              <a:t>HTTP/1.1 – </a:t>
            </a:r>
            <a:r>
              <a:rPr lang="ko-KR" altLang="en-US" dirty="0"/>
              <a:t>응답 </a:t>
            </a:r>
            <a:r>
              <a:rPr lang="en-US" altLang="ko-KR" dirty="0"/>
              <a:t>status code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smtClean="0"/>
              <a:t>206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11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16" y="2971213"/>
            <a:ext cx="5305157" cy="3205750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5054" y="1256008"/>
            <a:ext cx="10113818" cy="13024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4937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20.3 HTTP/1.1 – </a:t>
            </a:r>
            <a:r>
              <a:rPr lang="ko-KR" altLang="en-US" dirty="0" smtClean="0"/>
              <a:t>응답 </a:t>
            </a:r>
            <a:r>
              <a:rPr lang="en-US" altLang="ko-KR" dirty="0" smtClean="0"/>
              <a:t>status code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7502236" cy="5103950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3XX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추가 동작 필요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301 Moved Permanently : </a:t>
            </a:r>
            <a:r>
              <a:rPr lang="ko-KR" altLang="en-US" dirty="0" smtClean="0">
                <a:sym typeface="Wingdings" panose="05000000000000000000" pitchFamily="2" charset="2"/>
              </a:rPr>
              <a:t>새로운 </a:t>
            </a:r>
            <a:r>
              <a:rPr lang="en-US" altLang="ko-KR" dirty="0" smtClean="0">
                <a:sym typeface="Wingdings" panose="05000000000000000000" pitchFamily="2" charset="2"/>
              </a:rPr>
              <a:t>URL</a:t>
            </a:r>
            <a:r>
              <a:rPr lang="ko-KR" altLang="en-US" dirty="0" smtClean="0">
                <a:sym typeface="Wingdings" panose="05000000000000000000" pitchFamily="2" charset="2"/>
              </a:rPr>
              <a:t>로 다시 요청해야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302 Found : </a:t>
            </a:r>
            <a:r>
              <a:rPr lang="ko-KR" altLang="en-US" dirty="0" smtClean="0">
                <a:sym typeface="Wingdings" panose="05000000000000000000" pitchFamily="2" charset="2"/>
              </a:rPr>
              <a:t>다른 </a:t>
            </a:r>
            <a:r>
              <a:rPr lang="en-US" altLang="ko-KR" dirty="0" smtClean="0">
                <a:sym typeface="Wingdings" panose="05000000000000000000" pitchFamily="2" charset="2"/>
              </a:rPr>
              <a:t>URL</a:t>
            </a:r>
            <a:r>
              <a:rPr lang="ko-KR" altLang="en-US" dirty="0" smtClean="0">
                <a:sym typeface="Wingdings" panose="05000000000000000000" pitchFamily="2" charset="2"/>
              </a:rPr>
              <a:t>로 </a:t>
            </a:r>
            <a:r>
              <a:rPr lang="en-US" altLang="ko-KR" dirty="0" smtClean="0">
                <a:sym typeface="Wingdings" panose="05000000000000000000" pitchFamily="2" charset="2"/>
              </a:rPr>
              <a:t>redirect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304 Not Modified : If-Modified-Since</a:t>
            </a:r>
            <a:r>
              <a:rPr lang="ko-KR" altLang="en-US" dirty="0" smtClean="0">
                <a:sym typeface="Wingdings" panose="05000000000000000000" pitchFamily="2" charset="2"/>
              </a:rPr>
              <a:t>나 </a:t>
            </a:r>
            <a:r>
              <a:rPr lang="en-US" altLang="ko-KR" dirty="0" smtClean="0">
                <a:sym typeface="Wingdings" panose="05000000000000000000" pitchFamily="2" charset="2"/>
              </a:rPr>
              <a:t>If-Non-Match</a:t>
            </a:r>
            <a:r>
              <a:rPr lang="ko-KR" altLang="en-US" dirty="0" smtClean="0">
                <a:sym typeface="Wingdings" panose="05000000000000000000" pitchFamily="2" charset="2"/>
              </a:rPr>
              <a:t>에 언급된 버전</a:t>
            </a:r>
            <a:r>
              <a:rPr lang="en-US" altLang="ko-KR" dirty="0" smtClean="0">
                <a:sym typeface="Wingdings" panose="05000000000000000000" pitchFamily="2" charset="2"/>
              </a:rPr>
              <a:t> </a:t>
            </a:r>
            <a:r>
              <a:rPr lang="ko-KR" altLang="en-US" dirty="0" smtClean="0">
                <a:sym typeface="Wingdings" panose="05000000000000000000" pitchFamily="2" charset="2"/>
              </a:rPr>
              <a:t>이후 변화 없음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en-US" altLang="ko-KR" dirty="0" smtClean="0">
                <a:sym typeface="Wingdings" panose="05000000000000000000" pitchFamily="2" charset="2"/>
              </a:rPr>
              <a:t>Cache</a:t>
            </a:r>
            <a:r>
              <a:rPr lang="ko-KR" altLang="en-US" dirty="0" smtClean="0">
                <a:sym typeface="Wingdings" panose="05000000000000000000" pitchFamily="2" charset="2"/>
              </a:rPr>
              <a:t>에 있는 버전 사용 가능 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12</a:t>
            </a:fld>
            <a:endParaRPr lang="ko-KR" altLang="en-US"/>
          </a:p>
        </p:txBody>
      </p:sp>
      <p:pic>
        <p:nvPicPr>
          <p:cNvPr id="2049" name="_x285791176" descr="EMB0000364459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108" y="1179565"/>
            <a:ext cx="4018318" cy="243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_x416969120" descr="EMB0000d5a0171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55435" y="3889095"/>
            <a:ext cx="8043389" cy="23916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5635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20.3 HTTP/1.1 – </a:t>
            </a:r>
            <a:r>
              <a:rPr lang="ko-KR" altLang="en-US" dirty="0" smtClean="0"/>
              <a:t>응답 </a:t>
            </a:r>
            <a:r>
              <a:rPr lang="en-US" altLang="ko-KR" dirty="0" smtClean="0"/>
              <a:t>status code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7502236" cy="5103950"/>
          </a:xfrm>
        </p:spPr>
        <p:txBody>
          <a:bodyPr>
            <a:normAutofit/>
          </a:bodyPr>
          <a:lstStyle/>
          <a:p>
            <a:r>
              <a:rPr lang="en-US" altLang="ko-KR" dirty="0"/>
              <a:t>4</a:t>
            </a:r>
            <a:r>
              <a:rPr lang="en-US" altLang="ko-KR" dirty="0" smtClean="0"/>
              <a:t>XX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요청에 문제 있음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401 Unauthorized : </a:t>
            </a:r>
            <a:r>
              <a:rPr lang="ko-KR" altLang="en-US" dirty="0" smtClean="0">
                <a:sym typeface="Wingdings" panose="05000000000000000000" pitchFamily="2" charset="2"/>
              </a:rPr>
              <a:t>로그인 안돼있음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408 Request Timeout : </a:t>
            </a:r>
            <a:r>
              <a:rPr lang="ko-KR" altLang="en-US" dirty="0" smtClean="0">
                <a:sym typeface="Wingdings" panose="05000000000000000000" pitchFamily="2" charset="2"/>
              </a:rPr>
              <a:t>오래도록 사용되지 않은 연결 끊겠다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endParaRPr lang="en-US" altLang="ko-KR" dirty="0" smtClean="0">
              <a:sym typeface="Wingdings" panose="05000000000000000000" pitchFamily="2" charset="2"/>
            </a:endParaRPr>
          </a:p>
          <a:p>
            <a:endParaRPr lang="en-US" altLang="ko-KR" dirty="0">
              <a:sym typeface="Wingdings" panose="05000000000000000000" pitchFamily="2" charset="2"/>
            </a:endParaRPr>
          </a:p>
          <a:p>
            <a:endParaRPr lang="en-US" altLang="ko-KR" dirty="0" smtClean="0">
              <a:sym typeface="Wingdings" panose="05000000000000000000" pitchFamily="2" charset="2"/>
            </a:endParaRPr>
          </a:p>
          <a:p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5XX  </a:t>
            </a:r>
            <a:r>
              <a:rPr lang="ko-KR" altLang="en-US" dirty="0" smtClean="0">
                <a:sym typeface="Wingdings" panose="05000000000000000000" pitchFamily="2" charset="2"/>
              </a:rPr>
              <a:t>서버 측 문제로 처리 불가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13</a:t>
            </a:fld>
            <a:endParaRPr lang="ko-KR" altLang="en-US"/>
          </a:p>
        </p:txBody>
      </p:sp>
      <p:pic>
        <p:nvPicPr>
          <p:cNvPr id="2049" name="_x285791176" descr="EMB0000364459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1108" y="1179565"/>
            <a:ext cx="4018318" cy="2432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_x416969048" descr="EMB0000d5a0171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1245" y="2841913"/>
            <a:ext cx="5421746" cy="27108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4253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General header  </a:t>
            </a:r>
            <a:r>
              <a:rPr lang="ko-KR" altLang="en-US" dirty="0" smtClean="0">
                <a:sym typeface="Wingdings" panose="05000000000000000000" pitchFamily="2" charset="2"/>
              </a:rPr>
              <a:t>메시지 전체에 관련된 헤더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Data, Connection, Cache-Control, Pragma, Trailer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Entity header  </a:t>
            </a:r>
            <a:r>
              <a:rPr lang="ko-KR" altLang="en-US" dirty="0" smtClean="0">
                <a:sym typeface="Wingdings" panose="05000000000000000000" pitchFamily="2" charset="2"/>
              </a:rPr>
              <a:t>바디에 실린 내용에 관한 헤더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Content-*, Location, Last-Modified, Transfer-Encoding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Request header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Host, User-Agent, From, Cookie, </a:t>
            </a:r>
            <a:r>
              <a:rPr lang="en-US" altLang="ko-KR" dirty="0" err="1" smtClean="0">
                <a:sym typeface="Wingdings" panose="05000000000000000000" pitchFamily="2" charset="2"/>
              </a:rPr>
              <a:t>Referer</a:t>
            </a:r>
            <a:r>
              <a:rPr lang="en-US" altLang="ko-KR" dirty="0" smtClean="0">
                <a:sym typeface="Wingdings" panose="05000000000000000000" pitchFamily="2" charset="2"/>
              </a:rPr>
              <a:t>, If-Modified-Since, Authorization, Origin, Accept-*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Response header 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Server, Accept-Range, Set-Cookie, Expires, Age, </a:t>
            </a:r>
            <a:r>
              <a:rPr lang="en-US" altLang="ko-KR" dirty="0" err="1" smtClean="0">
                <a:sym typeface="Wingdings" panose="05000000000000000000" pitchFamily="2" charset="2"/>
              </a:rPr>
              <a:t>Etag</a:t>
            </a:r>
            <a:r>
              <a:rPr lang="en-US" altLang="ko-KR" dirty="0" smtClean="0">
                <a:sym typeface="Wingdings" panose="05000000000000000000" pitchFamily="2" charset="2"/>
              </a:rPr>
              <a:t>, Proxy-Authenticate, Allow, Access-Control-*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477555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Accept (</a:t>
            </a:r>
            <a:r>
              <a:rPr lang="ko-KR" altLang="en-US" dirty="0" smtClean="0">
                <a:sym typeface="Wingdings" panose="05000000000000000000" pitchFamily="2" charset="2"/>
              </a:rPr>
              <a:t>요청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어떤 타입의 응답이 수용 가능한지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text/html, application/</a:t>
            </a:r>
            <a:r>
              <a:rPr lang="en-US" altLang="ko-KR" dirty="0" err="1" smtClean="0">
                <a:sym typeface="Wingdings" panose="05000000000000000000" pitchFamily="2" charset="2"/>
              </a:rPr>
              <a:t>json</a:t>
            </a:r>
            <a:r>
              <a:rPr lang="en-US" altLang="ko-KR" dirty="0" smtClean="0">
                <a:sym typeface="Wingdings" panose="05000000000000000000" pitchFamily="2" charset="2"/>
              </a:rPr>
              <a:t>, */*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Accept-Encoding (</a:t>
            </a:r>
            <a:r>
              <a:rPr lang="ko-KR" altLang="en-US" dirty="0" smtClean="0">
                <a:sym typeface="Wingdings" panose="05000000000000000000" pitchFamily="2" charset="2"/>
              </a:rPr>
              <a:t>요청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어떤 데이터 형식이 수용 가능한지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</a:t>
            </a:r>
            <a:r>
              <a:rPr lang="en-US" altLang="ko-KR" dirty="0" err="1" smtClean="0">
                <a:sym typeface="Wingdings" panose="05000000000000000000" pitchFamily="2" charset="2"/>
              </a:rPr>
              <a:t>gzip</a:t>
            </a:r>
            <a:r>
              <a:rPr lang="en-US" altLang="ko-KR" dirty="0" smtClean="0">
                <a:sym typeface="Wingdings" panose="05000000000000000000" pitchFamily="2" charset="2"/>
              </a:rPr>
              <a:t>, deflate, </a:t>
            </a:r>
            <a:r>
              <a:rPr lang="en-US" altLang="ko-KR" dirty="0" err="1" smtClean="0">
                <a:sym typeface="Wingdings" panose="05000000000000000000" pitchFamily="2" charset="2"/>
              </a:rPr>
              <a:t>br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Accept-Language (</a:t>
            </a:r>
            <a:r>
              <a:rPr lang="ko-KR" altLang="en-US" dirty="0" smtClean="0">
                <a:sym typeface="Wingdings" panose="05000000000000000000" pitchFamily="2" charset="2"/>
              </a:rPr>
              <a:t>요청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어떤 자연어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</a:t>
            </a:r>
            <a:r>
              <a:rPr lang="en-US" altLang="ko-KR" dirty="0" err="1" smtClean="0">
                <a:sym typeface="Wingdings" panose="05000000000000000000" pitchFamily="2" charset="2"/>
              </a:rPr>
              <a:t>ko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en-US" altLang="ko-KR" dirty="0" err="1" smtClean="0">
                <a:sym typeface="Wingdings" panose="05000000000000000000" pitchFamily="2" charset="2"/>
              </a:rPr>
              <a:t>en</a:t>
            </a:r>
            <a:r>
              <a:rPr lang="en-US" altLang="ko-KR" dirty="0" smtClean="0">
                <a:sym typeface="Wingdings" panose="05000000000000000000" pitchFamily="2" charset="2"/>
              </a:rPr>
              <a:t>-US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Accept-Ranges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서버가 응답에서 리소스를 부분 부분 보내줄 의향이 있음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bytes : </a:t>
            </a:r>
            <a:r>
              <a:rPr lang="ko-KR" altLang="en-US" dirty="0" smtClean="0">
                <a:sym typeface="Wingdings" panose="05000000000000000000" pitchFamily="2" charset="2"/>
              </a:rPr>
              <a:t>바이트 단위로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15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2560" y="3092445"/>
            <a:ext cx="5308458" cy="1475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7630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Cache-Control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서버와 클라이언트 사이 </a:t>
            </a:r>
            <a:r>
              <a:rPr lang="ko-KR" altLang="en-US" dirty="0" err="1" smtClean="0">
                <a:sym typeface="Wingdings" panose="05000000000000000000" pitchFamily="2" charset="2"/>
              </a:rPr>
              <a:t>캐슁</a:t>
            </a:r>
            <a:r>
              <a:rPr lang="ko-KR" altLang="en-US" dirty="0" smtClean="0">
                <a:sym typeface="Wingdings" panose="05000000000000000000" pitchFamily="2" charset="2"/>
              </a:rPr>
              <a:t> 장비들 제어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Proxy, Contents Distribution Network (CDN)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no-store : </a:t>
            </a:r>
            <a:r>
              <a:rPr lang="ko-KR" altLang="en-US" dirty="0" smtClean="0">
                <a:sym typeface="Wingdings" panose="05000000000000000000" pitchFamily="2" charset="2"/>
              </a:rPr>
              <a:t>무조건 금지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n</a:t>
            </a:r>
            <a:r>
              <a:rPr lang="en-US" altLang="ko-KR" dirty="0" smtClean="0">
                <a:sym typeface="Wingdings" panose="05000000000000000000" pitchFamily="2" charset="2"/>
              </a:rPr>
              <a:t>o-cache : </a:t>
            </a:r>
            <a:r>
              <a:rPr lang="ko-KR" altLang="en-US" dirty="0" err="1" smtClean="0">
                <a:sym typeface="Wingdings" panose="05000000000000000000" pitchFamily="2" charset="2"/>
              </a:rPr>
              <a:t>캐쉬</a:t>
            </a:r>
            <a:r>
              <a:rPr lang="ko-KR" altLang="en-US" dirty="0" smtClean="0">
                <a:sym typeface="Wingdings" panose="05000000000000000000" pitchFamily="2" charset="2"/>
              </a:rPr>
              <a:t> 가능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smtClean="0">
                <a:sym typeface="Wingdings" panose="05000000000000000000" pitchFamily="2" charset="2"/>
              </a:rPr>
              <a:t>그러나 </a:t>
            </a:r>
            <a:r>
              <a:rPr lang="ko-KR" altLang="en-US" dirty="0" err="1" smtClean="0">
                <a:sym typeface="Wingdings" panose="05000000000000000000" pitchFamily="2" charset="2"/>
              </a:rPr>
              <a:t>캐쉬를</a:t>
            </a:r>
            <a:r>
              <a:rPr lang="ko-KR" altLang="en-US" dirty="0" smtClean="0">
                <a:sym typeface="Wingdings" panose="05000000000000000000" pitchFamily="2" charset="2"/>
              </a:rPr>
              <a:t> 서비스할 때마다 매번 </a:t>
            </a:r>
            <a:r>
              <a:rPr lang="en-US" altLang="ko-KR" dirty="0" smtClean="0">
                <a:sym typeface="Wingdings" panose="05000000000000000000" pitchFamily="2" charset="2"/>
              </a:rPr>
              <a:t>origin </a:t>
            </a:r>
            <a:r>
              <a:rPr lang="ko-KR" altLang="en-US" dirty="0" smtClean="0">
                <a:sym typeface="Wingdings" panose="05000000000000000000" pitchFamily="2" charset="2"/>
              </a:rPr>
              <a:t>서버에 확인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must-revalidate : </a:t>
            </a:r>
            <a:r>
              <a:rPr lang="ko-KR" altLang="en-US" dirty="0" smtClean="0">
                <a:sym typeface="Wingdings" panose="05000000000000000000" pitchFamily="2" charset="2"/>
              </a:rPr>
              <a:t>만료된 </a:t>
            </a:r>
            <a:r>
              <a:rPr lang="ko-KR" altLang="en-US" dirty="0" err="1" smtClean="0">
                <a:sym typeface="Wingdings" panose="05000000000000000000" pitchFamily="2" charset="2"/>
              </a:rPr>
              <a:t>캐쉬를</a:t>
            </a:r>
            <a:r>
              <a:rPr lang="ko-KR" altLang="en-US" dirty="0" smtClean="0">
                <a:sym typeface="Wingdings" panose="05000000000000000000" pitchFamily="2" charset="2"/>
              </a:rPr>
              <a:t> 서버에 확인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p</a:t>
            </a:r>
            <a:r>
              <a:rPr lang="en-US" altLang="ko-KR" dirty="0" smtClean="0">
                <a:sym typeface="Wingdings" panose="05000000000000000000" pitchFamily="2" charset="2"/>
              </a:rPr>
              <a:t>ublic : </a:t>
            </a:r>
            <a:r>
              <a:rPr lang="ko-KR" altLang="en-US" dirty="0" err="1" smtClean="0">
                <a:sym typeface="Wingdings" panose="05000000000000000000" pitchFamily="2" charset="2"/>
              </a:rPr>
              <a:t>캐쉬</a:t>
            </a:r>
            <a:r>
              <a:rPr lang="ko-KR" altLang="en-US" dirty="0" smtClean="0">
                <a:sym typeface="Wingdings" panose="05000000000000000000" pitchFamily="2" charset="2"/>
              </a:rPr>
              <a:t> 가능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16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4546" y="4322599"/>
            <a:ext cx="5552100" cy="1902710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7771" y="4322599"/>
            <a:ext cx="5429683" cy="1460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224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err="1" smtClean="0">
                <a:sym typeface="Wingdings" panose="05000000000000000000" pitchFamily="2" charset="2"/>
              </a:rPr>
              <a:t>Etag</a:t>
            </a:r>
            <a:r>
              <a:rPr lang="en-US" altLang="ko-KR" dirty="0" smtClean="0">
                <a:sym typeface="Wingdings" panose="05000000000000000000" pitchFamily="2" charset="2"/>
              </a:rPr>
              <a:t>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리소스에 부여되는 고유 </a:t>
            </a:r>
            <a:r>
              <a:rPr lang="en-US" altLang="ko-KR" dirty="0" smtClean="0">
                <a:sym typeface="Wingdings" panose="05000000000000000000" pitchFamily="2" charset="2"/>
              </a:rPr>
              <a:t>ID</a:t>
            </a: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같은 </a:t>
            </a:r>
            <a:r>
              <a:rPr lang="en-US" altLang="ko-KR" dirty="0" smtClean="0">
                <a:sym typeface="Wingdings" panose="05000000000000000000" pitchFamily="2" charset="2"/>
              </a:rPr>
              <a:t>URL</a:t>
            </a:r>
            <a:r>
              <a:rPr lang="ko-KR" altLang="en-US" dirty="0" smtClean="0">
                <a:sym typeface="Wingdings" panose="05000000000000000000" pitchFamily="2" charset="2"/>
              </a:rPr>
              <a:t>이라도 내용이 바뀐 경우 그를 표시하기 위해 사용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If-None-Match</a:t>
            </a:r>
            <a:r>
              <a:rPr lang="ko-KR" altLang="en-US" dirty="0" smtClean="0">
                <a:sym typeface="Wingdings" panose="05000000000000000000" pitchFamily="2" charset="2"/>
              </a:rPr>
              <a:t>의 </a:t>
            </a:r>
            <a:r>
              <a:rPr lang="ko-KR" altLang="en-US" dirty="0" err="1" smtClean="0">
                <a:sym typeface="Wingdings" panose="05000000000000000000" pitchFamily="2" charset="2"/>
              </a:rPr>
              <a:t>파라미터로서</a:t>
            </a:r>
            <a:r>
              <a:rPr lang="en-US" altLang="ko-KR" dirty="0">
                <a:sym typeface="Wingdings" panose="05000000000000000000" pitchFamily="2" charset="2"/>
              </a:rPr>
              <a:t> </a:t>
            </a:r>
            <a:r>
              <a:rPr lang="en-US" altLang="ko-KR" dirty="0" err="1" smtClean="0">
                <a:sym typeface="Wingdings" panose="05000000000000000000" pitchFamily="2" charset="2"/>
              </a:rPr>
              <a:t>Etag</a:t>
            </a:r>
            <a:r>
              <a:rPr lang="ko-KR" altLang="en-US" dirty="0" smtClean="0">
                <a:sym typeface="Wingdings" panose="05000000000000000000" pitchFamily="2" charset="2"/>
              </a:rPr>
              <a:t>가 달라진 경우에만 새로 보내 달라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2"/>
            <a:r>
              <a:rPr lang="ko-KR" altLang="en-US" dirty="0" smtClean="0">
                <a:sym typeface="Wingdings" panose="05000000000000000000" pitchFamily="2" charset="2"/>
              </a:rPr>
              <a:t>아니면 </a:t>
            </a:r>
            <a:r>
              <a:rPr lang="ko-KR" altLang="en-US" dirty="0" err="1" smtClean="0">
                <a:sym typeface="Wingdings" panose="05000000000000000000" pitchFamily="2" charset="2"/>
              </a:rPr>
              <a:t>캐쉬에서</a:t>
            </a:r>
            <a:r>
              <a:rPr lang="ko-KR" altLang="en-US" dirty="0" smtClean="0">
                <a:sym typeface="Wingdings" panose="05000000000000000000" pitchFamily="2" charset="2"/>
              </a:rPr>
              <a:t> 그대로 서비스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17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21" y="4859331"/>
            <a:ext cx="5070764" cy="1826497"/>
          </a:xfrm>
          <a:prstGeom prst="rect">
            <a:avLst/>
          </a:prstGeom>
        </p:spPr>
      </p:pic>
      <p:pic>
        <p:nvPicPr>
          <p:cNvPr id="8" name="그림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30385" y="3128589"/>
            <a:ext cx="6760429" cy="3521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09887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5608782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Connection: keep-alive  </a:t>
            </a:r>
            <a:r>
              <a:rPr lang="ko-KR" altLang="en-US" dirty="0" smtClean="0">
                <a:sym typeface="Wingdings" panose="05000000000000000000" pitchFamily="2" charset="2"/>
              </a:rPr>
              <a:t>지속성</a:t>
            </a:r>
            <a:r>
              <a:rPr lang="en-US" altLang="ko-KR" dirty="0" smtClean="0">
                <a:sym typeface="Wingdings" panose="05000000000000000000" pitchFamily="2" charset="2"/>
              </a:rPr>
              <a:t>(persistent) TCP </a:t>
            </a:r>
            <a:r>
              <a:rPr lang="ko-KR" altLang="en-US" dirty="0" smtClean="0">
                <a:sym typeface="Wingdings" panose="05000000000000000000" pitchFamily="2" charset="2"/>
              </a:rPr>
              <a:t>연결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뒤에 있을 요청도 계속 이 연결을 사용할 수 있음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HTTP/1.1 </a:t>
            </a:r>
            <a:r>
              <a:rPr lang="ko-KR" altLang="en-US" dirty="0" smtClean="0">
                <a:sym typeface="Wingdings" panose="05000000000000000000" pitchFamily="2" charset="2"/>
              </a:rPr>
              <a:t>디폴트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Connection: close  </a:t>
            </a:r>
            <a:r>
              <a:rPr lang="ko-KR" altLang="en-US" dirty="0" smtClean="0">
                <a:sym typeface="Wingdings" panose="05000000000000000000" pitchFamily="2" charset="2"/>
              </a:rPr>
              <a:t>서버가 클라이언트에게 연결을 끊겠다고 통보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연결이 너무 오랫동안 </a:t>
            </a:r>
            <a:r>
              <a:rPr lang="en-US" altLang="ko-KR" dirty="0" smtClean="0">
                <a:sym typeface="Wingdings" panose="05000000000000000000" pitchFamily="2" charset="2"/>
              </a:rPr>
              <a:t>idle </a:t>
            </a:r>
            <a:r>
              <a:rPr lang="ko-KR" altLang="en-US" dirty="0" smtClean="0">
                <a:sym typeface="Wingdings" panose="05000000000000000000" pitchFamily="2" charset="2"/>
              </a:rPr>
              <a:t>상태에 머물러 있는 경우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18</a:t>
            </a:fld>
            <a:endParaRPr lang="ko-KR" altLang="en-US"/>
          </a:p>
        </p:txBody>
      </p:sp>
      <p:pic>
        <p:nvPicPr>
          <p:cNvPr id="1026" name="Picture 2" descr="https://velog.velcdn.com/images%2Fziyoonee%2Fpost%2F3620142f-a4dd-49b4-83ec-bd06cc875f6b%2FComparison-of-HTTP-version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4920" y="1435395"/>
            <a:ext cx="5360586" cy="44019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297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Content-Length  body</a:t>
            </a:r>
            <a:r>
              <a:rPr lang="ko-KR" altLang="en-US" dirty="0" smtClean="0">
                <a:sym typeface="Wingdings" panose="05000000000000000000" pitchFamily="2" charset="2"/>
              </a:rPr>
              <a:t>의 길이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GET</a:t>
            </a:r>
            <a:r>
              <a:rPr lang="ko-KR" altLang="en-US" dirty="0" smtClean="0">
                <a:sym typeface="Wingdings" panose="05000000000000000000" pitchFamily="2" charset="2"/>
              </a:rPr>
              <a:t>의 경우 </a:t>
            </a:r>
            <a:r>
              <a:rPr lang="en-US" altLang="ko-KR" dirty="0" smtClean="0">
                <a:sym typeface="Wingdings" panose="05000000000000000000" pitchFamily="2" charset="2"/>
              </a:rPr>
              <a:t>0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Content-Type  body</a:t>
            </a:r>
            <a:r>
              <a:rPr lang="ko-KR" altLang="en-US" dirty="0" smtClean="0">
                <a:sym typeface="Wingdings" panose="05000000000000000000" pitchFamily="2" charset="2"/>
              </a:rPr>
              <a:t>의 미디어 형식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Content-Type: application/</a:t>
            </a:r>
            <a:r>
              <a:rPr lang="en-US" altLang="ko-KR" dirty="0" err="1" smtClean="0">
                <a:sym typeface="Wingdings" panose="05000000000000000000" pitchFamily="2" charset="2"/>
              </a:rPr>
              <a:t>json</a:t>
            </a:r>
            <a:r>
              <a:rPr lang="en-US" altLang="ko-KR" dirty="0" smtClean="0">
                <a:sym typeface="Wingdings" panose="05000000000000000000" pitchFamily="2" charset="2"/>
              </a:rPr>
              <a:t>, text/plan, image/jpeg</a:t>
            </a:r>
          </a:p>
          <a:p>
            <a:r>
              <a:rPr lang="en-US" altLang="ko-KR" dirty="0" smtClean="0">
                <a:sym typeface="Wingdings" panose="05000000000000000000" pitchFamily="2" charset="2"/>
              </a:rPr>
              <a:t>Content-Disposition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err="1" smtClean="0">
                <a:sym typeface="Wingdings" panose="05000000000000000000" pitchFamily="2" charset="2"/>
              </a:rPr>
              <a:t>다운로드된</a:t>
            </a:r>
            <a:r>
              <a:rPr lang="ko-KR" altLang="en-US" dirty="0" smtClean="0">
                <a:sym typeface="Wingdings" panose="05000000000000000000" pitchFamily="2" charset="2"/>
              </a:rPr>
              <a:t> 리소스를 어떻게 표현하는가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>
                <a:sym typeface="Wingdings" panose="05000000000000000000" pitchFamily="2" charset="2"/>
              </a:rPr>
              <a:t>i</a:t>
            </a:r>
            <a:r>
              <a:rPr lang="en-US" altLang="ko-KR" dirty="0" smtClean="0">
                <a:sym typeface="Wingdings" panose="05000000000000000000" pitchFamily="2" charset="2"/>
              </a:rPr>
              <a:t>nline (</a:t>
            </a:r>
            <a:r>
              <a:rPr lang="ko-KR" altLang="en-US" dirty="0" smtClean="0">
                <a:sym typeface="Wingdings" panose="05000000000000000000" pitchFamily="2" charset="2"/>
              </a:rPr>
              <a:t>디폴트</a:t>
            </a:r>
            <a:r>
              <a:rPr lang="en-US" altLang="ko-KR" dirty="0" smtClean="0">
                <a:sym typeface="Wingdings" panose="05000000000000000000" pitchFamily="2" charset="2"/>
              </a:rPr>
              <a:t>): </a:t>
            </a:r>
            <a:r>
              <a:rPr lang="ko-KR" altLang="en-US" dirty="0" smtClean="0">
                <a:sym typeface="Wingdings" panose="05000000000000000000" pitchFamily="2" charset="2"/>
              </a:rPr>
              <a:t>브라우저 창 내에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attachment: </a:t>
            </a:r>
            <a:r>
              <a:rPr lang="ko-KR" altLang="en-US" dirty="0" smtClean="0">
                <a:sym typeface="Wingdings" panose="05000000000000000000" pitchFamily="2" charset="2"/>
              </a:rPr>
              <a:t>첨부 파일 </a:t>
            </a:r>
            <a:r>
              <a:rPr lang="en-US" altLang="ko-KR" dirty="0" smtClean="0">
                <a:sym typeface="Wingdings" panose="05000000000000000000" pitchFamily="2" charset="2"/>
              </a:rPr>
              <a:t> </a:t>
            </a:r>
            <a:r>
              <a:rPr lang="ko-KR" altLang="en-US" dirty="0" smtClean="0">
                <a:sym typeface="Wingdings" panose="05000000000000000000" pitchFamily="2" charset="2"/>
              </a:rPr>
              <a:t>따로 </a:t>
            </a:r>
            <a:r>
              <a:rPr lang="en-US" altLang="ko-KR" dirty="0" smtClean="0">
                <a:sym typeface="Wingdings" panose="05000000000000000000" pitchFamily="2" charset="2"/>
              </a:rPr>
              <a:t>click</a:t>
            </a:r>
            <a:r>
              <a:rPr lang="ko-KR" altLang="en-US" dirty="0" smtClean="0">
                <a:sym typeface="Wingdings" panose="05000000000000000000" pitchFamily="2" charset="2"/>
              </a:rPr>
              <a:t>해야 오픈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37743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Cookie (</a:t>
            </a:r>
            <a:r>
              <a:rPr lang="ko-KR" altLang="en-US" dirty="0" smtClean="0">
                <a:sym typeface="Wingdings" panose="05000000000000000000" pitchFamily="2" charset="2"/>
              </a:rPr>
              <a:t>요청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클라이언트에 설정되어 있는 쿠키 값을 서버에 전송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Set-Cooke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서버가 클라이언트에 쿠키 설정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</a:t>
            </a:r>
            <a:r>
              <a:rPr lang="ko-KR" altLang="en-US" dirty="0" smtClean="0">
                <a:sym typeface="Wingdings" panose="05000000000000000000" pitchFamily="2" charset="2"/>
              </a:rPr>
              <a:t>아래 예에서 </a:t>
            </a:r>
            <a:r>
              <a:rPr lang="en-US" altLang="ko-KR" dirty="0" smtClean="0">
                <a:sym typeface="Wingdings" panose="05000000000000000000" pitchFamily="2" charset="2"/>
              </a:rPr>
              <a:t>uuid2</a:t>
            </a:r>
            <a:r>
              <a:rPr lang="ko-KR" altLang="en-US" dirty="0" smtClean="0">
                <a:sym typeface="Wingdings" panose="05000000000000000000" pitchFamily="2" charset="2"/>
              </a:rPr>
              <a:t>라는 변수에 </a:t>
            </a:r>
            <a:r>
              <a:rPr lang="en-US" altLang="ko-KR" dirty="0" smtClean="0">
                <a:sym typeface="Wingdings" panose="05000000000000000000" pitchFamily="2" charset="2"/>
              </a:rPr>
              <a:t>50958304….</a:t>
            </a:r>
            <a:r>
              <a:rPr lang="ko-KR" altLang="en-US" dirty="0" smtClean="0">
                <a:sym typeface="Wingdings" panose="05000000000000000000" pitchFamily="2" charset="2"/>
              </a:rPr>
              <a:t>라는 값 저장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Expires: </a:t>
            </a:r>
            <a:r>
              <a:rPr lang="ko-KR" altLang="en-US" dirty="0" smtClean="0">
                <a:sym typeface="Wingdings" panose="05000000000000000000" pitchFamily="2" charset="2"/>
              </a:rPr>
              <a:t>쿠키 만료 시각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err="1" smtClean="0">
                <a:sym typeface="Wingdings" panose="05000000000000000000" pitchFamily="2" charset="2"/>
              </a:rPr>
              <a:t>SameSite</a:t>
            </a:r>
            <a:r>
              <a:rPr lang="en-US" altLang="ko-KR" dirty="0" smtClean="0">
                <a:sym typeface="Wingdings" panose="05000000000000000000" pitchFamily="2" charset="2"/>
              </a:rPr>
              <a:t>=None: </a:t>
            </a:r>
            <a:r>
              <a:rPr lang="ko-KR" altLang="en-US" dirty="0" smtClean="0">
                <a:sym typeface="Wingdings" panose="05000000000000000000" pitchFamily="2" charset="2"/>
              </a:rPr>
              <a:t>같은 서버가 아닌 다른 사이트에도 전송 허용 </a:t>
            </a:r>
            <a:r>
              <a:rPr lang="en-US" altLang="ko-KR" dirty="0" smtClean="0">
                <a:sym typeface="Wingdings" panose="05000000000000000000" pitchFamily="2" charset="2"/>
              </a:rPr>
              <a:t>(Secure</a:t>
            </a:r>
            <a:r>
              <a:rPr lang="ko-KR" altLang="en-US" dirty="0" smtClean="0">
                <a:sym typeface="Wingdings" panose="05000000000000000000" pitchFamily="2" charset="2"/>
              </a:rPr>
              <a:t>와 함께 사용</a:t>
            </a:r>
            <a:r>
              <a:rPr lang="en-US" altLang="ko-KR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Secure: https</a:t>
            </a:r>
            <a:r>
              <a:rPr lang="ko-KR" altLang="en-US" dirty="0" smtClean="0">
                <a:sym typeface="Wingdings" panose="05000000000000000000" pitchFamily="2" charset="2"/>
              </a:rPr>
              <a:t>로 통신하는 경우에만 제출 </a:t>
            </a:r>
            <a:r>
              <a:rPr lang="en-US" altLang="ko-KR" dirty="0" smtClean="0">
                <a:sym typeface="Wingdings" panose="05000000000000000000" pitchFamily="2" charset="2"/>
              </a:rPr>
              <a:t>(Wireshark</a:t>
            </a:r>
            <a:r>
              <a:rPr lang="ko-KR" altLang="en-US" dirty="0" smtClean="0">
                <a:sym typeface="Wingdings" panose="05000000000000000000" pitchFamily="2" charset="2"/>
              </a:rPr>
              <a:t>등으로 감청해도 보이지 않도록</a:t>
            </a:r>
            <a:r>
              <a:rPr lang="en-US" altLang="ko-KR" dirty="0" smtClean="0">
                <a:sym typeface="Wingdings" panose="05000000000000000000" pitchFamily="2" charset="2"/>
              </a:rPr>
              <a:t>)</a:t>
            </a:r>
            <a:endParaRPr lang="en-US" altLang="ko-KR" dirty="0">
              <a:sym typeface="Wingdings" panose="05000000000000000000" pitchFamily="2" charset="2"/>
            </a:endParaRPr>
          </a:p>
          <a:p>
            <a:pPr lvl="1"/>
            <a:r>
              <a:rPr lang="en-US" altLang="ko-KR" dirty="0" err="1" smtClean="0">
                <a:sym typeface="Wingdings" panose="05000000000000000000" pitchFamily="2" charset="2"/>
              </a:rPr>
              <a:t>HttpOnly</a:t>
            </a:r>
            <a:r>
              <a:rPr lang="en-US" altLang="ko-KR" dirty="0" smtClean="0">
                <a:sym typeface="Wingdings" panose="05000000000000000000" pitchFamily="2" charset="2"/>
              </a:rPr>
              <a:t>: XSS </a:t>
            </a:r>
            <a:r>
              <a:rPr lang="ko-KR" altLang="en-US" dirty="0" smtClean="0">
                <a:sym typeface="Wingdings" panose="05000000000000000000" pitchFamily="2" charset="2"/>
              </a:rPr>
              <a:t>공격에 </a:t>
            </a:r>
            <a:r>
              <a:rPr lang="ko-KR" altLang="en-US" dirty="0">
                <a:sym typeface="Wingdings" panose="05000000000000000000" pitchFamily="2" charset="2"/>
              </a:rPr>
              <a:t>의</a:t>
            </a:r>
            <a:r>
              <a:rPr lang="ko-KR" altLang="en-US" dirty="0" smtClean="0">
                <a:sym typeface="Wingdings" panose="05000000000000000000" pitchFamily="2" charset="2"/>
              </a:rPr>
              <a:t>해 이 쿠키를 탈취당하지 않도록 서버가 설정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Domain</a:t>
            </a:r>
            <a:r>
              <a:rPr lang="ko-KR" altLang="en-US" dirty="0">
                <a:sym typeface="Wingdings" panose="05000000000000000000" pitchFamily="2" charset="2"/>
              </a:rPr>
              <a:t> </a:t>
            </a:r>
            <a:r>
              <a:rPr lang="ko-KR" altLang="en-US" dirty="0" smtClean="0">
                <a:sym typeface="Wingdings" panose="05000000000000000000" pitchFamily="2" charset="2"/>
              </a:rPr>
              <a:t>이하</a:t>
            </a:r>
            <a:r>
              <a:rPr lang="en-US" altLang="ko-KR" dirty="0" smtClean="0">
                <a:sym typeface="Wingdings" panose="05000000000000000000" pitchFamily="2" charset="2"/>
              </a:rPr>
              <a:t>, path </a:t>
            </a:r>
            <a:r>
              <a:rPr lang="ko-KR" altLang="en-US" dirty="0" smtClean="0">
                <a:sym typeface="Wingdings" panose="05000000000000000000" pitchFamily="2" charset="2"/>
              </a:rPr>
              <a:t>이하에 대한 모든 요청에 대해 제출할 것  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20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4610"/>
            <a:ext cx="12192000" cy="20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312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Cookie (</a:t>
            </a:r>
            <a:r>
              <a:rPr lang="ko-KR" altLang="en-US" dirty="0" smtClean="0">
                <a:sym typeface="Wingdings" panose="05000000000000000000" pitchFamily="2" charset="2"/>
              </a:rPr>
              <a:t>요청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클라이언트에 설정되어 있는 쿠키 값을 서버에 전송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Set-Cooke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서버가 클라이언트에 쿠키 설정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</a:t>
            </a:r>
            <a:r>
              <a:rPr lang="ko-KR" altLang="en-US" dirty="0" smtClean="0">
                <a:sym typeface="Wingdings" panose="05000000000000000000" pitchFamily="2" charset="2"/>
              </a:rPr>
              <a:t>아래 예에서 </a:t>
            </a:r>
            <a:r>
              <a:rPr lang="en-US" altLang="ko-KR" dirty="0" smtClean="0">
                <a:sym typeface="Wingdings" panose="05000000000000000000" pitchFamily="2" charset="2"/>
              </a:rPr>
              <a:t>uuid2</a:t>
            </a:r>
            <a:r>
              <a:rPr lang="ko-KR" altLang="en-US" dirty="0" smtClean="0">
                <a:sym typeface="Wingdings" panose="05000000000000000000" pitchFamily="2" charset="2"/>
              </a:rPr>
              <a:t>라는 변수에 </a:t>
            </a:r>
            <a:r>
              <a:rPr lang="en-US" altLang="ko-KR" dirty="0" smtClean="0">
                <a:sym typeface="Wingdings" panose="05000000000000000000" pitchFamily="2" charset="2"/>
              </a:rPr>
              <a:t>50958304….</a:t>
            </a:r>
            <a:r>
              <a:rPr lang="ko-KR" altLang="en-US" dirty="0" smtClean="0">
                <a:sym typeface="Wingdings" panose="05000000000000000000" pitchFamily="2" charset="2"/>
              </a:rPr>
              <a:t>라는 값 저장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Expires: </a:t>
            </a:r>
            <a:r>
              <a:rPr lang="ko-KR" altLang="en-US" dirty="0" smtClean="0">
                <a:sym typeface="Wingdings" panose="05000000000000000000" pitchFamily="2" charset="2"/>
              </a:rPr>
              <a:t>쿠키 만료 시각</a:t>
            </a:r>
            <a:r>
              <a:rPr lang="en-US" altLang="ko-KR" dirty="0" smtClean="0">
                <a:sym typeface="Wingdings" panose="05000000000000000000" pitchFamily="2" charset="2"/>
              </a:rPr>
              <a:t>, Max-age: </a:t>
            </a:r>
          </a:p>
          <a:p>
            <a:pPr lvl="1"/>
            <a:r>
              <a:rPr lang="en-US" altLang="ko-KR" dirty="0" err="1" smtClean="0">
                <a:sym typeface="Wingdings" panose="05000000000000000000" pitchFamily="2" charset="2"/>
              </a:rPr>
              <a:t>SameSite</a:t>
            </a:r>
            <a:r>
              <a:rPr lang="en-US" altLang="ko-KR" dirty="0" smtClean="0">
                <a:sym typeface="Wingdings" panose="05000000000000000000" pitchFamily="2" charset="2"/>
              </a:rPr>
              <a:t>=None: </a:t>
            </a:r>
            <a:r>
              <a:rPr lang="ko-KR" altLang="en-US" dirty="0" smtClean="0">
                <a:sym typeface="Wingdings" panose="05000000000000000000" pitchFamily="2" charset="2"/>
              </a:rPr>
              <a:t>같은 서버가 아닌 다른 사이트에도 전송 허용 </a:t>
            </a:r>
            <a:r>
              <a:rPr lang="en-US" altLang="ko-KR" dirty="0" smtClean="0">
                <a:sym typeface="Wingdings" panose="05000000000000000000" pitchFamily="2" charset="2"/>
              </a:rPr>
              <a:t>(Secure</a:t>
            </a:r>
            <a:r>
              <a:rPr lang="ko-KR" altLang="en-US" dirty="0" smtClean="0">
                <a:sym typeface="Wingdings" panose="05000000000000000000" pitchFamily="2" charset="2"/>
              </a:rPr>
              <a:t>와 함께 사용해야</a:t>
            </a:r>
            <a:r>
              <a:rPr lang="en-US" altLang="ko-KR" dirty="0" smtClean="0">
                <a:sym typeface="Wingdings" panose="05000000000000000000" pitchFamily="2" charset="2"/>
              </a:rPr>
              <a:t>)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Secure: https</a:t>
            </a:r>
            <a:r>
              <a:rPr lang="ko-KR" altLang="en-US" dirty="0" smtClean="0">
                <a:sym typeface="Wingdings" panose="05000000000000000000" pitchFamily="2" charset="2"/>
              </a:rPr>
              <a:t>로 통신하는 경우에만 제출 </a:t>
            </a:r>
            <a:r>
              <a:rPr lang="en-US" altLang="ko-KR" dirty="0" smtClean="0">
                <a:sym typeface="Wingdings" panose="05000000000000000000" pitchFamily="2" charset="2"/>
              </a:rPr>
              <a:t>(Wireshark</a:t>
            </a:r>
            <a:r>
              <a:rPr lang="ko-KR" altLang="en-US" dirty="0" smtClean="0">
                <a:sym typeface="Wingdings" panose="05000000000000000000" pitchFamily="2" charset="2"/>
              </a:rPr>
              <a:t>등으로 감청해도 보이지 않도록</a:t>
            </a:r>
            <a:r>
              <a:rPr lang="en-US" altLang="ko-KR" dirty="0" smtClean="0">
                <a:sym typeface="Wingdings" panose="05000000000000000000" pitchFamily="2" charset="2"/>
              </a:rPr>
              <a:t>)</a:t>
            </a:r>
            <a:endParaRPr lang="en-US" altLang="ko-KR" dirty="0">
              <a:sym typeface="Wingdings" panose="05000000000000000000" pitchFamily="2" charset="2"/>
            </a:endParaRPr>
          </a:p>
          <a:p>
            <a:pPr lvl="1"/>
            <a:r>
              <a:rPr lang="en-US" altLang="ko-KR" dirty="0" err="1" smtClean="0">
                <a:sym typeface="Wingdings" panose="05000000000000000000" pitchFamily="2" charset="2"/>
              </a:rPr>
              <a:t>HttpOnly</a:t>
            </a:r>
            <a:r>
              <a:rPr lang="en-US" altLang="ko-KR" dirty="0" smtClean="0">
                <a:sym typeface="Wingdings" panose="05000000000000000000" pitchFamily="2" charset="2"/>
              </a:rPr>
              <a:t>: XSS </a:t>
            </a:r>
            <a:r>
              <a:rPr lang="ko-KR" altLang="en-US" dirty="0" smtClean="0">
                <a:sym typeface="Wingdings" panose="05000000000000000000" pitchFamily="2" charset="2"/>
              </a:rPr>
              <a:t>공격에 </a:t>
            </a:r>
            <a:r>
              <a:rPr lang="ko-KR" altLang="en-US" dirty="0">
                <a:sym typeface="Wingdings" panose="05000000000000000000" pitchFamily="2" charset="2"/>
              </a:rPr>
              <a:t>의</a:t>
            </a:r>
            <a:r>
              <a:rPr lang="ko-KR" altLang="en-US" dirty="0" smtClean="0">
                <a:sym typeface="Wingdings" panose="05000000000000000000" pitchFamily="2" charset="2"/>
              </a:rPr>
              <a:t>해 이 쿠키를 탈취당하지 않도록 서버가 설정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Domain</a:t>
            </a:r>
            <a:r>
              <a:rPr lang="ko-KR" altLang="en-US" dirty="0">
                <a:sym typeface="Wingdings" panose="05000000000000000000" pitchFamily="2" charset="2"/>
              </a:rPr>
              <a:t> </a:t>
            </a:r>
            <a:r>
              <a:rPr lang="ko-KR" altLang="en-US" dirty="0" smtClean="0">
                <a:sym typeface="Wingdings" panose="05000000000000000000" pitchFamily="2" charset="2"/>
              </a:rPr>
              <a:t>이하</a:t>
            </a:r>
            <a:r>
              <a:rPr lang="en-US" altLang="ko-KR" dirty="0" smtClean="0">
                <a:sym typeface="Wingdings" panose="05000000000000000000" pitchFamily="2" charset="2"/>
              </a:rPr>
              <a:t>, path </a:t>
            </a:r>
            <a:r>
              <a:rPr lang="ko-KR" altLang="en-US" dirty="0" smtClean="0">
                <a:sym typeface="Wingdings" panose="05000000000000000000" pitchFamily="2" charset="2"/>
              </a:rPr>
              <a:t>이하에 대한 모든 요청에 대해 제출할 것  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21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324610"/>
            <a:ext cx="12192000" cy="208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2070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Host (</a:t>
            </a:r>
            <a:r>
              <a:rPr lang="ko-KR" altLang="en-US" dirty="0" smtClean="0">
                <a:sym typeface="Wingdings" panose="05000000000000000000" pitchFamily="2" charset="2"/>
              </a:rPr>
              <a:t>요청</a:t>
            </a:r>
            <a:r>
              <a:rPr lang="en-US" altLang="ko-KR" dirty="0" smtClean="0">
                <a:sym typeface="Wingdings" panose="05000000000000000000" pitchFamily="2" charset="2"/>
              </a:rPr>
              <a:t>)  </a:t>
            </a:r>
            <a:r>
              <a:rPr lang="ko-KR" altLang="en-US" dirty="0" smtClean="0">
                <a:sym typeface="Wingdings" panose="05000000000000000000" pitchFamily="2" charset="2"/>
              </a:rPr>
              <a:t>서버의 도메인 이름 제공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Request line</a:t>
            </a:r>
            <a:r>
              <a:rPr lang="ko-KR" altLang="en-US" dirty="0" smtClean="0">
                <a:sym typeface="Wingdings" panose="05000000000000000000" pitchFamily="2" charset="2"/>
              </a:rPr>
              <a:t>의 </a:t>
            </a:r>
            <a:r>
              <a:rPr lang="en-US" altLang="ko-KR" dirty="0" smtClean="0">
                <a:sym typeface="Wingdings" panose="05000000000000000000" pitchFamily="2" charset="2"/>
              </a:rPr>
              <a:t>path </a:t>
            </a:r>
            <a:r>
              <a:rPr lang="ko-KR" altLang="en-US" dirty="0" smtClean="0">
                <a:sym typeface="Wingdings" panose="05000000000000000000" pitchFamily="2" charset="2"/>
              </a:rPr>
              <a:t>와 결합해서 </a:t>
            </a:r>
            <a:r>
              <a:rPr lang="en-US" altLang="ko-KR" dirty="0" smtClean="0">
                <a:sym typeface="Wingdings" panose="05000000000000000000" pitchFamily="2" charset="2"/>
              </a:rPr>
              <a:t>URL </a:t>
            </a:r>
            <a:r>
              <a:rPr lang="ko-KR" altLang="en-US" dirty="0" smtClean="0">
                <a:sym typeface="Wingdings" panose="05000000000000000000" pitchFamily="2" charset="2"/>
              </a:rPr>
              <a:t>확정 가능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기본 포트 </a:t>
            </a:r>
            <a:r>
              <a:rPr lang="en-US" altLang="ko-KR" dirty="0" smtClean="0">
                <a:sym typeface="Wingdings" panose="05000000000000000000" pitchFamily="2" charset="2"/>
              </a:rPr>
              <a:t>(http=80, https=443)</a:t>
            </a:r>
            <a:r>
              <a:rPr lang="ko-KR" altLang="en-US" dirty="0" smtClean="0">
                <a:sym typeface="Wingdings" panose="05000000000000000000" pitchFamily="2" charset="2"/>
              </a:rPr>
              <a:t>이면 포트 번호 생략 가능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pPr lvl="1"/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Server  </a:t>
            </a:r>
            <a:r>
              <a:rPr lang="ko-KR" altLang="en-US" dirty="0" smtClean="0">
                <a:sym typeface="Wingdings" panose="05000000000000000000" pitchFamily="2" charset="2"/>
              </a:rPr>
              <a:t>서버 소프트웨어</a:t>
            </a:r>
            <a:r>
              <a:rPr lang="en-US" altLang="ko-KR" dirty="0" smtClean="0">
                <a:sym typeface="Wingdings" panose="05000000000000000000" pitchFamily="2" charset="2"/>
              </a:rPr>
              <a:t>, User-Agent  </a:t>
            </a:r>
            <a:r>
              <a:rPr lang="ko-KR" altLang="en-US" dirty="0" smtClean="0">
                <a:sym typeface="Wingdings" panose="05000000000000000000" pitchFamily="2" charset="2"/>
              </a:rPr>
              <a:t>클라이언트 소프트웨어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Location (</a:t>
            </a:r>
            <a:r>
              <a:rPr lang="ko-KR" altLang="en-US" dirty="0" smtClean="0">
                <a:sym typeface="Wingdings" panose="05000000000000000000" pitchFamily="2" charset="2"/>
              </a:rPr>
              <a:t>응답</a:t>
            </a:r>
            <a:r>
              <a:rPr lang="en-US" altLang="ko-KR" dirty="0" smtClean="0">
                <a:sym typeface="Wingdings" panose="05000000000000000000" pitchFamily="2" charset="2"/>
              </a:rPr>
              <a:t>)  redirection </a:t>
            </a:r>
            <a:r>
              <a:rPr lang="ko-KR" altLang="en-US" dirty="0" smtClean="0">
                <a:sym typeface="Wingdings" panose="05000000000000000000" pitchFamily="2" charset="2"/>
              </a:rPr>
              <a:t>용 </a:t>
            </a:r>
            <a:r>
              <a:rPr lang="en-US" altLang="ko-KR" dirty="0" smtClean="0">
                <a:sym typeface="Wingdings" panose="05000000000000000000" pitchFamily="2" charset="2"/>
              </a:rPr>
              <a:t>URL</a:t>
            </a: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301, 302 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22</a:t>
            </a:fld>
            <a:endParaRPr lang="ko-KR" altLang="en-US"/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19" y="3062507"/>
            <a:ext cx="6017202" cy="767845"/>
          </a:xfrm>
          <a:prstGeom prst="rect">
            <a:avLst/>
          </a:prstGeom>
        </p:spPr>
      </p:pic>
      <p:pic>
        <p:nvPicPr>
          <p:cNvPr id="9" name="그림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30162" y="5634183"/>
            <a:ext cx="6685438" cy="1070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952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20.4 HTTP/1.1 – </a:t>
            </a:r>
            <a:r>
              <a:rPr lang="ko-KR" altLang="en-US" dirty="0" smtClean="0"/>
              <a:t>헤더 필드</a:t>
            </a:r>
            <a:endParaRPr lang="ko-KR" altLang="en-US" dirty="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430164" cy="4789914"/>
          </a:xfrm>
        </p:spPr>
        <p:txBody>
          <a:bodyPr>
            <a:normAutofit/>
          </a:bodyPr>
          <a:lstStyle/>
          <a:p>
            <a:r>
              <a:rPr lang="en-US" altLang="ko-KR" dirty="0" smtClean="0">
                <a:sym typeface="Wingdings" panose="05000000000000000000" pitchFamily="2" charset="2"/>
              </a:rPr>
              <a:t>Pragma  HTTP/1.0 </a:t>
            </a:r>
            <a:r>
              <a:rPr lang="ko-KR" altLang="en-US" dirty="0" smtClean="0">
                <a:sym typeface="Wingdings" panose="05000000000000000000" pitchFamily="2" charset="2"/>
              </a:rPr>
              <a:t>하위 호환성</a:t>
            </a:r>
            <a:r>
              <a:rPr lang="en-US" altLang="ko-KR" dirty="0" smtClean="0">
                <a:sym typeface="Wingdings" panose="05000000000000000000" pitchFamily="2" charset="2"/>
              </a:rPr>
              <a:t>, deprecated</a:t>
            </a: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서버와 클라이언트 사이에 있는 기기에 대해 영향을 주고 싶을 때 사용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Pragma: no-cache  Cache-Control </a:t>
            </a:r>
            <a:r>
              <a:rPr lang="ko-KR" altLang="en-US" dirty="0" smtClean="0">
                <a:sym typeface="Wingdings" panose="05000000000000000000" pitchFamily="2" charset="2"/>
              </a:rPr>
              <a:t>헤더로 대체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r>
              <a:rPr lang="en-US" altLang="ko-KR" dirty="0" smtClean="0">
                <a:sym typeface="Wingdings" panose="05000000000000000000" pitchFamily="2" charset="2"/>
              </a:rPr>
              <a:t>Range  </a:t>
            </a:r>
            <a:r>
              <a:rPr lang="ko-KR" altLang="en-US" dirty="0" smtClean="0">
                <a:sym typeface="Wingdings" panose="05000000000000000000" pitchFamily="2" charset="2"/>
              </a:rPr>
              <a:t>리소스의 일부를 요청할 때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en-US" altLang="ko-KR" dirty="0" smtClean="0">
                <a:sym typeface="Wingdings" panose="05000000000000000000" pitchFamily="2" charset="2"/>
              </a:rPr>
              <a:t>E.g. Range: bytes=13631488-14680063</a:t>
            </a:r>
          </a:p>
          <a:p>
            <a:pPr lvl="1"/>
            <a:endParaRPr lang="en-US" altLang="ko-KR" dirty="0">
              <a:sym typeface="Wingdings" panose="05000000000000000000" pitchFamily="2" charset="2"/>
            </a:endParaRPr>
          </a:p>
          <a:p>
            <a:r>
              <a:rPr lang="en-US" altLang="ko-KR" dirty="0" err="1" smtClean="0">
                <a:sym typeface="Wingdings" panose="05000000000000000000" pitchFamily="2" charset="2"/>
              </a:rPr>
              <a:t>Referer</a:t>
            </a:r>
            <a:r>
              <a:rPr lang="en-US" altLang="ko-KR" dirty="0" smtClean="0">
                <a:sym typeface="Wingdings" panose="05000000000000000000" pitchFamily="2" charset="2"/>
              </a:rPr>
              <a:t>  </a:t>
            </a:r>
            <a:r>
              <a:rPr lang="ko-KR" altLang="en-US" dirty="0" smtClean="0">
                <a:sym typeface="Wingdings" panose="05000000000000000000" pitchFamily="2" charset="2"/>
              </a:rPr>
              <a:t>현재 페이지를 어떤 다른 사이트를 통해 들어왔는지 표시</a:t>
            </a:r>
            <a:endParaRPr lang="en-US" altLang="ko-KR" dirty="0" smtClean="0">
              <a:sym typeface="Wingdings" panose="05000000000000000000" pitchFamily="2" charset="2"/>
            </a:endParaRPr>
          </a:p>
          <a:p>
            <a:pPr lvl="1"/>
            <a:r>
              <a:rPr lang="ko-KR" altLang="en-US" dirty="0" smtClean="0">
                <a:sym typeface="Wingdings" panose="05000000000000000000" pitchFamily="2" charset="2"/>
              </a:rPr>
              <a:t>로그분석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smtClean="0">
                <a:sym typeface="Wingdings" panose="05000000000000000000" pitchFamily="2" charset="2"/>
              </a:rPr>
              <a:t>접근제어</a:t>
            </a:r>
            <a:r>
              <a:rPr lang="en-US" altLang="ko-KR" dirty="0" smtClean="0">
                <a:sym typeface="Wingdings" panose="05000000000000000000" pitchFamily="2" charset="2"/>
              </a:rPr>
              <a:t>, </a:t>
            </a:r>
            <a:r>
              <a:rPr lang="ko-KR" altLang="en-US" dirty="0" err="1" smtClean="0">
                <a:sym typeface="Wingdings" panose="05000000000000000000" pitchFamily="2" charset="2"/>
              </a:rPr>
              <a:t>캐슁</a:t>
            </a:r>
            <a:r>
              <a:rPr lang="ko-KR" altLang="en-US" dirty="0" smtClean="0">
                <a:sym typeface="Wingdings" panose="05000000000000000000" pitchFamily="2" charset="2"/>
              </a:rPr>
              <a:t> 최적화에 사용</a:t>
            </a:r>
            <a:endParaRPr lang="en-US" altLang="ko-KR" dirty="0" smtClean="0">
              <a:sym typeface="Wingdings" panose="05000000000000000000" pitchFamily="2" charset="2"/>
            </a:endParaRP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862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20.4 HTTP/1.1 – </a:t>
            </a:r>
            <a:r>
              <a:rPr lang="ko-KR" altLang="en-US" dirty="0"/>
              <a:t>헤더 필드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 dirty="0" err="1" smtClean="0"/>
              <a:t>Referer</a:t>
            </a:r>
            <a:r>
              <a:rPr lang="ko-KR" altLang="en-US" dirty="0" smtClean="0"/>
              <a:t>의 예</a:t>
            </a:r>
            <a:endParaRPr lang="ko-KR" altLang="en-US" dirty="0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4586E-AB4C-4850-8CE3-AB21845B69A3}" type="datetime1">
              <a:rPr lang="ko-KR" altLang="en-US" smtClean="0"/>
              <a:t>2023-06-01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pPr/>
              <a:t>24</a:t>
            </a:fld>
            <a:endParaRPr lang="ko-KR" altLang="en-US"/>
          </a:p>
        </p:txBody>
      </p:sp>
      <p:pic>
        <p:nvPicPr>
          <p:cNvPr id="3073" name="_x807991512" descr="EMB00021c98132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09" y="2113149"/>
            <a:ext cx="6948054" cy="36204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478997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4099</TotalTime>
  <Words>1310</Words>
  <Application>Microsoft Office PowerPoint</Application>
  <PresentationFormat>와이드스크린</PresentationFormat>
  <Paragraphs>254</Paragraphs>
  <Slides>24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5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24</vt:i4>
      </vt:variant>
    </vt:vector>
  </HeadingPairs>
  <TitlesOfParts>
    <vt:vector size="30" baseType="lpstr">
      <vt:lpstr>맑은 고딕</vt:lpstr>
      <vt:lpstr>Arial</vt:lpstr>
      <vt:lpstr>Calibri</vt:lpstr>
      <vt:lpstr>Calibri Light</vt:lpstr>
      <vt:lpstr>Wingdings</vt:lpstr>
      <vt:lpstr>Office Theme</vt:lpstr>
      <vt:lpstr>HyperText Transfer Protocol (HTTP)</vt:lpstr>
      <vt:lpstr>20.1 HTTP/1.1</vt:lpstr>
      <vt:lpstr>20.1 HTTP/1.1 – 요청 메시지 형식</vt:lpstr>
      <vt:lpstr>20.1 HTTP/1.1 – 요청 메시지 형식</vt:lpstr>
      <vt:lpstr>20.1 HTTP/1.1 – 요청 메시지 형식</vt:lpstr>
      <vt:lpstr>20.1 HTTP/1.1 – 응답 메시지 형식</vt:lpstr>
      <vt:lpstr>20.1 HTTP/1.1 – 응답 메시지 형식</vt:lpstr>
      <vt:lpstr>20.2 HTTP/1.1 – 요청 methods</vt:lpstr>
      <vt:lpstr>20.2 HTTP/1.1 – 요청 methods</vt:lpstr>
      <vt:lpstr>20.3 HTTP/1.1 – 응답 status code</vt:lpstr>
      <vt:lpstr>20.3 HTTP/1.1 – 응답 status code</vt:lpstr>
      <vt:lpstr>20.3 HTTP/1.1 – 응답 status code</vt:lpstr>
      <vt:lpstr>20.3 HTTP/1.1 – 응답 status code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  <vt:lpstr>20.4 HTTP/1.1 – 헤더 필드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samsung</cp:lastModifiedBy>
  <cp:revision>1512</cp:revision>
  <dcterms:created xsi:type="dcterms:W3CDTF">2022-12-30T23:03:05Z</dcterms:created>
  <dcterms:modified xsi:type="dcterms:W3CDTF">2023-06-01T02:57:55Z</dcterms:modified>
</cp:coreProperties>
</file>