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71" r:id="rId6"/>
    <p:sldId id="262" r:id="rId7"/>
    <p:sldId id="263" r:id="rId8"/>
    <p:sldId id="265" r:id="rId9"/>
    <p:sldId id="264" r:id="rId10"/>
    <p:sldId id="273" r:id="rId11"/>
    <p:sldId id="274" r:id="rId12"/>
    <p:sldId id="269" r:id="rId13"/>
    <p:sldId id="272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3.4: Bridges and Switches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유소망</a:t>
            </a:r>
            <a:endParaRPr lang="en-US" altLang="ko-KR" dirty="0" smtClean="0"/>
          </a:p>
          <a:p>
            <a:r>
              <a:rPr lang="en-US" altLang="ko-KR" dirty="0" smtClean="0"/>
              <a:t>2015011158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MAC learning</a:t>
            </a:r>
            <a:endParaRPr lang="ko-KR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5616624" cy="190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67544" y="2852936"/>
            <a:ext cx="6429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 </a:t>
            </a:r>
            <a:r>
              <a:rPr lang="en-US" altLang="ko-KR" sz="1600" dirty="0" smtClean="0"/>
              <a:t> Each </a:t>
            </a:r>
            <a:r>
              <a:rPr lang="en-US" altLang="ko-KR" sz="1600" dirty="0" smtClean="0"/>
              <a:t>switch port has a number for reference, </a:t>
            </a:r>
          </a:p>
          <a:p>
            <a:r>
              <a:rPr lang="en-US" altLang="ko-KR" sz="1600" dirty="0" smtClean="0"/>
              <a:t>and each station (including each switch) has its own MAC address.</a:t>
            </a:r>
            <a:endParaRPr lang="ko-KR" altLang="en-US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17032"/>
            <a:ext cx="439102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39552" y="5661248"/>
            <a:ext cx="67552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 Filtering databases on switches A and B are created over time </a:t>
            </a:r>
          </a:p>
          <a:p>
            <a:r>
              <a:rPr lang="en-US" altLang="ko-KR" sz="1600" dirty="0" smtClean="0"/>
              <a:t>(“learned”) by observing the source address on frames seen on switch</a:t>
            </a:r>
          </a:p>
          <a:p>
            <a:r>
              <a:rPr lang="en-US" altLang="ko-KR" sz="1600" dirty="0" smtClean="0"/>
              <a:t>ports.</a:t>
            </a:r>
            <a:endParaRPr lang="ko-KR" alt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3.4.1. Spanning Tree Protocol (STP)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003232" cy="2664296"/>
          </a:xfrm>
        </p:spPr>
        <p:txBody>
          <a:bodyPr>
            <a:noAutofit/>
          </a:bodyPr>
          <a:lstStyle/>
          <a:p>
            <a:r>
              <a:rPr lang="en-US" altLang="ko-KR" sz="1600" dirty="0" smtClean="0"/>
              <a:t>Motivation) </a:t>
            </a:r>
          </a:p>
          <a:p>
            <a:pPr>
              <a:buNone/>
            </a:pPr>
            <a:r>
              <a:rPr lang="en-US" altLang="ko-KR" sz="1600" dirty="0" smtClean="0"/>
              <a:t>	If simple flooding were used in forwarding frames through this network, broadcast storm would occur (Amplification) </a:t>
            </a:r>
          </a:p>
          <a:p>
            <a:r>
              <a:rPr lang="en-US" altLang="ko-KR" sz="1600" dirty="0" smtClean="0"/>
              <a:t> </a:t>
            </a:r>
            <a:r>
              <a:rPr lang="en-US" altLang="ko-KR" sz="1600" dirty="0" smtClean="0"/>
              <a:t>S</a:t>
            </a:r>
            <a:r>
              <a:rPr lang="en-US" altLang="ko-KR" sz="1600" dirty="0" smtClean="0"/>
              <a:t>panning </a:t>
            </a:r>
            <a:r>
              <a:rPr lang="en-US" altLang="ko-KR" sz="1600" dirty="0" smtClean="0"/>
              <a:t>tree </a:t>
            </a:r>
          </a:p>
          <a:p>
            <a:pPr lvl="1">
              <a:buFontTx/>
              <a:buChar char="-"/>
            </a:pPr>
            <a:r>
              <a:rPr lang="en-US" altLang="ko-KR" sz="1600" dirty="0" smtClean="0"/>
              <a:t>a collection of all of the nodes and some of the edges of a graph such that there is a path or route from any node to any other node, but there are no loops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 smtClean="0"/>
              <a:t>There can be many spanning trees on a graph. STP finds one of them for the graph formed by bridges as nodes and links as edges. </a:t>
            </a:r>
          </a:p>
          <a:p>
            <a:r>
              <a:rPr lang="en-US" altLang="ko-KR" sz="1600" dirty="0" smtClean="0"/>
              <a:t>looping is avoided because there is only one path between any two stations.</a:t>
            </a:r>
          </a:p>
          <a:p>
            <a:r>
              <a:rPr lang="en-US" altLang="ko-KR" sz="1600" dirty="0" smtClean="0"/>
              <a:t>The spanning tree is formed and maintained by bridges using a distributed algorithm running in each bridge. </a:t>
            </a:r>
            <a:endParaRPr lang="ko-KR" altLang="en-US" sz="1600" dirty="0" smtClean="0"/>
          </a:p>
          <a:p>
            <a:endParaRPr lang="en-US" altLang="ko-KR" sz="1600" dirty="0" smtClean="0"/>
          </a:p>
          <a:p>
            <a:endParaRPr lang="ko-KR" altLang="en-US" sz="16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581128"/>
            <a:ext cx="356395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797152"/>
            <a:ext cx="3384376" cy="1617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3.4.1. Spanning Tree Protocol (STP)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/>
              <a:t>such changes could affect the operation of the spanning tree, so the STP adapts to these changes.</a:t>
            </a:r>
          </a:p>
          <a:p>
            <a:pPr lvl="1"/>
            <a:r>
              <a:rPr lang="en-US" altLang="ko-KR" sz="1600" dirty="0" smtClean="0"/>
              <a:t>Situation where bridges are turned off and on, interface cards are replaced, or MAC addresses are changed</a:t>
            </a:r>
          </a:p>
          <a:p>
            <a:r>
              <a:rPr lang="en-US" altLang="ko-KR" sz="1800" dirty="0" smtClean="0"/>
              <a:t>Bridge Protocol Data Units (BPDUs): </a:t>
            </a:r>
            <a:r>
              <a:rPr lang="en-US" altLang="ko-KR" sz="1800" dirty="0" smtClean="0"/>
              <a:t>These frames are used for forming and maintaining the spanning tree</a:t>
            </a:r>
            <a:r>
              <a:rPr lang="en-US" altLang="ko-KR" sz="1800" dirty="0" smtClean="0"/>
              <a:t>.</a:t>
            </a:r>
          </a:p>
          <a:p>
            <a:r>
              <a:rPr lang="en-US" altLang="ko-KR" sz="1800" dirty="0" smtClean="0"/>
              <a:t>The tree is “grown” from a bridge elected by the others and known as the “root bridge.” </a:t>
            </a:r>
            <a:endParaRPr lang="en-US" altLang="ko-KR" sz="1800" dirty="0" smtClean="0"/>
          </a:p>
          <a:p>
            <a:r>
              <a:rPr lang="en-US" altLang="ko-KR" sz="1800" dirty="0" smtClean="0"/>
              <a:t> Determining </a:t>
            </a:r>
            <a:r>
              <a:rPr lang="en-US" altLang="ko-KR" sz="1800" dirty="0" smtClean="0"/>
              <a:t>which </a:t>
            </a:r>
            <a:r>
              <a:rPr lang="en-US" altLang="ko-KR" sz="1800" dirty="0" smtClean="0"/>
              <a:t>spanning </a:t>
            </a:r>
            <a:r>
              <a:rPr lang="en-US" altLang="ko-KR" sz="1800" dirty="0" smtClean="0"/>
              <a:t>tree </a:t>
            </a:r>
            <a:r>
              <a:rPr lang="en-US" altLang="ko-KR" sz="1800" dirty="0" smtClean="0"/>
              <a:t>might be the best to use for forwarding frames depends on a set of costs that can be associated with each link and the location of the root bridge. </a:t>
            </a:r>
            <a:endParaRPr lang="ko-KR" alt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000" dirty="0" smtClean="0"/>
              <a:t>3.4.1.1. Port States and Roles</a:t>
            </a:r>
            <a:endParaRPr lang="ko-KR" altLang="en-US" sz="2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4005064"/>
            <a:ext cx="8229600" cy="2232248"/>
          </a:xfrm>
        </p:spPr>
        <p:txBody>
          <a:bodyPr>
            <a:noAutofit/>
          </a:bodyPr>
          <a:lstStyle/>
          <a:p>
            <a:r>
              <a:rPr lang="en-US" altLang="ko-KR" sz="1400" dirty="0" smtClean="0"/>
              <a:t>Blocking state </a:t>
            </a:r>
          </a:p>
          <a:p>
            <a:pPr lvl="1"/>
            <a:r>
              <a:rPr lang="en-US" altLang="ko-KR" sz="1200" dirty="0" smtClean="0"/>
              <a:t>addresses</a:t>
            </a:r>
            <a:r>
              <a:rPr lang="en-US" altLang="ko-KR" sz="1200" dirty="0" smtClean="0"/>
              <a:t>, forward frames</a:t>
            </a:r>
            <a:r>
              <a:rPr lang="en-US" altLang="ko-KR" sz="1200" dirty="0" smtClean="0"/>
              <a:t>, </a:t>
            </a:r>
            <a:r>
              <a:rPr lang="en-US" altLang="ko-KR" sz="1200" dirty="0" smtClean="0"/>
              <a:t>transmit </a:t>
            </a:r>
            <a:r>
              <a:rPr lang="en-US" altLang="ko-KR" sz="1200" dirty="0" smtClean="0"/>
              <a:t>BPDUs</a:t>
            </a:r>
            <a:r>
              <a:rPr lang="ko-KR" altLang="en-US" sz="1200" dirty="0" smtClean="0"/>
              <a:t>를 학습하지 않음 </a:t>
            </a:r>
            <a:endParaRPr lang="en-US" altLang="ko-KR" sz="1200" dirty="0" smtClean="0"/>
          </a:p>
          <a:p>
            <a:pPr lvl="1"/>
            <a:r>
              <a:rPr lang="ko-KR" altLang="en-US" sz="1200" dirty="0" smtClean="0"/>
              <a:t>하지만 </a:t>
            </a:r>
            <a:r>
              <a:rPr lang="en-US" altLang="ko-KR" sz="1200" dirty="0" smtClean="0"/>
              <a:t>port</a:t>
            </a:r>
            <a:r>
              <a:rPr lang="ko-KR" altLang="en-US" sz="1200" dirty="0" smtClean="0"/>
              <a:t>가 </a:t>
            </a:r>
            <a:r>
              <a:rPr lang="en-US" altLang="ko-KR" sz="1200" dirty="0" smtClean="0"/>
              <a:t>listening state</a:t>
            </a:r>
            <a:r>
              <a:rPr lang="ko-KR" altLang="en-US" sz="1200" dirty="0" smtClean="0"/>
              <a:t>로 전환되고 </a:t>
            </a:r>
            <a:r>
              <a:rPr lang="en-US" altLang="ko-KR" sz="1200" dirty="0" smtClean="0"/>
              <a:t>root</a:t>
            </a:r>
            <a:r>
              <a:rPr lang="ko-KR" altLang="en-US" sz="1200" dirty="0" smtClean="0"/>
              <a:t>로 가는 </a:t>
            </a:r>
            <a:r>
              <a:rPr lang="en-US" altLang="ko-KR" sz="1200" dirty="0" smtClean="0"/>
              <a:t>path</a:t>
            </a:r>
            <a:r>
              <a:rPr lang="ko-KR" altLang="en-US" sz="1200" dirty="0" smtClean="0"/>
              <a:t>에 포함될 경우에 대비해서 받은 </a:t>
            </a:r>
            <a:r>
              <a:rPr lang="en-US" altLang="ko-KR" sz="1200" dirty="0" smtClean="0"/>
              <a:t>BPDUs </a:t>
            </a:r>
            <a:r>
              <a:rPr lang="ko-KR" altLang="en-US" sz="1200" dirty="0" err="1" smtClean="0"/>
              <a:t>모니터함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400" dirty="0" smtClean="0"/>
              <a:t>listening state</a:t>
            </a:r>
          </a:p>
          <a:p>
            <a:pPr lvl="1"/>
            <a:r>
              <a:rPr lang="ko-KR" altLang="en-US" sz="1050" dirty="0" smtClean="0"/>
              <a:t>포트가 </a:t>
            </a:r>
            <a:r>
              <a:rPr lang="en-US" altLang="ko-KR" sz="1050" dirty="0" smtClean="0"/>
              <a:t>BPDU</a:t>
            </a:r>
            <a:r>
              <a:rPr lang="ko-KR" altLang="en-US" sz="1050" dirty="0" smtClean="0"/>
              <a:t>를 받을 수 있지만</a:t>
            </a:r>
            <a:r>
              <a:rPr lang="en-US" altLang="ko-KR" sz="1050" dirty="0" smtClean="0"/>
              <a:t>, address</a:t>
            </a:r>
            <a:r>
              <a:rPr lang="ko-KR" altLang="en-US" sz="1050" dirty="0" smtClean="0"/>
              <a:t>나 </a:t>
            </a:r>
            <a:r>
              <a:rPr lang="en-US" altLang="ko-KR" sz="1050" dirty="0" smtClean="0"/>
              <a:t>forward date</a:t>
            </a:r>
            <a:r>
              <a:rPr lang="ko-KR" altLang="en-US" sz="1050" dirty="0" smtClean="0"/>
              <a:t>는 학습하지 않음 </a:t>
            </a:r>
            <a:endParaRPr lang="en-US" altLang="ko-KR" sz="1050" dirty="0" smtClean="0"/>
          </a:p>
          <a:p>
            <a:r>
              <a:rPr lang="en-US" altLang="ko-KR" sz="1400" dirty="0" err="1" smtClean="0"/>
              <a:t>Forwanding</a:t>
            </a:r>
            <a:r>
              <a:rPr lang="en-US" altLang="ko-KR" sz="1400" dirty="0" smtClean="0"/>
              <a:t> delay 15</a:t>
            </a:r>
            <a:r>
              <a:rPr lang="ko-KR" altLang="en-US" sz="1400" dirty="0" smtClean="0"/>
              <a:t>초가 지나면</a:t>
            </a:r>
            <a:r>
              <a:rPr lang="en-US" altLang="ko-KR" sz="1400" dirty="0" smtClean="0"/>
              <a:t>, port</a:t>
            </a:r>
            <a:r>
              <a:rPr lang="ko-KR" altLang="en-US" sz="1400" dirty="0" smtClean="0"/>
              <a:t>는 </a:t>
            </a:r>
            <a:r>
              <a:rPr lang="en-US" altLang="ko-KR" sz="1400" dirty="0" smtClean="0"/>
              <a:t>learning state</a:t>
            </a:r>
            <a:r>
              <a:rPr lang="ko-KR" altLang="en-US" sz="1400" dirty="0" smtClean="0"/>
              <a:t>가 됨</a:t>
            </a:r>
            <a:r>
              <a:rPr lang="en-US" altLang="ko-KR" sz="1400" dirty="0" smtClean="0"/>
              <a:t>.</a:t>
            </a:r>
          </a:p>
          <a:p>
            <a:pPr lvl="1"/>
            <a:r>
              <a:rPr lang="en-US" altLang="ko-KR" sz="1050" dirty="0" smtClean="0"/>
              <a:t>Forward data </a:t>
            </a:r>
            <a:r>
              <a:rPr lang="ko-KR" altLang="en-US" sz="1050" dirty="0" smtClean="0"/>
              <a:t>를</a:t>
            </a:r>
            <a:r>
              <a:rPr lang="en-US" altLang="ko-KR" sz="1050" dirty="0" smtClean="0"/>
              <a:t> </a:t>
            </a:r>
            <a:r>
              <a:rPr lang="ko-KR" altLang="en-US" sz="1050" dirty="0" smtClean="0"/>
              <a:t>제외한 나머지 </a:t>
            </a:r>
            <a:r>
              <a:rPr lang="en-US" altLang="ko-KR" sz="1050" dirty="0" err="1" smtClean="0"/>
              <a:t>prodedure</a:t>
            </a:r>
            <a:r>
              <a:rPr lang="ko-KR" altLang="en-US" sz="1050" dirty="0" smtClean="0"/>
              <a:t>를 모두 수행할 수 </a:t>
            </a:r>
            <a:r>
              <a:rPr lang="ko-KR" altLang="en-US" sz="1050" dirty="0" smtClean="0"/>
              <a:t>있음</a:t>
            </a:r>
            <a:endParaRPr lang="en-US" altLang="ko-KR" sz="1050" dirty="0" smtClean="0"/>
          </a:p>
          <a:p>
            <a:r>
              <a:rPr lang="en-US" altLang="ko-KR" sz="1450" dirty="0" smtClean="0"/>
              <a:t>Forwarding state</a:t>
            </a:r>
            <a:r>
              <a:rPr lang="ko-KR" altLang="en-US" sz="1450" dirty="0" smtClean="0"/>
              <a:t>로 들어가서 </a:t>
            </a:r>
            <a:r>
              <a:rPr lang="en-US" altLang="ko-KR" sz="1450" dirty="0" smtClean="0"/>
              <a:t>frame</a:t>
            </a:r>
            <a:r>
              <a:rPr lang="ko-KR" altLang="en-US" sz="1450" dirty="0" smtClean="0"/>
              <a:t>들을 </a:t>
            </a:r>
            <a:r>
              <a:rPr lang="en-US" altLang="ko-KR" sz="1450" dirty="0" smtClean="0"/>
              <a:t>forward</a:t>
            </a:r>
            <a:r>
              <a:rPr lang="ko-KR" altLang="en-US" sz="1450" dirty="0" smtClean="0"/>
              <a:t>하기 전에 다시 </a:t>
            </a:r>
            <a:r>
              <a:rPr lang="en-US" altLang="ko-KR" sz="1450" dirty="0" smtClean="0"/>
              <a:t>forwarding</a:t>
            </a:r>
            <a:r>
              <a:rPr lang="ko-KR" altLang="en-US" sz="1450" dirty="0" smtClean="0"/>
              <a:t> </a:t>
            </a:r>
            <a:r>
              <a:rPr lang="en-US" altLang="ko-KR" sz="1450" dirty="0" smtClean="0"/>
              <a:t>delay</a:t>
            </a:r>
            <a:r>
              <a:rPr lang="ko-KR" altLang="en-US" sz="1450" dirty="0" smtClean="0"/>
              <a:t>를 가짐</a:t>
            </a:r>
            <a:endParaRPr lang="en-US" altLang="ko-KR" sz="145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4968552" cy="2632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4067944" y="306896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dirty="0" smtClean="0"/>
              <a:t>Normal transitions for port on the spanning tree : </a:t>
            </a:r>
            <a:r>
              <a:rPr lang="ko-KR" altLang="en-US" sz="1200" dirty="0" smtClean="0"/>
              <a:t>파란 화살표</a:t>
            </a:r>
            <a:endParaRPr lang="en-US" altLang="ko-KR" sz="1200" dirty="0" smtClean="0"/>
          </a:p>
          <a:p>
            <a:r>
              <a:rPr lang="en-US" altLang="ko-KR" sz="1200" dirty="0" smtClean="0"/>
              <a:t>Changes due to administrative configuration : </a:t>
            </a:r>
            <a:r>
              <a:rPr lang="ko-KR" altLang="en-US" sz="1200" dirty="0" smtClean="0"/>
              <a:t>점선 화살표 </a:t>
            </a:r>
            <a:endParaRPr lang="en-US" altLang="ko-KR" sz="12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000" dirty="0" smtClean="0"/>
              <a:t>3.4.1.1. Port States and Roles</a:t>
            </a:r>
            <a:endParaRPr lang="ko-KR" altLang="en-US" sz="2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2232248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each </a:t>
            </a:r>
            <a:r>
              <a:rPr lang="en-US" altLang="ko-KR" dirty="0" smtClean="0"/>
              <a:t>port’s role</a:t>
            </a:r>
          </a:p>
          <a:p>
            <a:pPr lvl="1"/>
            <a:r>
              <a:rPr lang="en-US" altLang="ko-KR" dirty="0" smtClean="0"/>
              <a:t>Root </a:t>
            </a:r>
            <a:r>
              <a:rPr lang="en-US" altLang="ko-KR" dirty="0" smtClean="0"/>
              <a:t>port : </a:t>
            </a:r>
            <a:r>
              <a:rPr lang="en-US" altLang="ko-KR" dirty="0" smtClean="0"/>
              <a:t>ports at the end of an edge on the spanning tree headed toward the root.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Designated port : ports </a:t>
            </a:r>
            <a:r>
              <a:rPr lang="en-US" altLang="ko-KR" dirty="0" smtClean="0"/>
              <a:t>in the forwarding state acting as the port on the </a:t>
            </a:r>
            <a:r>
              <a:rPr lang="en-US" altLang="ko-KR" dirty="0" err="1" smtClean="0"/>
              <a:t>leastcost</a:t>
            </a:r>
            <a:r>
              <a:rPr lang="en-US" altLang="ko-KR" dirty="0" smtClean="0"/>
              <a:t> path to the root from the attached segment.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Alternate port : other </a:t>
            </a:r>
            <a:r>
              <a:rPr lang="en-US" altLang="ko-KR" dirty="0" smtClean="0"/>
              <a:t>ports on an attached segment that could also reach the root but at higher cost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Backup port : port connected to the same segment as a designated port on the same bridge.</a:t>
            </a:r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3.4.1.2. BPDU </a:t>
            </a:r>
            <a:r>
              <a:rPr lang="en-US" altLang="ko-KR" dirty="0" smtClean="0"/>
              <a:t>Structure (1)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400" dirty="0" smtClean="0"/>
              <a:t>To determine the links in the spanning tree, STP uses </a:t>
            </a:r>
            <a:r>
              <a:rPr lang="en-US" altLang="ko-KR" sz="1400" dirty="0" smtClean="0"/>
              <a:t>BPDUs</a:t>
            </a:r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프로토콜 </a:t>
            </a:r>
            <a:r>
              <a:rPr lang="en-US" altLang="ko-KR" sz="1400" dirty="0" smtClean="0"/>
              <a:t>(protocol) ID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항상 </a:t>
            </a:r>
            <a:r>
              <a:rPr lang="en-US" altLang="ko-KR" sz="1400" dirty="0" smtClean="0"/>
              <a:t>0</a:t>
            </a:r>
          </a:p>
          <a:p>
            <a:r>
              <a:rPr lang="ko-KR" altLang="en-US" sz="1400" dirty="0" smtClean="0"/>
              <a:t>버전 </a:t>
            </a:r>
            <a:r>
              <a:rPr lang="en-US" altLang="ko-KR" sz="1400" dirty="0" smtClean="0"/>
              <a:t>(version) </a:t>
            </a:r>
            <a:r>
              <a:rPr lang="en-US" altLang="ko-KR" sz="1400" dirty="0" smtClean="0"/>
              <a:t>: </a:t>
            </a:r>
            <a:r>
              <a:rPr lang="en-US" altLang="ko-KR" sz="1400" dirty="0" smtClean="0"/>
              <a:t>BPDU</a:t>
            </a:r>
            <a:r>
              <a:rPr lang="ko-KR" altLang="en-US" sz="1400" dirty="0" smtClean="0"/>
              <a:t>의 버전 </a:t>
            </a:r>
            <a:endParaRPr lang="en-US" altLang="ko-KR" sz="1400" dirty="0" smtClean="0"/>
          </a:p>
          <a:p>
            <a:pPr lvl="1"/>
            <a:r>
              <a:rPr lang="en-US" altLang="ko-KR" sz="1000" dirty="0" smtClean="0"/>
              <a:t>depending on whether STP or RSTP is in use</a:t>
            </a:r>
            <a:endParaRPr lang="en-US" altLang="ko-KR" sz="1000" dirty="0" smtClean="0"/>
          </a:p>
          <a:p>
            <a:r>
              <a:rPr lang="ko-KR" altLang="en-US" sz="1400" dirty="0" smtClean="0"/>
              <a:t>타입 </a:t>
            </a:r>
            <a:r>
              <a:rPr lang="en-US" altLang="ko-KR" sz="1400" dirty="0" smtClean="0"/>
              <a:t>(type)  </a:t>
            </a:r>
            <a:r>
              <a:rPr lang="en-US" altLang="ko-KR" sz="1400" dirty="0" smtClean="0"/>
              <a:t>: BPDU </a:t>
            </a:r>
            <a:r>
              <a:rPr lang="ko-KR" altLang="en-US" sz="1400" dirty="0" smtClean="0"/>
              <a:t>종류</a:t>
            </a:r>
            <a:endParaRPr lang="en-US" altLang="ko-KR" sz="1400" dirty="0" smtClean="0"/>
          </a:p>
          <a:p>
            <a:r>
              <a:rPr lang="ko-KR" altLang="en-US" sz="1400" dirty="0" smtClean="0"/>
              <a:t>플래그 </a:t>
            </a:r>
            <a:r>
              <a:rPr lang="en-US" altLang="ko-KR" sz="1400" dirty="0" smtClean="0"/>
              <a:t>(flag</a:t>
            </a:r>
            <a:r>
              <a:rPr lang="en-US" altLang="ko-KR" sz="1400" dirty="0" smtClean="0"/>
              <a:t>) : </a:t>
            </a:r>
            <a:r>
              <a:rPr lang="ko-KR" altLang="en-US" sz="1400" dirty="0" smtClean="0"/>
              <a:t>토폴로지 </a:t>
            </a:r>
            <a:r>
              <a:rPr lang="ko-KR" altLang="en-US" sz="1400" dirty="0" smtClean="0"/>
              <a:t>변화</a:t>
            </a:r>
            <a:r>
              <a:rPr lang="en-US" altLang="ko-KR" sz="1400" dirty="0" smtClean="0"/>
              <a:t> </a:t>
            </a:r>
            <a:endParaRPr lang="en-US" altLang="ko-KR" sz="1400" dirty="0" smtClean="0"/>
          </a:p>
          <a:p>
            <a:pPr lvl="1"/>
            <a:r>
              <a:rPr lang="en-US" altLang="ko-KR" sz="1600" baseline="-25000" dirty="0" smtClean="0"/>
              <a:t>TC(Topology </a:t>
            </a:r>
            <a:r>
              <a:rPr lang="en-US" altLang="ko-KR" sz="1600" baseline="-25000" dirty="0" smtClean="0"/>
              <a:t>Change</a:t>
            </a:r>
            <a:r>
              <a:rPr lang="en-US" altLang="ko-KR" sz="1600" baseline="-25000" dirty="0" smtClean="0"/>
              <a:t>), TCA (</a:t>
            </a:r>
            <a:r>
              <a:rPr lang="en-US" altLang="ko-KR" sz="1600" baseline="-25000" dirty="0" smtClean="0"/>
              <a:t>Topology Change Acknowledgment</a:t>
            </a:r>
            <a:r>
              <a:rPr lang="en-US" altLang="ko-KR" sz="1600" baseline="-25000" dirty="0" smtClean="0"/>
              <a:t>) </a:t>
            </a:r>
            <a:r>
              <a:rPr lang="en-US" altLang="ko-KR" sz="1400" dirty="0" smtClean="0"/>
              <a:t> </a:t>
            </a:r>
          </a:p>
          <a:p>
            <a:r>
              <a:rPr lang="ko-KR" altLang="en-US" sz="1400" dirty="0" smtClean="0"/>
              <a:t>루트 브리지 </a:t>
            </a:r>
            <a:r>
              <a:rPr lang="en-US" altLang="ko-KR" sz="1400" dirty="0" smtClean="0"/>
              <a:t>(root </a:t>
            </a:r>
            <a:r>
              <a:rPr lang="en-US" altLang="ko-KR" sz="1400" dirty="0" err="1" smtClean="0"/>
              <a:t>brigde</a:t>
            </a:r>
            <a:r>
              <a:rPr lang="en-US" altLang="ko-KR" sz="1400" dirty="0" smtClean="0"/>
              <a:t>) ID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루트 </a:t>
            </a:r>
            <a:r>
              <a:rPr lang="ko-KR" altLang="en-US" sz="1400" dirty="0" smtClean="0"/>
              <a:t>스위치의 </a:t>
            </a:r>
            <a:r>
              <a:rPr lang="en-US" altLang="ko-KR" sz="1400" dirty="0" smtClean="0"/>
              <a:t>ID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ko-KR" altLang="en-US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861048"/>
            <a:ext cx="5832648" cy="285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3.4.1.2. BPDU </a:t>
            </a:r>
            <a:r>
              <a:rPr lang="en-US" altLang="ko-KR" dirty="0" smtClean="0"/>
              <a:t>Structure 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400" dirty="0" smtClean="0"/>
              <a:t>패스 코스트 </a:t>
            </a:r>
            <a:r>
              <a:rPr lang="en-US" altLang="ko-KR" sz="1400" dirty="0" smtClean="0"/>
              <a:t>(path cost) 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루트 </a:t>
            </a:r>
            <a:r>
              <a:rPr lang="ko-KR" altLang="en-US" sz="1400" dirty="0" smtClean="0"/>
              <a:t>스위치까지의 경로 값</a:t>
            </a:r>
            <a:r>
              <a:rPr lang="en-US" altLang="ko-KR" sz="1400" dirty="0" smtClean="0"/>
              <a:t>. </a:t>
            </a:r>
          </a:p>
          <a:p>
            <a:r>
              <a:rPr lang="ko-KR" altLang="en-US" sz="1400" dirty="0" smtClean="0"/>
              <a:t>브리지 </a:t>
            </a:r>
            <a:r>
              <a:rPr lang="en-US" altLang="ko-KR" sz="1400" dirty="0" smtClean="0"/>
              <a:t>(bridge) ID </a:t>
            </a:r>
            <a:r>
              <a:rPr lang="en-US" altLang="ko-KR" sz="1400" dirty="0" smtClean="0"/>
              <a:t>:</a:t>
            </a:r>
            <a:r>
              <a:rPr lang="en-US" altLang="ko-KR" sz="1400" dirty="0" smtClean="0"/>
              <a:t> </a:t>
            </a:r>
            <a:r>
              <a:rPr lang="en-US" altLang="ko-KR" sz="1000" dirty="0" smtClean="0"/>
              <a:t> </a:t>
            </a:r>
            <a:r>
              <a:rPr lang="ko-KR" altLang="en-US" sz="1400" dirty="0" smtClean="0"/>
              <a:t>루트 스위치로 가는 경로상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직전 스위치의 스위치 </a:t>
            </a:r>
            <a:r>
              <a:rPr lang="en-US" altLang="ko-KR" sz="1400" dirty="0" smtClean="0"/>
              <a:t>ID</a:t>
            </a:r>
          </a:p>
          <a:p>
            <a:r>
              <a:rPr lang="en-US" altLang="ko-KR" sz="1400" dirty="0" smtClean="0"/>
              <a:t>The </a:t>
            </a:r>
            <a:r>
              <a:rPr lang="en-US" altLang="ko-KR" sz="1400" dirty="0" smtClean="0"/>
              <a:t>PID field is the port identifier and gives the number of the port from which the frame was sent appended to a 1-byte configurable Priority field (default 0x80). </a:t>
            </a:r>
            <a:endParaRPr lang="en-US" altLang="ko-KR" sz="1400" dirty="0" smtClean="0"/>
          </a:p>
          <a:p>
            <a:r>
              <a:rPr lang="en-US" altLang="ko-KR" sz="1400" dirty="0" smtClean="0"/>
              <a:t>The Message A (</a:t>
            </a:r>
            <a:r>
              <a:rPr lang="en-US" altLang="ko-KR" sz="1400" dirty="0" err="1" smtClean="0"/>
              <a:t>MsgA</a:t>
            </a:r>
            <a:r>
              <a:rPr lang="en-US" altLang="ko-KR" sz="1400" dirty="0" smtClean="0"/>
              <a:t>) field : </a:t>
            </a:r>
            <a:r>
              <a:rPr lang="ko-KR" altLang="en-US" sz="1400" dirty="0" smtClean="0"/>
              <a:t>루트 스위치가 현 </a:t>
            </a:r>
            <a:r>
              <a:rPr lang="en-US" altLang="ko-KR" sz="1400" dirty="0" smtClean="0"/>
              <a:t>BPDU</a:t>
            </a:r>
            <a:r>
              <a:rPr lang="ko-KR" altLang="en-US" sz="1400" dirty="0" smtClean="0"/>
              <a:t>를 만들고 경과된 시간</a:t>
            </a:r>
            <a:endParaRPr lang="en-US" altLang="ko-KR" sz="1400" dirty="0" smtClean="0"/>
          </a:p>
          <a:p>
            <a:pPr lvl="1"/>
            <a:r>
              <a:rPr lang="en-US" altLang="ko-KR" sz="1200" dirty="0" smtClean="0"/>
              <a:t>hop </a:t>
            </a:r>
            <a:r>
              <a:rPr lang="en-US" altLang="ko-KR" sz="1200" dirty="0" smtClean="0"/>
              <a:t>count</a:t>
            </a:r>
            <a:endParaRPr lang="en-US" altLang="ko-KR" sz="1000" dirty="0" smtClean="0"/>
          </a:p>
          <a:p>
            <a:r>
              <a:rPr lang="en-US" altLang="ko-KR" sz="1400" dirty="0" smtClean="0"/>
              <a:t>The </a:t>
            </a:r>
            <a:r>
              <a:rPr lang="en-US" altLang="ko-KR" sz="1400" dirty="0" smtClean="0"/>
              <a:t>Maximum Age (</a:t>
            </a:r>
            <a:r>
              <a:rPr lang="en-US" altLang="ko-KR" sz="1400" dirty="0" err="1" smtClean="0"/>
              <a:t>MaxA</a:t>
            </a:r>
            <a:r>
              <a:rPr lang="en-US" altLang="ko-KR" sz="1400" dirty="0" smtClean="0"/>
              <a:t>) </a:t>
            </a:r>
            <a:r>
              <a:rPr lang="en-US" altLang="ko-KR" sz="1400" dirty="0" smtClean="0"/>
              <a:t>field : </a:t>
            </a:r>
            <a:r>
              <a:rPr lang="en-US" altLang="ko-KR" sz="1400" dirty="0" smtClean="0"/>
              <a:t>BPDU </a:t>
            </a:r>
            <a:r>
              <a:rPr lang="ko-KR" altLang="en-US" sz="1400" dirty="0" smtClean="0"/>
              <a:t>정보를 저장하는 시간</a:t>
            </a:r>
            <a:r>
              <a:rPr lang="en-US" altLang="ko-KR" sz="1400" dirty="0" smtClean="0"/>
              <a:t> </a:t>
            </a:r>
            <a:r>
              <a:rPr lang="en-US" altLang="ko-KR" sz="1400" dirty="0" smtClean="0"/>
              <a:t>(default: 20s). </a:t>
            </a:r>
            <a:endParaRPr lang="en-US" altLang="ko-KR" sz="1400" dirty="0" smtClean="0"/>
          </a:p>
          <a:p>
            <a:pPr lvl="1"/>
            <a:r>
              <a:rPr lang="en-US" altLang="ko-KR" sz="1200" dirty="0" smtClean="0"/>
              <a:t>Should this time pass on a root port without receipt of another BPDU, the root bridge is declared “dead” and the bridge starts the root bridge election process over again.</a:t>
            </a:r>
          </a:p>
          <a:p>
            <a:r>
              <a:rPr lang="en-US" altLang="ko-KR" sz="1400" dirty="0" smtClean="0"/>
              <a:t>The </a:t>
            </a:r>
            <a:r>
              <a:rPr lang="en-US" altLang="ko-KR" sz="1400" dirty="0" smtClean="0"/>
              <a:t>Hello Time </a:t>
            </a:r>
            <a:r>
              <a:rPr lang="en-US" altLang="ko-KR" sz="1400" dirty="0" smtClean="0"/>
              <a:t>field : </a:t>
            </a:r>
            <a:r>
              <a:rPr lang="en-US" altLang="ko-KR" sz="1400" dirty="0" smtClean="0"/>
              <a:t>BPDU </a:t>
            </a:r>
            <a:r>
              <a:rPr lang="ko-KR" altLang="en-US" sz="1400" dirty="0" smtClean="0"/>
              <a:t>전송 주기</a:t>
            </a:r>
            <a:endParaRPr lang="en-US" altLang="ko-KR" sz="1400" dirty="0" smtClean="0"/>
          </a:p>
          <a:p>
            <a:r>
              <a:rPr lang="en-US" altLang="ko-KR" sz="1400" dirty="0" smtClean="0"/>
              <a:t>The </a:t>
            </a:r>
            <a:r>
              <a:rPr lang="en-US" altLang="ko-KR" sz="1400" dirty="0" smtClean="0"/>
              <a:t>Forward Delay (</a:t>
            </a:r>
            <a:r>
              <a:rPr lang="en-US" altLang="ko-KR" sz="1400" dirty="0" err="1" smtClean="0"/>
              <a:t>Forw</a:t>
            </a:r>
            <a:r>
              <a:rPr lang="en-US" altLang="ko-KR" sz="1400" dirty="0" smtClean="0"/>
              <a:t> Delay) field </a:t>
            </a:r>
            <a:r>
              <a:rPr lang="en-US" altLang="ko-KR" sz="1400" dirty="0" smtClean="0"/>
              <a:t>: </a:t>
            </a:r>
            <a:r>
              <a:rPr lang="ko-KR" altLang="en-US" sz="1400" dirty="0" err="1" smtClean="0"/>
              <a:t>리스닝</a:t>
            </a:r>
            <a:r>
              <a:rPr lang="ko-KR" altLang="en-US" sz="1400" dirty="0" smtClean="0"/>
              <a:t> 상태와 러닝 상태에 머무르는 기간 </a:t>
            </a:r>
            <a:endParaRPr lang="en-US" altLang="ko-KR" sz="1400" dirty="0" smtClean="0"/>
          </a:p>
          <a:p>
            <a:pPr lvl="1"/>
            <a:r>
              <a:rPr lang="en-US" altLang="ko-KR" sz="1200" dirty="0" smtClean="0"/>
              <a:t>All </a:t>
            </a:r>
            <a:r>
              <a:rPr lang="en-US" altLang="ko-KR" sz="1200" dirty="0" smtClean="0"/>
              <a:t>of the age and time fields are given in units of 1/256s.</a:t>
            </a:r>
            <a:endParaRPr lang="en-US" altLang="ko-KR" sz="12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ko-KR" altLang="en-US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077072"/>
            <a:ext cx="5040560" cy="246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3.4.1.3. Building the Spanning Tree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/>
              <a:t>The root bridge is discovered as the bridge in the network </a:t>
            </a:r>
            <a:r>
              <a:rPr lang="en-US" altLang="ko-KR" sz="1800" dirty="0" smtClean="0"/>
              <a:t>with </a:t>
            </a:r>
            <a:r>
              <a:rPr lang="en-US" altLang="ko-KR" sz="1800" dirty="0" smtClean="0"/>
              <a:t>the smallest </a:t>
            </a:r>
            <a:r>
              <a:rPr lang="en-US" altLang="ko-KR" sz="1800" dirty="0" smtClean="0"/>
              <a:t>identifier</a:t>
            </a:r>
          </a:p>
          <a:p>
            <a:r>
              <a:rPr lang="en-US" altLang="ko-KR" sz="1800" dirty="0" smtClean="0"/>
              <a:t>When a bridge initializes, it assumes itself to be the root bridge and sends configuration BPDUs with the Root ID field matching its own bridge </a:t>
            </a:r>
            <a:r>
              <a:rPr lang="en-US" altLang="ko-KR" sz="1800" dirty="0" smtClean="0"/>
              <a:t>ID</a:t>
            </a:r>
          </a:p>
          <a:p>
            <a:r>
              <a:rPr lang="en-US" altLang="ko-KR" sz="1800" dirty="0" smtClean="0"/>
              <a:t>if it detects a bridge with a smaller ID, it ceases sending its own frames and instead adopts the frame it received containing the smaller ID to be the basis for further BPDUs it </a:t>
            </a:r>
            <a:r>
              <a:rPr lang="en-US" altLang="ko-KR" sz="1800" dirty="0" smtClean="0"/>
              <a:t>sends</a:t>
            </a:r>
          </a:p>
          <a:p>
            <a:r>
              <a:rPr lang="en-US" altLang="ko-KR" sz="1800" dirty="0" smtClean="0"/>
              <a:t>The port where the BPDU with the smaller root ID was received is then marked as the root </a:t>
            </a:r>
            <a:r>
              <a:rPr lang="en-US" altLang="ko-KR" sz="1800" dirty="0" smtClean="0"/>
              <a:t>port</a:t>
            </a:r>
          </a:p>
          <a:p>
            <a:r>
              <a:rPr lang="en-US" altLang="ko-KR" sz="1800" dirty="0" smtClean="0"/>
              <a:t>The remaining ports are placed in either blocked or forwarding states.</a:t>
            </a:r>
            <a:endParaRPr lang="ko-KR" alt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3.4.1.4. Topology Changes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/>
              <a:t>basic database aging mechanism : aging timers can take a long time </a:t>
            </a:r>
            <a:r>
              <a:rPr lang="en-US" altLang="ko-KR" sz="1800" dirty="0" smtClean="0"/>
              <a:t>to </a:t>
            </a:r>
            <a:r>
              <a:rPr lang="en-US" altLang="ko-KR" sz="1800" dirty="0" smtClean="0"/>
              <a:t>delete incorrect </a:t>
            </a:r>
            <a:r>
              <a:rPr lang="en-US" altLang="ko-KR" sz="1800" dirty="0" smtClean="0"/>
              <a:t>entries</a:t>
            </a:r>
          </a:p>
          <a:p>
            <a:endParaRPr lang="en-US" altLang="ko-KR" sz="1800" dirty="0" smtClean="0"/>
          </a:p>
          <a:p>
            <a:r>
              <a:rPr lang="ko-KR" altLang="en-US" sz="1800" dirty="0" smtClean="0"/>
              <a:t>어떤 </a:t>
            </a:r>
            <a:r>
              <a:rPr lang="en-US" altLang="ko-KR" sz="1800" dirty="0" smtClean="0"/>
              <a:t>bridge</a:t>
            </a:r>
            <a:r>
              <a:rPr lang="ko-KR" altLang="en-US" sz="1800" dirty="0" smtClean="0"/>
              <a:t>가 </a:t>
            </a:r>
            <a:r>
              <a:rPr lang="en-US" altLang="ko-KR" sz="1800" dirty="0" smtClean="0"/>
              <a:t>connectivity change (e.g., a link goes </a:t>
            </a:r>
            <a:r>
              <a:rPr lang="en-US" altLang="ko-KR" sz="1800" dirty="0" smtClean="0"/>
              <a:t>down)</a:t>
            </a:r>
            <a:r>
              <a:rPr lang="ko-KR" altLang="en-US" sz="1800" dirty="0" smtClean="0"/>
              <a:t>를 발견</a:t>
            </a:r>
            <a:endParaRPr lang="en-US" altLang="ko-KR" sz="1800" dirty="0" smtClean="0"/>
          </a:p>
          <a:p>
            <a:r>
              <a:rPr lang="en-US" altLang="ko-KR" sz="1800" dirty="0" smtClean="0"/>
              <a:t>parent bridges </a:t>
            </a:r>
            <a:r>
              <a:rPr lang="ko-KR" altLang="en-US" sz="1800" dirty="0" smtClean="0"/>
              <a:t>에게 </a:t>
            </a:r>
            <a:r>
              <a:rPr lang="en-US" altLang="ko-KR" sz="1800" dirty="0" smtClean="0"/>
              <a:t>topology </a:t>
            </a:r>
            <a:r>
              <a:rPr lang="en-US" altLang="ko-KR" sz="1800" dirty="0" smtClean="0"/>
              <a:t>change notification (TCN) </a:t>
            </a:r>
            <a:r>
              <a:rPr lang="en-US" altLang="ko-KR" sz="1800" dirty="0" smtClean="0"/>
              <a:t>BPDUs </a:t>
            </a:r>
            <a:r>
              <a:rPr lang="ko-KR" altLang="en-US" sz="1800" dirty="0" smtClean="0"/>
              <a:t>를 </a:t>
            </a:r>
            <a:r>
              <a:rPr lang="en-US" altLang="ko-KR" sz="1800" dirty="0" smtClean="0"/>
              <a:t>root </a:t>
            </a:r>
            <a:r>
              <a:rPr lang="ko-KR" altLang="en-US" sz="1800" dirty="0" smtClean="0"/>
              <a:t>방향으로 보냄</a:t>
            </a:r>
            <a:endParaRPr lang="en-US" altLang="ko-KR" sz="1800" dirty="0" smtClean="0"/>
          </a:p>
          <a:p>
            <a:r>
              <a:rPr lang="en-US" altLang="ko-KR" sz="1800" dirty="0" smtClean="0"/>
              <a:t>topology change</a:t>
            </a:r>
            <a:r>
              <a:rPr lang="ko-KR" altLang="en-US" sz="1800" dirty="0" smtClean="0"/>
              <a:t>가 알려지면</a:t>
            </a:r>
            <a:r>
              <a:rPr lang="en-US" altLang="ko-KR" sz="1800" dirty="0" smtClean="0"/>
              <a:t>, root bridge</a:t>
            </a:r>
            <a:r>
              <a:rPr lang="ko-KR" altLang="en-US" sz="1800" dirty="0" smtClean="0"/>
              <a:t>는 다음</a:t>
            </a:r>
            <a:r>
              <a:rPr lang="en-US" altLang="ko-KR" sz="1800" dirty="0" smtClean="0"/>
              <a:t> periodic configuration </a:t>
            </a:r>
            <a:r>
              <a:rPr lang="en-US" altLang="ko-KR" sz="1800" dirty="0" smtClean="0"/>
              <a:t>messages</a:t>
            </a:r>
            <a:r>
              <a:rPr lang="ko-KR" altLang="en-US" sz="1800" dirty="0" smtClean="0"/>
              <a:t>에 </a:t>
            </a:r>
            <a:r>
              <a:rPr lang="en-US" altLang="ko-KR" sz="1800" dirty="0" smtClean="0"/>
              <a:t>TC </a:t>
            </a:r>
            <a:r>
              <a:rPr lang="en-US" altLang="ko-KR" sz="1800" dirty="0" smtClean="0"/>
              <a:t>bit </a:t>
            </a:r>
            <a:r>
              <a:rPr lang="en-US" altLang="ko-KR" sz="1800" dirty="0" smtClean="0"/>
              <a:t>field</a:t>
            </a:r>
            <a:r>
              <a:rPr lang="ko-KR" altLang="en-US" sz="1800" dirty="0" smtClean="0"/>
              <a:t>를 설정해서 </a:t>
            </a:r>
            <a:r>
              <a:rPr lang="en-US" altLang="ko-KR" sz="1800" dirty="0" smtClean="0"/>
              <a:t>blocking </a:t>
            </a:r>
            <a:r>
              <a:rPr lang="ko-KR" altLang="en-US" sz="1800" dirty="0" smtClean="0"/>
              <a:t>되거나 </a:t>
            </a:r>
            <a:r>
              <a:rPr lang="en-US" altLang="ko-KR" sz="1800" dirty="0" smtClean="0"/>
              <a:t>forwarding state</a:t>
            </a:r>
            <a:r>
              <a:rPr lang="ko-KR" altLang="en-US" sz="1800" dirty="0" smtClean="0"/>
              <a:t>인 </a:t>
            </a:r>
            <a:r>
              <a:rPr lang="en-US" altLang="ko-KR" sz="1800" dirty="0" smtClean="0"/>
              <a:t>port </a:t>
            </a:r>
            <a:r>
              <a:rPr lang="ko-KR" altLang="en-US" sz="1800" dirty="0" smtClean="0"/>
              <a:t>방향으로 보냄</a:t>
            </a:r>
            <a:endParaRPr lang="en-US" altLang="ko-KR" sz="1800" dirty="0" smtClean="0"/>
          </a:p>
          <a:p>
            <a:endParaRPr lang="en-US" altLang="ko-KR" sz="1800" dirty="0" smtClean="0"/>
          </a:p>
          <a:p>
            <a:r>
              <a:rPr lang="en-US" altLang="ko-KR" sz="1800" dirty="0" smtClean="0"/>
              <a:t>5 min</a:t>
            </a:r>
            <a:r>
              <a:rPr lang="ko-KR" altLang="en-US" sz="1800" dirty="0" smtClean="0"/>
              <a:t>으로 일반적으로 권해지는 </a:t>
            </a:r>
            <a:r>
              <a:rPr lang="en-US" altLang="ko-KR" sz="1800" dirty="0" smtClean="0"/>
              <a:t>aging time</a:t>
            </a:r>
            <a:r>
              <a:rPr lang="ko-KR" altLang="en-US" sz="1800" dirty="0" smtClean="0"/>
              <a:t>보다 감소</a:t>
            </a:r>
            <a:endParaRPr lang="en-US" altLang="ko-KR" sz="18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3.4.1.6. Rapid Spanning Tree Protocol (RSTP)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/>
              <a:t>Problems with STP</a:t>
            </a:r>
          </a:p>
          <a:p>
            <a:pPr lvl="1"/>
            <a:r>
              <a:rPr lang="en-US" altLang="ko-KR" sz="1400" dirty="0" smtClean="0"/>
              <a:t>Topology </a:t>
            </a:r>
            <a:r>
              <a:rPr lang="ko-KR" altLang="en-US" sz="1400" dirty="0" smtClean="0"/>
              <a:t>변화가 특정 </a:t>
            </a:r>
            <a:r>
              <a:rPr lang="ko-KR" altLang="en-US" sz="1400" dirty="0" err="1" smtClean="0"/>
              <a:t>시간안에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BPDU</a:t>
            </a:r>
            <a:r>
              <a:rPr lang="ko-KR" altLang="en-US" sz="1400" dirty="0" smtClean="0"/>
              <a:t>받지 못하는 것으로 감지됨</a:t>
            </a:r>
            <a:endParaRPr lang="en-US" altLang="ko-KR" sz="1400" dirty="0" smtClean="0"/>
          </a:p>
          <a:p>
            <a:r>
              <a:rPr lang="en-US" altLang="ko-KR" sz="1800" dirty="0" smtClean="0"/>
              <a:t>RSTP</a:t>
            </a:r>
          </a:p>
          <a:p>
            <a:pPr lvl="1"/>
            <a:r>
              <a:rPr lang="ko-KR" altLang="en-US" sz="1400" dirty="0" smtClean="0"/>
              <a:t>각 </a:t>
            </a:r>
            <a:r>
              <a:rPr lang="en-US" altLang="ko-KR" sz="1400" dirty="0" smtClean="0"/>
              <a:t>port </a:t>
            </a:r>
            <a:r>
              <a:rPr lang="ko-KR" altLang="en-US" sz="1400" dirty="0" smtClean="0"/>
              <a:t>상태의 </a:t>
            </a:r>
            <a:r>
              <a:rPr lang="en-US" altLang="ko-KR" sz="1400" dirty="0" smtClean="0"/>
              <a:t>monitor</a:t>
            </a:r>
            <a:r>
              <a:rPr lang="ko-KR" altLang="en-US" sz="1400" dirty="0" smtClean="0"/>
              <a:t>와 </a:t>
            </a:r>
            <a:r>
              <a:rPr lang="en-US" altLang="ko-KR" sz="1400" dirty="0" smtClean="0"/>
              <a:t>failure</a:t>
            </a:r>
            <a:r>
              <a:rPr lang="ko-KR" altLang="en-US" sz="1400" dirty="0" smtClean="0"/>
              <a:t>의 </a:t>
            </a:r>
            <a:r>
              <a:rPr lang="en-US" altLang="ko-KR" sz="1400" dirty="0" smtClean="0"/>
              <a:t>indication</a:t>
            </a:r>
            <a:r>
              <a:rPr lang="ko-KR" altLang="en-US" sz="1400" dirty="0" smtClean="0"/>
              <a:t>이 즉시 </a:t>
            </a:r>
            <a:r>
              <a:rPr lang="en-US" altLang="ko-KR" sz="1400" dirty="0" smtClean="0"/>
              <a:t>Topology change indication</a:t>
            </a:r>
            <a:r>
              <a:rPr lang="ko-KR" altLang="en-US" sz="1400" dirty="0" smtClean="0"/>
              <a:t>을 유도함</a:t>
            </a:r>
            <a:r>
              <a:rPr lang="en-US" altLang="ko-KR" sz="1400" dirty="0" smtClean="0"/>
              <a:t> </a:t>
            </a:r>
          </a:p>
          <a:p>
            <a:pPr lvl="1"/>
            <a:r>
              <a:rPr lang="en-US" altLang="ko-KR" sz="1400" dirty="0" smtClean="0"/>
              <a:t>Discarding(disabled, blocking, and listening states), learning, and forwarding states 3</a:t>
            </a:r>
            <a:r>
              <a:rPr lang="ko-KR" altLang="en-US" sz="1400" dirty="0" smtClean="0"/>
              <a:t>가지로 </a:t>
            </a:r>
            <a:r>
              <a:rPr lang="ko-KR" altLang="en-US" sz="1400" dirty="0" smtClean="0"/>
              <a:t>줄임</a:t>
            </a:r>
            <a:endParaRPr lang="en-US" altLang="ko-KR" sz="1400" dirty="0" smtClean="0"/>
          </a:p>
          <a:p>
            <a:r>
              <a:rPr lang="ko-KR" altLang="en-US" sz="1800" dirty="0" smtClean="0"/>
              <a:t>어떤 </a:t>
            </a:r>
            <a:r>
              <a:rPr lang="en-US" altLang="ko-KR" sz="1800" dirty="0" smtClean="0"/>
              <a:t>switch</a:t>
            </a:r>
            <a:r>
              <a:rPr lang="ko-KR" altLang="en-US" sz="1800" dirty="0" smtClean="0"/>
              <a:t>라도 </a:t>
            </a:r>
            <a:r>
              <a:rPr lang="en-US" altLang="ko-KR" sz="1800" dirty="0" smtClean="0"/>
              <a:t>Topology change</a:t>
            </a:r>
            <a:r>
              <a:rPr lang="ko-KR" altLang="en-US" sz="1800" dirty="0" smtClean="0"/>
              <a:t>를 감지하면</a:t>
            </a:r>
            <a:r>
              <a:rPr lang="en-US" altLang="ko-KR" sz="1800" dirty="0" smtClean="0"/>
              <a:t> </a:t>
            </a:r>
            <a:r>
              <a:rPr lang="en-US" altLang="ko-KR" sz="1800" dirty="0" smtClean="0"/>
              <a:t>BPDUs</a:t>
            </a:r>
            <a:r>
              <a:rPr lang="ko-KR" altLang="en-US" sz="1800" dirty="0" smtClean="0"/>
              <a:t>를 보내고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어떤 </a:t>
            </a:r>
            <a:r>
              <a:rPr lang="en-US" altLang="ko-KR" sz="1800" dirty="0" smtClean="0"/>
              <a:t>switch</a:t>
            </a:r>
            <a:r>
              <a:rPr lang="ko-KR" altLang="en-US" sz="1800" dirty="0" smtClean="0"/>
              <a:t>라도 </a:t>
            </a:r>
            <a:r>
              <a:rPr lang="en-US" altLang="ko-KR" sz="1800" dirty="0" smtClean="0"/>
              <a:t>topology change</a:t>
            </a:r>
            <a:r>
              <a:rPr lang="ko-KR" altLang="en-US" sz="1800" dirty="0" smtClean="0"/>
              <a:t>를 감지한 </a:t>
            </a:r>
            <a:r>
              <a:rPr lang="en-US" altLang="ko-KR" sz="1800" dirty="0" smtClean="0"/>
              <a:t>BPDUs </a:t>
            </a:r>
            <a:r>
              <a:rPr lang="ko-KR" altLang="en-US" sz="1800" dirty="0" smtClean="0"/>
              <a:t>받으면 즉시 </a:t>
            </a:r>
            <a:r>
              <a:rPr lang="en-US" altLang="ko-KR" sz="1800" dirty="0" smtClean="0"/>
              <a:t>filtering database</a:t>
            </a:r>
            <a:r>
              <a:rPr lang="ko-KR" altLang="en-US" sz="1800" dirty="0" smtClean="0"/>
              <a:t>를 확인함 </a:t>
            </a:r>
            <a:r>
              <a:rPr lang="en-US" altLang="ko-KR" sz="1800" dirty="0" smtClean="0"/>
              <a:t> </a:t>
            </a:r>
          </a:p>
          <a:p>
            <a:pPr lvl="1"/>
            <a:r>
              <a:rPr lang="en-US" altLang="ko-KR" sz="1400" dirty="0" smtClean="0"/>
              <a:t>Instead </a:t>
            </a:r>
            <a:r>
              <a:rPr lang="en-US" altLang="ko-KR" sz="1400" dirty="0" smtClean="0"/>
              <a:t>of waiting for the topology change to migrate to the root bridge and back followed by the forwarding delay wait time, entries are cleared immediately.</a:t>
            </a:r>
            <a:endParaRPr lang="ko-KR" alt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3.4.1.6. Rapid Spanning Tree Protocol (RSTP)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RSTP makes a distinction between edge ports (those attached only to end stations) and normal spanning tree ports and also between point-to-point links and shared links. </a:t>
            </a:r>
            <a:endParaRPr lang="en-US" altLang="ko-KR" sz="2000" dirty="0" smtClean="0"/>
          </a:p>
          <a:p>
            <a:pPr lvl="1"/>
            <a:r>
              <a:rPr lang="en-US" altLang="ko-KR" sz="1600" dirty="0" smtClean="0"/>
              <a:t>Edge </a:t>
            </a:r>
            <a:r>
              <a:rPr lang="en-US" altLang="ko-KR" sz="1600" dirty="0" smtClean="0"/>
              <a:t>ports and ports on point-to-point links do not ordinarily form loops, so they are permitted to skip the listening and learning states and move directly to the forwarding </a:t>
            </a:r>
            <a:r>
              <a:rPr lang="en-US" altLang="ko-KR" sz="1600" dirty="0" smtClean="0"/>
              <a:t>state</a:t>
            </a:r>
            <a:endParaRPr lang="en-US" altLang="ko-KR" sz="1200" dirty="0" smtClean="0"/>
          </a:p>
          <a:p>
            <a:r>
              <a:rPr lang="en-US" altLang="ko-KR" sz="2000" dirty="0" smtClean="0"/>
              <a:t>BPDUs are sent periodically by all bridges as “</a:t>
            </a:r>
            <a:r>
              <a:rPr lang="en-US" altLang="ko-KR" sz="2000" dirty="0" err="1" smtClean="0"/>
              <a:t>keepalives</a:t>
            </a:r>
            <a:r>
              <a:rPr lang="en-US" altLang="ko-KR" sz="2000" dirty="0" smtClean="0"/>
              <a:t>” to determine if connections to neighbors are operating properly</a:t>
            </a:r>
            <a:r>
              <a:rPr lang="en-US" altLang="ko-KR" sz="2000" dirty="0" smtClean="0"/>
              <a:t>.</a:t>
            </a:r>
          </a:p>
          <a:p>
            <a:pPr lvl="1"/>
            <a:r>
              <a:rPr lang="en-US" altLang="ko-KR" sz="1600" dirty="0" smtClean="0"/>
              <a:t>three times the hello </a:t>
            </a:r>
            <a:r>
              <a:rPr lang="en-US" altLang="ko-KR" sz="1600" dirty="0" smtClean="0"/>
              <a:t>interval</a:t>
            </a:r>
          </a:p>
          <a:p>
            <a:r>
              <a:rPr lang="en-US" altLang="ko-KR" sz="2000" dirty="0" smtClean="0"/>
              <a:t>When a topology change is detected, the notifying bridge sends BPDUs with the TC bit field set, not only to the root but also to all other bridges.</a:t>
            </a:r>
          </a:p>
          <a:p>
            <a:pPr lvl="1"/>
            <a:endParaRPr lang="ko-KR" alt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altLang="ko-KR" sz="2400" dirty="0" smtClean="0"/>
              <a:t>3.4.2. 802.1ak: Multiple Registration Protocol (MRP)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bridged LAN</a:t>
            </a:r>
            <a:r>
              <a:rPr lang="ko-KR" altLang="en-US" sz="2000" dirty="0" smtClean="0"/>
              <a:t> </a:t>
            </a:r>
            <a:r>
              <a:rPr lang="ko-KR" altLang="en-US" sz="2000" dirty="0" smtClean="0"/>
              <a:t>환경의 </a:t>
            </a:r>
            <a:r>
              <a:rPr lang="en-US" altLang="ko-KR" sz="2000" dirty="0" smtClean="0"/>
              <a:t>station </a:t>
            </a:r>
            <a:r>
              <a:rPr lang="ko-KR" altLang="en-US" sz="2000" dirty="0" smtClean="0"/>
              <a:t>사이에 </a:t>
            </a:r>
            <a:r>
              <a:rPr lang="en-US" altLang="ko-KR" sz="2000" dirty="0" smtClean="0"/>
              <a:t>attribute</a:t>
            </a:r>
            <a:r>
              <a:rPr lang="ko-KR" altLang="en-US" sz="2000" dirty="0" smtClean="0"/>
              <a:t>를 등록하는 공통의 방법을 제공 </a:t>
            </a:r>
            <a:endParaRPr lang="en-US" altLang="ko-KR" sz="2000" dirty="0" smtClean="0"/>
          </a:p>
          <a:p>
            <a:r>
              <a:rPr lang="en-US" altLang="ko-KR" sz="2000" dirty="0" smtClean="0"/>
              <a:t>GVRP</a:t>
            </a:r>
            <a:r>
              <a:rPr lang="ko-KR" altLang="en-US" sz="2000" dirty="0" smtClean="0"/>
              <a:t>에서 </a:t>
            </a:r>
            <a:r>
              <a:rPr lang="en-US" altLang="ko-KR" sz="2000" dirty="0" smtClean="0"/>
              <a:t>MVRP</a:t>
            </a:r>
            <a:r>
              <a:rPr lang="ko-KR" altLang="en-US" sz="2000" dirty="0" smtClean="0"/>
              <a:t>로 옮겨간 이유는 </a:t>
            </a:r>
            <a:r>
              <a:rPr lang="en-US" altLang="ko-KR" sz="2000" dirty="0" smtClean="0"/>
              <a:t>STP recalculation</a:t>
            </a:r>
            <a:r>
              <a:rPr lang="ko-KR" altLang="en-US" sz="2000" dirty="0" smtClean="0"/>
              <a:t>를 피하기 위함</a:t>
            </a:r>
            <a:endParaRPr lang="en-US" altLang="ko-KR" sz="2000" dirty="0" smtClean="0"/>
          </a:p>
          <a:p>
            <a:pPr lvl="1"/>
            <a:r>
              <a:rPr lang="en-US" altLang="ko-KR" sz="1600" dirty="0" smtClean="0"/>
              <a:t>MVRP</a:t>
            </a:r>
          </a:p>
          <a:p>
            <a:pPr lvl="2"/>
            <a:r>
              <a:rPr lang="ko-KR" altLang="en-US" sz="1400" dirty="0" smtClean="0"/>
              <a:t>어</a:t>
            </a:r>
            <a:r>
              <a:rPr lang="ko-KR" altLang="en-US" sz="1400" dirty="0" smtClean="0"/>
              <a:t>떤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end station</a:t>
            </a:r>
            <a:r>
              <a:rPr lang="ko-KR" altLang="en-US" sz="1400" dirty="0" smtClean="0"/>
              <a:t>이 </a:t>
            </a:r>
            <a:r>
              <a:rPr lang="en-US" altLang="ko-KR" sz="1400" dirty="0" smtClean="0"/>
              <a:t>VLAN</a:t>
            </a:r>
            <a:r>
              <a:rPr lang="ko-KR" altLang="en-US" sz="1400" dirty="0" smtClean="0"/>
              <a:t>의 </a:t>
            </a:r>
            <a:r>
              <a:rPr lang="en-US" altLang="ko-KR" sz="1400" dirty="0" smtClean="0"/>
              <a:t>member</a:t>
            </a:r>
            <a:r>
              <a:rPr lang="ko-KR" altLang="en-US" sz="1400" dirty="0" smtClean="0"/>
              <a:t>로 등록되면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그에 붙은</a:t>
            </a:r>
            <a:r>
              <a:rPr lang="en-US" altLang="ko-KR" sz="1400" dirty="0" smtClean="0"/>
              <a:t> switch</a:t>
            </a:r>
            <a:r>
              <a:rPr lang="ko-KR" altLang="en-US" sz="1400" dirty="0" smtClean="0"/>
              <a:t>에 이 정보과 교환되고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이 </a:t>
            </a:r>
            <a:r>
              <a:rPr lang="en-US" altLang="ko-KR" sz="1400" dirty="0" smtClean="0"/>
              <a:t>switch</a:t>
            </a:r>
            <a:r>
              <a:rPr lang="ko-KR" altLang="en-US" sz="1400" dirty="0" smtClean="0"/>
              <a:t>들은 </a:t>
            </a:r>
            <a:r>
              <a:rPr lang="en-US" altLang="ko-KR" sz="1400" dirty="0" smtClean="0"/>
              <a:t>VLAN</a:t>
            </a:r>
            <a:r>
              <a:rPr lang="ko-KR" altLang="en-US" sz="1400" dirty="0" smtClean="0"/>
              <a:t>의 다른 </a:t>
            </a:r>
            <a:r>
              <a:rPr lang="en-US" altLang="ko-KR" sz="1400" dirty="0" smtClean="0"/>
              <a:t>switch</a:t>
            </a:r>
            <a:r>
              <a:rPr lang="ko-KR" altLang="en-US" sz="1400" dirty="0" smtClean="0"/>
              <a:t>들에게 </a:t>
            </a:r>
            <a:r>
              <a:rPr lang="en-US" altLang="ko-KR" sz="1400" dirty="0" smtClean="0"/>
              <a:t>propagate</a:t>
            </a:r>
            <a:r>
              <a:rPr lang="ko-KR" altLang="en-US" sz="1400" dirty="0" smtClean="0"/>
              <a:t>함</a:t>
            </a:r>
            <a:endParaRPr lang="en-US" altLang="ko-KR" sz="1400" dirty="0" smtClean="0"/>
          </a:p>
          <a:p>
            <a:pPr lvl="2"/>
            <a:r>
              <a:rPr lang="ko-KR" altLang="en-US" sz="1400" dirty="0" smtClean="0"/>
              <a:t>이런 방식은 </a:t>
            </a:r>
            <a:r>
              <a:rPr lang="en-US" altLang="ko-KR" sz="1400" dirty="0" smtClean="0"/>
              <a:t>STP</a:t>
            </a:r>
            <a:r>
              <a:rPr lang="ko-KR" altLang="en-US" sz="1400" dirty="0" smtClean="0"/>
              <a:t>를 </a:t>
            </a:r>
            <a:r>
              <a:rPr lang="ko-KR" altLang="en-US" sz="1400" dirty="0" smtClean="0"/>
              <a:t>통해 </a:t>
            </a:r>
            <a:r>
              <a:rPr lang="en-US" altLang="ko-KR" sz="1400" dirty="0" smtClean="0"/>
              <a:t>spanning </a:t>
            </a:r>
            <a:r>
              <a:rPr lang="en-US" altLang="ko-KR" sz="1400" dirty="0" smtClean="0"/>
              <a:t>tree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recalculation </a:t>
            </a:r>
            <a:r>
              <a:rPr lang="ko-KR" altLang="en-US" sz="1400" dirty="0" smtClean="0"/>
              <a:t>유도하지 않고</a:t>
            </a:r>
            <a:r>
              <a:rPr lang="ko-KR" altLang="en-US" sz="1600" dirty="0" smtClean="0"/>
              <a:t> </a:t>
            </a:r>
            <a:r>
              <a:rPr lang="ko-KR" altLang="en-US" sz="1400" dirty="0" smtClean="0"/>
              <a:t>스위치들이 </a:t>
            </a:r>
            <a:r>
              <a:rPr lang="en-US" altLang="ko-KR" sz="1400" dirty="0" smtClean="0"/>
              <a:t>station VLAN </a:t>
            </a:r>
            <a:r>
              <a:rPr lang="en-US" altLang="ko-KR" sz="1400" dirty="0" smtClean="0"/>
              <a:t>IDs</a:t>
            </a:r>
            <a:r>
              <a:rPr lang="ko-KR" altLang="en-US" sz="1400" dirty="0" smtClean="0"/>
              <a:t>에 기반한 </a:t>
            </a:r>
            <a:r>
              <a:rPr lang="en-US" altLang="ko-KR" sz="1400" dirty="0" smtClean="0"/>
              <a:t>filtering </a:t>
            </a:r>
            <a:r>
              <a:rPr lang="en-US" altLang="ko-KR" sz="1400" dirty="0" smtClean="0"/>
              <a:t>tables</a:t>
            </a:r>
            <a:r>
              <a:rPr lang="ko-KR" altLang="en-US" sz="1400" dirty="0" smtClean="0"/>
              <a:t>늘리게 한다</a:t>
            </a:r>
            <a:r>
              <a:rPr lang="en-US" altLang="ko-KR" sz="1400" dirty="0" smtClean="0"/>
              <a:t>.</a:t>
            </a:r>
          </a:p>
          <a:p>
            <a:r>
              <a:rPr lang="en-US" altLang="ko-KR" sz="2000" dirty="0" smtClean="0"/>
              <a:t>MMRP</a:t>
            </a:r>
            <a:r>
              <a:rPr lang="ko-KR" altLang="en-US" sz="2000" dirty="0" smtClean="0"/>
              <a:t>는 </a:t>
            </a:r>
            <a:r>
              <a:rPr lang="en-US" altLang="ko-KR" sz="2000" dirty="0" smtClean="0"/>
              <a:t>station</a:t>
            </a:r>
            <a:r>
              <a:rPr lang="ko-KR" altLang="en-US" sz="2000" dirty="0" smtClean="0"/>
              <a:t>이 </a:t>
            </a:r>
            <a:r>
              <a:rPr lang="en-US" altLang="ko-KR" sz="2000" dirty="0" smtClean="0"/>
              <a:t>group MAC addresses (multicast addresses)</a:t>
            </a:r>
            <a:r>
              <a:rPr lang="ko-KR" altLang="en-US" sz="2000" dirty="0" smtClean="0"/>
              <a:t>를 등록하게 하는 </a:t>
            </a:r>
            <a:r>
              <a:rPr lang="ko-KR" altLang="en-US" sz="2000" dirty="0" smtClean="0"/>
              <a:t>방법</a:t>
            </a:r>
            <a:endParaRPr lang="en-US" altLang="ko-KR" sz="2000" dirty="0" smtClean="0"/>
          </a:p>
          <a:p>
            <a:pPr lvl="1"/>
            <a:r>
              <a:rPr lang="ko-KR" altLang="en-US" sz="1600" dirty="0" smtClean="0"/>
              <a:t>이 정보는 </a:t>
            </a:r>
            <a:r>
              <a:rPr lang="en-US" altLang="ko-KR" sz="1600" dirty="0" smtClean="0"/>
              <a:t>switch</a:t>
            </a:r>
            <a:r>
              <a:rPr lang="ko-KR" altLang="en-US" sz="1600" dirty="0" smtClean="0"/>
              <a:t>들이 </a:t>
            </a:r>
            <a:r>
              <a:rPr lang="en-US" altLang="ko-KR" sz="1600" dirty="0" smtClean="0"/>
              <a:t>multicast traffic</a:t>
            </a:r>
            <a:r>
              <a:rPr lang="ko-KR" altLang="en-US" sz="1600" dirty="0" smtClean="0"/>
              <a:t>을 보낼 </a:t>
            </a:r>
            <a:r>
              <a:rPr lang="en-US" altLang="ko-KR" sz="1600" dirty="0" smtClean="0"/>
              <a:t>port</a:t>
            </a:r>
            <a:r>
              <a:rPr lang="ko-KR" altLang="en-US" sz="1600" dirty="0" smtClean="0"/>
              <a:t>를 설정하기 위해 사용됨</a:t>
            </a:r>
            <a:endParaRPr lang="en-US" altLang="ko-KR" sz="1600" dirty="0" smtClean="0"/>
          </a:p>
          <a:p>
            <a:pPr lvl="1"/>
            <a:r>
              <a:rPr lang="ko-KR" altLang="en-US" sz="1600" dirty="0" smtClean="0"/>
              <a:t>이 방법이 없다면</a:t>
            </a:r>
            <a:r>
              <a:rPr lang="en-US" altLang="ko-KR" sz="1600" dirty="0" smtClean="0"/>
              <a:t>, switch</a:t>
            </a:r>
            <a:r>
              <a:rPr lang="ko-KR" altLang="en-US" sz="1600" dirty="0" smtClean="0"/>
              <a:t>들은 모든 </a:t>
            </a:r>
            <a:r>
              <a:rPr lang="en-US" altLang="ko-KR" sz="1600" dirty="0" smtClean="0"/>
              <a:t>multicast traffic</a:t>
            </a:r>
            <a:r>
              <a:rPr lang="ko-KR" altLang="en-US" sz="1600" dirty="0" smtClean="0"/>
              <a:t>을</a:t>
            </a:r>
            <a:r>
              <a:rPr lang="en-US" altLang="ko-KR" sz="1600" dirty="0" smtClean="0"/>
              <a:t> broadcast</a:t>
            </a:r>
            <a:r>
              <a:rPr lang="ko-KR" altLang="en-US" sz="1600" dirty="0" err="1" smtClean="0"/>
              <a:t>해야함</a:t>
            </a:r>
            <a:r>
              <a:rPr lang="ko-KR" altLang="en-US" sz="1600" dirty="0" smtClean="0"/>
              <a:t> </a:t>
            </a:r>
            <a:endParaRPr lang="en-US" altLang="ko-KR" sz="1600" dirty="0" smtClean="0"/>
          </a:p>
          <a:p>
            <a:pPr lvl="1"/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1192</Words>
  <Application>Microsoft Office PowerPoint</Application>
  <PresentationFormat>화면 슬라이드 쇼(4:3)</PresentationFormat>
  <Paragraphs>113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3.4: Bridges and Switches</vt:lpstr>
      <vt:lpstr>MAC learning</vt:lpstr>
      <vt:lpstr>3.4.1. Spanning Tree Protocol (STP)</vt:lpstr>
      <vt:lpstr>3.4.1. Spanning Tree Protocol (STP)</vt:lpstr>
      <vt:lpstr>3.4.1.1. Port States and Roles</vt:lpstr>
      <vt:lpstr>3.4.1.1. Port States and Roles</vt:lpstr>
      <vt:lpstr>3.4.1.2. BPDU Structure (1)</vt:lpstr>
      <vt:lpstr>3.4.1.2. BPDU Structure (2)</vt:lpstr>
      <vt:lpstr>3.4.1.3. Building the Spanning Tree</vt:lpstr>
      <vt:lpstr>3.4.1.4. Topology Changes</vt:lpstr>
      <vt:lpstr>3.4.1.6. Rapid Spanning Tree Protocol (RSTP)</vt:lpstr>
      <vt:lpstr>3.4.1.6. Rapid Spanning Tree Protocol (RSTP)</vt:lpstr>
      <vt:lpstr>3.4.2. 802.1ak: Multiple Registration Protocol (MRP)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somangyu</cp:lastModifiedBy>
  <cp:revision>42</cp:revision>
  <dcterms:created xsi:type="dcterms:W3CDTF">2006-10-05T04:04:58Z</dcterms:created>
  <dcterms:modified xsi:type="dcterms:W3CDTF">2015-09-15T14:31:46Z</dcterms:modified>
</cp:coreProperties>
</file>