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56" r:id="rId2"/>
    <p:sldId id="257" r:id="rId3"/>
    <p:sldId id="267" r:id="rId4"/>
    <p:sldId id="268" r:id="rId5"/>
    <p:sldId id="258" r:id="rId6"/>
    <p:sldId id="266" r:id="rId7"/>
    <p:sldId id="260" r:id="rId8"/>
    <p:sldId id="259" r:id="rId9"/>
    <p:sldId id="261" r:id="rId10"/>
    <p:sldId id="262" r:id="rId11"/>
    <p:sldId id="269" r:id="rId12"/>
    <p:sldId id="263" r:id="rId13"/>
    <p:sldId id="270" r:id="rId14"/>
    <p:sldId id="264" r:id="rId15"/>
    <p:sldId id="265"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3740" autoAdjust="0"/>
    <p:restoredTop sz="78750" autoAdjust="0"/>
  </p:normalViewPr>
  <p:slideViewPr>
    <p:cSldViewPr>
      <p:cViewPr varScale="1">
        <p:scale>
          <a:sx n="88" d="100"/>
          <a:sy n="88" d="100"/>
        </p:scale>
        <p:origin x="-158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BBEC493-3C81-4534-9619-C697D909C498}" type="datetimeFigureOut">
              <a:rPr lang="en-US" smtClean="0"/>
              <a:t>11/3/2015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A0C37DA-C8E5-41E0-9FCA-44151C90C67F}"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7799B3-27C1-4741-BA54-8231D3079C58}" type="datetimeFigureOut">
              <a:rPr lang="en-US" smtClean="0"/>
              <a:t>11/3/2015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20FACE-6A29-457A-BF95-6947DDBAE76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920FACE-6A29-457A-BF95-6947DDBAE761}"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It can be done by a host or router to test</a:t>
            </a:r>
            <a:r>
              <a:rPr lang="en-US" baseline="0" dirty="0" smtClean="0"/>
              <a:t> </a:t>
            </a:r>
            <a:r>
              <a:rPr lang="en-US" baseline="0" dirty="0" err="1" smtClean="0"/>
              <a:t>reachability</a:t>
            </a:r>
            <a:endParaRPr lang="en-US" dirty="0"/>
          </a:p>
        </p:txBody>
      </p:sp>
      <p:sp>
        <p:nvSpPr>
          <p:cNvPr id="4" name="Slide Number Placeholder 3"/>
          <p:cNvSpPr>
            <a:spLocks noGrp="1"/>
          </p:cNvSpPr>
          <p:nvPr>
            <p:ph type="sldNum" sz="quarter" idx="10"/>
          </p:nvPr>
        </p:nvSpPr>
        <p:spPr/>
        <p:txBody>
          <a:bodyPr/>
          <a:lstStyle/>
          <a:p>
            <a:fld id="{9920FACE-6A29-457A-BF95-6947DDBAE761}"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Incase a request drops, it sends multiple requests and expects them to reply.</a:t>
            </a:r>
            <a:r>
              <a:rPr lang="en-US" baseline="0" dirty="0" smtClean="0"/>
              <a:t> </a:t>
            </a:r>
          </a:p>
          <a:p>
            <a:r>
              <a:rPr lang="en-US" baseline="0" dirty="0" smtClean="0"/>
              <a:t>The packets not received are considered as packet loss</a:t>
            </a:r>
          </a:p>
          <a:p>
            <a:r>
              <a:rPr lang="en-US" sz="1200" kern="1200" baseline="0" dirty="0" smtClean="0">
                <a:solidFill>
                  <a:schemeClr val="tx1"/>
                </a:solidFill>
                <a:latin typeface="+mn-lt"/>
                <a:ea typeface="+mn-ea"/>
                <a:cs typeface="+mn-cs"/>
              </a:rPr>
              <a:t>TTL values are different (255 and 64), suggesting that different kinds of computers are responding.</a:t>
            </a:r>
            <a:endParaRPr lang="en-US" dirty="0"/>
          </a:p>
        </p:txBody>
      </p:sp>
      <p:sp>
        <p:nvSpPr>
          <p:cNvPr id="4" name="Slide Number Placeholder 3"/>
          <p:cNvSpPr>
            <a:spLocks noGrp="1"/>
          </p:cNvSpPr>
          <p:nvPr>
            <p:ph type="sldNum" sz="quarter" idx="10"/>
          </p:nvPr>
        </p:nvSpPr>
        <p:spPr/>
        <p:txBody>
          <a:bodyPr/>
          <a:lstStyle/>
          <a:p>
            <a:fld id="{9920FACE-6A29-457A-BF95-6947DDBAE761}"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920FACE-6A29-457A-BF95-6947DDBAE761}"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The implications of this are clear: a host cannot really use an internetwork until it knows the identity of at least one local router, and the method by which that router is to be used. In IPv4, a technique known as </a:t>
            </a:r>
            <a:r>
              <a:rPr lang="en-US" sz="1200" b="0" i="1" kern="1200" dirty="0" smtClean="0">
                <a:solidFill>
                  <a:schemeClr val="tx1"/>
                </a:solidFill>
                <a:latin typeface="+mn-lt"/>
                <a:ea typeface="+mn-ea"/>
                <a:cs typeface="+mn-cs"/>
              </a:rPr>
              <a:t>router discovery</a:t>
            </a:r>
            <a:r>
              <a:rPr lang="en-US" sz="1200" b="0" i="0" kern="1200" dirty="0" smtClean="0">
                <a:solidFill>
                  <a:schemeClr val="tx1"/>
                </a:solidFill>
                <a:latin typeface="+mn-lt"/>
                <a:ea typeface="+mn-ea"/>
                <a:cs typeface="+mn-cs"/>
              </a:rPr>
              <a:t> was invented, which provides a means by which a host can locate a router and learn important parameters related to the operation of the local network. The router discovery function has been incorporated into the </a:t>
            </a:r>
            <a:r>
              <a:rPr lang="en-US" sz="1200" b="0" i="1" kern="1200" dirty="0" smtClean="0">
                <a:solidFill>
                  <a:schemeClr val="tx1"/>
                </a:solidFill>
                <a:latin typeface="+mn-lt"/>
                <a:ea typeface="+mn-ea"/>
                <a:cs typeface="+mn-cs"/>
              </a:rPr>
              <a:t>Neighbor Discovery (ND)</a:t>
            </a:r>
            <a:r>
              <a:rPr lang="en-US" sz="1200" b="0" i="0" kern="1200" dirty="0" smtClean="0">
                <a:solidFill>
                  <a:schemeClr val="tx1"/>
                </a:solidFill>
                <a:latin typeface="+mn-lt"/>
                <a:ea typeface="+mn-ea"/>
                <a:cs typeface="+mn-cs"/>
              </a:rPr>
              <a:t> protocol. </a:t>
            </a:r>
            <a:r>
              <a:rPr lang="en-US" sz="1200" b="1" i="0" kern="1200" dirty="0" smtClean="0">
                <a:solidFill>
                  <a:schemeClr val="tx1"/>
                </a:solidFill>
                <a:latin typeface="+mn-lt"/>
                <a:ea typeface="+mn-ea"/>
                <a:cs typeface="+mn-cs"/>
              </a:rPr>
              <a:t>On the home network,</a:t>
            </a:r>
            <a:r>
              <a:rPr lang="en-US" sz="1200" b="0" i="0" kern="1200" dirty="0" smtClean="0">
                <a:solidFill>
                  <a:schemeClr val="tx1"/>
                </a:solidFill>
                <a:latin typeface="+mn-lt"/>
                <a:ea typeface="+mn-ea"/>
                <a:cs typeface="+mn-cs"/>
              </a:rPr>
              <a:t> home agents maintain the list of global addresses of all home agents on the home network by listening to each other’s Router Advertisement messages.</a:t>
            </a:r>
            <a:endParaRPr lang="en-US" dirty="0"/>
          </a:p>
        </p:txBody>
      </p:sp>
      <p:sp>
        <p:nvSpPr>
          <p:cNvPr id="4" name="Slide Number Placeholder 3"/>
          <p:cNvSpPr>
            <a:spLocks noGrp="1"/>
          </p:cNvSpPr>
          <p:nvPr>
            <p:ph type="sldNum" sz="quarter" idx="10"/>
          </p:nvPr>
        </p:nvSpPr>
        <p:spPr/>
        <p:txBody>
          <a:bodyPr/>
          <a:lstStyle/>
          <a:p>
            <a:fld id="{9920FACE-6A29-457A-BF95-6947DDBAE761}"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Host A</a:t>
            </a:r>
            <a:r>
              <a:rPr lang="en-US" baseline="0" dirty="0" smtClean="0"/>
              <a:t> send RS to address ff02::2</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Responses with a RA message containing the configuration parameters and local link prefixes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When it receives the message it gives the available gateway</a:t>
            </a:r>
            <a:endParaRPr lang="en-US" dirty="0"/>
          </a:p>
        </p:txBody>
      </p:sp>
      <p:sp>
        <p:nvSpPr>
          <p:cNvPr id="4" name="Slide Number Placeholder 3"/>
          <p:cNvSpPr>
            <a:spLocks noGrp="1"/>
          </p:cNvSpPr>
          <p:nvPr>
            <p:ph type="sldNum" sz="quarter" idx="10"/>
          </p:nvPr>
        </p:nvSpPr>
        <p:spPr/>
        <p:txBody>
          <a:bodyPr/>
          <a:lstStyle/>
          <a:p>
            <a:fld id="{9920FACE-6A29-457A-BF95-6947DDBAE761}"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atinLnBrk="0"/>
            <a:r>
              <a:rPr lang="en-US" dirty="0" smtClean="0"/>
              <a:t>Two of the ICMPv6 messages are used for dynamic home agent address discovery,</a:t>
            </a:r>
            <a:r>
              <a:rPr lang="en-US" baseline="0" dirty="0" smtClean="0"/>
              <a:t> </a:t>
            </a:r>
            <a:r>
              <a:rPr lang="en-US" dirty="0" smtClean="0"/>
              <a:t>Another two are used for renumbering and mobile configuration.</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request</a:t>
            </a:r>
            <a:r>
              <a:rPr lang="en-US" baseline="0" dirty="0" smtClean="0"/>
              <a:t> </a:t>
            </a:r>
            <a:r>
              <a:rPr lang="en-US" sz="1200" b="0" i="0" kern="1200" dirty="0" smtClean="0">
                <a:solidFill>
                  <a:schemeClr val="tx1"/>
                </a:solidFill>
                <a:latin typeface="+mn-lt"/>
                <a:ea typeface="+mn-ea"/>
                <a:cs typeface="+mn-cs"/>
              </a:rPr>
              <a:t>message does not contain a Home Address option, since this message may be sent before the first home registration is completed. A mobile node cannot use its home address before home registration is completed. </a:t>
            </a:r>
            <a:endParaRPr lang="en-US" dirty="0"/>
          </a:p>
        </p:txBody>
      </p:sp>
      <p:sp>
        <p:nvSpPr>
          <p:cNvPr id="4" name="Slide Number Placeholder 3"/>
          <p:cNvSpPr>
            <a:spLocks noGrp="1"/>
          </p:cNvSpPr>
          <p:nvPr>
            <p:ph type="sldNum" sz="quarter" idx="10"/>
          </p:nvPr>
        </p:nvSpPr>
        <p:spPr/>
        <p:txBody>
          <a:bodyPr/>
          <a:lstStyle/>
          <a:p>
            <a:fld id="{9920FACE-6A29-457A-BF95-6947DDBAE761}"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They are used to solicit/deliver the prefix information of a home network to a mobile node while the mobile node is away from home.</a:t>
            </a:r>
          </a:p>
          <a:p>
            <a:r>
              <a:rPr lang="en-US" sz="1200" kern="1200" baseline="0" dirty="0" smtClean="0">
                <a:solidFill>
                  <a:schemeClr val="tx1"/>
                </a:solidFill>
                <a:latin typeface="+mn-lt"/>
                <a:ea typeface="+mn-ea"/>
                <a:cs typeface="+mn-cs"/>
              </a:rPr>
              <a:t>It is similar to a Router Solicitation message but is sent to a mobile node’s HA instead of to the local </a:t>
            </a:r>
            <a:r>
              <a:rPr lang="en-US" sz="1200" kern="1200" baseline="0" dirty="0" err="1" smtClean="0">
                <a:solidFill>
                  <a:schemeClr val="tx1"/>
                </a:solidFill>
                <a:latin typeface="+mn-lt"/>
                <a:ea typeface="+mn-ea"/>
                <a:cs typeface="+mn-cs"/>
              </a:rPr>
              <a:t>subnetwork</a:t>
            </a:r>
            <a:r>
              <a:rPr lang="en-US" sz="1200" kern="1200" baseline="0" dirty="0" smtClean="0">
                <a:solidFill>
                  <a:schemeClr val="tx1"/>
                </a:solidFill>
                <a:latin typeface="+mn-lt"/>
                <a:ea typeface="+mn-ea"/>
                <a:cs typeface="+mn-cs"/>
              </a:rPr>
              <a:t>.</a:t>
            </a:r>
          </a:p>
          <a:p>
            <a:r>
              <a:rPr lang="en-US" sz="1200" kern="1200" baseline="0" dirty="0" smtClean="0">
                <a:solidFill>
                  <a:schemeClr val="tx1"/>
                </a:solidFill>
                <a:latin typeface="+mn-lt"/>
                <a:ea typeface="+mn-ea"/>
                <a:cs typeface="+mn-cs"/>
              </a:rPr>
              <a:t>The Mobile Prefix Advertisement message is designed to inform a traveling mobile node that its home prefix has changed.</a:t>
            </a:r>
            <a:endParaRPr lang="en-US" dirty="0" smtClean="0"/>
          </a:p>
          <a:p>
            <a:endParaRPr lang="en-US" dirty="0"/>
          </a:p>
        </p:txBody>
      </p:sp>
      <p:sp>
        <p:nvSpPr>
          <p:cNvPr id="4" name="Slide Number Placeholder 3"/>
          <p:cNvSpPr>
            <a:spLocks noGrp="1"/>
          </p:cNvSpPr>
          <p:nvPr>
            <p:ph type="sldNum" sz="quarter" idx="10"/>
          </p:nvPr>
        </p:nvSpPr>
        <p:spPr/>
        <p:txBody>
          <a:bodyPr/>
          <a:lstStyle/>
          <a:p>
            <a:fld id="{9920FACE-6A29-457A-BF95-6947DDBAE761}"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920FACE-6A29-457A-BF95-6947DDBAE761}" type="slidenum">
              <a:rPr lang="en-US" smtClean="0"/>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MLD feature enables a router to identify the presence</a:t>
            </a:r>
            <a:r>
              <a:rPr lang="en-US" baseline="0" dirty="0" smtClean="0"/>
              <a:t> of multicast listeners on its directly attached links, that is, nodes configured to listen on multicast addresses, as well as corresponding multicast address(</a:t>
            </a:r>
            <a:r>
              <a:rPr lang="en-US" baseline="0" dirty="0" err="1" smtClean="0"/>
              <a:t>es</a:t>
            </a:r>
            <a:r>
              <a:rPr lang="en-US" baseline="0" dirty="0" smtClean="0"/>
              <a:t>). Identification of multicast hosts and addresses enables the router to route and deliver multicast IPv6 packets accordingly. The router uses a link local IPv6 address as its source IPv6 address when sending MLD queries on a given link</a:t>
            </a:r>
            <a:endParaRPr lang="en-US" dirty="0"/>
          </a:p>
        </p:txBody>
      </p:sp>
      <p:sp>
        <p:nvSpPr>
          <p:cNvPr id="4" name="Slide Number Placeholder 3"/>
          <p:cNvSpPr>
            <a:spLocks noGrp="1"/>
          </p:cNvSpPr>
          <p:nvPr>
            <p:ph type="sldNum" sz="quarter" idx="10"/>
          </p:nvPr>
        </p:nvSpPr>
        <p:spPr/>
        <p:txBody>
          <a:bodyPr/>
          <a:lstStyle/>
          <a:p>
            <a:fld id="{9920FACE-6A29-457A-BF95-6947DDBAE761}" type="slidenum">
              <a:rPr lang="en-US" smtClean="0"/>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main purpose of MLD is for multicast routers to learn the multicast addresses used by the hosts on each link to which they are mutually attached. MLDv2 extends this capability by allowing hosts to specify particular hosts from which they wish to (or not to) receive traffic.</a:t>
            </a:r>
            <a:endParaRPr lang="en-US" dirty="0"/>
          </a:p>
        </p:txBody>
      </p:sp>
      <p:sp>
        <p:nvSpPr>
          <p:cNvPr id="4" name="Slide Number Placeholder 3"/>
          <p:cNvSpPr>
            <a:spLocks noGrp="1"/>
          </p:cNvSpPr>
          <p:nvPr>
            <p:ph type="sldNum" sz="quarter" idx="10"/>
          </p:nvPr>
        </p:nvSpPr>
        <p:spPr/>
        <p:txBody>
          <a:bodyPr/>
          <a:lstStyle/>
          <a:p>
            <a:fld id="{9920FACE-6A29-457A-BF95-6947DDBAE761}" type="slidenum">
              <a:rPr lang="en-US" smtClean="0"/>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first version is compatible with v2 and adds source</a:t>
            </a:r>
            <a:r>
              <a:rPr lang="en-US" baseline="0" dirty="0" smtClean="0"/>
              <a:t> filtering, that is enabling a multicast listener to express interest in multicast packets from a specific source IPv6 address. 4 MLD message type are defined</a:t>
            </a:r>
            <a:endParaRPr lang="en-US" dirty="0"/>
          </a:p>
        </p:txBody>
      </p:sp>
      <p:sp>
        <p:nvSpPr>
          <p:cNvPr id="4" name="Slide Number Placeholder 3"/>
          <p:cNvSpPr>
            <a:spLocks noGrp="1"/>
          </p:cNvSpPr>
          <p:nvPr>
            <p:ph type="sldNum" sz="quarter" idx="10"/>
          </p:nvPr>
        </p:nvSpPr>
        <p:spPr/>
        <p:txBody>
          <a:bodyPr/>
          <a:lstStyle/>
          <a:p>
            <a:fld id="{9920FACE-6A29-457A-BF95-6947DDBAE761}"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first version is compatible with v2 and adds source</a:t>
            </a:r>
            <a:r>
              <a:rPr lang="en-US" baseline="0" dirty="0" smtClean="0"/>
              <a:t> filtering, that is enabling a multicast listener to express interest in multicast packets from a specific source IPv6 address. 4 MLD message type are defined</a:t>
            </a:r>
            <a:endParaRPr lang="en-US" dirty="0"/>
          </a:p>
        </p:txBody>
      </p:sp>
      <p:sp>
        <p:nvSpPr>
          <p:cNvPr id="4" name="Slide Number Placeholder 3"/>
          <p:cNvSpPr>
            <a:spLocks noGrp="1"/>
          </p:cNvSpPr>
          <p:nvPr>
            <p:ph type="sldNum" sz="quarter" idx="10"/>
          </p:nvPr>
        </p:nvSpPr>
        <p:spPr/>
        <p:txBody>
          <a:bodyPr/>
          <a:lstStyle/>
          <a:p>
            <a:fld id="{9920FACE-6A29-457A-BF95-6947DDBAE761}" type="slidenum">
              <a:rPr lang="en-US" smtClean="0"/>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920FACE-6A29-457A-BF95-6947DDBAE761}" type="slidenum">
              <a:rPr lang="en-US" smtClean="0"/>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Solicitation message induces a multicast router to send an Advertisement message on demand. Such messages are sent to the All Routers address: 224.0.0.2 for IPv4 and the link-local multicast address ff02::2 for IPv6. Termination messages are sent to the All Snoopers IP address to indicate that the sending router is no longer willing to forward multicast traffic.</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9920FACE-6A29-457A-BF95-6947DDBAE761}" type="slidenum">
              <a:rPr lang="en-US" smtClean="0"/>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ko-KR" altLang="en-US" smtClean="0"/>
              <a:t>마스터 부제목 스타일 편집</a:t>
            </a:r>
            <a:endParaRPr lang="ko-KR" altLang="en-US"/>
          </a:p>
        </p:txBody>
      </p:sp>
      <p:sp>
        <p:nvSpPr>
          <p:cNvPr id="4" name="Rectangle 4"/>
          <p:cNvSpPr>
            <a:spLocks noGrp="1" noChangeArrowheads="1"/>
          </p:cNvSpPr>
          <p:nvPr>
            <p:ph type="sldNum" sz="quarter" idx="10"/>
          </p:nvPr>
        </p:nvSpPr>
        <p:spPr>
          <a:ln/>
        </p:spPr>
        <p:txBody>
          <a:bodyPr/>
          <a:lstStyle>
            <a:lvl1pPr>
              <a:defRPr/>
            </a:lvl1pPr>
          </a:lstStyle>
          <a:p>
            <a:fld id="{7C5B0AEE-055F-45BA-844C-E4603462A186}" type="slidenum">
              <a:rPr lang="ko-KR" altLang="en-US" smtClean="0">
                <a:solidFill>
                  <a:srgbClr val="333329"/>
                </a:solidFill>
              </a:rPr>
              <a:pPr/>
              <a:t>‹#›</a:t>
            </a:fld>
            <a:endParaRPr lang="ko-KR" altLang="en-US" dirty="0">
              <a:solidFill>
                <a:srgbClr val="333329"/>
              </a:solidFill>
            </a:endParaRPr>
          </a:p>
        </p:txBody>
      </p:sp>
    </p:spTree>
    <p:extLst>
      <p:ext uri="{BB962C8B-B14F-4D97-AF65-F5344CB8AC3E}">
        <p14:creationId xmlns="" xmlns:p14="http://schemas.microsoft.com/office/powerpoint/2010/main" val="27645054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lvl1pPr>
              <a:defRPr sz="2000" b="1"/>
            </a:lvl1pPr>
            <a:lvl2pPr>
              <a:defRPr sz="1800" b="0"/>
            </a:lvl2pPr>
            <a:lvl3pPr>
              <a:defRPr sz="1600" b="0"/>
            </a:lvl3pPr>
            <a:lvl4pPr>
              <a:defRPr sz="1600"/>
            </a:lvl4pPr>
            <a:lvl5pPr>
              <a:defRPr sz="1400" b="0"/>
            </a:lvl5p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Rectangle 4"/>
          <p:cNvSpPr>
            <a:spLocks noGrp="1" noChangeArrowheads="1"/>
          </p:cNvSpPr>
          <p:nvPr>
            <p:ph type="sldNum" sz="quarter" idx="10"/>
          </p:nvPr>
        </p:nvSpPr>
        <p:spPr>
          <a:ln/>
        </p:spPr>
        <p:txBody>
          <a:bodyPr/>
          <a:lstStyle>
            <a:lvl1pPr>
              <a:defRPr/>
            </a:lvl1pPr>
          </a:lstStyle>
          <a:p>
            <a:fld id="{7C5B0AEE-055F-45BA-844C-E4603462A186}" type="slidenum">
              <a:rPr lang="ko-KR" altLang="en-US" smtClean="0">
                <a:solidFill>
                  <a:srgbClr val="333329"/>
                </a:solidFill>
              </a:rPr>
              <a:pPr/>
              <a:t>‹#›</a:t>
            </a:fld>
            <a:endParaRPr lang="ko-KR" altLang="en-US" dirty="0">
              <a:solidFill>
                <a:srgbClr val="333329"/>
              </a:solidFill>
            </a:endParaRPr>
          </a:p>
        </p:txBody>
      </p:sp>
    </p:spTree>
    <p:extLst>
      <p:ext uri="{BB962C8B-B14F-4D97-AF65-F5344CB8AC3E}">
        <p14:creationId xmlns="" xmlns:p14="http://schemas.microsoft.com/office/powerpoint/2010/main" val="243076440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smtClean="0"/>
              <a:t>마스터 텍스트 스타일을 편집합니다</a:t>
            </a:r>
          </a:p>
        </p:txBody>
      </p:sp>
      <p:sp>
        <p:nvSpPr>
          <p:cNvPr id="4" name="Rectangle 4"/>
          <p:cNvSpPr>
            <a:spLocks noGrp="1" noChangeArrowheads="1"/>
          </p:cNvSpPr>
          <p:nvPr>
            <p:ph type="sldNum" sz="quarter" idx="10"/>
          </p:nvPr>
        </p:nvSpPr>
        <p:spPr>
          <a:ln/>
        </p:spPr>
        <p:txBody>
          <a:bodyPr/>
          <a:lstStyle>
            <a:lvl1pPr>
              <a:defRPr/>
            </a:lvl1pPr>
          </a:lstStyle>
          <a:p>
            <a:fld id="{7C5B0AEE-055F-45BA-844C-E4603462A186}" type="slidenum">
              <a:rPr lang="ko-KR" altLang="en-US" smtClean="0">
                <a:solidFill>
                  <a:srgbClr val="333329"/>
                </a:solidFill>
              </a:rPr>
              <a:pPr/>
              <a:t>‹#›</a:t>
            </a:fld>
            <a:endParaRPr lang="ko-KR" altLang="en-US" dirty="0">
              <a:solidFill>
                <a:srgbClr val="333329"/>
              </a:solidFill>
            </a:endParaRPr>
          </a:p>
        </p:txBody>
      </p:sp>
    </p:spTree>
    <p:extLst>
      <p:ext uri="{BB962C8B-B14F-4D97-AF65-F5344CB8AC3E}">
        <p14:creationId xmlns="" xmlns:p14="http://schemas.microsoft.com/office/powerpoint/2010/main" val="885023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685800" y="1484313"/>
            <a:ext cx="3865563" cy="46116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703763" y="1484313"/>
            <a:ext cx="3867150" cy="46116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Rectangle 4"/>
          <p:cNvSpPr>
            <a:spLocks noGrp="1" noChangeArrowheads="1"/>
          </p:cNvSpPr>
          <p:nvPr>
            <p:ph type="sldNum" sz="quarter" idx="10"/>
          </p:nvPr>
        </p:nvSpPr>
        <p:spPr>
          <a:ln/>
        </p:spPr>
        <p:txBody>
          <a:bodyPr/>
          <a:lstStyle>
            <a:lvl1pPr>
              <a:defRPr/>
            </a:lvl1pPr>
          </a:lstStyle>
          <a:p>
            <a:fld id="{7C5B0AEE-055F-45BA-844C-E4603462A186}" type="slidenum">
              <a:rPr lang="ko-KR" altLang="en-US" smtClean="0">
                <a:solidFill>
                  <a:srgbClr val="333329"/>
                </a:solidFill>
              </a:rPr>
              <a:pPr/>
              <a:t>‹#›</a:t>
            </a:fld>
            <a:endParaRPr lang="ko-KR" altLang="en-US" dirty="0">
              <a:solidFill>
                <a:srgbClr val="333329"/>
              </a:solidFill>
            </a:endParaRPr>
          </a:p>
        </p:txBody>
      </p:sp>
    </p:spTree>
    <p:extLst>
      <p:ext uri="{BB962C8B-B14F-4D97-AF65-F5344CB8AC3E}">
        <p14:creationId xmlns="" xmlns:p14="http://schemas.microsoft.com/office/powerpoint/2010/main" val="3443922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Rectangle 4"/>
          <p:cNvSpPr>
            <a:spLocks noGrp="1" noChangeArrowheads="1"/>
          </p:cNvSpPr>
          <p:nvPr>
            <p:ph type="sldNum" sz="quarter" idx="10"/>
          </p:nvPr>
        </p:nvSpPr>
        <p:spPr>
          <a:ln/>
        </p:spPr>
        <p:txBody>
          <a:bodyPr/>
          <a:lstStyle>
            <a:lvl1pPr>
              <a:defRPr/>
            </a:lvl1pPr>
          </a:lstStyle>
          <a:p>
            <a:fld id="{7C5B0AEE-055F-45BA-844C-E4603462A186}" type="slidenum">
              <a:rPr lang="ko-KR" altLang="en-US" smtClean="0">
                <a:solidFill>
                  <a:srgbClr val="333329"/>
                </a:solidFill>
              </a:rPr>
              <a:pPr/>
              <a:t>‹#›</a:t>
            </a:fld>
            <a:endParaRPr lang="ko-KR" altLang="en-US" dirty="0">
              <a:solidFill>
                <a:srgbClr val="333329"/>
              </a:solidFill>
            </a:endParaRPr>
          </a:p>
        </p:txBody>
      </p:sp>
    </p:spTree>
    <p:extLst>
      <p:ext uri="{BB962C8B-B14F-4D97-AF65-F5344CB8AC3E}">
        <p14:creationId xmlns="" xmlns:p14="http://schemas.microsoft.com/office/powerpoint/2010/main" val="1805627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Rectangle 4"/>
          <p:cNvSpPr>
            <a:spLocks noGrp="1" noChangeArrowheads="1"/>
          </p:cNvSpPr>
          <p:nvPr>
            <p:ph type="sldNum" sz="quarter" idx="10"/>
          </p:nvPr>
        </p:nvSpPr>
        <p:spPr>
          <a:ln/>
        </p:spPr>
        <p:txBody>
          <a:bodyPr/>
          <a:lstStyle>
            <a:lvl1pPr>
              <a:defRPr/>
            </a:lvl1pPr>
          </a:lstStyle>
          <a:p>
            <a:fld id="{7C5B0AEE-055F-45BA-844C-E4603462A186}" type="slidenum">
              <a:rPr lang="ko-KR" altLang="en-US" smtClean="0">
                <a:solidFill>
                  <a:srgbClr val="333329"/>
                </a:solidFill>
              </a:rPr>
              <a:pPr/>
              <a:t>‹#›</a:t>
            </a:fld>
            <a:endParaRPr lang="ko-KR" altLang="en-US" dirty="0">
              <a:solidFill>
                <a:srgbClr val="333329"/>
              </a:solidFill>
            </a:endParaRPr>
          </a:p>
        </p:txBody>
      </p:sp>
    </p:spTree>
    <p:extLst>
      <p:ext uri="{BB962C8B-B14F-4D97-AF65-F5344CB8AC3E}">
        <p14:creationId xmlns="" xmlns:p14="http://schemas.microsoft.com/office/powerpoint/2010/main" val="654329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fld id="{7C5B0AEE-055F-45BA-844C-E4603462A186}" type="slidenum">
              <a:rPr lang="ko-KR" altLang="en-US" smtClean="0">
                <a:solidFill>
                  <a:srgbClr val="333329"/>
                </a:solidFill>
              </a:rPr>
              <a:pPr/>
              <a:t>‹#›</a:t>
            </a:fld>
            <a:endParaRPr lang="ko-KR" altLang="en-US" dirty="0">
              <a:solidFill>
                <a:srgbClr val="333329"/>
              </a:solidFill>
            </a:endParaRPr>
          </a:p>
        </p:txBody>
      </p:sp>
    </p:spTree>
    <p:extLst>
      <p:ext uri="{BB962C8B-B14F-4D97-AF65-F5344CB8AC3E}">
        <p14:creationId xmlns="" xmlns:p14="http://schemas.microsoft.com/office/powerpoint/2010/main" val="1626755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4"/>
          <p:cNvSpPr>
            <a:spLocks noGrp="1" noChangeArrowheads="1"/>
          </p:cNvSpPr>
          <p:nvPr>
            <p:ph type="sldNum" sz="quarter" idx="10"/>
          </p:nvPr>
        </p:nvSpPr>
        <p:spPr>
          <a:ln/>
        </p:spPr>
        <p:txBody>
          <a:bodyPr/>
          <a:lstStyle>
            <a:lvl1pPr>
              <a:defRPr/>
            </a:lvl1pPr>
          </a:lstStyle>
          <a:p>
            <a:fld id="{7C5B0AEE-055F-45BA-844C-E4603462A186}" type="slidenum">
              <a:rPr lang="ko-KR" altLang="en-US" smtClean="0">
                <a:solidFill>
                  <a:srgbClr val="333329"/>
                </a:solidFill>
              </a:rPr>
              <a:pPr/>
              <a:t>‹#›</a:t>
            </a:fld>
            <a:endParaRPr lang="ko-KR" altLang="en-US" dirty="0">
              <a:solidFill>
                <a:srgbClr val="333329"/>
              </a:solidFill>
            </a:endParaRPr>
          </a:p>
        </p:txBody>
      </p:sp>
    </p:spTree>
    <p:extLst>
      <p:ext uri="{BB962C8B-B14F-4D97-AF65-F5344CB8AC3E}">
        <p14:creationId xmlns="" xmlns:p14="http://schemas.microsoft.com/office/powerpoint/2010/main" val="918893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ko-KR" altLang="en-US" noProof="0" dirty="0" smtClean="0"/>
              <a:t>그림을 추가하려면 아이콘을 클릭하십시오</a:t>
            </a:r>
            <a:endParaRPr lang="ko-KR" altLang="en-US" noProof="0" dirty="0"/>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Rectangle 4"/>
          <p:cNvSpPr>
            <a:spLocks noGrp="1" noChangeArrowheads="1"/>
          </p:cNvSpPr>
          <p:nvPr>
            <p:ph type="sldNum" sz="quarter" idx="10"/>
          </p:nvPr>
        </p:nvSpPr>
        <p:spPr>
          <a:ln/>
        </p:spPr>
        <p:txBody>
          <a:bodyPr/>
          <a:lstStyle>
            <a:lvl1pPr>
              <a:defRPr/>
            </a:lvl1pPr>
          </a:lstStyle>
          <a:p>
            <a:fld id="{7C5B0AEE-055F-45BA-844C-E4603462A186}" type="slidenum">
              <a:rPr lang="ko-KR" altLang="en-US" smtClean="0">
                <a:solidFill>
                  <a:srgbClr val="333329"/>
                </a:solidFill>
              </a:rPr>
              <a:pPr/>
              <a:t>‹#›</a:t>
            </a:fld>
            <a:endParaRPr lang="ko-KR" altLang="en-US" dirty="0">
              <a:solidFill>
                <a:srgbClr val="333329"/>
              </a:solidFill>
            </a:endParaRPr>
          </a:p>
        </p:txBody>
      </p:sp>
    </p:spTree>
    <p:extLst>
      <p:ext uri="{BB962C8B-B14F-4D97-AF65-F5344CB8AC3E}">
        <p14:creationId xmlns="" xmlns:p14="http://schemas.microsoft.com/office/powerpoint/2010/main" val="451057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sldNum" sz="quarter" idx="10"/>
          </p:nvPr>
        </p:nvSpPr>
        <p:spPr>
          <a:ln/>
        </p:spPr>
        <p:txBody>
          <a:bodyPr/>
          <a:lstStyle>
            <a:lvl1pPr>
              <a:defRPr/>
            </a:lvl1pPr>
          </a:lstStyle>
          <a:p>
            <a:fld id="{7C5B0AEE-055F-45BA-844C-E4603462A186}" type="slidenum">
              <a:rPr lang="ko-KR" altLang="en-US" smtClean="0">
                <a:solidFill>
                  <a:srgbClr val="333329"/>
                </a:solidFill>
              </a:rPr>
              <a:pPr/>
              <a:t>‹#›</a:t>
            </a:fld>
            <a:endParaRPr lang="ko-KR" altLang="en-US" dirty="0">
              <a:solidFill>
                <a:srgbClr val="333329"/>
              </a:solidFill>
            </a:endParaRPr>
          </a:p>
        </p:txBody>
      </p:sp>
    </p:spTree>
    <p:extLst>
      <p:ext uri="{BB962C8B-B14F-4D97-AF65-F5344CB8AC3E}">
        <p14:creationId xmlns="" xmlns:p14="http://schemas.microsoft.com/office/powerpoint/2010/main" val="71537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599238" y="404813"/>
            <a:ext cx="1971675" cy="5691187"/>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684213" y="404813"/>
            <a:ext cx="5762625" cy="5691187"/>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Rectangle 4"/>
          <p:cNvSpPr>
            <a:spLocks noGrp="1" noChangeArrowheads="1"/>
          </p:cNvSpPr>
          <p:nvPr>
            <p:ph type="sldNum" sz="quarter" idx="10"/>
          </p:nvPr>
        </p:nvSpPr>
        <p:spPr>
          <a:ln/>
        </p:spPr>
        <p:txBody>
          <a:bodyPr/>
          <a:lstStyle>
            <a:lvl1pPr>
              <a:defRPr/>
            </a:lvl1pPr>
          </a:lstStyle>
          <a:p>
            <a:fld id="{7C5B0AEE-055F-45BA-844C-E4603462A186}" type="slidenum">
              <a:rPr lang="ko-KR" altLang="en-US" smtClean="0">
                <a:solidFill>
                  <a:srgbClr val="333329"/>
                </a:solidFill>
              </a:rPr>
              <a:pPr/>
              <a:t>‹#›</a:t>
            </a:fld>
            <a:endParaRPr lang="ko-KR" altLang="en-US" dirty="0">
              <a:solidFill>
                <a:srgbClr val="333329"/>
              </a:solidFill>
            </a:endParaRPr>
          </a:p>
        </p:txBody>
      </p:sp>
    </p:spTree>
    <p:extLst>
      <p:ext uri="{BB962C8B-B14F-4D97-AF65-F5344CB8AC3E}">
        <p14:creationId xmlns="" xmlns:p14="http://schemas.microsoft.com/office/powerpoint/2010/main" val="51510226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4213" y="404813"/>
            <a:ext cx="6840537" cy="890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ko-KR" smtClean="0"/>
              <a:t>Heading</a:t>
            </a:r>
          </a:p>
        </p:txBody>
      </p:sp>
      <p:sp>
        <p:nvSpPr>
          <p:cNvPr id="1027" name="Rectangle 3"/>
          <p:cNvSpPr>
            <a:spLocks noGrp="1" noChangeArrowheads="1"/>
          </p:cNvSpPr>
          <p:nvPr>
            <p:ph type="body" idx="1"/>
          </p:nvPr>
        </p:nvSpPr>
        <p:spPr bwMode="auto">
          <a:xfrm>
            <a:off x="685800" y="1484313"/>
            <a:ext cx="7885113" cy="46116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ko-KR" smtClean="0"/>
              <a:t>Bullet Points</a:t>
            </a:r>
          </a:p>
          <a:p>
            <a:pPr lvl="1"/>
            <a:r>
              <a:rPr lang="en-US" altLang="ko-KR" smtClean="0"/>
              <a:t>Second Level Heading</a:t>
            </a:r>
          </a:p>
          <a:p>
            <a:pPr lvl="2"/>
            <a:r>
              <a:rPr lang="en-US" altLang="ko-KR" smtClean="0"/>
              <a:t>Third Level Heading</a:t>
            </a:r>
          </a:p>
          <a:p>
            <a:pPr lvl="3"/>
            <a:r>
              <a:rPr lang="en-US" altLang="ko-KR" smtClean="0"/>
              <a:t>Fourth Level Heading</a:t>
            </a:r>
          </a:p>
          <a:p>
            <a:pPr lvl="4"/>
            <a:r>
              <a:rPr lang="en-US" altLang="ko-KR" smtClean="0"/>
              <a:t>Fifth Level Heading</a:t>
            </a:r>
          </a:p>
        </p:txBody>
      </p:sp>
      <p:sp>
        <p:nvSpPr>
          <p:cNvPr id="16388" name="Rectangle 4"/>
          <p:cNvSpPr>
            <a:spLocks noGrp="1" noChangeArrowheads="1"/>
          </p:cNvSpPr>
          <p:nvPr>
            <p:ph type="sldNum" sz="quarter" idx="4"/>
          </p:nvPr>
        </p:nvSpPr>
        <p:spPr bwMode="auto">
          <a:xfrm>
            <a:off x="6770688" y="6292850"/>
            <a:ext cx="19050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base">
              <a:spcBef>
                <a:spcPct val="0"/>
              </a:spcBef>
              <a:spcAft>
                <a:spcPts val="0"/>
              </a:spcAft>
              <a:buClrTx/>
              <a:buSzTx/>
              <a:buFontTx/>
              <a:buNone/>
              <a:defRPr kumimoji="0" sz="1400" b="1">
                <a:solidFill>
                  <a:schemeClr val="bg2"/>
                </a:solidFill>
                <a:latin typeface="+mn-lt"/>
                <a:ea typeface="+mn-ea"/>
              </a:defRPr>
            </a:lvl1pPr>
          </a:lstStyle>
          <a:p>
            <a:pPr latinLnBrk="1"/>
            <a:fld id="{7C5B0AEE-055F-45BA-844C-E4603462A186}" type="slidenum">
              <a:rPr lang="ko-KR" altLang="en-US" smtClean="0">
                <a:solidFill>
                  <a:srgbClr val="333329"/>
                </a:solidFill>
              </a:rPr>
              <a:pPr latinLnBrk="1"/>
              <a:t>‹#›</a:t>
            </a:fld>
            <a:endParaRPr lang="ko-KR" altLang="en-US" dirty="0">
              <a:solidFill>
                <a:srgbClr val="333329"/>
              </a:solidFill>
            </a:endParaRPr>
          </a:p>
        </p:txBody>
      </p:sp>
      <p:sp>
        <p:nvSpPr>
          <p:cNvPr id="1029" name="Line 5"/>
          <p:cNvSpPr>
            <a:spLocks noChangeShapeType="1"/>
          </p:cNvSpPr>
          <p:nvPr/>
        </p:nvSpPr>
        <p:spPr bwMode="auto">
          <a:xfrm>
            <a:off x="685800" y="6172200"/>
            <a:ext cx="8001000" cy="0"/>
          </a:xfrm>
          <a:prstGeom prst="line">
            <a:avLst/>
          </a:prstGeom>
          <a:noFill/>
          <a:ln w="38100">
            <a:solidFill>
              <a:srgbClr val="996633"/>
            </a:solidFill>
            <a:round/>
            <a:headEnd/>
            <a:tailEnd/>
          </a:ln>
          <a:extLst>
            <a:ext uri="{909E8E84-426E-40DD-AFC4-6F175D3DCCD1}">
              <a14:hiddenFill xmlns="" xmlns:a14="http://schemas.microsoft.com/office/drawing/2010/main">
                <a:noFill/>
              </a14:hiddenFill>
            </a:ext>
          </a:extLst>
        </p:spPr>
        <p:txBody>
          <a:bodyPr wrap="none"/>
          <a:lstStyle/>
          <a:p>
            <a:pPr latinLnBrk="1"/>
            <a:endParaRPr lang="ko-KR" altLang="en-US" dirty="0">
              <a:solidFill>
                <a:srgbClr val="333333"/>
              </a:solidFill>
            </a:endParaRPr>
          </a:p>
        </p:txBody>
      </p:sp>
      <p:pic>
        <p:nvPicPr>
          <p:cNvPr id="1030" name="Picture 6" descr="log"/>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7467600" y="776288"/>
            <a:ext cx="623888" cy="525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31" name="Text Box 7"/>
          <p:cNvSpPr txBox="1">
            <a:spLocks noChangeArrowheads="1"/>
          </p:cNvSpPr>
          <p:nvPr/>
        </p:nvSpPr>
        <p:spPr bwMode="auto">
          <a:xfrm>
            <a:off x="7983538" y="698500"/>
            <a:ext cx="887412" cy="639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itchFamily="34" charset="0"/>
                <a:ea typeface="굴림" charset="-127"/>
              </a:defRPr>
            </a:lvl1pPr>
            <a:lvl2pPr marL="742950" indent="-285750">
              <a:defRPr>
                <a:solidFill>
                  <a:schemeClr val="tx1"/>
                </a:solidFill>
                <a:latin typeface="Tahoma" pitchFamily="34" charset="0"/>
                <a:ea typeface="굴림" charset="-127"/>
              </a:defRPr>
            </a:lvl2pPr>
            <a:lvl3pPr marL="1143000" indent="-228600">
              <a:defRPr>
                <a:solidFill>
                  <a:schemeClr val="tx1"/>
                </a:solidFill>
                <a:latin typeface="Tahoma" pitchFamily="34" charset="0"/>
                <a:ea typeface="굴림" charset="-127"/>
              </a:defRPr>
            </a:lvl3pPr>
            <a:lvl4pPr marL="1600200" indent="-228600">
              <a:defRPr>
                <a:solidFill>
                  <a:schemeClr val="tx1"/>
                </a:solidFill>
                <a:latin typeface="Tahoma" pitchFamily="34" charset="0"/>
                <a:ea typeface="굴림" charset="-127"/>
              </a:defRPr>
            </a:lvl4pPr>
            <a:lvl5pPr marL="2057400" indent="-228600">
              <a:defRPr>
                <a:solidFill>
                  <a:schemeClr val="tx1"/>
                </a:solidFill>
                <a:latin typeface="Tahoma" pitchFamily="34" charset="0"/>
                <a:ea typeface="굴림" charset="-127"/>
              </a:defRPr>
            </a:lvl5pPr>
            <a:lvl6pPr marL="2514600" indent="-228600" fontAlgn="base">
              <a:spcBef>
                <a:spcPct val="0"/>
              </a:spcBef>
              <a:spcAft>
                <a:spcPct val="0"/>
              </a:spcAft>
              <a:defRPr>
                <a:solidFill>
                  <a:schemeClr val="tx1"/>
                </a:solidFill>
                <a:latin typeface="Tahoma" pitchFamily="34" charset="0"/>
                <a:ea typeface="굴림" charset="-127"/>
              </a:defRPr>
            </a:lvl6pPr>
            <a:lvl7pPr marL="2971800" indent="-228600" fontAlgn="base">
              <a:spcBef>
                <a:spcPct val="0"/>
              </a:spcBef>
              <a:spcAft>
                <a:spcPct val="0"/>
              </a:spcAft>
              <a:defRPr>
                <a:solidFill>
                  <a:schemeClr val="tx1"/>
                </a:solidFill>
                <a:latin typeface="Tahoma" pitchFamily="34" charset="0"/>
                <a:ea typeface="굴림" charset="-127"/>
              </a:defRPr>
            </a:lvl7pPr>
            <a:lvl8pPr marL="3429000" indent="-228600" fontAlgn="base">
              <a:spcBef>
                <a:spcPct val="0"/>
              </a:spcBef>
              <a:spcAft>
                <a:spcPct val="0"/>
              </a:spcAft>
              <a:defRPr>
                <a:solidFill>
                  <a:schemeClr val="tx1"/>
                </a:solidFill>
                <a:latin typeface="Tahoma" pitchFamily="34" charset="0"/>
                <a:ea typeface="굴림" charset="-127"/>
              </a:defRPr>
            </a:lvl8pPr>
            <a:lvl9pPr marL="3886200" indent="-228600" fontAlgn="base">
              <a:spcBef>
                <a:spcPct val="0"/>
              </a:spcBef>
              <a:spcAft>
                <a:spcPct val="0"/>
              </a:spcAft>
              <a:defRPr>
                <a:solidFill>
                  <a:schemeClr val="tx1"/>
                </a:solidFill>
                <a:latin typeface="Tahoma" pitchFamily="34" charset="0"/>
                <a:ea typeface="굴림" charset="-127"/>
              </a:defRPr>
            </a:lvl9pPr>
          </a:lstStyle>
          <a:p>
            <a:pPr latinLnBrk="1">
              <a:defRPr/>
            </a:pPr>
            <a:r>
              <a:rPr lang="en-US" altLang="ko-KR" sz="1200" b="1" i="1" dirty="0" smtClean="0">
                <a:solidFill>
                  <a:srgbClr val="663300"/>
                </a:solidFill>
                <a:latin typeface="Times New Roman" pitchFamily="18" charset="0"/>
              </a:rPr>
              <a:t>Internet</a:t>
            </a:r>
          </a:p>
          <a:p>
            <a:pPr latinLnBrk="1">
              <a:defRPr/>
            </a:pPr>
            <a:r>
              <a:rPr lang="en-US" altLang="ko-KR" sz="1200" b="1" i="1" dirty="0" smtClean="0">
                <a:solidFill>
                  <a:srgbClr val="663300"/>
                </a:solidFill>
                <a:latin typeface="Times New Roman" pitchFamily="18" charset="0"/>
              </a:rPr>
              <a:t>Computing</a:t>
            </a:r>
          </a:p>
          <a:p>
            <a:pPr latinLnBrk="1">
              <a:defRPr/>
            </a:pPr>
            <a:r>
              <a:rPr lang="en-US" altLang="ko-KR" sz="1200" b="1" i="1" dirty="0" smtClean="0">
                <a:solidFill>
                  <a:srgbClr val="663300"/>
                </a:solidFill>
                <a:latin typeface="Times New Roman" pitchFamily="18" charset="0"/>
              </a:rPr>
              <a:t>Laboratory</a:t>
            </a:r>
          </a:p>
        </p:txBody>
      </p:sp>
      <p:sp>
        <p:nvSpPr>
          <p:cNvPr id="1032" name="Line 8"/>
          <p:cNvSpPr>
            <a:spLocks noChangeShapeType="1"/>
          </p:cNvSpPr>
          <p:nvPr/>
        </p:nvSpPr>
        <p:spPr bwMode="auto">
          <a:xfrm>
            <a:off x="685800" y="6172200"/>
            <a:ext cx="8001000" cy="0"/>
          </a:xfrm>
          <a:prstGeom prst="line">
            <a:avLst/>
          </a:prstGeom>
          <a:noFill/>
          <a:ln w="38100">
            <a:solidFill>
              <a:srgbClr val="996633"/>
            </a:solidFill>
            <a:round/>
            <a:headEnd/>
            <a:tailEnd/>
          </a:ln>
          <a:extLst>
            <a:ext uri="{909E8E84-426E-40DD-AFC4-6F175D3DCCD1}">
              <a14:hiddenFill xmlns="" xmlns:a14="http://schemas.microsoft.com/office/drawing/2010/main">
                <a:noFill/>
              </a14:hiddenFill>
            </a:ext>
          </a:extLst>
        </p:spPr>
        <p:txBody>
          <a:bodyPr wrap="none"/>
          <a:lstStyle/>
          <a:p>
            <a:pPr latinLnBrk="1"/>
            <a:endParaRPr lang="ko-KR" altLang="en-US" dirty="0">
              <a:solidFill>
                <a:srgbClr val="333333"/>
              </a:solidFill>
            </a:endParaRPr>
          </a:p>
        </p:txBody>
      </p:sp>
      <p:pic>
        <p:nvPicPr>
          <p:cNvPr id="1033" name="Picture 9" descr="log"/>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7467600" y="776288"/>
            <a:ext cx="623888" cy="525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34" name="Line 10"/>
          <p:cNvSpPr>
            <a:spLocks noChangeShapeType="1"/>
          </p:cNvSpPr>
          <p:nvPr/>
        </p:nvSpPr>
        <p:spPr bwMode="auto">
          <a:xfrm>
            <a:off x="685800" y="6172200"/>
            <a:ext cx="8001000" cy="0"/>
          </a:xfrm>
          <a:prstGeom prst="line">
            <a:avLst/>
          </a:prstGeom>
          <a:noFill/>
          <a:ln w="38100">
            <a:solidFill>
              <a:srgbClr val="8B0029"/>
            </a:solidFill>
            <a:round/>
            <a:headEnd/>
            <a:tailEnd/>
          </a:ln>
          <a:extLst>
            <a:ext uri="{909E8E84-426E-40DD-AFC4-6F175D3DCCD1}">
              <a14:hiddenFill xmlns="" xmlns:a14="http://schemas.microsoft.com/office/drawing/2010/main">
                <a:noFill/>
              </a14:hiddenFill>
            </a:ext>
          </a:extLst>
        </p:spPr>
        <p:txBody>
          <a:bodyPr wrap="none"/>
          <a:lstStyle/>
          <a:p>
            <a:pPr latinLnBrk="1"/>
            <a:endParaRPr lang="ko-KR" altLang="en-US" dirty="0">
              <a:solidFill>
                <a:srgbClr val="333333"/>
              </a:solidFill>
            </a:endParaRPr>
          </a:p>
        </p:txBody>
      </p:sp>
      <p:pic>
        <p:nvPicPr>
          <p:cNvPr id="1035" name="Picture 11" descr="log"/>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7467600" y="776288"/>
            <a:ext cx="623888" cy="5254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36" name="Line 12"/>
          <p:cNvSpPr>
            <a:spLocks noChangeShapeType="1"/>
          </p:cNvSpPr>
          <p:nvPr/>
        </p:nvSpPr>
        <p:spPr bwMode="auto">
          <a:xfrm>
            <a:off x="609600" y="1385888"/>
            <a:ext cx="8001000" cy="0"/>
          </a:xfrm>
          <a:prstGeom prst="line">
            <a:avLst/>
          </a:prstGeom>
          <a:noFill/>
          <a:ln w="25400">
            <a:solidFill>
              <a:srgbClr val="8B0029"/>
            </a:solidFill>
            <a:round/>
            <a:headEnd/>
            <a:tailEnd/>
          </a:ln>
          <a:extLst>
            <a:ext uri="{909E8E84-426E-40DD-AFC4-6F175D3DCCD1}">
              <a14:hiddenFill xmlns="" xmlns:a14="http://schemas.microsoft.com/office/drawing/2010/main">
                <a:noFill/>
              </a14:hiddenFill>
            </a:ext>
          </a:extLst>
        </p:spPr>
        <p:txBody>
          <a:bodyPr wrap="none"/>
          <a:lstStyle/>
          <a:p>
            <a:pPr latinLnBrk="1"/>
            <a:endParaRPr lang="ko-KR" altLang="en-US" dirty="0">
              <a:solidFill>
                <a:srgbClr val="333333"/>
              </a:solidFill>
            </a:endParaRPr>
          </a:p>
        </p:txBody>
      </p:sp>
      <p:sp>
        <p:nvSpPr>
          <p:cNvPr id="1037" name="Line 13"/>
          <p:cNvSpPr>
            <a:spLocks noChangeShapeType="1"/>
          </p:cNvSpPr>
          <p:nvPr/>
        </p:nvSpPr>
        <p:spPr bwMode="auto">
          <a:xfrm>
            <a:off x="609600" y="1385888"/>
            <a:ext cx="5475288" cy="0"/>
          </a:xfrm>
          <a:prstGeom prst="line">
            <a:avLst/>
          </a:prstGeom>
          <a:noFill/>
          <a:ln w="76200">
            <a:solidFill>
              <a:srgbClr val="7B0017"/>
            </a:solidFill>
            <a:round/>
            <a:headEnd/>
            <a:tailEnd/>
          </a:ln>
          <a:extLst>
            <a:ext uri="{909E8E84-426E-40DD-AFC4-6F175D3DCCD1}">
              <a14:hiddenFill xmlns="" xmlns:a14="http://schemas.microsoft.com/office/drawing/2010/main">
                <a:noFill/>
              </a14:hiddenFill>
            </a:ext>
          </a:extLst>
        </p:spPr>
        <p:txBody>
          <a:bodyPr wrap="none"/>
          <a:lstStyle/>
          <a:p>
            <a:pPr latinLnBrk="1"/>
            <a:endParaRPr lang="ko-KR" altLang="en-US" dirty="0">
              <a:solidFill>
                <a:srgbClr val="333333"/>
              </a:solidFill>
            </a:endParaRPr>
          </a:p>
        </p:txBody>
      </p:sp>
      <p:grpSp>
        <p:nvGrpSpPr>
          <p:cNvPr id="2" name="Group 14"/>
          <p:cNvGrpSpPr>
            <a:grpSpLocks noChangeAspect="1"/>
          </p:cNvGrpSpPr>
          <p:nvPr/>
        </p:nvGrpSpPr>
        <p:grpSpPr bwMode="auto">
          <a:xfrm>
            <a:off x="3779838" y="6381750"/>
            <a:ext cx="1366837" cy="409575"/>
            <a:chOff x="2277" y="3948"/>
            <a:chExt cx="1147" cy="344"/>
          </a:xfrm>
        </p:grpSpPr>
        <p:pic>
          <p:nvPicPr>
            <p:cNvPr id="1039" name="Picture 15" descr="globalsymbol_home_large"/>
            <p:cNvPicPr>
              <a:picLocks noChangeAspect="1" noChangeArrowheads="1"/>
            </p:cNvPicPr>
            <p:nvPr userDrawn="1"/>
          </p:nvPicPr>
          <p:blipFill>
            <a:blip r:embed="rId14" cstate="print">
              <a:extLst>
                <a:ext uri="{28A0092B-C50C-407E-A947-70E740481C1C}">
                  <a14:useLocalDpi xmlns="" xmlns:a14="http://schemas.microsoft.com/office/drawing/2010/main" val="0"/>
                </a:ext>
              </a:extLst>
            </a:blip>
            <a:srcRect/>
            <a:stretch>
              <a:fillRect/>
            </a:stretch>
          </p:blipFill>
          <p:spPr bwMode="auto">
            <a:xfrm>
              <a:off x="2277" y="3948"/>
              <a:ext cx="256" cy="3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40" name="Picture 16" descr="logo_eng"/>
            <p:cNvPicPr>
              <a:picLocks noChangeAspect="1" noChangeArrowheads="1"/>
            </p:cNvPicPr>
            <p:nvPr userDrawn="1"/>
          </p:nvPicPr>
          <p:blipFill>
            <a:blip r:embed="rId15" cstate="print">
              <a:extLst>
                <a:ext uri="{28A0092B-C50C-407E-A947-70E740481C1C}">
                  <a14:useLocalDpi xmlns="" xmlns:a14="http://schemas.microsoft.com/office/drawing/2010/main" val="0"/>
                </a:ext>
              </a:extLst>
            </a:blip>
            <a:srcRect/>
            <a:stretch>
              <a:fillRect/>
            </a:stretch>
          </p:blipFill>
          <p:spPr bwMode="auto">
            <a:xfrm>
              <a:off x="2588" y="3948"/>
              <a:ext cx="836" cy="3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rtl="0" eaLnBrk="1" fontAlgn="base" latinLnBrk="1" hangingPunct="1">
        <a:spcBef>
          <a:spcPct val="0"/>
        </a:spcBef>
        <a:spcAft>
          <a:spcPct val="0"/>
        </a:spcAft>
        <a:defRPr kumimoji="1" sz="3800">
          <a:solidFill>
            <a:srgbClr val="7B0017"/>
          </a:solidFill>
          <a:latin typeface="+mj-lt"/>
          <a:ea typeface="+mj-ea"/>
          <a:cs typeface="+mj-cs"/>
        </a:defRPr>
      </a:lvl1pPr>
      <a:lvl2pPr algn="l" rtl="0" eaLnBrk="1" fontAlgn="base" latinLnBrk="1" hangingPunct="1">
        <a:spcBef>
          <a:spcPct val="0"/>
        </a:spcBef>
        <a:spcAft>
          <a:spcPct val="0"/>
        </a:spcAft>
        <a:defRPr kumimoji="1" sz="3800">
          <a:solidFill>
            <a:srgbClr val="7B0017"/>
          </a:solidFill>
          <a:latin typeface="Franklin Gothic Medium" pitchFamily="34" charset="0"/>
          <a:ea typeface="굴림" charset="-127"/>
        </a:defRPr>
      </a:lvl2pPr>
      <a:lvl3pPr algn="l" rtl="0" eaLnBrk="1" fontAlgn="base" latinLnBrk="1" hangingPunct="1">
        <a:spcBef>
          <a:spcPct val="0"/>
        </a:spcBef>
        <a:spcAft>
          <a:spcPct val="0"/>
        </a:spcAft>
        <a:defRPr kumimoji="1" sz="3800">
          <a:solidFill>
            <a:srgbClr val="7B0017"/>
          </a:solidFill>
          <a:latin typeface="Franklin Gothic Medium" pitchFamily="34" charset="0"/>
          <a:ea typeface="굴림" charset="-127"/>
        </a:defRPr>
      </a:lvl3pPr>
      <a:lvl4pPr algn="l" rtl="0" eaLnBrk="1" fontAlgn="base" latinLnBrk="1" hangingPunct="1">
        <a:spcBef>
          <a:spcPct val="0"/>
        </a:spcBef>
        <a:spcAft>
          <a:spcPct val="0"/>
        </a:spcAft>
        <a:defRPr kumimoji="1" sz="3800">
          <a:solidFill>
            <a:srgbClr val="7B0017"/>
          </a:solidFill>
          <a:latin typeface="Franklin Gothic Medium" pitchFamily="34" charset="0"/>
          <a:ea typeface="굴림" charset="-127"/>
        </a:defRPr>
      </a:lvl4pPr>
      <a:lvl5pPr algn="l" rtl="0" eaLnBrk="1" fontAlgn="base" latinLnBrk="1" hangingPunct="1">
        <a:spcBef>
          <a:spcPct val="0"/>
        </a:spcBef>
        <a:spcAft>
          <a:spcPct val="0"/>
        </a:spcAft>
        <a:defRPr kumimoji="1" sz="3800">
          <a:solidFill>
            <a:srgbClr val="7B0017"/>
          </a:solidFill>
          <a:latin typeface="Franklin Gothic Medium" pitchFamily="34" charset="0"/>
          <a:ea typeface="굴림" charset="-127"/>
        </a:defRPr>
      </a:lvl5pPr>
      <a:lvl6pPr marL="457200" algn="l" rtl="0" eaLnBrk="1" fontAlgn="base" latinLnBrk="1" hangingPunct="1">
        <a:spcBef>
          <a:spcPct val="0"/>
        </a:spcBef>
        <a:spcAft>
          <a:spcPct val="0"/>
        </a:spcAft>
        <a:defRPr kumimoji="1" sz="3800">
          <a:solidFill>
            <a:srgbClr val="7B0017"/>
          </a:solidFill>
          <a:latin typeface="Franklin Gothic Medium" pitchFamily="34" charset="0"/>
          <a:ea typeface="굴림" charset="-127"/>
        </a:defRPr>
      </a:lvl6pPr>
      <a:lvl7pPr marL="914400" algn="l" rtl="0" eaLnBrk="1" fontAlgn="base" latinLnBrk="1" hangingPunct="1">
        <a:spcBef>
          <a:spcPct val="0"/>
        </a:spcBef>
        <a:spcAft>
          <a:spcPct val="0"/>
        </a:spcAft>
        <a:defRPr kumimoji="1" sz="3800">
          <a:solidFill>
            <a:srgbClr val="7B0017"/>
          </a:solidFill>
          <a:latin typeface="Franklin Gothic Medium" pitchFamily="34" charset="0"/>
          <a:ea typeface="굴림" charset="-127"/>
        </a:defRPr>
      </a:lvl7pPr>
      <a:lvl8pPr marL="1371600" algn="l" rtl="0" eaLnBrk="1" fontAlgn="base" latinLnBrk="1" hangingPunct="1">
        <a:spcBef>
          <a:spcPct val="0"/>
        </a:spcBef>
        <a:spcAft>
          <a:spcPct val="0"/>
        </a:spcAft>
        <a:defRPr kumimoji="1" sz="3800">
          <a:solidFill>
            <a:srgbClr val="7B0017"/>
          </a:solidFill>
          <a:latin typeface="Franklin Gothic Medium" pitchFamily="34" charset="0"/>
          <a:ea typeface="굴림" charset="-127"/>
        </a:defRPr>
      </a:lvl8pPr>
      <a:lvl9pPr marL="1828800" algn="l" rtl="0" eaLnBrk="1" fontAlgn="base" latinLnBrk="1" hangingPunct="1">
        <a:spcBef>
          <a:spcPct val="0"/>
        </a:spcBef>
        <a:spcAft>
          <a:spcPct val="0"/>
        </a:spcAft>
        <a:defRPr kumimoji="1" sz="3800">
          <a:solidFill>
            <a:srgbClr val="7B0017"/>
          </a:solidFill>
          <a:latin typeface="Franklin Gothic Medium" pitchFamily="34" charset="0"/>
          <a:ea typeface="굴림" charset="-127"/>
        </a:defRPr>
      </a:lvl9pPr>
    </p:titleStyle>
    <p:bodyStyle>
      <a:lvl1pPr marL="342900" indent="-342900" algn="l" rtl="0" eaLnBrk="1" fontAlgn="base" latinLnBrk="1" hangingPunct="1">
        <a:spcBef>
          <a:spcPct val="20000"/>
        </a:spcBef>
        <a:spcAft>
          <a:spcPct val="0"/>
        </a:spcAft>
        <a:buClr>
          <a:srgbClr val="8B0029"/>
        </a:buClr>
        <a:buSzPct val="80000"/>
        <a:buFont typeface="Wingdings" pitchFamily="2" charset="2"/>
        <a:buChar char="n"/>
        <a:defRPr kumimoji="1" sz="2400">
          <a:solidFill>
            <a:schemeClr val="tx2"/>
          </a:solidFill>
          <a:latin typeface="+mn-lt"/>
          <a:ea typeface="+mn-ea"/>
          <a:cs typeface="+mn-cs"/>
        </a:defRPr>
      </a:lvl1pPr>
      <a:lvl2pPr marL="742950" indent="-285750" algn="l" rtl="0" eaLnBrk="1" fontAlgn="base" latinLnBrk="1" hangingPunct="1">
        <a:spcBef>
          <a:spcPct val="20000"/>
        </a:spcBef>
        <a:spcAft>
          <a:spcPct val="0"/>
        </a:spcAft>
        <a:buClr>
          <a:srgbClr val="8B0029"/>
        </a:buClr>
        <a:buFont typeface="Wingdings" pitchFamily="2" charset="2"/>
        <a:buChar char="§"/>
        <a:defRPr kumimoji="1" sz="2000">
          <a:solidFill>
            <a:schemeClr val="tx2"/>
          </a:solidFill>
          <a:latin typeface="+mn-lt"/>
          <a:ea typeface="+mn-ea"/>
        </a:defRPr>
      </a:lvl2pPr>
      <a:lvl3pPr marL="1143000" indent="-228600" algn="l" rtl="0" eaLnBrk="1" fontAlgn="base" latinLnBrk="1" hangingPunct="1">
        <a:spcBef>
          <a:spcPct val="20000"/>
        </a:spcBef>
        <a:spcAft>
          <a:spcPct val="0"/>
        </a:spcAft>
        <a:buClr>
          <a:srgbClr val="8B0029"/>
        </a:buClr>
        <a:buFont typeface="Wingdings" pitchFamily="2" charset="2"/>
        <a:buChar char="§"/>
        <a:defRPr kumimoji="1">
          <a:solidFill>
            <a:schemeClr val="tx2"/>
          </a:solidFill>
          <a:latin typeface="+mn-lt"/>
          <a:ea typeface="+mn-ea"/>
        </a:defRPr>
      </a:lvl3pPr>
      <a:lvl4pPr marL="1600200" indent="-228600" algn="l" rtl="0" eaLnBrk="1" fontAlgn="base" latinLnBrk="1" hangingPunct="1">
        <a:spcBef>
          <a:spcPct val="20000"/>
        </a:spcBef>
        <a:spcAft>
          <a:spcPct val="0"/>
        </a:spcAft>
        <a:buClr>
          <a:srgbClr val="8B0029"/>
        </a:buClr>
        <a:buFont typeface="Wingdings" pitchFamily="2" charset="2"/>
        <a:buChar char="§"/>
        <a:defRPr kumimoji="1">
          <a:solidFill>
            <a:schemeClr val="tx2"/>
          </a:solidFill>
          <a:latin typeface="+mn-lt"/>
          <a:ea typeface="+mn-ea"/>
        </a:defRPr>
      </a:lvl4pPr>
      <a:lvl5pPr marL="2057400" indent="-228600" algn="l" rtl="0" eaLnBrk="1" fontAlgn="base" latinLnBrk="1" hangingPunct="1">
        <a:spcBef>
          <a:spcPct val="20000"/>
        </a:spcBef>
        <a:spcAft>
          <a:spcPct val="0"/>
        </a:spcAft>
        <a:buClr>
          <a:srgbClr val="8B0029"/>
        </a:buClr>
        <a:buFont typeface="Wingdings" pitchFamily="2" charset="2"/>
        <a:buChar char="§"/>
        <a:defRPr kumimoji="1">
          <a:solidFill>
            <a:schemeClr val="tx2"/>
          </a:solidFill>
          <a:latin typeface="+mn-lt"/>
          <a:ea typeface="+mn-ea"/>
        </a:defRPr>
      </a:lvl5pPr>
      <a:lvl6pPr marL="2514600" indent="-228600" algn="l" rtl="0" eaLnBrk="1" fontAlgn="base" latinLnBrk="1" hangingPunct="1">
        <a:spcBef>
          <a:spcPct val="20000"/>
        </a:spcBef>
        <a:spcAft>
          <a:spcPct val="0"/>
        </a:spcAft>
        <a:buClr>
          <a:srgbClr val="8B0029"/>
        </a:buClr>
        <a:buFont typeface="Wingdings" pitchFamily="2" charset="2"/>
        <a:buChar char="§"/>
        <a:defRPr kumimoji="1">
          <a:solidFill>
            <a:schemeClr val="tx2"/>
          </a:solidFill>
          <a:latin typeface="+mn-lt"/>
          <a:ea typeface="+mn-ea"/>
        </a:defRPr>
      </a:lvl6pPr>
      <a:lvl7pPr marL="2971800" indent="-228600" algn="l" rtl="0" eaLnBrk="1" fontAlgn="base" latinLnBrk="1" hangingPunct="1">
        <a:spcBef>
          <a:spcPct val="20000"/>
        </a:spcBef>
        <a:spcAft>
          <a:spcPct val="0"/>
        </a:spcAft>
        <a:buClr>
          <a:srgbClr val="8B0029"/>
        </a:buClr>
        <a:buFont typeface="Wingdings" pitchFamily="2" charset="2"/>
        <a:buChar char="§"/>
        <a:defRPr kumimoji="1">
          <a:solidFill>
            <a:schemeClr val="tx2"/>
          </a:solidFill>
          <a:latin typeface="+mn-lt"/>
          <a:ea typeface="+mn-ea"/>
        </a:defRPr>
      </a:lvl7pPr>
      <a:lvl8pPr marL="3429000" indent="-228600" algn="l" rtl="0" eaLnBrk="1" fontAlgn="base" latinLnBrk="1" hangingPunct="1">
        <a:spcBef>
          <a:spcPct val="20000"/>
        </a:spcBef>
        <a:spcAft>
          <a:spcPct val="0"/>
        </a:spcAft>
        <a:buClr>
          <a:srgbClr val="8B0029"/>
        </a:buClr>
        <a:buFont typeface="Wingdings" pitchFamily="2" charset="2"/>
        <a:buChar char="§"/>
        <a:defRPr kumimoji="1">
          <a:solidFill>
            <a:schemeClr val="tx2"/>
          </a:solidFill>
          <a:latin typeface="+mn-lt"/>
          <a:ea typeface="+mn-ea"/>
        </a:defRPr>
      </a:lvl8pPr>
      <a:lvl9pPr marL="3886200" indent="-228600" algn="l" rtl="0" eaLnBrk="1" fontAlgn="base" latinLnBrk="1" hangingPunct="1">
        <a:spcBef>
          <a:spcPct val="20000"/>
        </a:spcBef>
        <a:spcAft>
          <a:spcPct val="0"/>
        </a:spcAft>
        <a:buClr>
          <a:srgbClr val="8B0029"/>
        </a:buClr>
        <a:buFont typeface="Wingdings" pitchFamily="2" charset="2"/>
        <a:buChar char="§"/>
        <a:defRPr kumimoji="1">
          <a:solidFill>
            <a:schemeClr val="tx2"/>
          </a:solidFill>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latinLnBrk="0"/>
            <a:r>
              <a:rPr lang="en-US" dirty="0" smtClean="0"/>
              <a:t>8.4. ICMP Query/ Informational Messages	</a:t>
            </a:r>
            <a:endParaRPr lang="en-US" dirty="0"/>
          </a:p>
        </p:txBody>
      </p:sp>
      <p:sp>
        <p:nvSpPr>
          <p:cNvPr id="3" name="Subtitle 2"/>
          <p:cNvSpPr>
            <a:spLocks noGrp="1"/>
          </p:cNvSpPr>
          <p:nvPr>
            <p:ph type="subTitle" idx="1"/>
          </p:nvPr>
        </p:nvSpPr>
        <p:spPr/>
        <p:txBody>
          <a:bodyPr/>
          <a:lstStyle/>
          <a:p>
            <a:pPr algn="r"/>
            <a:r>
              <a:rPr lang="en-US" dirty="0" err="1" smtClean="0"/>
              <a:t>Aiyanyo</a:t>
            </a:r>
            <a:r>
              <a:rPr lang="en-US" dirty="0" smtClean="0"/>
              <a:t> </a:t>
            </a:r>
            <a:r>
              <a:rPr lang="en-US" dirty="0" err="1" smtClean="0"/>
              <a:t>Titi</a:t>
            </a:r>
            <a:endParaRPr lang="en-US" dirty="0" smtClean="0"/>
          </a:p>
          <a:p>
            <a:pPr algn="r"/>
            <a:r>
              <a:rPr lang="en-US" dirty="0" smtClean="0"/>
              <a:t>2015021433</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atinLnBrk="0"/>
            <a:r>
              <a:rPr lang="en-US" b="1" dirty="0"/>
              <a:t>Echo Request/Reply (ping) (ICMPv4 Types 0/8, ICMPv6 Types 129/128)</a:t>
            </a:r>
            <a:endParaRPr lang="en-US" dirty="0"/>
          </a:p>
        </p:txBody>
      </p:sp>
      <p:sp>
        <p:nvSpPr>
          <p:cNvPr id="3" name="Content Placeholder 2"/>
          <p:cNvSpPr>
            <a:spLocks noGrp="1"/>
          </p:cNvSpPr>
          <p:nvPr>
            <p:ph sz="half" idx="1"/>
          </p:nvPr>
        </p:nvSpPr>
        <p:spPr/>
        <p:txBody>
          <a:bodyPr>
            <a:normAutofit fontScale="77500" lnSpcReduction="20000"/>
          </a:bodyPr>
          <a:lstStyle/>
          <a:p>
            <a:pPr latinLnBrk="0"/>
            <a:r>
              <a:rPr lang="en-US" dirty="0" smtClean="0"/>
              <a:t>IPv4 and IPv6 supports an analogous function, typically run on a command line as “ping” and “ping6.” </a:t>
            </a:r>
          </a:p>
          <a:p>
            <a:pPr lvl="1" latinLnBrk="0"/>
            <a:r>
              <a:rPr lang="en-US" dirty="0" smtClean="0"/>
              <a:t>This feature utilizes ICMPv6 type 128 for an outbound ping6, or “echo request”</a:t>
            </a:r>
          </a:p>
          <a:p>
            <a:pPr lvl="1" latinLnBrk="0"/>
            <a:r>
              <a:rPr lang="en-US" dirty="0" smtClean="0"/>
              <a:t>ICMPv6 type 129 serves as the “echo reply” message.</a:t>
            </a:r>
          </a:p>
          <a:p>
            <a:pPr lvl="1" latinLnBrk="0"/>
            <a:r>
              <a:rPr lang="en-US" dirty="0"/>
              <a:t>A device tests its ability to communicate with another by sending it an </a:t>
            </a:r>
            <a:r>
              <a:rPr lang="en-US" i="1" dirty="0"/>
              <a:t>Echo </a:t>
            </a:r>
            <a:r>
              <a:rPr lang="en-US" i="1" dirty="0" smtClean="0"/>
              <a:t>Request </a:t>
            </a:r>
            <a:r>
              <a:rPr lang="en-US" dirty="0" smtClean="0"/>
              <a:t>message </a:t>
            </a:r>
            <a:r>
              <a:rPr lang="en-US" dirty="0"/>
              <a:t>and waiting for an </a:t>
            </a:r>
            <a:r>
              <a:rPr lang="en-US" i="1" dirty="0"/>
              <a:t>Echo Reply</a:t>
            </a:r>
            <a:r>
              <a:rPr lang="en-US" dirty="0"/>
              <a:t> in response. </a:t>
            </a:r>
          </a:p>
        </p:txBody>
      </p:sp>
      <p:pic>
        <p:nvPicPr>
          <p:cNvPr id="1026" name="Picture 2"/>
          <p:cNvPicPr>
            <a:picLocks noGrp="1" noChangeAspect="1" noChangeArrowheads="1"/>
          </p:cNvPicPr>
          <p:nvPr>
            <p:ph sz="half" idx="2"/>
          </p:nvPr>
        </p:nvPicPr>
        <p:blipFill>
          <a:blip r:embed="rId3" cstate="print"/>
          <a:stretch>
            <a:fillRect/>
          </a:stretch>
        </p:blipFill>
        <p:spPr bwMode="auto">
          <a:xfrm>
            <a:off x="4703763" y="1600200"/>
            <a:ext cx="3867150" cy="3080062"/>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Ping</a:t>
            </a:r>
            <a:endParaRPr lang="en-US" dirty="0"/>
          </a:p>
        </p:txBody>
      </p:sp>
      <p:sp>
        <p:nvSpPr>
          <p:cNvPr id="3" name="Content Placeholder 2"/>
          <p:cNvSpPr>
            <a:spLocks noGrp="1"/>
          </p:cNvSpPr>
          <p:nvPr>
            <p:ph sz="half" idx="1"/>
          </p:nvPr>
        </p:nvSpPr>
        <p:spPr>
          <a:xfrm>
            <a:off x="685800" y="1484313"/>
            <a:ext cx="3865563" cy="4764087"/>
          </a:xfrm>
        </p:spPr>
        <p:txBody>
          <a:bodyPr/>
          <a:lstStyle/>
          <a:p>
            <a:pPr latinLnBrk="0"/>
            <a:r>
              <a:rPr lang="en-US" sz="1800" b="1" dirty="0" smtClean="0"/>
              <a:t>Pings sends a ICMP message to a remote host and lets you determine if that host is responding</a:t>
            </a:r>
          </a:p>
          <a:p>
            <a:pPr lvl="1" latinLnBrk="0"/>
            <a:r>
              <a:rPr lang="en-US" sz="1600" dirty="0" smtClean="0"/>
              <a:t>On UNIX, the process ID of the sending process is typically placed in the Identifier field</a:t>
            </a:r>
          </a:p>
          <a:p>
            <a:pPr lvl="1" latinLnBrk="0"/>
            <a:r>
              <a:rPr lang="en-US" sz="1600" dirty="0" smtClean="0"/>
              <a:t>The Sequence number starts at o, and it increases every time a new echo message is sent.</a:t>
            </a:r>
          </a:p>
          <a:p>
            <a:pPr lvl="1" latinLnBrk="0"/>
            <a:r>
              <a:rPr lang="en-US" sz="1600" dirty="0" smtClean="0"/>
              <a:t>The (DUP!) notation indicates that an </a:t>
            </a:r>
            <a:r>
              <a:rPr lang="en-US" sz="1600" dirty="0" smtClean="0"/>
              <a:t>Echo Reply </a:t>
            </a:r>
            <a:r>
              <a:rPr lang="en-US" sz="1600" dirty="0" smtClean="0"/>
              <a:t>has been received containing a Sequence Number field identical to a previously received one</a:t>
            </a:r>
            <a:r>
              <a:rPr lang="en-US" sz="1600" dirty="0" smtClean="0"/>
              <a:t>.</a:t>
            </a:r>
          </a:p>
          <a:p>
            <a:pPr lvl="1" latinLnBrk="0"/>
            <a:r>
              <a:rPr lang="en-US" sz="1600" dirty="0" smtClean="0"/>
              <a:t>Round trip time is calculated at the host based on the sequence number</a:t>
            </a:r>
            <a:endParaRPr lang="en-US" sz="1600" dirty="0"/>
          </a:p>
        </p:txBody>
      </p:sp>
      <p:sp>
        <p:nvSpPr>
          <p:cNvPr id="5" name="Slide Number Placeholder 4"/>
          <p:cNvSpPr>
            <a:spLocks noGrp="1"/>
          </p:cNvSpPr>
          <p:nvPr>
            <p:ph type="sldNum" sz="quarter" idx="10"/>
          </p:nvPr>
        </p:nvSpPr>
        <p:spPr/>
        <p:txBody>
          <a:bodyPr/>
          <a:lstStyle/>
          <a:p>
            <a:fld id="{7C5B0AEE-055F-45BA-844C-E4603462A186}" type="slidenum">
              <a:rPr lang="ko-KR" altLang="en-US" smtClean="0">
                <a:solidFill>
                  <a:srgbClr val="333329"/>
                </a:solidFill>
              </a:rPr>
              <a:pPr/>
              <a:t>3</a:t>
            </a:fld>
            <a:endParaRPr lang="ko-KR" altLang="en-US" dirty="0">
              <a:solidFill>
                <a:srgbClr val="333329"/>
              </a:solidFill>
            </a:endParaRPr>
          </a:p>
        </p:txBody>
      </p:sp>
      <p:pic>
        <p:nvPicPr>
          <p:cNvPr id="6" name="Picture 2"/>
          <p:cNvPicPr>
            <a:picLocks noGrp="1" noChangeAspect="1" noChangeArrowheads="1"/>
          </p:cNvPicPr>
          <p:nvPr>
            <p:ph sz="half" idx="2"/>
          </p:nvPr>
        </p:nvPicPr>
        <p:blipFill>
          <a:blip r:embed="rId3" cstate="print"/>
          <a:srcRect/>
          <a:stretch>
            <a:fillRect/>
          </a:stretch>
        </p:blipFill>
        <p:spPr bwMode="auto">
          <a:xfrm>
            <a:off x="4703762" y="1600200"/>
            <a:ext cx="4287837"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Ping </a:t>
            </a:r>
            <a:r>
              <a:rPr lang="en-US" dirty="0" err="1" smtClean="0"/>
              <a:t>contd</a:t>
            </a:r>
            <a:endParaRPr lang="en-US" dirty="0"/>
          </a:p>
        </p:txBody>
      </p:sp>
      <p:sp>
        <p:nvSpPr>
          <p:cNvPr id="7" name="Content Placeholder 6"/>
          <p:cNvSpPr>
            <a:spLocks noGrp="1"/>
          </p:cNvSpPr>
          <p:nvPr>
            <p:ph idx="1"/>
          </p:nvPr>
        </p:nvSpPr>
        <p:spPr/>
        <p:txBody>
          <a:bodyPr/>
          <a:lstStyle/>
          <a:p>
            <a:pPr latinLnBrk="0"/>
            <a:r>
              <a:rPr lang="en-US" sz="2000" dirty="0" smtClean="0"/>
              <a:t>The ping program also typically includes a copy of the local time in the optional data area of </a:t>
            </a:r>
            <a:r>
              <a:rPr lang="en-US" sz="2000" dirty="0" smtClean="0"/>
              <a:t>outgoing echo </a:t>
            </a:r>
            <a:r>
              <a:rPr lang="en-US" sz="2000" dirty="0" smtClean="0"/>
              <a:t>requests. This time, along with the rest of the contents of the data area, is returned in an </a:t>
            </a:r>
            <a:r>
              <a:rPr lang="en-US" sz="2000" dirty="0" smtClean="0"/>
              <a:t>Echo Response </a:t>
            </a:r>
            <a:r>
              <a:rPr lang="en-US" sz="2000" dirty="0" smtClean="0"/>
              <a:t>message. </a:t>
            </a:r>
            <a:endParaRPr lang="en-US" sz="2000" dirty="0" smtClean="0"/>
          </a:p>
          <a:p>
            <a:pPr latinLnBrk="0"/>
            <a:r>
              <a:rPr lang="en-US" sz="2000" dirty="0" smtClean="0"/>
              <a:t>It notes the </a:t>
            </a:r>
            <a:r>
              <a:rPr lang="en-US" sz="2000" dirty="0" smtClean="0"/>
              <a:t>current time when a response is received and </a:t>
            </a:r>
            <a:r>
              <a:rPr lang="en-US" sz="2000" dirty="0" smtClean="0"/>
              <a:t>subtracts the </a:t>
            </a:r>
            <a:r>
              <a:rPr lang="en-US" sz="2000" dirty="0" smtClean="0"/>
              <a:t>time in the reply from the current time, giving an estimate of the RTT to reach the host that </a:t>
            </a:r>
            <a:r>
              <a:rPr lang="en-US" sz="2000" dirty="0" smtClean="0"/>
              <a:t>was “pinged.”</a:t>
            </a:r>
          </a:p>
          <a:p>
            <a:pPr latinLnBrk="0"/>
            <a:r>
              <a:rPr lang="en-US" dirty="0" smtClean="0"/>
              <a:t>Because only the original sender’s notion of the current time is used, this feature does not require any synchronization between the clocks at the sender and receiver. </a:t>
            </a:r>
          </a:p>
          <a:p>
            <a:pPr latinLnBrk="0"/>
            <a:endParaRPr lang="en-US" sz="2000" dirty="0" smtClean="0"/>
          </a:p>
        </p:txBody>
      </p:sp>
      <p:sp>
        <p:nvSpPr>
          <p:cNvPr id="5" name="Slide Number Placeholder 4"/>
          <p:cNvSpPr>
            <a:spLocks noGrp="1"/>
          </p:cNvSpPr>
          <p:nvPr>
            <p:ph type="sldNum" sz="quarter" idx="10"/>
          </p:nvPr>
        </p:nvSpPr>
        <p:spPr/>
        <p:txBody>
          <a:bodyPr/>
          <a:lstStyle/>
          <a:p>
            <a:fld id="{7C5B0AEE-055F-45BA-844C-E4603462A186}" type="slidenum">
              <a:rPr lang="ko-KR" altLang="en-US" smtClean="0">
                <a:solidFill>
                  <a:srgbClr val="333329"/>
                </a:solidFill>
              </a:rPr>
              <a:pPr/>
              <a:t>4</a:t>
            </a:fld>
            <a:endParaRPr lang="ko-KR" altLang="en-US" dirty="0">
              <a:solidFill>
                <a:srgbClr val="333329"/>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atinLnBrk="0"/>
            <a:r>
              <a:rPr lang="en-US" sz="2800" b="1" dirty="0"/>
              <a:t>8.4.2. Router Discovery: Router Solicitation and Advertisement (ICMPv4 Types 9, 10)</a:t>
            </a:r>
            <a:endParaRPr lang="en-US" sz="2800" dirty="0"/>
          </a:p>
        </p:txBody>
      </p:sp>
      <p:sp>
        <p:nvSpPr>
          <p:cNvPr id="3" name="Content Placeholder 2"/>
          <p:cNvSpPr>
            <a:spLocks noGrp="1"/>
          </p:cNvSpPr>
          <p:nvPr>
            <p:ph idx="1"/>
          </p:nvPr>
        </p:nvSpPr>
        <p:spPr/>
        <p:txBody>
          <a:bodyPr>
            <a:normAutofit/>
          </a:bodyPr>
          <a:lstStyle/>
          <a:p>
            <a:pPr latinLnBrk="0"/>
            <a:r>
              <a:rPr lang="en-US" dirty="0" smtClean="0"/>
              <a:t>Routers </a:t>
            </a:r>
            <a:r>
              <a:rPr lang="en-US" dirty="0"/>
              <a:t>send </a:t>
            </a:r>
            <a:r>
              <a:rPr lang="en-US" i="1" dirty="0"/>
              <a:t>Router Advertisement</a:t>
            </a:r>
            <a:r>
              <a:rPr lang="en-US" dirty="0"/>
              <a:t> messages both on a regular basis </a:t>
            </a:r>
            <a:endParaRPr lang="en-US" dirty="0" smtClean="0"/>
          </a:p>
          <a:p>
            <a:pPr latinLnBrk="0"/>
            <a:r>
              <a:rPr lang="en-US" dirty="0" smtClean="0"/>
              <a:t>Or a host that is starting up can prompt a router using</a:t>
            </a:r>
            <a:r>
              <a:rPr lang="en-US" dirty="0"/>
              <a:t> </a:t>
            </a:r>
            <a:r>
              <a:rPr lang="en-US" i="1" dirty="0"/>
              <a:t>Router </a:t>
            </a:r>
            <a:r>
              <a:rPr lang="en-US" i="1" dirty="0" smtClean="0"/>
              <a:t>Solicitation </a:t>
            </a:r>
            <a:r>
              <a:rPr lang="en-US" dirty="0" smtClean="0"/>
              <a:t>messages to the link-local scope all-routers multicast address (ff02::2)</a:t>
            </a:r>
          </a:p>
          <a:p>
            <a:pPr lvl="1" latinLnBrk="0"/>
            <a:r>
              <a:rPr lang="en-US" dirty="0" smtClean="0"/>
              <a:t>If already configured with a </a:t>
            </a:r>
            <a:r>
              <a:rPr lang="en-US" dirty="0" err="1" smtClean="0"/>
              <a:t>unicast</a:t>
            </a:r>
            <a:r>
              <a:rPr lang="en-US" dirty="0" smtClean="0"/>
              <a:t> address, RS is sent with a </a:t>
            </a:r>
            <a:r>
              <a:rPr lang="en-US" dirty="0" err="1" smtClean="0"/>
              <a:t>unicast</a:t>
            </a:r>
            <a:r>
              <a:rPr lang="en-US" dirty="0" smtClean="0"/>
              <a:t> source address</a:t>
            </a:r>
          </a:p>
          <a:p>
            <a:pPr lvl="1" latinLnBrk="0"/>
            <a:r>
              <a:rPr lang="en-US" dirty="0" smtClean="0"/>
              <a:t>Otherwise, it is sent with an unspecified source address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7543800" cy="1143000"/>
          </a:xfrm>
        </p:spPr>
        <p:txBody>
          <a:bodyPr>
            <a:normAutofit/>
          </a:bodyPr>
          <a:lstStyle/>
          <a:p>
            <a:pPr latinLnBrk="0"/>
            <a:r>
              <a:rPr lang="en-US" sz="3000" b="1" dirty="0"/>
              <a:t>8.4.2. Router Discovery: Router Solicitation and Advertisement (ICMPv4 Types 9, 10)</a:t>
            </a:r>
            <a:endParaRPr lang="en-US" sz="3000" dirty="0"/>
          </a:p>
        </p:txBody>
      </p:sp>
      <p:sp>
        <p:nvSpPr>
          <p:cNvPr id="7" name="Text Placeholder 6"/>
          <p:cNvSpPr>
            <a:spLocks noGrp="1"/>
          </p:cNvSpPr>
          <p:nvPr>
            <p:ph type="body" idx="1"/>
          </p:nvPr>
        </p:nvSpPr>
        <p:spPr/>
        <p:txBody>
          <a:bodyPr/>
          <a:lstStyle/>
          <a:p>
            <a:r>
              <a:rPr lang="en-US" dirty="0" smtClean="0"/>
              <a:t>Router Solicitation	</a:t>
            </a:r>
            <a:endParaRPr lang="en-US" dirty="0"/>
          </a:p>
        </p:txBody>
      </p:sp>
      <p:pic>
        <p:nvPicPr>
          <p:cNvPr id="2050" name="Picture 2"/>
          <p:cNvPicPr>
            <a:picLocks noGrp="1" noChangeAspect="1" noChangeArrowheads="1"/>
          </p:cNvPicPr>
          <p:nvPr>
            <p:ph sz="half" idx="2"/>
          </p:nvPr>
        </p:nvPicPr>
        <p:blipFill>
          <a:blip r:embed="rId3" cstate="print"/>
          <a:stretch>
            <a:fillRect/>
          </a:stretch>
        </p:blipFill>
        <p:spPr bwMode="auto">
          <a:xfrm>
            <a:off x="304800" y="2362200"/>
            <a:ext cx="4268788" cy="3581400"/>
          </a:xfrm>
          <a:prstGeom prst="rect">
            <a:avLst/>
          </a:prstGeom>
          <a:noFill/>
          <a:ln w="9525">
            <a:noFill/>
            <a:miter lim="800000"/>
            <a:headEnd/>
            <a:tailEnd/>
          </a:ln>
        </p:spPr>
      </p:pic>
      <p:sp>
        <p:nvSpPr>
          <p:cNvPr id="8" name="Text Placeholder 7"/>
          <p:cNvSpPr>
            <a:spLocks noGrp="1"/>
          </p:cNvSpPr>
          <p:nvPr>
            <p:ph type="body" sz="quarter" idx="3"/>
          </p:nvPr>
        </p:nvSpPr>
        <p:spPr/>
        <p:txBody>
          <a:bodyPr/>
          <a:lstStyle/>
          <a:p>
            <a:r>
              <a:rPr lang="en-US" dirty="0" smtClean="0"/>
              <a:t>Router Advertisement</a:t>
            </a:r>
            <a:endParaRPr lang="en-US" dirty="0"/>
          </a:p>
        </p:txBody>
      </p:sp>
      <p:pic>
        <p:nvPicPr>
          <p:cNvPr id="2051" name="Picture 3" descr="C:\Users\lab\Desktop\f06xx26.png"/>
          <p:cNvPicPr>
            <a:picLocks noGrp="1" noChangeAspect="1" noChangeArrowheads="1"/>
          </p:cNvPicPr>
          <p:nvPr>
            <p:ph sz="quarter" idx="4"/>
          </p:nvPr>
        </p:nvPicPr>
        <p:blipFill>
          <a:blip r:embed="rId4" cstate="print"/>
          <a:stretch>
            <a:fillRect/>
          </a:stretch>
        </p:blipFill>
        <p:spPr bwMode="auto">
          <a:xfrm>
            <a:off x="4645025" y="2329686"/>
            <a:ext cx="4270375" cy="3641666"/>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atinLnBrk="0"/>
            <a:r>
              <a:rPr lang="en-US" sz="2800" b="1" dirty="0"/>
              <a:t>8.4.3. Home Agent Address Discovery Request/Reply (ICMPv6 Types 144/145)</a:t>
            </a:r>
            <a:endParaRPr lang="en-US" sz="2800" dirty="0"/>
          </a:p>
        </p:txBody>
      </p:sp>
      <p:sp>
        <p:nvSpPr>
          <p:cNvPr id="6" name="Text Placeholder 5"/>
          <p:cNvSpPr>
            <a:spLocks noGrp="1"/>
          </p:cNvSpPr>
          <p:nvPr>
            <p:ph type="body" idx="1"/>
          </p:nvPr>
        </p:nvSpPr>
        <p:spPr>
          <a:xfrm>
            <a:off x="533400" y="1524000"/>
            <a:ext cx="4040188" cy="639762"/>
          </a:xfrm>
        </p:spPr>
        <p:txBody>
          <a:bodyPr/>
          <a:lstStyle/>
          <a:p>
            <a:pPr latinLnBrk="0"/>
            <a:r>
              <a:rPr lang="en-US" dirty="0" smtClean="0"/>
              <a:t>MIPv6 Home Agent Discovery Request</a:t>
            </a:r>
            <a:endParaRPr lang="en-US" dirty="0"/>
          </a:p>
        </p:txBody>
      </p:sp>
      <p:sp>
        <p:nvSpPr>
          <p:cNvPr id="8" name="Text Placeholder 7"/>
          <p:cNvSpPr>
            <a:spLocks noGrp="1"/>
          </p:cNvSpPr>
          <p:nvPr>
            <p:ph type="body" sz="quarter" idx="3"/>
          </p:nvPr>
        </p:nvSpPr>
        <p:spPr/>
        <p:txBody>
          <a:bodyPr/>
          <a:lstStyle/>
          <a:p>
            <a:pPr latinLnBrk="0"/>
            <a:r>
              <a:rPr lang="en-US" dirty="0" smtClean="0"/>
              <a:t>MIPv6 Home Agent Discovery Reply</a:t>
            </a:r>
            <a:endParaRPr lang="en-US" dirty="0"/>
          </a:p>
        </p:txBody>
      </p:sp>
      <p:sp>
        <p:nvSpPr>
          <p:cNvPr id="11" name="TextBox 10"/>
          <p:cNvSpPr txBox="1"/>
          <p:nvPr/>
        </p:nvSpPr>
        <p:spPr>
          <a:xfrm>
            <a:off x="2362200" y="4724400"/>
            <a:ext cx="184731" cy="369332"/>
          </a:xfrm>
          <a:prstGeom prst="rect">
            <a:avLst/>
          </a:prstGeom>
          <a:noFill/>
        </p:spPr>
        <p:txBody>
          <a:bodyPr wrap="none" rtlCol="0">
            <a:spAutoFit/>
          </a:bodyPr>
          <a:lstStyle/>
          <a:p>
            <a:endParaRPr lang="en-US" dirty="0"/>
          </a:p>
        </p:txBody>
      </p:sp>
      <p:pic>
        <p:nvPicPr>
          <p:cNvPr id="4099" name="Picture 3"/>
          <p:cNvPicPr>
            <a:picLocks noGrp="1" noChangeAspect="1" noChangeArrowheads="1"/>
          </p:cNvPicPr>
          <p:nvPr>
            <p:ph sz="half" idx="2"/>
          </p:nvPr>
        </p:nvPicPr>
        <p:blipFill>
          <a:blip r:embed="rId3" cstate="print"/>
          <a:srcRect/>
          <a:stretch>
            <a:fillRect/>
          </a:stretch>
        </p:blipFill>
        <p:spPr bwMode="auto">
          <a:xfrm>
            <a:off x="228600" y="4495800"/>
            <a:ext cx="4268788" cy="1655674"/>
          </a:xfrm>
          <a:prstGeom prst="rect">
            <a:avLst/>
          </a:prstGeom>
          <a:noFill/>
          <a:ln w="9525">
            <a:noFill/>
            <a:miter lim="800000"/>
            <a:headEnd/>
            <a:tailEnd/>
          </a:ln>
        </p:spPr>
      </p:pic>
      <p:sp>
        <p:nvSpPr>
          <p:cNvPr id="13" name="TextBox 12"/>
          <p:cNvSpPr txBox="1"/>
          <p:nvPr/>
        </p:nvSpPr>
        <p:spPr>
          <a:xfrm>
            <a:off x="609600" y="2209800"/>
            <a:ext cx="3733800" cy="1754326"/>
          </a:xfrm>
          <a:prstGeom prst="rect">
            <a:avLst/>
          </a:prstGeom>
          <a:noFill/>
        </p:spPr>
        <p:txBody>
          <a:bodyPr wrap="square" rtlCol="0">
            <a:spAutoFit/>
          </a:bodyPr>
          <a:lstStyle/>
          <a:p>
            <a:pPr>
              <a:defRPr/>
            </a:pPr>
            <a:r>
              <a:rPr lang="en-US" dirty="0"/>
              <a:t>The Request message contains an identifier that is returned in the response. It is sent to the Home Agents </a:t>
            </a:r>
            <a:r>
              <a:rPr lang="en-US" dirty="0" err="1"/>
              <a:t>anycast</a:t>
            </a:r>
            <a:r>
              <a:rPr lang="en-US" dirty="0"/>
              <a:t> address for the mobile node’s home prefix.</a:t>
            </a:r>
          </a:p>
          <a:p>
            <a:endParaRPr lang="en-US" dirty="0"/>
          </a:p>
        </p:txBody>
      </p:sp>
      <p:pic>
        <p:nvPicPr>
          <p:cNvPr id="4100" name="Picture 4"/>
          <p:cNvPicPr>
            <a:picLocks noGrp="1" noChangeAspect="1" noChangeArrowheads="1"/>
          </p:cNvPicPr>
          <p:nvPr>
            <p:ph sz="quarter" idx="4"/>
          </p:nvPr>
        </p:nvPicPr>
        <p:blipFill>
          <a:blip r:embed="rId4" cstate="print"/>
          <a:srcRect/>
          <a:stretch>
            <a:fillRect/>
          </a:stretch>
        </p:blipFill>
        <p:spPr bwMode="auto">
          <a:xfrm>
            <a:off x="4648200" y="4267200"/>
            <a:ext cx="4191000" cy="1814541"/>
          </a:xfrm>
          <a:prstGeom prst="rect">
            <a:avLst/>
          </a:prstGeom>
          <a:noFill/>
          <a:ln w="9525">
            <a:noFill/>
            <a:miter lim="800000"/>
            <a:headEnd/>
            <a:tailEnd/>
          </a:ln>
        </p:spPr>
      </p:pic>
      <p:sp>
        <p:nvSpPr>
          <p:cNvPr id="15" name="TextBox 14"/>
          <p:cNvSpPr txBox="1"/>
          <p:nvPr/>
        </p:nvSpPr>
        <p:spPr>
          <a:xfrm>
            <a:off x="4724400" y="2209800"/>
            <a:ext cx="3810000" cy="2031325"/>
          </a:xfrm>
          <a:prstGeom prst="rect">
            <a:avLst/>
          </a:prstGeom>
          <a:noFill/>
        </p:spPr>
        <p:txBody>
          <a:bodyPr wrap="square" rtlCol="0">
            <a:spAutoFit/>
          </a:bodyPr>
          <a:lstStyle/>
          <a:p>
            <a:r>
              <a:rPr lang="en-US" dirty="0"/>
              <a:t>The MIPv6 Home Agent Address Discovery Reply message contains</a:t>
            </a:r>
          </a:p>
          <a:p>
            <a:r>
              <a:rPr lang="en-US" dirty="0"/>
              <a:t>the identifier from the corresponding request and one or more addresses of a home</a:t>
            </a:r>
          </a:p>
          <a:p>
            <a:r>
              <a:rPr lang="en-US" dirty="0"/>
              <a:t>agent willing to forward packets for the mobile node.</a:t>
            </a:r>
            <a:r>
              <a:rPr lang="en-US" dirty="0" smtClean="0"/>
              <a:t>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atinLnBrk="0"/>
            <a:r>
              <a:rPr lang="fr-FR" sz="2800" b="1" dirty="0"/>
              <a:t>8.4.4. Mobile </a:t>
            </a:r>
            <a:r>
              <a:rPr lang="fr-FR" sz="2800" b="1" dirty="0" err="1"/>
              <a:t>Prefix</a:t>
            </a:r>
            <a:r>
              <a:rPr lang="fr-FR" sz="2800" b="1" dirty="0"/>
              <a:t> </a:t>
            </a:r>
            <a:r>
              <a:rPr lang="fr-FR" sz="2800" b="1" dirty="0" err="1"/>
              <a:t>Solicitation</a:t>
            </a:r>
            <a:r>
              <a:rPr lang="fr-FR" sz="2800" b="1" dirty="0"/>
              <a:t>/</a:t>
            </a:r>
            <a:r>
              <a:rPr lang="fr-FR" sz="2800" b="1" dirty="0" err="1"/>
              <a:t>Advertisement</a:t>
            </a:r>
            <a:r>
              <a:rPr lang="fr-FR" sz="2800" b="1" dirty="0"/>
              <a:t> (ICMPv6 Types 146/147)</a:t>
            </a:r>
            <a:endParaRPr lang="en-US" sz="2800" dirty="0"/>
          </a:p>
        </p:txBody>
      </p:sp>
      <p:sp>
        <p:nvSpPr>
          <p:cNvPr id="6" name="Text Placeholder 5"/>
          <p:cNvSpPr>
            <a:spLocks noGrp="1"/>
          </p:cNvSpPr>
          <p:nvPr>
            <p:ph type="body" idx="1"/>
          </p:nvPr>
        </p:nvSpPr>
        <p:spPr/>
        <p:txBody>
          <a:bodyPr/>
          <a:lstStyle/>
          <a:p>
            <a:pPr latinLnBrk="0"/>
            <a:r>
              <a:rPr lang="en-US" dirty="0" smtClean="0"/>
              <a:t>Mobile Prefix Solicitation</a:t>
            </a:r>
            <a:endParaRPr lang="en-US" dirty="0"/>
          </a:p>
        </p:txBody>
      </p:sp>
      <p:sp>
        <p:nvSpPr>
          <p:cNvPr id="8" name="Text Placeholder 7"/>
          <p:cNvSpPr>
            <a:spLocks noGrp="1"/>
          </p:cNvSpPr>
          <p:nvPr>
            <p:ph type="body" sz="quarter" idx="3"/>
          </p:nvPr>
        </p:nvSpPr>
        <p:spPr>
          <a:xfrm>
            <a:off x="4419601" y="1535112"/>
            <a:ext cx="4724400" cy="674687"/>
          </a:xfrm>
        </p:spPr>
        <p:txBody>
          <a:bodyPr/>
          <a:lstStyle/>
          <a:p>
            <a:pPr latinLnBrk="0"/>
            <a:r>
              <a:rPr lang="en-US" dirty="0" smtClean="0"/>
              <a:t>Mobile Prefix Advertisement </a:t>
            </a:r>
            <a:endParaRPr lang="en-US" dirty="0"/>
          </a:p>
        </p:txBody>
      </p:sp>
      <p:pic>
        <p:nvPicPr>
          <p:cNvPr id="5122" name="Picture 2"/>
          <p:cNvPicPr>
            <a:picLocks noGrp="1" noChangeAspect="1" noChangeArrowheads="1"/>
          </p:cNvPicPr>
          <p:nvPr>
            <p:ph sz="half" idx="2"/>
          </p:nvPr>
        </p:nvPicPr>
        <p:blipFill>
          <a:blip r:embed="rId3" cstate="print"/>
          <a:srcRect/>
          <a:stretch>
            <a:fillRect/>
          </a:stretch>
        </p:blipFill>
        <p:spPr bwMode="auto">
          <a:xfrm>
            <a:off x="457200" y="4648200"/>
            <a:ext cx="4040188" cy="1464663"/>
          </a:xfrm>
          <a:prstGeom prst="rect">
            <a:avLst/>
          </a:prstGeom>
          <a:noFill/>
          <a:ln w="9525">
            <a:noFill/>
            <a:miter lim="800000"/>
            <a:headEnd/>
            <a:tailEnd/>
          </a:ln>
        </p:spPr>
      </p:pic>
      <p:pic>
        <p:nvPicPr>
          <p:cNvPr id="5123" name="Picture 3"/>
          <p:cNvPicPr>
            <a:picLocks noGrp="1" noChangeAspect="1" noChangeArrowheads="1"/>
          </p:cNvPicPr>
          <p:nvPr>
            <p:ph sz="quarter" idx="4"/>
          </p:nvPr>
        </p:nvPicPr>
        <p:blipFill>
          <a:blip r:embed="rId4" cstate="print"/>
          <a:srcRect/>
          <a:stretch>
            <a:fillRect/>
          </a:stretch>
        </p:blipFill>
        <p:spPr bwMode="auto">
          <a:xfrm>
            <a:off x="4572000" y="4648200"/>
            <a:ext cx="4041775" cy="1523948"/>
          </a:xfrm>
          <a:prstGeom prst="rect">
            <a:avLst/>
          </a:prstGeom>
          <a:noFill/>
          <a:ln w="9525">
            <a:noFill/>
            <a:miter lim="800000"/>
            <a:headEnd/>
            <a:tailEnd/>
          </a:ln>
        </p:spPr>
      </p:pic>
      <p:sp>
        <p:nvSpPr>
          <p:cNvPr id="12" name="TextBox 11"/>
          <p:cNvSpPr txBox="1"/>
          <p:nvPr/>
        </p:nvSpPr>
        <p:spPr>
          <a:xfrm>
            <a:off x="533400" y="2362200"/>
            <a:ext cx="3810000" cy="1477328"/>
          </a:xfrm>
          <a:prstGeom prst="rect">
            <a:avLst/>
          </a:prstGeom>
          <a:noFill/>
        </p:spPr>
        <p:txBody>
          <a:bodyPr wrap="square" rtlCol="0">
            <a:spAutoFit/>
          </a:bodyPr>
          <a:lstStyle/>
          <a:p>
            <a:r>
              <a:rPr lang="en-US" dirty="0"/>
              <a:t>The Mobile Prefix </a:t>
            </a:r>
            <a:r>
              <a:rPr lang="en-US" dirty="0" smtClean="0"/>
              <a:t>Solicitation message is </a:t>
            </a:r>
            <a:r>
              <a:rPr lang="en-US" dirty="0"/>
              <a:t>used to solicit a routing prefix update </a:t>
            </a:r>
            <a:r>
              <a:rPr lang="en-US" dirty="0" smtClean="0"/>
              <a:t>from an </a:t>
            </a:r>
            <a:r>
              <a:rPr lang="en-US" dirty="0"/>
              <a:t>HA when a node’s home address is about to become invalid.</a:t>
            </a:r>
          </a:p>
        </p:txBody>
      </p:sp>
      <p:sp>
        <p:nvSpPr>
          <p:cNvPr id="13" name="TextBox 12"/>
          <p:cNvSpPr txBox="1"/>
          <p:nvPr/>
        </p:nvSpPr>
        <p:spPr>
          <a:xfrm>
            <a:off x="4343400" y="2133600"/>
            <a:ext cx="4648200" cy="2308324"/>
          </a:xfrm>
          <a:prstGeom prst="rect">
            <a:avLst/>
          </a:prstGeom>
          <a:noFill/>
        </p:spPr>
        <p:txBody>
          <a:bodyPr wrap="square" rtlCol="0">
            <a:spAutoFit/>
          </a:bodyPr>
          <a:lstStyle/>
          <a:p>
            <a:r>
              <a:rPr lang="en-US" dirty="0"/>
              <a:t>The MIPv6 Mobile Prefix Advertisement message. The </a:t>
            </a:r>
            <a:r>
              <a:rPr lang="en-US" i="1" dirty="0"/>
              <a:t>Identifier </a:t>
            </a:r>
            <a:r>
              <a:rPr lang="en-US" i="1" dirty="0" smtClean="0"/>
              <a:t>field </a:t>
            </a:r>
            <a:r>
              <a:rPr lang="en-US" dirty="0" smtClean="0"/>
              <a:t>matches </a:t>
            </a:r>
            <a:r>
              <a:rPr lang="en-US" dirty="0"/>
              <a:t>the corresponding field in the solicitation. The </a:t>
            </a:r>
            <a:r>
              <a:rPr lang="en-US" i="1" dirty="0"/>
              <a:t>M (Managed) flag </a:t>
            </a:r>
            <a:r>
              <a:rPr lang="en-US" i="1" dirty="0" smtClean="0"/>
              <a:t>indicates </a:t>
            </a:r>
            <a:r>
              <a:rPr lang="en-US" dirty="0" smtClean="0"/>
              <a:t>that </a:t>
            </a:r>
            <a:r>
              <a:rPr lang="en-US" dirty="0"/>
              <a:t>the address is provided by a </a:t>
            </a:r>
            <a:r>
              <a:rPr lang="en-US" dirty="0" err="1"/>
              <a:t>stateful</a:t>
            </a:r>
            <a:r>
              <a:rPr lang="en-US" dirty="0"/>
              <a:t> configuration </a:t>
            </a:r>
            <a:r>
              <a:rPr lang="en-US" dirty="0" smtClean="0"/>
              <a:t>mechanism</a:t>
            </a:r>
            <a:r>
              <a:rPr lang="en-US" dirty="0"/>
              <a:t>. The </a:t>
            </a:r>
            <a:r>
              <a:rPr lang="en-US" i="1" dirty="0"/>
              <a:t>O (</a:t>
            </a:r>
            <a:r>
              <a:rPr lang="en-US" i="1" dirty="0" smtClean="0"/>
              <a:t>Other) </a:t>
            </a:r>
            <a:r>
              <a:rPr lang="en-US" dirty="0" smtClean="0"/>
              <a:t>flag </a:t>
            </a:r>
            <a:r>
              <a:rPr lang="en-US" dirty="0"/>
              <a:t>indicates that other information beyond the address is supplied by </a:t>
            </a:r>
            <a:r>
              <a:rPr lang="en-US" dirty="0" err="1" smtClean="0"/>
              <a:t>stateful</a:t>
            </a:r>
            <a:r>
              <a:rPr lang="en-US" dirty="0" smtClean="0"/>
              <a:t> mechanisms</a:t>
            </a:r>
            <a:r>
              <a:rPr lang="en-US" dirty="0"/>
              <a: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atinLnBrk="0"/>
            <a:r>
              <a:rPr lang="da-DK" b="1" dirty="0"/>
              <a:t>8.4.5. Mobile IPv6 Fast Handover Messages (ICMPv6 Type 154)</a:t>
            </a:r>
            <a:endParaRPr lang="en-US" dirty="0"/>
          </a:p>
        </p:txBody>
      </p:sp>
      <p:sp>
        <p:nvSpPr>
          <p:cNvPr id="4" name="Content Placeholder 3"/>
          <p:cNvSpPr>
            <a:spLocks noGrp="1"/>
          </p:cNvSpPr>
          <p:nvPr>
            <p:ph idx="1"/>
          </p:nvPr>
        </p:nvSpPr>
        <p:spPr/>
        <p:txBody>
          <a:bodyPr/>
          <a:lstStyle/>
          <a:p>
            <a:pPr latinLnBrk="0"/>
            <a:r>
              <a:rPr lang="en-US" dirty="0" smtClean="0"/>
              <a:t>It specifies </a:t>
            </a:r>
            <a:r>
              <a:rPr lang="en-US" dirty="0" smtClean="0"/>
              <a:t>methods for </a:t>
            </a:r>
            <a:r>
              <a:rPr lang="en-US" dirty="0" smtClean="0"/>
              <a:t>improving the IP-layer handoff latency when a mobile node moves from one network access </a:t>
            </a:r>
            <a:r>
              <a:rPr lang="en-US" dirty="0" smtClean="0"/>
              <a:t>point (AP</a:t>
            </a:r>
            <a:r>
              <a:rPr lang="en-US" dirty="0" smtClean="0"/>
              <a:t>) to another. </a:t>
            </a:r>
            <a:endParaRPr lang="en-US" dirty="0" smtClean="0"/>
          </a:p>
          <a:p>
            <a:pPr latinLnBrk="0"/>
            <a:r>
              <a:rPr lang="en-US" dirty="0" smtClean="0"/>
              <a:t>This </a:t>
            </a:r>
            <a:r>
              <a:rPr lang="en-US" dirty="0" smtClean="0"/>
              <a:t>is accomplished by predicting the routers and addressing information that will </a:t>
            </a:r>
            <a:r>
              <a:rPr lang="en-US" dirty="0" smtClean="0"/>
              <a:t>be used </a:t>
            </a:r>
            <a:r>
              <a:rPr lang="en-US" dirty="0" smtClean="0"/>
              <a:t>prior to the handoff taking place. </a:t>
            </a:r>
            <a:endParaRPr lang="en-US" dirty="0" smtClean="0"/>
          </a:p>
          <a:p>
            <a:pPr latinLnBrk="0"/>
            <a:r>
              <a:rPr lang="en-US" dirty="0" smtClean="0"/>
              <a:t>The </a:t>
            </a:r>
            <a:r>
              <a:rPr lang="en-US" dirty="0" smtClean="0"/>
              <a:t>protocol involves the discovery of so-called </a:t>
            </a:r>
            <a:r>
              <a:rPr lang="en-US" i="1" dirty="0" smtClean="0"/>
              <a:t>proxy routers </a:t>
            </a:r>
            <a:r>
              <a:rPr lang="en-US" i="1" dirty="0" smtClean="0"/>
              <a:t>, </a:t>
            </a:r>
            <a:r>
              <a:rPr lang="en-US" dirty="0" smtClean="0"/>
              <a:t>which </a:t>
            </a:r>
            <a:r>
              <a:rPr lang="en-US" dirty="0" smtClean="0"/>
              <a:t>behave like routers a mobile is likely to encounter after it is handed off to a new network.</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152401"/>
            <a:ext cx="6915151" cy="1143000"/>
          </a:xfrm>
        </p:spPr>
        <p:txBody>
          <a:bodyPr>
            <a:noAutofit/>
          </a:bodyPr>
          <a:lstStyle/>
          <a:p>
            <a:pPr latinLnBrk="0"/>
            <a:r>
              <a:rPr lang="en-US" sz="2800" b="1" dirty="0"/>
              <a:t>8.4.6. Multicast Listener Query/Report/Done (ICMPv6 Types 130/131/132)</a:t>
            </a:r>
            <a:endParaRPr lang="en-US" sz="2800" dirty="0"/>
          </a:p>
        </p:txBody>
      </p:sp>
      <p:sp>
        <p:nvSpPr>
          <p:cNvPr id="3" name="Content Placeholder 2"/>
          <p:cNvSpPr>
            <a:spLocks noGrp="1"/>
          </p:cNvSpPr>
          <p:nvPr>
            <p:ph idx="1"/>
          </p:nvPr>
        </p:nvSpPr>
        <p:spPr/>
        <p:txBody>
          <a:bodyPr>
            <a:normAutofit/>
          </a:bodyPr>
          <a:lstStyle/>
          <a:p>
            <a:pPr latinLnBrk="0"/>
            <a:r>
              <a:rPr lang="en-US" dirty="0" smtClean="0"/>
              <a:t>Multicast Listener Query (type value = 130) – enables the router to query for listeners:</a:t>
            </a:r>
          </a:p>
          <a:p>
            <a:pPr lvl="1" latinLnBrk="0"/>
            <a:r>
              <a:rPr lang="en-US" dirty="0" smtClean="0"/>
              <a:t>General query – enables the router to learn which multicast addresses have listeners.</a:t>
            </a:r>
          </a:p>
          <a:p>
            <a:pPr lvl="1" latinLnBrk="0"/>
            <a:r>
              <a:rPr lang="en-US" dirty="0" smtClean="0"/>
              <a:t>Multicast address specific query – determines whether a particular multicast address has any listeners</a:t>
            </a:r>
          </a:p>
          <a:p>
            <a:pPr latinLnBrk="0"/>
            <a:r>
              <a:rPr lang="en-US" dirty="0" smtClean="0"/>
              <a:t>Multicast Listener Report (type value = 131) – enables a multicast listener to reply to a router query indicating its desire to receive so-addressed multicast packets</a:t>
            </a:r>
          </a:p>
          <a:p>
            <a:pPr latinLnBrk="0"/>
            <a:r>
              <a:rPr lang="en-US" dirty="0" smtClean="0"/>
              <a:t>Multicast Listener Done (type value = 132) – allows a multicast listener to announce that it has finished listening to a given multicast addressed transmission. This message is send to the link-scoped all-routers multicast address, ff02::2.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228601"/>
            <a:ext cx="6840537" cy="1066800"/>
          </a:xfrm>
        </p:spPr>
        <p:txBody>
          <a:bodyPr/>
          <a:lstStyle/>
          <a:p>
            <a:pPr latinLnBrk="0"/>
            <a:r>
              <a:rPr lang="en-US" sz="2800" b="1" dirty="0" smtClean="0"/>
              <a:t>8.4.6. Multicast Listener Query/Report/Done (ICMPv6 Types 130/131/132)</a:t>
            </a:r>
            <a:endParaRPr lang="en-US" dirty="0"/>
          </a:p>
        </p:txBody>
      </p:sp>
      <p:sp>
        <p:nvSpPr>
          <p:cNvPr id="3" name="Content Placeholder 2"/>
          <p:cNvSpPr>
            <a:spLocks noGrp="1"/>
          </p:cNvSpPr>
          <p:nvPr>
            <p:ph sz="half" idx="1"/>
          </p:nvPr>
        </p:nvSpPr>
        <p:spPr>
          <a:xfrm>
            <a:off x="685800" y="1484313"/>
            <a:ext cx="4495800" cy="4611687"/>
          </a:xfrm>
        </p:spPr>
        <p:txBody>
          <a:bodyPr/>
          <a:lstStyle/>
          <a:p>
            <a:pPr latinLnBrk="0"/>
            <a:r>
              <a:rPr lang="en-US" sz="1800" dirty="0" smtClean="0"/>
              <a:t>The Maximum Response Time field, nonzero only in queries, gives the maximum number of milliseconds a host may delay sending a report in response to a query.</a:t>
            </a:r>
          </a:p>
          <a:p>
            <a:pPr latinLnBrk="0"/>
            <a:r>
              <a:rPr lang="en-US" sz="1800" dirty="0" smtClean="0"/>
              <a:t>The Multicast </a:t>
            </a:r>
            <a:r>
              <a:rPr lang="en-US" sz="1800" dirty="0" smtClean="0"/>
              <a:t>Address field is 0 for general queries and the address for which the router is interested </a:t>
            </a:r>
            <a:r>
              <a:rPr lang="en-US" sz="1800" dirty="0" smtClean="0"/>
              <a:t>in reports </a:t>
            </a:r>
            <a:r>
              <a:rPr lang="en-US" sz="1800" dirty="0" smtClean="0"/>
              <a:t>otherwise</a:t>
            </a:r>
            <a:r>
              <a:rPr lang="en-US" sz="1800" dirty="0" smtClean="0"/>
              <a:t>.</a:t>
            </a:r>
          </a:p>
          <a:p>
            <a:endParaRPr lang="en-US" sz="1800" dirty="0"/>
          </a:p>
        </p:txBody>
      </p:sp>
      <p:sp>
        <p:nvSpPr>
          <p:cNvPr id="5" name="Slide Number Placeholder 4"/>
          <p:cNvSpPr>
            <a:spLocks noGrp="1"/>
          </p:cNvSpPr>
          <p:nvPr>
            <p:ph type="sldNum" sz="quarter" idx="10"/>
          </p:nvPr>
        </p:nvSpPr>
        <p:spPr/>
        <p:txBody>
          <a:bodyPr/>
          <a:lstStyle/>
          <a:p>
            <a:fld id="{7C5B0AEE-055F-45BA-844C-E4603462A186}" type="slidenum">
              <a:rPr lang="ko-KR" altLang="en-US" smtClean="0">
                <a:solidFill>
                  <a:srgbClr val="333329"/>
                </a:solidFill>
              </a:rPr>
              <a:pPr/>
              <a:t>11</a:t>
            </a:fld>
            <a:endParaRPr lang="ko-KR" altLang="en-US" dirty="0">
              <a:solidFill>
                <a:srgbClr val="333329"/>
              </a:solidFill>
            </a:endParaRPr>
          </a:p>
        </p:txBody>
      </p:sp>
      <p:pic>
        <p:nvPicPr>
          <p:cNvPr id="6146" name="Picture 2"/>
          <p:cNvPicPr>
            <a:picLocks noGrp="1" noChangeAspect="1" noChangeArrowheads="1"/>
          </p:cNvPicPr>
          <p:nvPr>
            <p:ph sz="half" idx="2"/>
          </p:nvPr>
        </p:nvPicPr>
        <p:blipFill>
          <a:blip r:embed="rId3" cstate="print"/>
          <a:srcRect/>
          <a:stretch>
            <a:fillRect/>
          </a:stretch>
        </p:blipFill>
        <p:spPr bwMode="auto">
          <a:xfrm>
            <a:off x="5410199" y="2057400"/>
            <a:ext cx="3276601" cy="26510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atinLnBrk="0"/>
            <a:r>
              <a:rPr lang="en-US" sz="2800" b="1" dirty="0"/>
              <a:t>8.4.7. Version 2 Multicast Listener Discovery (MLDv2) (ICMPv6 Type 143)</a:t>
            </a:r>
            <a:endParaRPr lang="en-US" sz="2800" dirty="0"/>
          </a:p>
        </p:txBody>
      </p:sp>
      <p:sp>
        <p:nvSpPr>
          <p:cNvPr id="3" name="Content Placeholder 2"/>
          <p:cNvSpPr>
            <a:spLocks noGrp="1"/>
          </p:cNvSpPr>
          <p:nvPr>
            <p:ph idx="1"/>
          </p:nvPr>
        </p:nvSpPr>
        <p:spPr/>
        <p:txBody>
          <a:bodyPr>
            <a:normAutofit/>
          </a:bodyPr>
          <a:lstStyle/>
          <a:p>
            <a:pPr latinLnBrk="0"/>
            <a:r>
              <a:rPr lang="en-US" dirty="0" smtClean="0"/>
              <a:t>Multicast Listener Query</a:t>
            </a:r>
          </a:p>
          <a:p>
            <a:pPr lvl="1" latinLnBrk="0"/>
            <a:r>
              <a:rPr lang="en-US" dirty="0" smtClean="0"/>
              <a:t>General query and Multicast address specific query</a:t>
            </a:r>
          </a:p>
          <a:p>
            <a:pPr lvl="1" latinLnBrk="0"/>
            <a:r>
              <a:rPr lang="en-US" dirty="0" smtClean="0"/>
              <a:t>Multicast address and source specific query –determines whether a particular multicast address of a given source address(</a:t>
            </a:r>
            <a:r>
              <a:rPr lang="en-US" dirty="0" err="1" smtClean="0"/>
              <a:t>es</a:t>
            </a:r>
            <a:r>
              <a:rPr lang="en-US" dirty="0" smtClean="0"/>
              <a:t>) has any listeners.</a:t>
            </a:r>
            <a:endParaRPr lang="en-US" dirty="0" smtClean="0"/>
          </a:p>
          <a:p>
            <a:pPr latinLnBrk="0"/>
            <a:r>
              <a:rPr lang="en-US" dirty="0" smtClean="0"/>
              <a:t>Multicast Listener (v2) Report (type value = 143) – used by MLDv2 hosts to inform link-attached routers of its multicast listening state, for example, to which addresses it is listening or is not listening</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atinLnBrk="0"/>
            <a:r>
              <a:rPr lang="en-US" sz="2800" b="1" dirty="0"/>
              <a:t>8.4.7. Version 2 Multicast Listener Discovery (MLDv2) (ICMPv6 Type 143)</a:t>
            </a:r>
            <a:endParaRPr lang="en-US" sz="2800" dirty="0"/>
          </a:p>
        </p:txBody>
      </p:sp>
      <p:sp>
        <p:nvSpPr>
          <p:cNvPr id="4" name="Content Placeholder 3"/>
          <p:cNvSpPr>
            <a:spLocks noGrp="1"/>
          </p:cNvSpPr>
          <p:nvPr>
            <p:ph sz="half" idx="1"/>
          </p:nvPr>
        </p:nvSpPr>
        <p:spPr>
          <a:xfrm>
            <a:off x="228600" y="1484313"/>
            <a:ext cx="4322763" cy="4611687"/>
          </a:xfrm>
        </p:spPr>
        <p:txBody>
          <a:bodyPr/>
          <a:lstStyle/>
          <a:p>
            <a:pPr latinLnBrk="0"/>
            <a:r>
              <a:rPr lang="en-US" sz="1600" dirty="0" smtClean="0"/>
              <a:t>The </a:t>
            </a:r>
            <a:r>
              <a:rPr lang="en-US" sz="1600" dirty="0" smtClean="0"/>
              <a:t>Maximum Response Code field specifies the maximum time allowed before sending an </a:t>
            </a:r>
            <a:r>
              <a:rPr lang="en-US" sz="1600" dirty="0" smtClean="0"/>
              <a:t>MLD Response </a:t>
            </a:r>
            <a:r>
              <a:rPr lang="en-US" sz="1600" dirty="0" smtClean="0"/>
              <a:t>message</a:t>
            </a:r>
            <a:r>
              <a:rPr lang="en-US" sz="1600" dirty="0" smtClean="0"/>
              <a:t>.</a:t>
            </a:r>
          </a:p>
          <a:p>
            <a:pPr lvl="1" latinLnBrk="0"/>
            <a:r>
              <a:rPr lang="en-US" sz="1400" dirty="0" smtClean="0"/>
              <a:t>The value of this field is special and therefore is interpreted slightly differently </a:t>
            </a:r>
            <a:r>
              <a:rPr lang="en-US" sz="1400" dirty="0" smtClean="0"/>
              <a:t>than in </a:t>
            </a:r>
            <a:r>
              <a:rPr lang="en-US" sz="1400" dirty="0" smtClean="0"/>
              <a:t>MLDv1: if it is less than 32,768, the maximum response delay is set equal to the value (</a:t>
            </a:r>
            <a:r>
              <a:rPr lang="en-US" sz="1400" dirty="0" smtClean="0"/>
              <a:t>in milliseconds</a:t>
            </a:r>
            <a:r>
              <a:rPr lang="en-US" sz="1400" dirty="0" smtClean="0"/>
              <a:t>) as in MLDv1. If the value is equal to or greater than 32,769, the field encodes a </a:t>
            </a:r>
            <a:r>
              <a:rPr lang="en-US" sz="1400" dirty="0" smtClean="0"/>
              <a:t>floating point number</a:t>
            </a:r>
          </a:p>
          <a:p>
            <a:pPr latinLnBrk="0"/>
            <a:r>
              <a:rPr lang="en-US" sz="1600" dirty="0" smtClean="0"/>
              <a:t>The QRV (</a:t>
            </a:r>
            <a:r>
              <a:rPr lang="en-US" sz="1600" dirty="0" err="1" smtClean="0"/>
              <a:t>Querier</a:t>
            </a:r>
            <a:r>
              <a:rPr lang="en-US" sz="1600" dirty="0" smtClean="0"/>
              <a:t> Robustness Variable) field, if set, contains a value of no more than 7. If the </a:t>
            </a:r>
            <a:r>
              <a:rPr lang="en-US" sz="1600" dirty="0" smtClean="0"/>
              <a:t>sender’s internal </a:t>
            </a:r>
            <a:r>
              <a:rPr lang="en-US" sz="1600" dirty="0" smtClean="0"/>
              <a:t>QRV value exceeds 7, this field is set to 0</a:t>
            </a:r>
            <a:r>
              <a:rPr lang="en-US" sz="1600" dirty="0" smtClean="0"/>
              <a:t>.</a:t>
            </a:r>
          </a:p>
          <a:p>
            <a:pPr latinLnBrk="0"/>
            <a:r>
              <a:rPr lang="en-US" sz="1600" dirty="0" smtClean="0"/>
              <a:t>The Number of Sources (N) field indicates the number of source addresses present in the query</a:t>
            </a:r>
            <a:endParaRPr lang="en-US" sz="1600" dirty="0"/>
          </a:p>
        </p:txBody>
      </p:sp>
      <p:pic>
        <p:nvPicPr>
          <p:cNvPr id="7170" name="Picture 2"/>
          <p:cNvPicPr>
            <a:picLocks noGrp="1" noChangeAspect="1" noChangeArrowheads="1"/>
          </p:cNvPicPr>
          <p:nvPr>
            <p:ph sz="half" idx="2"/>
          </p:nvPr>
        </p:nvPicPr>
        <p:blipFill>
          <a:blip r:embed="rId3" cstate="print"/>
          <a:srcRect/>
          <a:stretch>
            <a:fillRect/>
          </a:stretch>
        </p:blipFill>
        <p:spPr bwMode="auto">
          <a:xfrm>
            <a:off x="5029200" y="1628958"/>
            <a:ext cx="3809999" cy="432239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228601"/>
            <a:ext cx="6840537" cy="1066800"/>
          </a:xfrm>
        </p:spPr>
        <p:txBody>
          <a:bodyPr>
            <a:noAutofit/>
          </a:bodyPr>
          <a:lstStyle/>
          <a:p>
            <a:pPr latinLnBrk="0"/>
            <a:r>
              <a:rPr lang="en-US" sz="2800" b="1" dirty="0"/>
              <a:t>8.4.8. Multicast Router Discovery (MRD) (IGMP Types 48/49/50, ICMPv6 Types 151/152/153</a:t>
            </a:r>
            <a:r>
              <a:rPr lang="en-US" sz="2800" b="1" dirty="0" smtClean="0"/>
              <a:t>)</a:t>
            </a:r>
            <a:endParaRPr lang="en-US" sz="2800" dirty="0"/>
          </a:p>
        </p:txBody>
      </p:sp>
      <p:sp>
        <p:nvSpPr>
          <p:cNvPr id="3" name="Content Placeholder 2"/>
          <p:cNvSpPr>
            <a:spLocks noGrp="1"/>
          </p:cNvSpPr>
          <p:nvPr>
            <p:ph idx="1"/>
          </p:nvPr>
        </p:nvSpPr>
        <p:spPr/>
        <p:txBody>
          <a:bodyPr/>
          <a:lstStyle/>
          <a:p>
            <a:pPr latinLnBrk="0"/>
            <a:r>
              <a:rPr lang="en-US" dirty="0" smtClean="0"/>
              <a:t>The multicast router discovery (MRD) process is defined to enable identification of routers actively engaged in multicast routing and to enable switches to determine which switch ports should be bridged in multicast communications. As such MRD packets are intended to be link-local with a hop limit of “1.” </a:t>
            </a:r>
          </a:p>
          <a:p>
            <a:pPr latinLnBrk="0"/>
            <a:r>
              <a:rPr lang="en-US" dirty="0" smtClean="0"/>
              <a:t>The IP address of the sender is used to indicate to </a:t>
            </a:r>
            <a:r>
              <a:rPr lang="en-US" dirty="0" smtClean="0"/>
              <a:t>a receiver </a:t>
            </a:r>
            <a:r>
              <a:rPr lang="en-US" dirty="0" smtClean="0"/>
              <a:t>the router that is able to forward multicast traffic. The message is sent </a:t>
            </a:r>
            <a:r>
              <a:rPr lang="en-US" dirty="0" smtClean="0"/>
              <a:t>to the </a:t>
            </a:r>
            <a:r>
              <a:rPr lang="en-US" dirty="0" smtClean="0"/>
              <a:t>All Snoopers multicast address (IPv4, 224.0.0.106; IPv6, </a:t>
            </a:r>
            <a:r>
              <a:rPr lang="en-US" dirty="0" smtClean="0"/>
              <a:t>ff02</a:t>
            </a:r>
            <a:r>
              <a:rPr lang="en-US" dirty="0" smtClean="0"/>
              <a:t>::6a</a:t>
            </a:r>
            <a:r>
              <a:rPr lang="en-US" dirty="0" smtClean="0"/>
              <a:t>).</a:t>
            </a:r>
          </a:p>
          <a:p>
            <a:pPr latinLnBrk="0"/>
            <a:endParaRPr lang="en-US" dirty="0"/>
          </a:p>
        </p:txBody>
      </p:sp>
      <p:pic>
        <p:nvPicPr>
          <p:cNvPr id="8194" name="Picture 2"/>
          <p:cNvPicPr>
            <a:picLocks noChangeAspect="1" noChangeArrowheads="1"/>
          </p:cNvPicPr>
          <p:nvPr/>
        </p:nvPicPr>
        <p:blipFill>
          <a:blip r:embed="rId3" cstate="print"/>
          <a:srcRect/>
          <a:stretch>
            <a:fillRect/>
          </a:stretch>
        </p:blipFill>
        <p:spPr bwMode="auto">
          <a:xfrm>
            <a:off x="2514600" y="4724400"/>
            <a:ext cx="6086475" cy="1323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1" y="152401"/>
            <a:ext cx="7143750" cy="1143000"/>
          </a:xfrm>
        </p:spPr>
        <p:txBody>
          <a:bodyPr>
            <a:noAutofit/>
          </a:bodyPr>
          <a:lstStyle/>
          <a:p>
            <a:pPr latinLnBrk="0"/>
            <a:r>
              <a:rPr lang="en-US" sz="2800" b="1" dirty="0"/>
              <a:t>8.4.8. Multicast Router Discovery (MRD) (IGMP Types 48/49/50, ICMPv6 Types 151/152/153</a:t>
            </a:r>
            <a:r>
              <a:rPr lang="en-US" sz="2800" b="1" dirty="0" smtClean="0"/>
              <a:t>)</a:t>
            </a:r>
            <a:endParaRPr lang="en-US" sz="2800" dirty="0"/>
          </a:p>
        </p:txBody>
      </p:sp>
      <p:sp>
        <p:nvSpPr>
          <p:cNvPr id="3" name="Content Placeholder 2"/>
          <p:cNvSpPr>
            <a:spLocks noGrp="1"/>
          </p:cNvSpPr>
          <p:nvPr>
            <p:ph idx="1"/>
          </p:nvPr>
        </p:nvSpPr>
        <p:spPr/>
        <p:txBody>
          <a:bodyPr>
            <a:normAutofit/>
          </a:bodyPr>
          <a:lstStyle/>
          <a:p>
            <a:pPr latinLnBrk="0"/>
            <a:r>
              <a:rPr lang="en-US" dirty="0" smtClean="0"/>
              <a:t>MRD for IPv6 utilizes three ICMPv6 message types:</a:t>
            </a:r>
          </a:p>
          <a:p>
            <a:pPr lvl="1" latinLnBrk="0"/>
            <a:r>
              <a:rPr lang="en-US" dirty="0" smtClean="0"/>
              <a:t>Multicast Router Advertisement (ICMPv6 type = 151) – a router periodically advertises or responds to solicitations using this message sent to the “All-Snoopers” multicast address (ff02::6a) to advertise its participation in multicast forwarding</a:t>
            </a:r>
          </a:p>
          <a:p>
            <a:pPr lvl="1" latinLnBrk="0"/>
            <a:r>
              <a:rPr lang="en-US" dirty="0" smtClean="0"/>
              <a:t>Multicast Router Solicitation (ICMPv6 type = 152) – enables a node to solicit a multicast router advertisement message for MRD</a:t>
            </a:r>
          </a:p>
          <a:p>
            <a:pPr lvl="1" latinLnBrk="0"/>
            <a:r>
              <a:rPr lang="en-US" dirty="0" smtClean="0"/>
              <a:t>Multicast Router Termination (ICMPv6 = 152) – sent by a router to indicate it is on longer engaged in multicast message forwarding.</a:t>
            </a:r>
            <a:endParaRPr lang="en-US" dirty="0"/>
          </a:p>
        </p:txBody>
      </p:sp>
    </p:spTree>
  </p:cSld>
  <p:clrMapOvr>
    <a:masterClrMapping/>
  </p:clrMapOvr>
</p:sld>
</file>

<file path=ppt/theme/theme1.xml><?xml version="1.0" encoding="utf-8"?>
<a:theme xmlns:a="http://schemas.openxmlformats.org/drawingml/2006/main" name="사암">
  <a:themeElements>
    <a:clrScheme name="사암 1">
      <a:dk1>
        <a:srgbClr val="333333"/>
      </a:dk1>
      <a:lt1>
        <a:srgbClr val="BAB9A0"/>
      </a:lt1>
      <a:dk2>
        <a:srgbClr val="000000"/>
      </a:dk2>
      <a:lt2>
        <a:srgbClr val="333329"/>
      </a:lt2>
      <a:accent1>
        <a:srgbClr val="F4F3D9"/>
      </a:accent1>
      <a:accent2>
        <a:srgbClr val="E09142"/>
      </a:accent2>
      <a:accent3>
        <a:srgbClr val="D9D9CD"/>
      </a:accent3>
      <a:accent4>
        <a:srgbClr val="2A2A2A"/>
      </a:accent4>
      <a:accent5>
        <a:srgbClr val="F8F8E9"/>
      </a:accent5>
      <a:accent6>
        <a:srgbClr val="CB833B"/>
      </a:accent6>
      <a:hlink>
        <a:srgbClr val="AE4828"/>
      </a:hlink>
      <a:folHlink>
        <a:srgbClr val="6A6954"/>
      </a:folHlink>
    </a:clrScheme>
    <a:fontScheme name="사암">
      <a:majorFont>
        <a:latin typeface="Franklin Gothic Medium"/>
        <a:ea typeface="굴림"/>
        <a:cs typeface=""/>
      </a:majorFont>
      <a:minorFont>
        <a:latin typeface="Tahoma"/>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alpha val="5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0" tIns="0" rIns="0" bIns="0" numCol="1" anchor="ctr" anchorCtr="0" compatLnSpc="1">
        <a:prstTxWarp prst="textNoShape">
          <a:avLst/>
        </a:prstTxWarp>
        <a:spAutoFit/>
      </a:bodyPr>
      <a:lstStyle>
        <a:defPPr marL="742950" marR="0" indent="-285750" algn="ctr" defTabSz="914400" rtl="0" eaLnBrk="1" fontAlgn="t" latinLnBrk="1" hangingPunct="1">
          <a:lnSpc>
            <a:spcPct val="100000"/>
          </a:lnSpc>
          <a:spcBef>
            <a:spcPct val="50000"/>
          </a:spcBef>
          <a:spcAft>
            <a:spcPct val="0"/>
          </a:spcAft>
          <a:buClr>
            <a:schemeClr val="folHlink"/>
          </a:buClr>
          <a:buSzPct val="80000"/>
          <a:buFont typeface="Wingdings" pitchFamily="2" charset="2"/>
          <a:buNone/>
          <a:tabLst/>
          <a:defRPr kumimoji="1" lang="en-US" sz="1800" b="0" i="0" u="none" strike="noStrike" cap="none" normalizeH="0" baseline="0" smtClean="0">
            <a:ln>
              <a:noFill/>
            </a:ln>
            <a:solidFill>
              <a:srgbClr val="0000FF"/>
            </a:solidFill>
            <a:effectLst/>
            <a:latin typeface="Arial" charset="0"/>
            <a:ea typeface="굴림" charset="-127"/>
          </a:defRPr>
        </a:defPPr>
      </a:lstStyle>
    </a:spDef>
    <a:lnDef>
      <a:spPr bwMode="auto">
        <a:xfrm>
          <a:off x="0" y="0"/>
          <a:ext cx="1" cy="1"/>
        </a:xfrm>
        <a:custGeom>
          <a:avLst/>
          <a:gdLst/>
          <a:ahLst/>
          <a:cxnLst/>
          <a:rect l="0" t="0" r="0" b="0"/>
          <a:pathLst/>
        </a:custGeom>
        <a:solidFill>
          <a:schemeClr val="accent1">
            <a:alpha val="50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0" tIns="0" rIns="0" bIns="0" numCol="1" anchor="ctr" anchorCtr="0" compatLnSpc="1">
        <a:prstTxWarp prst="textNoShape">
          <a:avLst/>
        </a:prstTxWarp>
        <a:spAutoFit/>
      </a:bodyPr>
      <a:lstStyle>
        <a:defPPr marL="742950" marR="0" indent="-285750" algn="ctr" defTabSz="914400" rtl="0" eaLnBrk="1" fontAlgn="t" latinLnBrk="1" hangingPunct="1">
          <a:lnSpc>
            <a:spcPct val="100000"/>
          </a:lnSpc>
          <a:spcBef>
            <a:spcPct val="50000"/>
          </a:spcBef>
          <a:spcAft>
            <a:spcPct val="0"/>
          </a:spcAft>
          <a:buClr>
            <a:schemeClr val="folHlink"/>
          </a:buClr>
          <a:buSzPct val="80000"/>
          <a:buFont typeface="Wingdings" pitchFamily="2" charset="2"/>
          <a:buNone/>
          <a:tabLst/>
          <a:defRPr kumimoji="1" lang="en-US" sz="1800" b="0" i="0" u="none" strike="noStrike" cap="none" normalizeH="0" baseline="0" smtClean="0">
            <a:ln>
              <a:noFill/>
            </a:ln>
            <a:solidFill>
              <a:srgbClr val="0000FF"/>
            </a:solidFill>
            <a:effectLst/>
            <a:latin typeface="Arial" charset="0"/>
            <a:ea typeface="굴림" charset="-127"/>
          </a:defRPr>
        </a:defPPr>
      </a:lstStyle>
    </a:lnDef>
  </a:objectDefaults>
  <a:extraClrSchemeLst>
    <a:extraClrScheme>
      <a:clrScheme name="사암 1">
        <a:dk1>
          <a:srgbClr val="333333"/>
        </a:dk1>
        <a:lt1>
          <a:srgbClr val="BAB9A0"/>
        </a:lt1>
        <a:dk2>
          <a:srgbClr val="000000"/>
        </a:dk2>
        <a:lt2>
          <a:srgbClr val="333329"/>
        </a:lt2>
        <a:accent1>
          <a:srgbClr val="F4F3D9"/>
        </a:accent1>
        <a:accent2>
          <a:srgbClr val="E09142"/>
        </a:accent2>
        <a:accent3>
          <a:srgbClr val="D9D9CD"/>
        </a:accent3>
        <a:accent4>
          <a:srgbClr val="2A2A2A"/>
        </a:accent4>
        <a:accent5>
          <a:srgbClr val="F8F8E9"/>
        </a:accent5>
        <a:accent6>
          <a:srgbClr val="CB833B"/>
        </a:accent6>
        <a:hlink>
          <a:srgbClr val="AE4828"/>
        </a:hlink>
        <a:folHlink>
          <a:srgbClr val="6A6954"/>
        </a:folHlink>
      </a:clrScheme>
      <a:clrMap bg1="lt1" tx1="dk1" bg2="lt2" tx2="dk2" accent1="accent1" accent2="accent2" accent3="accent3" accent4="accent4" accent5="accent5" accent6="accent6" hlink="hlink" folHlink="folHlink"/>
    </a:extraClrScheme>
    <a:extraClrScheme>
      <a:clrScheme name="사암 2">
        <a:dk1>
          <a:srgbClr val="333333"/>
        </a:dk1>
        <a:lt1>
          <a:srgbClr val="BDB9BF"/>
        </a:lt1>
        <a:dk2>
          <a:srgbClr val="000000"/>
        </a:dk2>
        <a:lt2>
          <a:srgbClr val="333329"/>
        </a:lt2>
        <a:accent1>
          <a:srgbClr val="F4F3D9"/>
        </a:accent1>
        <a:accent2>
          <a:srgbClr val="E09142"/>
        </a:accent2>
        <a:accent3>
          <a:srgbClr val="DBD9DC"/>
        </a:accent3>
        <a:accent4>
          <a:srgbClr val="2A2A2A"/>
        </a:accent4>
        <a:accent5>
          <a:srgbClr val="F8F8E9"/>
        </a:accent5>
        <a:accent6>
          <a:srgbClr val="CB833B"/>
        </a:accent6>
        <a:hlink>
          <a:srgbClr val="AE4828"/>
        </a:hlink>
        <a:folHlink>
          <a:srgbClr val="6A6954"/>
        </a:folHlink>
      </a:clrScheme>
      <a:clrMap bg1="lt1" tx1="dk1" bg2="lt2" tx2="dk2" accent1="accent1" accent2="accent2" accent3="accent3" accent4="accent4" accent5="accent5" accent6="accent6" hlink="hlink" folHlink="folHlink"/>
    </a:extraClrScheme>
    <a:extraClrScheme>
      <a:clrScheme name="사암 3">
        <a:dk1>
          <a:srgbClr val="3D3D3D"/>
        </a:dk1>
        <a:lt1>
          <a:srgbClr val="EAEAEA"/>
        </a:lt1>
        <a:dk2>
          <a:srgbClr val="000000"/>
        </a:dk2>
        <a:lt2>
          <a:srgbClr val="333333"/>
        </a:lt2>
        <a:accent1>
          <a:srgbClr val="FFFFFF"/>
        </a:accent1>
        <a:accent2>
          <a:srgbClr val="969696"/>
        </a:accent2>
        <a:accent3>
          <a:srgbClr val="F3F3F3"/>
        </a:accent3>
        <a:accent4>
          <a:srgbClr val="333333"/>
        </a:accent4>
        <a:accent5>
          <a:srgbClr val="FFFFFF"/>
        </a:accent5>
        <a:accent6>
          <a:srgbClr val="878787"/>
        </a:accent6>
        <a:hlink>
          <a:srgbClr val="4D4D4D"/>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556</TotalTime>
  <Words>1800</Words>
  <Application>Microsoft Office PowerPoint</Application>
  <PresentationFormat>On-screen Show (4:3)</PresentationFormat>
  <Paragraphs>106</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사암</vt:lpstr>
      <vt:lpstr>8.4. ICMP Query/ Informational Messages </vt:lpstr>
      <vt:lpstr>Echo Request/Reply (ping) (ICMPv4 Types 0/8, ICMPv6 Types 129/128)</vt:lpstr>
      <vt:lpstr>Ping</vt:lpstr>
      <vt:lpstr>Ping contd</vt:lpstr>
      <vt:lpstr>8.4.2. Router Discovery: Router Solicitation and Advertisement (ICMPv4 Types 9, 10)</vt:lpstr>
      <vt:lpstr>8.4.2. Router Discovery: Router Solicitation and Advertisement (ICMPv4 Types 9, 10)</vt:lpstr>
      <vt:lpstr>8.4.3. Home Agent Address Discovery Request/Reply (ICMPv6 Types 144/145)</vt:lpstr>
      <vt:lpstr>8.4.4. Mobile Prefix Solicitation/Advertisement (ICMPv6 Types 146/147)</vt:lpstr>
      <vt:lpstr>8.4.5. Mobile IPv6 Fast Handover Messages (ICMPv6 Type 154)</vt:lpstr>
      <vt:lpstr>8.4.6. Multicast Listener Query/Report/Done (ICMPv6 Types 130/131/132)</vt:lpstr>
      <vt:lpstr>8.4.6. Multicast Listener Query/Report/Done (ICMPv6 Types 130/131/132)</vt:lpstr>
      <vt:lpstr>8.4.7. Version 2 Multicast Listener Discovery (MLDv2) (ICMPv6 Type 143)</vt:lpstr>
      <vt:lpstr>8.4.7. Version 2 Multicast Listener Discovery (MLDv2) (ICMPv6 Type 143)</vt:lpstr>
      <vt:lpstr>8.4.8. Multicast Router Discovery (MRD) (IGMP Types 48/49/50, ICMPv6 Types 151/152/153)</vt:lpstr>
      <vt:lpstr>8.4.8. Multicast Router Discovery (MRD) (IGMP Types 48/49/50, ICMPv6 Types 151/152/153)</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8.4</dc:title>
  <dc:creator>lab</dc:creator>
  <cp:lastModifiedBy>lab</cp:lastModifiedBy>
  <cp:revision>58</cp:revision>
  <dcterms:created xsi:type="dcterms:W3CDTF">2015-11-03T03:10:23Z</dcterms:created>
  <dcterms:modified xsi:type="dcterms:W3CDTF">2015-11-03T12:26:35Z</dcterms:modified>
</cp:coreProperties>
</file>