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2" r:id="rId9"/>
    <p:sldId id="282" r:id="rId10"/>
    <p:sldId id="283" r:id="rId11"/>
    <p:sldId id="273" r:id="rId12"/>
    <p:sldId id="274" r:id="rId13"/>
    <p:sldId id="275" r:id="rId14"/>
    <p:sldId id="276" r:id="rId15"/>
    <p:sldId id="284" r:id="rId16"/>
    <p:sldId id="278" r:id="rId17"/>
    <p:sldId id="279" r:id="rId18"/>
    <p:sldId id="280" r:id="rId19"/>
    <p:sldId id="281" r:id="rId20"/>
  </p:sldIdLst>
  <p:sldSz cx="9144000" cy="6858000" type="screen4x3"/>
  <p:notesSz cx="10234613" cy="7099300"/>
  <p:custDataLst>
    <p:tags r:id="rId23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1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1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1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1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7CD4"/>
    <a:srgbClr val="6969CD"/>
    <a:srgbClr val="EAEAEA"/>
    <a:srgbClr val="B2B2B2"/>
    <a:srgbClr val="93AEFB"/>
    <a:srgbClr val="AABFFC"/>
    <a:srgbClr val="E2C442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03" autoAdjust="0"/>
    <p:restoredTop sz="92934" autoAdjust="0"/>
  </p:normalViewPr>
  <p:slideViewPr>
    <p:cSldViewPr snapToGrid="0">
      <p:cViewPr>
        <p:scale>
          <a:sx n="75" d="100"/>
          <a:sy n="75" d="100"/>
        </p:scale>
        <p:origin x="-2580" y="-7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5475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37" tIns="45769" rIns="91537" bIns="45769" numCol="1" anchor="t" anchorCtr="0" compatLnSpc="1">
            <a:prstTxWarp prst="textNoShape">
              <a:avLst/>
            </a:prstTxWarp>
          </a:bodyPr>
          <a:lstStyle>
            <a:lvl1pPr algn="l" defTabSz="915988">
              <a:defRPr sz="1200">
                <a:latin typeface="Tahoma" charset="0"/>
                <a:ea typeface="굴림" charset="-127"/>
              </a:defRPr>
            </a:lvl1pPr>
          </a:lstStyle>
          <a:p>
            <a:endParaRPr lang="en-US" altLang="ko-KR"/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799138" y="0"/>
            <a:ext cx="4435475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37" tIns="45769" rIns="91537" bIns="45769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ahoma" charset="0"/>
                <a:ea typeface="굴림" charset="-127"/>
              </a:defRPr>
            </a:lvl1pPr>
          </a:lstStyle>
          <a:p>
            <a:endParaRPr lang="en-US" altLang="ko-KR"/>
          </a:p>
        </p:txBody>
      </p:sp>
      <p:sp>
        <p:nvSpPr>
          <p:cNvPr id="143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745288"/>
            <a:ext cx="4435475" cy="35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37" tIns="45769" rIns="91537" bIns="45769" numCol="1" anchor="b" anchorCtr="0" compatLnSpc="1">
            <a:prstTxWarp prst="textNoShape">
              <a:avLst/>
            </a:prstTxWarp>
          </a:bodyPr>
          <a:lstStyle>
            <a:lvl1pPr algn="l" defTabSz="915988">
              <a:defRPr sz="1200">
                <a:latin typeface="Tahoma" charset="0"/>
                <a:ea typeface="굴림" charset="-127"/>
              </a:defRPr>
            </a:lvl1pPr>
          </a:lstStyle>
          <a:p>
            <a:endParaRPr lang="en-US" altLang="ko-KR"/>
          </a:p>
        </p:txBody>
      </p:sp>
      <p:sp>
        <p:nvSpPr>
          <p:cNvPr id="143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799138" y="6745288"/>
            <a:ext cx="4435475" cy="35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37" tIns="45769" rIns="91537" bIns="45769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ahoma" charset="0"/>
                <a:ea typeface="굴림" charset="-127"/>
              </a:defRPr>
            </a:lvl1pPr>
          </a:lstStyle>
          <a:p>
            <a:fld id="{9E555C6A-1AD1-4F66-B4A3-CD69E1194C91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932795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73575" cy="38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37" tIns="45769" rIns="91537" bIns="45769" numCol="1" anchor="t" anchorCtr="0" compatLnSpc="1">
            <a:prstTxWarp prst="textNoShape">
              <a:avLst/>
            </a:prstTxWarp>
          </a:bodyPr>
          <a:lstStyle>
            <a:lvl1pPr algn="l" defTabSz="915988">
              <a:defRPr sz="1200">
                <a:latin typeface="Tahoma" charset="0"/>
              </a:defRPr>
            </a:lvl1pPr>
          </a:lstStyle>
          <a:p>
            <a:endParaRPr lang="de-DE"/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851525" y="0"/>
            <a:ext cx="4357688" cy="38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37" tIns="45769" rIns="91537" bIns="45769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ahoma" charset="0"/>
              </a:defRPr>
            </a:lvl1pPr>
          </a:lstStyle>
          <a:p>
            <a:endParaRPr lang="de-DE"/>
          </a:p>
        </p:txBody>
      </p:sp>
      <p:sp>
        <p:nvSpPr>
          <p:cNvPr id="18637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3332163" y="546100"/>
            <a:ext cx="3557587" cy="26685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6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77950" y="3378200"/>
            <a:ext cx="7456488" cy="321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37" tIns="45769" rIns="91537" bIns="457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86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757988"/>
            <a:ext cx="4473575" cy="32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37" tIns="45769" rIns="91537" bIns="45769" numCol="1" anchor="b" anchorCtr="0" compatLnSpc="1">
            <a:prstTxWarp prst="textNoShape">
              <a:avLst/>
            </a:prstTxWarp>
          </a:bodyPr>
          <a:lstStyle>
            <a:lvl1pPr algn="l" defTabSz="915988">
              <a:defRPr sz="1200">
                <a:latin typeface="Tahoma" charset="0"/>
              </a:defRPr>
            </a:lvl1pPr>
          </a:lstStyle>
          <a:p>
            <a:endParaRPr lang="de-DE"/>
          </a:p>
        </p:txBody>
      </p:sp>
      <p:sp>
        <p:nvSpPr>
          <p:cNvPr id="186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851525" y="6757988"/>
            <a:ext cx="4357688" cy="32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37" tIns="45769" rIns="91537" bIns="45769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ahoma" charset="0"/>
              </a:defRPr>
            </a:lvl1pPr>
          </a:lstStyle>
          <a:p>
            <a:fld id="{4038FB60-920D-48DE-9C56-F24529ABFB02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54269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6D7BBE-A3FD-473A-A213-B7ACF6B0D8C1}" type="slidenum">
              <a:rPr lang="de-DE"/>
              <a:pPr/>
              <a:t>1</a:t>
            </a:fld>
            <a:endParaRPr lang="de-DE"/>
          </a:p>
        </p:txBody>
      </p:sp>
      <p:sp>
        <p:nvSpPr>
          <p:cNvPr id="40243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2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31D332-52A7-4588-90A3-BB0D28E23E2C}" type="slidenum">
              <a:rPr lang="de-DE"/>
              <a:pPr/>
              <a:t>2</a:t>
            </a:fld>
            <a:endParaRPr lang="de-DE"/>
          </a:p>
        </p:txBody>
      </p:sp>
      <p:sp>
        <p:nvSpPr>
          <p:cNvPr id="40345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3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281E05-6139-4DFD-BA4C-649E63EF7D26}" type="slidenum">
              <a:rPr lang="de-DE"/>
              <a:pPr/>
              <a:t>3</a:t>
            </a:fld>
            <a:endParaRPr lang="de-DE"/>
          </a:p>
        </p:txBody>
      </p:sp>
      <p:sp>
        <p:nvSpPr>
          <p:cNvPr id="46694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6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A8C7D1-C60A-44BB-95B6-3F681E0F531F}" type="slidenum">
              <a:rPr lang="de-DE"/>
              <a:pPr/>
              <a:t>4</a:t>
            </a:fld>
            <a:endParaRPr lang="de-DE"/>
          </a:p>
        </p:txBody>
      </p:sp>
      <p:sp>
        <p:nvSpPr>
          <p:cNvPr id="4679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7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D55E84-23AA-49E9-B5A1-6909854FDBC8}" type="slidenum">
              <a:rPr lang="de-DE"/>
              <a:pPr/>
              <a:t>5</a:t>
            </a:fld>
            <a:endParaRPr lang="de-DE"/>
          </a:p>
        </p:txBody>
      </p:sp>
      <p:sp>
        <p:nvSpPr>
          <p:cNvPr id="4689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8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990600" y="1400175"/>
            <a:ext cx="7772400" cy="1143000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de-DE" noProof="0" smtClean="0"/>
              <a:t>Klicken Sie, um </a:t>
            </a:r>
            <a:r>
              <a:rPr lang="en-US" altLang="ko-KR" noProof="0" smtClean="0"/>
              <a:t>das</a:t>
            </a:r>
            <a:r>
              <a:rPr lang="de-DE" noProof="0" smtClean="0"/>
              <a:t> Titelformat zu bearbeiten</a:t>
            </a:r>
          </a:p>
        </p:txBody>
      </p:sp>
      <p:sp>
        <p:nvSpPr>
          <p:cNvPr id="14950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35088" y="2933700"/>
            <a:ext cx="6400800" cy="2052638"/>
          </a:xfrm>
        </p:spPr>
        <p:txBody>
          <a:bodyPr/>
          <a:lstStyle>
            <a:lvl1pPr marL="0" indent="0" algn="ctr">
              <a:buFont typeface="Symbol" pitchFamily="18" charset="2"/>
              <a:buNone/>
              <a:defRPr sz="2800"/>
            </a:lvl1pPr>
          </a:lstStyle>
          <a:p>
            <a:pPr lvl="0"/>
            <a:r>
              <a:rPr lang="de-DE" noProof="0" smtClean="0"/>
              <a:t>Klicken </a:t>
            </a:r>
            <a:r>
              <a:rPr lang="en-US" altLang="ko-KR" noProof="0" smtClean="0"/>
              <a:t>Sie</a:t>
            </a:r>
            <a:r>
              <a:rPr lang="de-DE" noProof="0" smtClean="0"/>
              <a:t>, um das Format des Untertitelmasters zu bearbeiten</a:t>
            </a:r>
          </a:p>
        </p:txBody>
      </p:sp>
      <p:sp>
        <p:nvSpPr>
          <p:cNvPr id="149513" name="Rectangle 9"/>
          <p:cNvSpPr>
            <a:spLocks noChangeArrowheads="1"/>
          </p:cNvSpPr>
          <p:nvPr/>
        </p:nvSpPr>
        <p:spPr bwMode="auto">
          <a:xfrm>
            <a:off x="3124200" y="5962650"/>
            <a:ext cx="4648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altLang="ko-KR" sz="1800">
                <a:latin typeface="Tahoma" charset="0"/>
                <a:ea typeface="굴림" charset="-127"/>
              </a:rPr>
              <a:t>Computer Networks Group</a:t>
            </a:r>
          </a:p>
          <a:p>
            <a:pPr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de-DE" sz="1800">
                <a:latin typeface="Tahoma" charset="0"/>
              </a:rPr>
              <a:t>Universität Paderborn</a:t>
            </a:r>
            <a:endParaRPr lang="en-US" altLang="ko-KR" sz="1800">
              <a:latin typeface="Tahoma" charset="0"/>
              <a:ea typeface="굴림" charset="-127"/>
            </a:endParaRPr>
          </a:p>
        </p:txBody>
      </p:sp>
      <p:sp>
        <p:nvSpPr>
          <p:cNvPr id="149516" name="Line 12"/>
          <p:cNvSpPr>
            <a:spLocks noChangeShapeType="1"/>
          </p:cNvSpPr>
          <p:nvPr/>
        </p:nvSpPr>
        <p:spPr bwMode="auto">
          <a:xfrm>
            <a:off x="750888" y="2220913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49517" name="Line 13"/>
          <p:cNvSpPr>
            <a:spLocks noChangeShapeType="1"/>
          </p:cNvSpPr>
          <p:nvPr/>
        </p:nvSpPr>
        <p:spPr bwMode="auto">
          <a:xfrm>
            <a:off x="512763" y="2752725"/>
            <a:ext cx="8207375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pic>
        <p:nvPicPr>
          <p:cNvPr id="149519" name="Picture 15" descr="uni-logo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388" y="5967413"/>
            <a:ext cx="65722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9: Localization &amp; positioning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1049FA-ED28-442A-A25E-0EA64960446B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71585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9: Localization &amp; positioning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2DFFF3-AFC8-4B5E-B070-67881E6FDAF7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10859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23863" y="914400"/>
            <a:ext cx="4167187" cy="5191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743450" y="914400"/>
            <a:ext cx="4168775" cy="5191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9: Localization &amp; positioning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D0C760-BC8B-4CA0-93FF-6AFFC251A436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79456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9: Localization &amp; positioning</a:t>
            </a: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DFA5D7-EC3E-41EF-8608-1075FB00F216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78376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9: Localization &amp; positioning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A74D0A-2B60-4A6C-8511-27836DAFC480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20757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9: Localization &amp; positioning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D87EFA-FE28-46A0-91F3-B737A870C7DF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95569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9: Localization &amp; positioning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8D96B7-FD38-47C2-BA08-1958A2420BE2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66863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9: Localization &amp; positioning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F815F9-0942-4DBB-9C4F-BA4BE1926E01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27229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9: Localization &amp; positioning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C7C6A4-B862-43A2-BE15-94B34AD28265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68372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11963" y="150813"/>
            <a:ext cx="2132012" cy="5954712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12750" y="150813"/>
            <a:ext cx="6246813" cy="5954712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9: Localization &amp; positioning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783CED-FFFF-47C3-99BE-42D600BCF2DD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98960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12750" y="150813"/>
            <a:ext cx="8531225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Klicken Sie, um das Titelformat zu bearbeiten</a:t>
            </a:r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3863" y="914400"/>
            <a:ext cx="8488362" cy="519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Klicken Sie, um die Formate des Vorlagentextes zu bearbeiten</a:t>
            </a:r>
          </a:p>
          <a:p>
            <a:pPr lvl="1"/>
            <a:r>
              <a:rPr lang="en-US" altLang="ko-KR" smtClean="0"/>
              <a:t>Zweite Ebene</a:t>
            </a:r>
          </a:p>
          <a:p>
            <a:pPr lvl="2"/>
            <a:r>
              <a:rPr lang="en-US" altLang="ko-KR" smtClean="0"/>
              <a:t>Dritte Ebene</a:t>
            </a:r>
          </a:p>
          <a:p>
            <a:pPr lvl="3"/>
            <a:r>
              <a:rPr lang="en-US" altLang="ko-KR" smtClean="0"/>
              <a:t>Vierte Ebene</a:t>
            </a:r>
          </a:p>
          <a:p>
            <a:pPr lvl="4"/>
            <a:r>
              <a:rPr lang="en-US" altLang="ko-KR" smtClean="0"/>
              <a:t>Fünfte Ebene</a:t>
            </a:r>
          </a:p>
        </p:txBody>
      </p:sp>
      <p:sp>
        <p:nvSpPr>
          <p:cNvPr id="148502" name="Line 22"/>
          <p:cNvSpPr>
            <a:spLocks noChangeShapeType="1"/>
          </p:cNvSpPr>
          <p:nvPr/>
        </p:nvSpPr>
        <p:spPr bwMode="auto">
          <a:xfrm>
            <a:off x="319088" y="252413"/>
            <a:ext cx="0" cy="69215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48504" name="Line 24"/>
          <p:cNvSpPr>
            <a:spLocks noChangeShapeType="1"/>
          </p:cNvSpPr>
          <p:nvPr/>
        </p:nvSpPr>
        <p:spPr bwMode="auto">
          <a:xfrm>
            <a:off x="157163" y="784225"/>
            <a:ext cx="8829675" cy="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48505" name="Line 25"/>
          <p:cNvSpPr>
            <a:spLocks noChangeShapeType="1"/>
          </p:cNvSpPr>
          <p:nvPr/>
        </p:nvSpPr>
        <p:spPr bwMode="auto">
          <a:xfrm>
            <a:off x="157163" y="6240463"/>
            <a:ext cx="8829675" cy="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48506" name="Rectangle 2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38175" y="6340475"/>
            <a:ext cx="15906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400">
                <a:ea typeface="굴림" charset="-127"/>
              </a:defRPr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148507" name="Rectangle 2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81250" y="6340475"/>
            <a:ext cx="567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>
                <a:ea typeface="굴림" charset="-127"/>
              </a:defRPr>
            </a:lvl1pPr>
          </a:lstStyle>
          <a:p>
            <a:r>
              <a:rPr lang="en-US" altLang="ko-KR"/>
              <a:t>Ad hoc &amp; sensor networs - Ch 9: Localization &amp; positioning</a:t>
            </a:r>
          </a:p>
        </p:txBody>
      </p:sp>
      <p:sp>
        <p:nvSpPr>
          <p:cNvPr id="148508" name="Rectangle 2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01025" y="6340475"/>
            <a:ext cx="6667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ea typeface="굴림" charset="-127"/>
              </a:defRPr>
            </a:lvl1pPr>
          </a:lstStyle>
          <a:p>
            <a:fld id="{95B60B04-9962-4890-86BD-AE778E094A50}" type="slidenum">
              <a:rPr lang="en-US" altLang="ko-KR"/>
              <a:pPr/>
              <a:t>‹#›</a:t>
            </a:fld>
            <a:endParaRPr lang="en-US" altLang="ko-KR"/>
          </a:p>
        </p:txBody>
      </p:sp>
      <p:pic>
        <p:nvPicPr>
          <p:cNvPr id="148510" name="Picture 30" descr="uni-logo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97613"/>
            <a:ext cx="515938" cy="56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9pPr>
    </p:titleStyle>
    <p:bodyStyle>
      <a:lvl1pPr marL="2857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200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2000">
          <a:solidFill>
            <a:schemeClr val="tx1"/>
          </a:solidFill>
          <a:latin typeface="+mn-lt"/>
        </a:defRPr>
      </a:lvl2pPr>
      <a:lvl3pPr marL="12382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>
          <a:solidFill>
            <a:schemeClr val="tx1"/>
          </a:solidFill>
          <a:latin typeface="+mn-lt"/>
        </a:defRPr>
      </a:lvl3pPr>
      <a:lvl4pPr marL="16192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4pPr>
      <a:lvl5pPr marL="20002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5pPr>
      <a:lvl6pPr marL="24574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6pPr>
      <a:lvl7pPr marL="29146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7pPr>
      <a:lvl8pPr marL="33718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8pPr>
      <a:lvl9pPr marL="38290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982663"/>
            <a:ext cx="7772400" cy="1560512"/>
          </a:xfrm>
        </p:spPr>
        <p:txBody>
          <a:bodyPr/>
          <a:lstStyle/>
          <a:p>
            <a:r>
              <a:rPr lang="de-DE"/>
              <a:t>Ad hoc and Sensor Networks</a:t>
            </a:r>
            <a:br>
              <a:rPr lang="de-DE"/>
            </a:br>
            <a:r>
              <a:rPr lang="en-US" altLang="ko-KR">
                <a:ea typeface="굴림" charset="-127"/>
              </a:rPr>
              <a:t>Chapter 9: Localization &amp; positioning</a:t>
            </a:r>
            <a:endParaRPr lang="de-DE"/>
          </a:p>
        </p:txBody>
      </p:sp>
      <p:sp>
        <p:nvSpPr>
          <p:cNvPr id="30515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  <a:p>
            <a:r>
              <a:rPr lang="de-DE"/>
              <a:t>Holger Karl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9: Localization &amp; positioning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4EE9D-1570-48FF-B74C-FEB34934B58C}" type="slidenum">
              <a:rPr lang="en-US" altLang="ko-KR"/>
              <a:pPr/>
              <a:t>2</a:t>
            </a:fld>
            <a:endParaRPr lang="en-US" altLang="ko-KR"/>
          </a:p>
        </p:txBody>
      </p:sp>
      <p:sp>
        <p:nvSpPr>
          <p:cNvPr id="306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Goals of this chapter</a:t>
            </a:r>
          </a:p>
        </p:txBody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Means for a node to determine its physical position (with respect to some coordinate system) or symbolic location </a:t>
            </a:r>
          </a:p>
          <a:p>
            <a:r>
              <a:rPr lang="en-US" altLang="ko-KR">
                <a:ea typeface="굴림" charset="-127"/>
              </a:rPr>
              <a:t>Using the help of </a:t>
            </a:r>
          </a:p>
          <a:p>
            <a:pPr lvl="1"/>
            <a:r>
              <a:rPr lang="en-US" altLang="ko-KR">
                <a:ea typeface="굴림" charset="-127"/>
              </a:rPr>
              <a:t>Anchor nodes that know their position</a:t>
            </a:r>
          </a:p>
          <a:p>
            <a:pPr lvl="1"/>
            <a:r>
              <a:rPr lang="en-US" altLang="ko-KR">
                <a:ea typeface="굴림" charset="-127"/>
              </a:rPr>
              <a:t>Directly adjacent</a:t>
            </a:r>
          </a:p>
          <a:p>
            <a:pPr lvl="1"/>
            <a:r>
              <a:rPr lang="en-US" altLang="ko-KR">
                <a:ea typeface="굴림" charset="-127"/>
              </a:rPr>
              <a:t>Over multiple hops</a:t>
            </a:r>
          </a:p>
          <a:p>
            <a:pPr lvl="1"/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Using different means to determine distances/angles locally</a:t>
            </a:r>
          </a:p>
          <a:p>
            <a:pPr lvl="1"/>
            <a:endParaRPr lang="en-US" altLang="ko-KR"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9: Localization &amp; positioning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A5CCB-91CD-4174-AB8C-B4582B8D9295}" type="slidenum">
              <a:rPr lang="en-US" altLang="ko-KR"/>
              <a:pPr/>
              <a:t>3</a:t>
            </a:fld>
            <a:endParaRPr lang="en-US" altLang="ko-KR"/>
          </a:p>
        </p:txBody>
      </p:sp>
      <p:sp>
        <p:nvSpPr>
          <p:cNvPr id="448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Overview</a:t>
            </a:r>
          </a:p>
        </p:txBody>
      </p:sp>
      <p:sp>
        <p:nvSpPr>
          <p:cNvPr id="448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굴림" charset="-127"/>
            </a:endParaRPr>
          </a:p>
          <a:p>
            <a:r>
              <a:rPr lang="en-US" altLang="ko-KR" b="1" i="1">
                <a:solidFill>
                  <a:schemeClr val="tx2"/>
                </a:solidFill>
                <a:ea typeface="굴림" charset="-127"/>
              </a:rPr>
              <a:t>Basic approaches</a:t>
            </a:r>
          </a:p>
          <a:p>
            <a:r>
              <a:rPr lang="en-US" altLang="ko-KR">
                <a:ea typeface="굴림" charset="-127"/>
              </a:rPr>
              <a:t>Trilateration</a:t>
            </a:r>
          </a:p>
          <a:p>
            <a:r>
              <a:rPr lang="en-US" altLang="ko-KR">
                <a:ea typeface="굴림" charset="-127"/>
              </a:rPr>
              <a:t>Multihop schemes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9: Localization &amp; positioning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AE20F-4875-415E-BDB8-36806FF46C04}" type="slidenum">
              <a:rPr lang="en-US" altLang="ko-KR"/>
              <a:pPr/>
              <a:t>4</a:t>
            </a:fld>
            <a:endParaRPr lang="en-US" altLang="ko-KR"/>
          </a:p>
        </p:txBody>
      </p:sp>
      <p:sp>
        <p:nvSpPr>
          <p:cNvPr id="449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Localization &amp; positioning</a:t>
            </a:r>
          </a:p>
        </p:txBody>
      </p:sp>
      <p:sp>
        <p:nvSpPr>
          <p:cNvPr id="449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Determine </a:t>
            </a:r>
            <a:r>
              <a:rPr lang="en-US" altLang="ko-KR" b="1" i="1">
                <a:ea typeface="굴림" charset="-127"/>
              </a:rPr>
              <a:t>physical position</a:t>
            </a:r>
            <a:r>
              <a:rPr lang="en-US" altLang="ko-KR">
                <a:ea typeface="굴림" charset="-127"/>
              </a:rPr>
              <a:t> or </a:t>
            </a:r>
            <a:r>
              <a:rPr lang="en-US" altLang="ko-KR" b="1" i="1">
                <a:ea typeface="굴림" charset="-127"/>
              </a:rPr>
              <a:t>logical location</a:t>
            </a:r>
          </a:p>
          <a:p>
            <a:pPr lvl="1"/>
            <a:r>
              <a:rPr lang="en-US" altLang="ko-KR">
                <a:ea typeface="굴림" charset="-127"/>
              </a:rPr>
              <a:t>Coordinate system or symbolic reference</a:t>
            </a:r>
          </a:p>
          <a:p>
            <a:pPr lvl="1"/>
            <a:r>
              <a:rPr lang="en-US" altLang="ko-KR">
                <a:ea typeface="굴림" charset="-127"/>
              </a:rPr>
              <a:t>Absolute or relative coordinates</a:t>
            </a:r>
          </a:p>
          <a:p>
            <a:r>
              <a:rPr lang="en-US" altLang="ko-KR">
                <a:ea typeface="굴림" charset="-127"/>
              </a:rPr>
              <a:t>Options</a:t>
            </a:r>
          </a:p>
          <a:p>
            <a:pPr lvl="1"/>
            <a:r>
              <a:rPr lang="en-US" altLang="ko-KR">
                <a:ea typeface="굴림" charset="-127"/>
              </a:rPr>
              <a:t>Centralized or distributed computation</a:t>
            </a:r>
          </a:p>
          <a:p>
            <a:pPr lvl="1"/>
            <a:r>
              <a:rPr lang="en-US" altLang="ko-KR">
                <a:ea typeface="굴림" charset="-127"/>
              </a:rPr>
              <a:t>Scale (indoors, outdoors, global, …)</a:t>
            </a:r>
          </a:p>
          <a:p>
            <a:pPr lvl="1"/>
            <a:r>
              <a:rPr lang="en-US" altLang="ko-KR">
                <a:ea typeface="굴림" charset="-127"/>
              </a:rPr>
              <a:t>Sources of information</a:t>
            </a:r>
          </a:p>
          <a:p>
            <a:r>
              <a:rPr lang="en-US" altLang="ko-KR">
                <a:ea typeface="굴림" charset="-127"/>
              </a:rPr>
              <a:t>Metrics</a:t>
            </a:r>
          </a:p>
          <a:p>
            <a:pPr lvl="1"/>
            <a:r>
              <a:rPr lang="en-US" altLang="ko-KR">
                <a:ea typeface="굴림" charset="-127"/>
              </a:rPr>
              <a:t>Accuracy (how close is an estimated position to the real position?)</a:t>
            </a:r>
          </a:p>
          <a:p>
            <a:pPr lvl="1"/>
            <a:r>
              <a:rPr lang="en-US" altLang="ko-KR">
                <a:ea typeface="굴림" charset="-127"/>
              </a:rPr>
              <a:t>Precision (for repeated position determinations, how often is a given accuracy achieved?)</a:t>
            </a:r>
          </a:p>
          <a:p>
            <a:pPr lvl="1"/>
            <a:r>
              <a:rPr lang="en-US" altLang="ko-KR">
                <a:ea typeface="굴림" charset="-127"/>
              </a:rPr>
              <a:t>Costs, energy consumption, …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7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9: Localization &amp; positioning</a:t>
            </a:r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D91DE-953E-42B2-A5A2-7D5CEF71A122}" type="slidenum">
              <a:rPr lang="en-US" altLang="ko-KR"/>
              <a:pPr/>
              <a:t>5</a:t>
            </a:fld>
            <a:endParaRPr lang="en-US" altLang="ko-KR"/>
          </a:p>
        </p:txBody>
      </p:sp>
      <p:sp>
        <p:nvSpPr>
          <p:cNvPr id="450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Main approaches (information sources)</a:t>
            </a:r>
          </a:p>
        </p:txBody>
      </p:sp>
      <p:sp>
        <p:nvSpPr>
          <p:cNvPr id="450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863" y="914400"/>
            <a:ext cx="4727575" cy="51911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ko-KR" sz="2000">
                <a:ea typeface="굴림" charset="-127"/>
              </a:rPr>
              <a:t>Proximity</a:t>
            </a:r>
          </a:p>
          <a:p>
            <a:pPr lvl="1">
              <a:lnSpc>
                <a:spcPct val="90000"/>
              </a:lnSpc>
            </a:pPr>
            <a:r>
              <a:rPr lang="en-US" altLang="ko-KR" sz="1800">
                <a:ea typeface="굴림" charset="-127"/>
              </a:rPr>
              <a:t>Exploit finite range of wireless communication</a:t>
            </a:r>
          </a:p>
          <a:p>
            <a:pPr lvl="1">
              <a:lnSpc>
                <a:spcPct val="90000"/>
              </a:lnSpc>
            </a:pPr>
            <a:r>
              <a:rPr lang="en-US" altLang="ko-KR" sz="1800">
                <a:ea typeface="굴림" charset="-127"/>
              </a:rPr>
              <a:t>E.g.: easy to determine location </a:t>
            </a:r>
            <a:br>
              <a:rPr lang="en-US" altLang="ko-KR" sz="1800">
                <a:ea typeface="굴림" charset="-127"/>
              </a:rPr>
            </a:br>
            <a:r>
              <a:rPr lang="en-US" altLang="ko-KR" sz="1800">
                <a:ea typeface="굴림" charset="-127"/>
              </a:rPr>
              <a:t>in a room with infrared room </a:t>
            </a:r>
            <a:br>
              <a:rPr lang="en-US" altLang="ko-KR" sz="1800">
                <a:ea typeface="굴림" charset="-127"/>
              </a:rPr>
            </a:br>
            <a:r>
              <a:rPr lang="en-US" altLang="ko-KR" sz="1800">
                <a:ea typeface="굴림" charset="-127"/>
              </a:rPr>
              <a:t>number announcements</a:t>
            </a:r>
          </a:p>
          <a:p>
            <a:pPr>
              <a:lnSpc>
                <a:spcPct val="90000"/>
              </a:lnSpc>
            </a:pPr>
            <a:r>
              <a:rPr lang="en-US" altLang="ko-KR" sz="2000">
                <a:ea typeface="굴림" charset="-127"/>
              </a:rPr>
              <a:t>(Tri-/Multi-)</a:t>
            </a:r>
            <a:r>
              <a:rPr lang="en-US" altLang="ko-KR" sz="2000" b="1" i="1">
                <a:ea typeface="굴림" charset="-127"/>
              </a:rPr>
              <a:t>lateration </a:t>
            </a:r>
            <a:r>
              <a:rPr lang="en-US" altLang="ko-KR" sz="2000">
                <a:ea typeface="굴림" charset="-127"/>
              </a:rPr>
              <a:t>and  </a:t>
            </a:r>
            <a:r>
              <a:rPr lang="en-US" altLang="ko-KR" sz="2000" b="1" i="1">
                <a:ea typeface="굴림" charset="-127"/>
              </a:rPr>
              <a:t>angulation</a:t>
            </a:r>
          </a:p>
          <a:p>
            <a:pPr lvl="1">
              <a:lnSpc>
                <a:spcPct val="90000"/>
              </a:lnSpc>
            </a:pPr>
            <a:r>
              <a:rPr lang="en-US" altLang="ko-KR" sz="1800">
                <a:ea typeface="굴림" charset="-127"/>
              </a:rPr>
              <a:t>Use distance or angle estimates, simple geometry to compute position estimates</a:t>
            </a:r>
          </a:p>
          <a:p>
            <a:pPr>
              <a:lnSpc>
                <a:spcPct val="90000"/>
              </a:lnSpc>
            </a:pPr>
            <a:r>
              <a:rPr lang="en-US" altLang="ko-KR" sz="2000">
                <a:ea typeface="굴림" charset="-127"/>
              </a:rPr>
              <a:t>Scene analysis </a:t>
            </a:r>
          </a:p>
          <a:p>
            <a:pPr lvl="1">
              <a:lnSpc>
                <a:spcPct val="90000"/>
              </a:lnSpc>
            </a:pPr>
            <a:r>
              <a:rPr lang="en-US" altLang="ko-KR" sz="1800">
                <a:ea typeface="굴림" charset="-127"/>
              </a:rPr>
              <a:t>Radio environment has characteristic “signatures” </a:t>
            </a:r>
          </a:p>
          <a:p>
            <a:pPr lvl="1">
              <a:lnSpc>
                <a:spcPct val="90000"/>
              </a:lnSpc>
            </a:pPr>
            <a:r>
              <a:rPr lang="en-US" altLang="ko-KR" sz="1800">
                <a:ea typeface="굴림" charset="-127"/>
              </a:rPr>
              <a:t>Can be measured beforehand, stored, compared with current situation </a:t>
            </a:r>
          </a:p>
        </p:txBody>
      </p:sp>
      <p:pic>
        <p:nvPicPr>
          <p:cNvPr id="450566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350" y="3968750"/>
            <a:ext cx="3525838" cy="224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8F8F8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567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300" y="787400"/>
            <a:ext cx="4203700" cy="289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8F8F8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12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9: Localization &amp; positioning</a:t>
            </a:r>
          </a:p>
        </p:txBody>
      </p:sp>
      <p:sp>
        <p:nvSpPr>
          <p:cNvPr id="13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F706B-B7AA-4B50-961C-0459BDD9B3ED}" type="slidenum">
              <a:rPr lang="en-US" altLang="ko-KR"/>
              <a:pPr/>
              <a:t>6</a:t>
            </a:fld>
            <a:endParaRPr lang="en-US" altLang="ko-KR"/>
          </a:p>
        </p:txBody>
      </p:sp>
      <p:sp>
        <p:nvSpPr>
          <p:cNvPr id="451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Estimating distances – RSSI </a:t>
            </a:r>
          </a:p>
        </p:txBody>
      </p:sp>
      <p:sp>
        <p:nvSpPr>
          <p:cNvPr id="451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863" y="914400"/>
            <a:ext cx="8720137" cy="5191125"/>
          </a:xfrm>
        </p:spPr>
        <p:txBody>
          <a:bodyPr/>
          <a:lstStyle/>
          <a:p>
            <a:r>
              <a:rPr lang="en-US" altLang="ko-KR">
                <a:ea typeface="굴림" charset="-127"/>
              </a:rPr>
              <a:t>Received Signal Strength Indicator</a:t>
            </a:r>
          </a:p>
          <a:p>
            <a:pPr lvl="1"/>
            <a:r>
              <a:rPr lang="en-US" altLang="ko-KR">
                <a:ea typeface="굴림" charset="-127"/>
              </a:rPr>
              <a:t>Send out signal of known strength, use received signal strength and path loss coefficient to estimate distance</a:t>
            </a:r>
          </a:p>
          <a:p>
            <a:pPr lvl="1"/>
            <a:endParaRPr lang="en-US" altLang="ko-KR">
              <a:ea typeface="굴림" charset="-127"/>
            </a:endParaRPr>
          </a:p>
          <a:p>
            <a:pPr lvl="1"/>
            <a:endParaRPr lang="en-US" altLang="ko-KR">
              <a:ea typeface="굴림" charset="-127"/>
            </a:endParaRPr>
          </a:p>
          <a:p>
            <a:pPr lvl="1"/>
            <a:endParaRPr lang="en-US" altLang="ko-KR">
              <a:ea typeface="굴림" charset="-127"/>
            </a:endParaRPr>
          </a:p>
          <a:p>
            <a:pPr lvl="1"/>
            <a:r>
              <a:rPr lang="en-US" altLang="ko-KR">
                <a:ea typeface="굴림" charset="-127"/>
              </a:rPr>
              <a:t>Problem: Highly error-prone process – Shown: PDF for a fixed RSSI</a:t>
            </a:r>
          </a:p>
        </p:txBody>
      </p:sp>
      <p:pic>
        <p:nvPicPr>
          <p:cNvPr id="451593" name="Picture 9" descr="clip_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425" y="3643313"/>
            <a:ext cx="6281738" cy="239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1594" name="Text Box 10"/>
          <p:cNvSpPr txBox="1">
            <a:spLocks noChangeArrowheads="1"/>
          </p:cNvSpPr>
          <p:nvPr/>
        </p:nvSpPr>
        <p:spPr bwMode="auto">
          <a:xfrm>
            <a:off x="2735263" y="5964238"/>
            <a:ext cx="1173162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>
                <a:ea typeface="굴림" charset="-127"/>
              </a:rPr>
              <a:t>Distance</a:t>
            </a:r>
          </a:p>
        </p:txBody>
      </p:sp>
      <p:sp>
        <p:nvSpPr>
          <p:cNvPr id="451595" name="Text Box 11"/>
          <p:cNvSpPr txBox="1">
            <a:spLocks noChangeArrowheads="1"/>
          </p:cNvSpPr>
          <p:nvPr/>
        </p:nvSpPr>
        <p:spPr bwMode="auto">
          <a:xfrm>
            <a:off x="4808538" y="5835650"/>
            <a:ext cx="1173162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>
                <a:ea typeface="굴림" charset="-127"/>
              </a:rPr>
              <a:t>Distance</a:t>
            </a:r>
          </a:p>
        </p:txBody>
      </p:sp>
      <p:sp>
        <p:nvSpPr>
          <p:cNvPr id="451596" name="Text Box 12"/>
          <p:cNvSpPr txBox="1">
            <a:spLocks noChangeArrowheads="1"/>
          </p:cNvSpPr>
          <p:nvPr/>
        </p:nvSpPr>
        <p:spPr bwMode="auto">
          <a:xfrm>
            <a:off x="6786563" y="5837238"/>
            <a:ext cx="1878012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>
                <a:ea typeface="굴림" charset="-127"/>
              </a:rPr>
              <a:t>Signal strength</a:t>
            </a:r>
          </a:p>
        </p:txBody>
      </p:sp>
      <p:sp>
        <p:nvSpPr>
          <p:cNvPr id="451597" name="Text Box 13"/>
          <p:cNvSpPr txBox="1">
            <a:spLocks noChangeArrowheads="1"/>
          </p:cNvSpPr>
          <p:nvPr/>
        </p:nvSpPr>
        <p:spPr bwMode="auto">
          <a:xfrm rot="-5400000">
            <a:off x="974726" y="4560887"/>
            <a:ext cx="1181100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ko-KR">
                <a:ea typeface="굴림" charset="-127"/>
              </a:rPr>
              <a:t>PDF</a:t>
            </a:r>
          </a:p>
        </p:txBody>
      </p:sp>
      <p:sp>
        <p:nvSpPr>
          <p:cNvPr id="451598" name="Text Box 14"/>
          <p:cNvSpPr txBox="1">
            <a:spLocks noChangeArrowheads="1"/>
          </p:cNvSpPr>
          <p:nvPr/>
        </p:nvSpPr>
        <p:spPr bwMode="auto">
          <a:xfrm rot="-5400000">
            <a:off x="4818063" y="4125912"/>
            <a:ext cx="1181100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ko-KR">
                <a:ea typeface="굴림" charset="-127"/>
              </a:rPr>
              <a:t>PDF</a:t>
            </a:r>
          </a:p>
        </p:txBody>
      </p:sp>
      <p:pic>
        <p:nvPicPr>
          <p:cNvPr id="451599" name="Picture 15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525" y="2125663"/>
            <a:ext cx="41529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9: Localization &amp; positioning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457CE-7296-4455-803B-0519E67D8003}" type="slidenum">
              <a:rPr lang="en-US" altLang="ko-KR"/>
              <a:pPr/>
              <a:t>7</a:t>
            </a:fld>
            <a:endParaRPr lang="en-US" altLang="ko-KR"/>
          </a:p>
        </p:txBody>
      </p:sp>
      <p:sp>
        <p:nvSpPr>
          <p:cNvPr id="452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Estimating distances – other means</a:t>
            </a:r>
          </a:p>
        </p:txBody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Time of arrival (ToA)</a:t>
            </a:r>
          </a:p>
          <a:p>
            <a:pPr lvl="1"/>
            <a:r>
              <a:rPr lang="en-US" altLang="ko-KR">
                <a:ea typeface="굴림" charset="-127"/>
              </a:rPr>
              <a:t>Use time of transmission, propagation speed, time of arrival to compute distance</a:t>
            </a:r>
          </a:p>
          <a:p>
            <a:pPr lvl="1"/>
            <a:r>
              <a:rPr lang="en-US" altLang="ko-KR">
                <a:ea typeface="굴림" charset="-127"/>
              </a:rPr>
              <a:t>Problem: Exact time synchronization</a:t>
            </a:r>
          </a:p>
          <a:p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Time Difference of Arrival (TDoA)</a:t>
            </a:r>
          </a:p>
          <a:p>
            <a:pPr lvl="1"/>
            <a:r>
              <a:rPr lang="en-US" altLang="ko-KR">
                <a:ea typeface="굴림" charset="-127"/>
              </a:rPr>
              <a:t>Use two different signals with different propagation speeds</a:t>
            </a:r>
          </a:p>
          <a:p>
            <a:pPr lvl="1"/>
            <a:r>
              <a:rPr lang="en-US" altLang="ko-KR">
                <a:ea typeface="굴림" charset="-127"/>
              </a:rPr>
              <a:t>Example: ultrasound and radio signal</a:t>
            </a:r>
          </a:p>
          <a:p>
            <a:pPr lvl="2"/>
            <a:r>
              <a:rPr lang="en-US" altLang="ko-KR">
                <a:ea typeface="굴림" charset="-127"/>
              </a:rPr>
              <a:t>Propagation time of radio negligible compared to ultrasound</a:t>
            </a:r>
          </a:p>
          <a:p>
            <a:pPr lvl="1"/>
            <a:r>
              <a:rPr lang="en-US" altLang="ko-KR">
                <a:ea typeface="굴림" charset="-127"/>
              </a:rPr>
              <a:t>Compute difference between arrival times to compute distance</a:t>
            </a:r>
          </a:p>
          <a:p>
            <a:pPr lvl="1"/>
            <a:r>
              <a:rPr lang="en-US" altLang="ko-KR">
                <a:ea typeface="굴림" charset="-127"/>
              </a:rPr>
              <a:t>Problem: Calibration, expensive/energy-intensive hardware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9: Localization &amp; positioning</a:t>
            </a: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DB77A-1BEB-4BF3-A3C6-1B9FF5168231}" type="slidenum">
              <a:rPr lang="en-US" altLang="ko-KR"/>
              <a:pPr/>
              <a:t>8</a:t>
            </a:fld>
            <a:endParaRPr lang="en-US" altLang="ko-KR"/>
          </a:p>
        </p:txBody>
      </p:sp>
      <p:sp>
        <p:nvSpPr>
          <p:cNvPr id="453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Determining angles</a:t>
            </a:r>
          </a:p>
        </p:txBody>
      </p:sp>
      <p:sp>
        <p:nvSpPr>
          <p:cNvPr id="453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Directional antennas</a:t>
            </a:r>
          </a:p>
          <a:p>
            <a:pPr lvl="1"/>
            <a:r>
              <a:rPr lang="en-US" altLang="ko-KR">
                <a:ea typeface="굴림" charset="-127"/>
              </a:rPr>
              <a:t>On the node</a:t>
            </a:r>
          </a:p>
          <a:p>
            <a:pPr lvl="1"/>
            <a:r>
              <a:rPr lang="en-US" altLang="ko-KR">
                <a:ea typeface="굴림" charset="-127"/>
              </a:rPr>
              <a:t>Mechanically rotating or electrically “steerable”</a:t>
            </a:r>
          </a:p>
          <a:p>
            <a:pPr lvl="1"/>
            <a:r>
              <a:rPr lang="en-US" altLang="ko-KR">
                <a:ea typeface="굴림" charset="-127"/>
              </a:rPr>
              <a:t>On several access points</a:t>
            </a:r>
          </a:p>
          <a:p>
            <a:pPr lvl="2"/>
            <a:r>
              <a:rPr lang="en-US" altLang="ko-KR">
                <a:ea typeface="굴림" charset="-127"/>
              </a:rPr>
              <a:t>Rotating at different offsets</a:t>
            </a:r>
          </a:p>
          <a:p>
            <a:pPr lvl="2"/>
            <a:r>
              <a:rPr lang="en-US" altLang="ko-KR">
                <a:ea typeface="굴림" charset="-127"/>
              </a:rPr>
              <a:t>Time between beacons allows to compute angles</a:t>
            </a:r>
          </a:p>
        </p:txBody>
      </p:sp>
      <p:pic>
        <p:nvPicPr>
          <p:cNvPr id="453815" name="Picture 18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013" y="3067050"/>
            <a:ext cx="4168775" cy="295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8F8F8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9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9: Localization &amp; positioning</a:t>
            </a:r>
          </a:p>
        </p:txBody>
      </p:sp>
      <p:sp>
        <p:nvSpPr>
          <p:cNvPr id="10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BB2AD-5CC3-4C6C-8975-2C73EA6232C4}" type="slidenum">
              <a:rPr lang="en-US" altLang="ko-KR"/>
              <a:pPr/>
              <a:t>9</a:t>
            </a:fld>
            <a:endParaRPr lang="en-US" altLang="ko-KR"/>
          </a:p>
        </p:txBody>
      </p:sp>
      <p:sp>
        <p:nvSpPr>
          <p:cNvPr id="463874" name="Rectangle 2"/>
          <p:cNvSpPr>
            <a:spLocks noChangeArrowheads="1"/>
          </p:cNvSpPr>
          <p:nvPr/>
        </p:nvSpPr>
        <p:spPr bwMode="auto">
          <a:xfrm>
            <a:off x="3444875" y="5913438"/>
            <a:ext cx="5029200" cy="9445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46387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Some range-free, single-hop localization techniques</a:t>
            </a:r>
          </a:p>
        </p:txBody>
      </p:sp>
      <p:sp>
        <p:nvSpPr>
          <p:cNvPr id="46387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23863" y="914400"/>
            <a:ext cx="6061075" cy="5191125"/>
          </a:xfrm>
        </p:spPr>
        <p:txBody>
          <a:bodyPr/>
          <a:lstStyle/>
          <a:p>
            <a:r>
              <a:rPr lang="en-US" altLang="ko-KR" b="1" i="1">
                <a:ea typeface="굴림" charset="-127"/>
              </a:rPr>
              <a:t>Overlapping connectivity</a:t>
            </a:r>
            <a:r>
              <a:rPr lang="en-US" altLang="ko-KR">
                <a:ea typeface="굴림" charset="-127"/>
              </a:rPr>
              <a:t>: Position is estimated in the center of area where circles from which signal is heard/not heard overlap</a:t>
            </a:r>
          </a:p>
          <a:p>
            <a:pPr lvl="1"/>
            <a:endParaRPr lang="en-US" altLang="ko-KR">
              <a:ea typeface="굴림" charset="-127"/>
            </a:endParaRPr>
          </a:p>
          <a:p>
            <a:r>
              <a:rPr lang="en-US" altLang="ko-KR" b="1" i="1">
                <a:ea typeface="굴림" charset="-127"/>
              </a:rPr>
              <a:t>Approximate point in triangle</a:t>
            </a:r>
          </a:p>
          <a:p>
            <a:pPr lvl="1"/>
            <a:r>
              <a:rPr lang="en-US" altLang="ko-KR">
                <a:ea typeface="굴림" charset="-127"/>
              </a:rPr>
              <a:t>Determine triangles of anchor nodes where node is inside, overlap them</a:t>
            </a:r>
          </a:p>
          <a:p>
            <a:pPr lvl="1"/>
            <a:r>
              <a:rPr lang="en-US" altLang="ko-KR">
                <a:ea typeface="굴림" charset="-127"/>
              </a:rPr>
              <a:t>Check whether inside a given triangle – move node or simulate movement by asking neighbors</a:t>
            </a:r>
          </a:p>
          <a:p>
            <a:pPr lvl="1"/>
            <a:r>
              <a:rPr lang="en-US" altLang="ko-KR">
                <a:ea typeface="굴림" charset="-127"/>
              </a:rPr>
              <a:t>Only approximately correct</a:t>
            </a:r>
          </a:p>
        </p:txBody>
      </p:sp>
      <p:pic>
        <p:nvPicPr>
          <p:cNvPr id="4638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050" y="792163"/>
            <a:ext cx="1673225" cy="167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8F8F8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38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175" y="4551363"/>
            <a:ext cx="5076825" cy="2249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8F8F8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387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550" y="2627313"/>
            <a:ext cx="2584450" cy="182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8F8F8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9: Localization &amp; positioning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41BCB-5A96-493C-AED5-C505CCDAB4AE}" type="slidenum">
              <a:rPr lang="en-US" altLang="ko-KR"/>
              <a:pPr/>
              <a:t>10</a:t>
            </a:fld>
            <a:endParaRPr lang="en-US" altLang="ko-KR"/>
          </a:p>
        </p:txBody>
      </p:sp>
      <p:sp>
        <p:nvSpPr>
          <p:cNvPr id="464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Overview</a:t>
            </a:r>
          </a:p>
        </p:txBody>
      </p:sp>
      <p:sp>
        <p:nvSpPr>
          <p:cNvPr id="464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Basic approaches</a:t>
            </a:r>
          </a:p>
          <a:p>
            <a:r>
              <a:rPr lang="en-US" altLang="ko-KR" b="1" i="1">
                <a:solidFill>
                  <a:schemeClr val="tx2"/>
                </a:solidFill>
                <a:ea typeface="굴림" charset="-127"/>
              </a:rPr>
              <a:t>Trilateration</a:t>
            </a:r>
          </a:p>
          <a:p>
            <a:r>
              <a:rPr lang="en-US" altLang="ko-KR">
                <a:ea typeface="굴림" charset="-127"/>
              </a:rPr>
              <a:t>Multihop schemes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9: Localization &amp; positioning</a:t>
            </a: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4172-755A-40A7-9CB7-C39C2906D96E}" type="slidenum">
              <a:rPr lang="en-US" altLang="ko-KR"/>
              <a:pPr/>
              <a:t>11</a:t>
            </a:fld>
            <a:endParaRPr lang="en-US" altLang="ko-KR"/>
          </a:p>
        </p:txBody>
      </p:sp>
      <p:sp>
        <p:nvSpPr>
          <p:cNvPr id="454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Trilateration</a:t>
            </a:r>
          </a:p>
        </p:txBody>
      </p:sp>
      <p:sp>
        <p:nvSpPr>
          <p:cNvPr id="454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Assuming distances to three points with known location are exactly given</a:t>
            </a:r>
          </a:p>
          <a:p>
            <a:r>
              <a:rPr lang="en-US" altLang="ko-KR">
                <a:ea typeface="굴림" charset="-127"/>
              </a:rPr>
              <a:t>Solve system of equations (Pythagoras!)</a:t>
            </a:r>
          </a:p>
          <a:p>
            <a:pPr lvl="1"/>
            <a:r>
              <a:rPr lang="en-US" altLang="ko-KR">
                <a:ea typeface="굴림" charset="-127"/>
              </a:rPr>
              <a:t>(x</a:t>
            </a:r>
            <a:r>
              <a:rPr lang="en-US" altLang="ko-KR" baseline="-25000">
                <a:ea typeface="굴림" charset="-127"/>
              </a:rPr>
              <a:t>i</a:t>
            </a:r>
            <a:r>
              <a:rPr lang="en-US" altLang="ko-KR">
                <a:ea typeface="굴림" charset="-127"/>
              </a:rPr>
              <a:t>,y</a:t>
            </a:r>
            <a:r>
              <a:rPr lang="en-US" altLang="ko-KR" baseline="-25000">
                <a:ea typeface="굴림" charset="-127"/>
              </a:rPr>
              <a:t>i</a:t>
            </a:r>
            <a:r>
              <a:rPr lang="en-US" altLang="ko-KR">
                <a:ea typeface="굴림" charset="-127"/>
              </a:rPr>
              <a:t>) : coordinates of </a:t>
            </a:r>
            <a:r>
              <a:rPr lang="en-US" altLang="ko-KR" b="1" i="1">
                <a:ea typeface="굴림" charset="-127"/>
              </a:rPr>
              <a:t>anchor point</a:t>
            </a:r>
            <a:r>
              <a:rPr lang="en-US" altLang="ko-KR">
                <a:ea typeface="굴림" charset="-127"/>
              </a:rPr>
              <a:t> i, r</a:t>
            </a:r>
            <a:r>
              <a:rPr lang="en-US" altLang="ko-KR" baseline="-25000">
                <a:ea typeface="굴림" charset="-127"/>
              </a:rPr>
              <a:t>i</a:t>
            </a:r>
            <a:r>
              <a:rPr lang="en-US" altLang="ko-KR">
                <a:ea typeface="굴림" charset="-127"/>
              </a:rPr>
              <a:t> distance to anchor i</a:t>
            </a:r>
          </a:p>
          <a:p>
            <a:pPr lvl="1"/>
            <a:r>
              <a:rPr lang="en-US" altLang="ko-KR">
                <a:ea typeface="굴림" charset="-127"/>
              </a:rPr>
              <a:t>(x</a:t>
            </a:r>
            <a:r>
              <a:rPr lang="en-US" altLang="ko-KR" baseline="-25000">
                <a:ea typeface="굴림" charset="-127"/>
              </a:rPr>
              <a:t>u</a:t>
            </a:r>
            <a:r>
              <a:rPr lang="en-US" altLang="ko-KR">
                <a:ea typeface="굴림" charset="-127"/>
              </a:rPr>
              <a:t>, y</a:t>
            </a:r>
            <a:r>
              <a:rPr lang="en-US" altLang="ko-KR" baseline="-25000">
                <a:ea typeface="굴림" charset="-127"/>
              </a:rPr>
              <a:t>u</a:t>
            </a:r>
            <a:r>
              <a:rPr lang="en-US" altLang="ko-KR">
                <a:ea typeface="굴림" charset="-127"/>
              </a:rPr>
              <a:t>) : unknown coordinates of node</a:t>
            </a:r>
          </a:p>
          <a:p>
            <a:pPr lvl="1"/>
            <a:endParaRPr lang="en-US" altLang="ko-KR">
              <a:ea typeface="굴림" charset="-127"/>
            </a:endParaRPr>
          </a:p>
          <a:p>
            <a:pPr lvl="1"/>
            <a:r>
              <a:rPr lang="en-US" altLang="ko-KR">
                <a:ea typeface="굴림" charset="-127"/>
              </a:rPr>
              <a:t>Subtracting eq. 3 from 1 &amp; 2:</a:t>
            </a:r>
          </a:p>
          <a:p>
            <a:pPr lvl="1"/>
            <a:endParaRPr lang="en-US" altLang="ko-KR">
              <a:ea typeface="굴림" charset="-127"/>
            </a:endParaRPr>
          </a:p>
          <a:p>
            <a:pPr lvl="1"/>
            <a:endParaRPr lang="en-US" altLang="ko-KR">
              <a:ea typeface="굴림" charset="-127"/>
            </a:endParaRPr>
          </a:p>
          <a:p>
            <a:pPr lvl="1"/>
            <a:endParaRPr lang="en-US" altLang="ko-KR">
              <a:ea typeface="굴림" charset="-127"/>
            </a:endParaRPr>
          </a:p>
          <a:p>
            <a:pPr lvl="1"/>
            <a:r>
              <a:rPr lang="en-US" altLang="ko-KR">
                <a:ea typeface="굴림" charset="-127"/>
              </a:rPr>
              <a:t>Rearranging terms gives a linear equation in (x</a:t>
            </a:r>
            <a:r>
              <a:rPr lang="en-US" altLang="ko-KR" baseline="-25000">
                <a:ea typeface="굴림" charset="-127"/>
              </a:rPr>
              <a:t>u</a:t>
            </a:r>
            <a:r>
              <a:rPr lang="en-US" altLang="ko-KR">
                <a:ea typeface="굴림" charset="-127"/>
              </a:rPr>
              <a:t>, y</a:t>
            </a:r>
            <a:r>
              <a:rPr lang="en-US" altLang="ko-KR" baseline="-25000">
                <a:ea typeface="굴림" charset="-127"/>
              </a:rPr>
              <a:t>u</a:t>
            </a:r>
            <a:r>
              <a:rPr lang="en-US" altLang="ko-KR">
                <a:ea typeface="굴림" charset="-127"/>
              </a:rPr>
              <a:t>)!  </a:t>
            </a:r>
          </a:p>
        </p:txBody>
      </p:sp>
      <p:pic>
        <p:nvPicPr>
          <p:cNvPr id="454661" name="Picture 5" descr="clip_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850" y="2824163"/>
            <a:ext cx="503872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4663" name="Picture 7" descr="clip_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938" y="3671888"/>
            <a:ext cx="6924675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4665" name="Picture 9" descr="clip_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188" y="5224463"/>
            <a:ext cx="7381875" cy="81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7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9: Localization &amp; positioning</a:t>
            </a:r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2D4D1-A85A-4FB3-B938-3ADC178B1CD0}" type="slidenum">
              <a:rPr lang="en-US" altLang="ko-KR"/>
              <a:pPr/>
              <a:t>12</a:t>
            </a:fld>
            <a:endParaRPr lang="en-US" altLang="ko-KR"/>
          </a:p>
        </p:txBody>
      </p:sp>
      <p:sp>
        <p:nvSpPr>
          <p:cNvPr id="455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Trilateration as matrix equation</a:t>
            </a:r>
          </a:p>
        </p:txBody>
      </p:sp>
      <p:sp>
        <p:nvSpPr>
          <p:cNvPr id="455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Rewriting as a matrix equation: </a:t>
            </a: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Example: 	(x</a:t>
            </a:r>
            <a:r>
              <a:rPr lang="en-US" altLang="ko-KR" baseline="-25000">
                <a:ea typeface="굴림" charset="-127"/>
              </a:rPr>
              <a:t>1</a:t>
            </a:r>
            <a:r>
              <a:rPr lang="en-US" altLang="ko-KR">
                <a:ea typeface="굴림" charset="-127"/>
              </a:rPr>
              <a:t>, y</a:t>
            </a:r>
            <a:r>
              <a:rPr lang="en-US" altLang="ko-KR" baseline="-25000">
                <a:ea typeface="굴림" charset="-127"/>
              </a:rPr>
              <a:t>1</a:t>
            </a:r>
            <a:r>
              <a:rPr lang="en-US" altLang="ko-KR">
                <a:ea typeface="굴림" charset="-127"/>
              </a:rPr>
              <a:t>) = (2,1), (x</a:t>
            </a:r>
            <a:r>
              <a:rPr lang="en-US" altLang="ko-KR" baseline="-25000">
                <a:ea typeface="굴림" charset="-127"/>
              </a:rPr>
              <a:t>2</a:t>
            </a:r>
            <a:r>
              <a:rPr lang="en-US" altLang="ko-KR">
                <a:ea typeface="굴림" charset="-127"/>
              </a:rPr>
              <a:t>, y</a:t>
            </a:r>
            <a:r>
              <a:rPr lang="en-US" altLang="ko-KR" baseline="-25000">
                <a:ea typeface="굴림" charset="-127"/>
              </a:rPr>
              <a:t>2</a:t>
            </a:r>
            <a:r>
              <a:rPr lang="en-US" altLang="ko-KR">
                <a:ea typeface="굴림" charset="-127"/>
              </a:rPr>
              <a:t>) = (5,4), (x</a:t>
            </a:r>
            <a:r>
              <a:rPr lang="en-US" altLang="ko-KR" baseline="-25000">
                <a:ea typeface="굴림" charset="-127"/>
              </a:rPr>
              <a:t>3</a:t>
            </a:r>
            <a:r>
              <a:rPr lang="en-US" altLang="ko-KR">
                <a:ea typeface="굴림" charset="-127"/>
              </a:rPr>
              <a:t>, y</a:t>
            </a:r>
            <a:r>
              <a:rPr lang="en-US" altLang="ko-KR" baseline="-25000">
                <a:ea typeface="굴림" charset="-127"/>
              </a:rPr>
              <a:t>3</a:t>
            </a:r>
            <a:r>
              <a:rPr lang="en-US" altLang="ko-KR">
                <a:ea typeface="굴림" charset="-127"/>
              </a:rPr>
              <a:t>) = (8,2), 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		r</a:t>
            </a:r>
            <a:r>
              <a:rPr lang="en-US" altLang="ko-KR" baseline="-25000">
                <a:ea typeface="굴림" charset="-127"/>
              </a:rPr>
              <a:t>1</a:t>
            </a:r>
            <a:r>
              <a:rPr lang="en-US" altLang="ko-KR">
                <a:ea typeface="굴림" charset="-127"/>
              </a:rPr>
              <a:t> = 10</a:t>
            </a:r>
            <a:r>
              <a:rPr lang="en-US" altLang="ko-KR" baseline="30000">
                <a:ea typeface="굴림" charset="-127"/>
              </a:rPr>
              <a:t>0.5</a:t>
            </a:r>
            <a:r>
              <a:rPr lang="en-US" altLang="ko-KR">
                <a:ea typeface="굴림" charset="-127"/>
              </a:rPr>
              <a:t> , r</a:t>
            </a:r>
            <a:r>
              <a:rPr lang="en-US" altLang="ko-KR" baseline="-25000">
                <a:ea typeface="굴림" charset="-127"/>
              </a:rPr>
              <a:t>2</a:t>
            </a:r>
            <a:r>
              <a:rPr lang="en-US" altLang="ko-KR">
                <a:ea typeface="굴림" charset="-127"/>
              </a:rPr>
              <a:t> = 2, r</a:t>
            </a:r>
            <a:r>
              <a:rPr lang="en-US" altLang="ko-KR" baseline="-25000">
                <a:ea typeface="굴림" charset="-127"/>
              </a:rPr>
              <a:t>3</a:t>
            </a:r>
            <a:r>
              <a:rPr lang="en-US" altLang="ko-KR">
                <a:ea typeface="굴림" charset="-127"/>
              </a:rPr>
              <a:t> = 3</a:t>
            </a: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pPr>
              <a:buFont typeface="Symbol" pitchFamily="18" charset="2"/>
              <a:buNone/>
            </a:pPr>
            <a:r>
              <a:rPr lang="en-US" altLang="ko-KR">
                <a:ea typeface="굴림" charset="-127"/>
              </a:rPr>
              <a:t>	 		</a:t>
            </a:r>
            <a:r>
              <a:rPr lang="en-US" altLang="ko-KR">
                <a:latin typeface="cmsy10" pitchFamily="34" charset="0"/>
                <a:ea typeface="굴림" charset="-127"/>
              </a:rPr>
              <a:t>!</a:t>
            </a:r>
            <a:r>
              <a:rPr lang="en-US" altLang="ko-KR">
                <a:ea typeface="굴림" charset="-127"/>
              </a:rPr>
              <a:t> (x</a:t>
            </a:r>
            <a:r>
              <a:rPr lang="en-US" altLang="ko-KR" baseline="-25000">
                <a:ea typeface="굴림" charset="-127"/>
              </a:rPr>
              <a:t>u</a:t>
            </a:r>
            <a:r>
              <a:rPr lang="en-US" altLang="ko-KR">
                <a:ea typeface="굴림" charset="-127"/>
              </a:rPr>
              <a:t>,y</a:t>
            </a:r>
            <a:r>
              <a:rPr lang="en-US" altLang="ko-KR" baseline="-25000">
                <a:ea typeface="굴림" charset="-127"/>
              </a:rPr>
              <a:t>u</a:t>
            </a:r>
            <a:r>
              <a:rPr lang="en-US" altLang="ko-KR">
                <a:ea typeface="굴림" charset="-127"/>
              </a:rPr>
              <a:t>) = (5,2)</a:t>
            </a:r>
          </a:p>
          <a:p>
            <a:endParaRPr lang="en-US" altLang="ko-KR">
              <a:ea typeface="굴림" charset="-127"/>
            </a:endParaRPr>
          </a:p>
        </p:txBody>
      </p:sp>
      <p:pic>
        <p:nvPicPr>
          <p:cNvPr id="455685" name="Picture 5" descr="clip_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1590675"/>
            <a:ext cx="7467600" cy="80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5687" name="Picture 7" descr="clip_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525" y="3775075"/>
            <a:ext cx="285750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7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9: Localization &amp; positioning</a:t>
            </a:r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EE57F-4954-46DD-B5E3-D7873FA68720}" type="slidenum">
              <a:rPr lang="en-US" altLang="ko-KR"/>
              <a:pPr/>
              <a:t>13</a:t>
            </a:fld>
            <a:endParaRPr lang="en-US" altLang="ko-KR"/>
          </a:p>
        </p:txBody>
      </p:sp>
      <p:sp>
        <p:nvSpPr>
          <p:cNvPr id="456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Trilateration with distance errors</a:t>
            </a:r>
          </a:p>
        </p:txBody>
      </p:sp>
      <p:sp>
        <p:nvSpPr>
          <p:cNvPr id="456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What if only distance estimation r</a:t>
            </a:r>
            <a:r>
              <a:rPr lang="en-US" altLang="ko-KR" baseline="-25000">
                <a:ea typeface="굴림" charset="-127"/>
              </a:rPr>
              <a:t>i</a:t>
            </a:r>
            <a:r>
              <a:rPr lang="en-US" altLang="ko-KR" baseline="30000">
                <a:latin typeface="cmsy10" pitchFamily="34" charset="0"/>
                <a:ea typeface="굴림" charset="-127"/>
              </a:rPr>
              <a:t>0</a:t>
            </a:r>
            <a:r>
              <a:rPr lang="en-US" altLang="ko-KR">
                <a:ea typeface="굴림" charset="-127"/>
              </a:rPr>
              <a:t> = r</a:t>
            </a:r>
            <a:r>
              <a:rPr lang="en-US" altLang="ko-KR" baseline="-25000">
                <a:ea typeface="굴림" charset="-127"/>
              </a:rPr>
              <a:t>i</a:t>
            </a:r>
            <a:r>
              <a:rPr lang="en-US" altLang="ko-KR">
                <a:ea typeface="굴림" charset="-127"/>
              </a:rPr>
              <a:t> + </a:t>
            </a:r>
            <a:r>
              <a:rPr lang="en-US" altLang="ko-KR">
                <a:latin typeface="Symbol" pitchFamily="18" charset="2"/>
                <a:ea typeface="굴림" charset="-127"/>
                <a:sym typeface="Symbol" pitchFamily="18" charset="2"/>
              </a:rPr>
              <a:t></a:t>
            </a:r>
            <a:r>
              <a:rPr lang="en-US" altLang="ko-KR" baseline="-25000">
                <a:ea typeface="굴림" charset="-127"/>
                <a:sym typeface="Symbol" pitchFamily="18" charset="2"/>
              </a:rPr>
              <a:t>i</a:t>
            </a:r>
            <a:r>
              <a:rPr lang="en-US" altLang="ko-KR">
                <a:ea typeface="굴림" charset="-127"/>
              </a:rPr>
              <a:t> available?</a:t>
            </a:r>
          </a:p>
          <a:p>
            <a:r>
              <a:rPr lang="en-US" altLang="ko-KR">
                <a:ea typeface="굴림" charset="-127"/>
              </a:rPr>
              <a:t>Use multiple anchors, overdetermined system of equations</a:t>
            </a: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Use (x</a:t>
            </a:r>
            <a:r>
              <a:rPr lang="en-US" altLang="ko-KR" baseline="-25000">
                <a:ea typeface="굴림" charset="-127"/>
              </a:rPr>
              <a:t>u</a:t>
            </a:r>
            <a:r>
              <a:rPr lang="en-US" altLang="ko-KR">
                <a:ea typeface="굴림" charset="-127"/>
              </a:rPr>
              <a:t>, y</a:t>
            </a:r>
            <a:r>
              <a:rPr lang="en-US" altLang="ko-KR" baseline="-25000">
                <a:ea typeface="굴림" charset="-127"/>
              </a:rPr>
              <a:t>u</a:t>
            </a:r>
            <a:r>
              <a:rPr lang="en-US" altLang="ko-KR">
                <a:ea typeface="굴림" charset="-127"/>
              </a:rPr>
              <a:t>) that minimize mean square error, i.e,  </a:t>
            </a:r>
          </a:p>
        </p:txBody>
      </p:sp>
      <p:pic>
        <p:nvPicPr>
          <p:cNvPr id="456709" name="Picture 5" descr="clip_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38" y="1812925"/>
            <a:ext cx="7734300" cy="265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6711" name="Picture 7" descr="clip_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0138" y="4922838"/>
            <a:ext cx="1492250" cy="38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9: Localization &amp; positioning</a:t>
            </a: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E26D7-D065-4BEB-B544-03AB7087B387}" type="slidenum">
              <a:rPr lang="en-US" altLang="ko-KR"/>
              <a:pPr/>
              <a:t>14</a:t>
            </a:fld>
            <a:endParaRPr lang="en-US" altLang="ko-KR"/>
          </a:p>
        </p:txBody>
      </p:sp>
      <p:sp>
        <p:nvSpPr>
          <p:cNvPr id="457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Minimize mean square error</a:t>
            </a:r>
          </a:p>
        </p:txBody>
      </p:sp>
      <p:sp>
        <p:nvSpPr>
          <p:cNvPr id="457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Look at square of the of Euclidean norm expression (note that                  for all vectors v)</a:t>
            </a: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Look at derivative with respect to x, set it equal to 0:</a:t>
            </a:r>
          </a:p>
          <a:p>
            <a:pPr lvl="1"/>
            <a:endParaRPr lang="en-US" altLang="ko-KR">
              <a:ea typeface="굴림" charset="-127"/>
            </a:endParaRPr>
          </a:p>
          <a:p>
            <a:pPr lvl="1"/>
            <a:endParaRPr lang="en-US" altLang="ko-KR">
              <a:ea typeface="굴림" charset="-127"/>
            </a:endParaRPr>
          </a:p>
          <a:p>
            <a:pPr lvl="1"/>
            <a:r>
              <a:rPr lang="en-US" altLang="ko-KR" b="1" i="1">
                <a:ea typeface="굴림" charset="-127"/>
              </a:rPr>
              <a:t>Normal equation</a:t>
            </a:r>
            <a:endParaRPr lang="en-US" altLang="ko-KR">
              <a:ea typeface="굴림" charset="-127"/>
            </a:endParaRPr>
          </a:p>
          <a:p>
            <a:pPr lvl="1"/>
            <a:r>
              <a:rPr lang="en-US" altLang="ko-KR">
                <a:ea typeface="굴림" charset="-127"/>
              </a:rPr>
              <a:t>Has unique solution (if A has full rank), which gives desired minimal mean square error</a:t>
            </a:r>
          </a:p>
          <a:p>
            <a:pPr lvl="1"/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Essentially similar for angulation as well </a:t>
            </a:r>
          </a:p>
        </p:txBody>
      </p:sp>
      <p:pic>
        <p:nvPicPr>
          <p:cNvPr id="45773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275" y="1360488"/>
            <a:ext cx="1249363" cy="29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773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175" y="3051175"/>
            <a:ext cx="6380163" cy="65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7736" name="Picture 8" descr="clip_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1855788"/>
            <a:ext cx="9001125" cy="56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9: Localization &amp; positioning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42B68-500F-4F82-8A56-C92A9A058475}" type="slidenum">
              <a:rPr lang="en-US" altLang="ko-KR"/>
              <a:pPr/>
              <a:t>15</a:t>
            </a:fld>
            <a:endParaRPr lang="en-US" altLang="ko-KR"/>
          </a:p>
        </p:txBody>
      </p:sp>
      <p:sp>
        <p:nvSpPr>
          <p:cNvPr id="465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Overview</a:t>
            </a:r>
          </a:p>
        </p:txBody>
      </p:sp>
      <p:sp>
        <p:nvSpPr>
          <p:cNvPr id="465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Basic approaches</a:t>
            </a:r>
          </a:p>
          <a:p>
            <a:r>
              <a:rPr lang="en-US" altLang="ko-KR">
                <a:ea typeface="굴림" charset="-127"/>
              </a:rPr>
              <a:t>Trilateration</a:t>
            </a:r>
          </a:p>
          <a:p>
            <a:r>
              <a:rPr lang="en-US" altLang="ko-KR" b="1" i="1">
                <a:solidFill>
                  <a:schemeClr val="tx2"/>
                </a:solidFill>
                <a:ea typeface="굴림" charset="-127"/>
              </a:rPr>
              <a:t>Multihop schemes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9: Localization &amp; positioning</a:t>
            </a: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DEEF5-1740-4F79-9386-A237534A144A}" type="slidenum">
              <a:rPr lang="en-US" altLang="ko-KR"/>
              <a:pPr/>
              <a:t>16</a:t>
            </a:fld>
            <a:endParaRPr lang="en-US" altLang="ko-KR"/>
          </a:p>
        </p:txBody>
      </p:sp>
      <p:sp>
        <p:nvSpPr>
          <p:cNvPr id="459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Multihop range estimation</a:t>
            </a:r>
          </a:p>
        </p:txBody>
      </p:sp>
      <p:sp>
        <p:nvSpPr>
          <p:cNvPr id="459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How to estimate range to a node to which no direct radio communication exists? </a:t>
            </a:r>
          </a:p>
          <a:p>
            <a:pPr lvl="1"/>
            <a:r>
              <a:rPr lang="en-US" altLang="ko-KR">
                <a:ea typeface="굴림" charset="-127"/>
              </a:rPr>
              <a:t>No RSSI, TDoA, …</a:t>
            </a:r>
          </a:p>
          <a:p>
            <a:pPr lvl="1"/>
            <a:r>
              <a:rPr lang="en-US" altLang="ko-KR">
                <a:ea typeface="굴림" charset="-127"/>
              </a:rPr>
              <a:t>But: Multihop communication is possible </a:t>
            </a:r>
          </a:p>
          <a:p>
            <a:pPr lvl="1"/>
            <a:endParaRPr lang="en-US" altLang="ko-KR">
              <a:ea typeface="굴림" charset="-127"/>
            </a:endParaRPr>
          </a:p>
          <a:p>
            <a:pPr lvl="1"/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Idea 1: Count number of hops, assume length of one hop is known (</a:t>
            </a:r>
            <a:r>
              <a:rPr lang="en-US" altLang="ko-KR" b="1" i="1">
                <a:ea typeface="굴림" charset="-127"/>
              </a:rPr>
              <a:t>DV-Hop</a:t>
            </a:r>
            <a:r>
              <a:rPr lang="en-US" altLang="ko-KR">
                <a:ea typeface="굴림" charset="-127"/>
              </a:rPr>
              <a:t>)</a:t>
            </a:r>
          </a:p>
          <a:p>
            <a:pPr lvl="1"/>
            <a:r>
              <a:rPr lang="en-US" altLang="ko-KR">
                <a:ea typeface="굴림" charset="-127"/>
              </a:rPr>
              <a:t>Start by counting hops between anchors, divide known distance</a:t>
            </a:r>
          </a:p>
          <a:p>
            <a:r>
              <a:rPr lang="en-US" altLang="ko-KR">
                <a:ea typeface="굴림" charset="-127"/>
              </a:rPr>
              <a:t>Idea 2: If range estimates between neighbors exist, use them to improve total length of route estimation in previous method (</a:t>
            </a:r>
            <a:r>
              <a:rPr lang="en-US" altLang="ko-KR" b="1" i="1">
                <a:ea typeface="굴림" charset="-127"/>
              </a:rPr>
              <a:t>DV-Distance</a:t>
            </a:r>
            <a:r>
              <a:rPr lang="en-US" altLang="ko-KR">
                <a:ea typeface="굴림" charset="-127"/>
              </a:rPr>
              <a:t>)</a:t>
            </a:r>
          </a:p>
        </p:txBody>
      </p:sp>
      <p:pic>
        <p:nvPicPr>
          <p:cNvPr id="4597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50" y="1331913"/>
            <a:ext cx="2895600" cy="179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8F8F8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9: Localization &amp; positioning</a:t>
            </a: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76FC3-4EEA-4B66-8271-A4373645AA92}" type="slidenum">
              <a:rPr lang="en-US" altLang="ko-KR"/>
              <a:pPr/>
              <a:t>17</a:t>
            </a:fld>
            <a:endParaRPr lang="en-US" altLang="ko-KR"/>
          </a:p>
        </p:txBody>
      </p:sp>
      <p:sp>
        <p:nvSpPr>
          <p:cNvPr id="460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Iterative multilateration</a:t>
            </a:r>
          </a:p>
        </p:txBody>
      </p:sp>
      <p:sp>
        <p:nvSpPr>
          <p:cNvPr id="460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863" y="914400"/>
            <a:ext cx="2767012" cy="5191125"/>
          </a:xfrm>
        </p:spPr>
        <p:txBody>
          <a:bodyPr/>
          <a:lstStyle/>
          <a:p>
            <a:r>
              <a:rPr lang="en-US" altLang="ko-KR" sz="2000">
                <a:ea typeface="굴림" charset="-127"/>
              </a:rPr>
              <a:t>Assume some nodes can hear at least three anchors (to perform triangulation), but not all</a:t>
            </a:r>
          </a:p>
          <a:p>
            <a:r>
              <a:rPr lang="en-US" altLang="ko-KR" sz="2000">
                <a:ea typeface="굴림" charset="-127"/>
              </a:rPr>
              <a:t>Idea: let more and more nodes compute position estimates, spread position knowledge in the network</a:t>
            </a:r>
          </a:p>
          <a:p>
            <a:pPr lvl="1"/>
            <a:r>
              <a:rPr lang="en-US" altLang="ko-KR" sz="1800">
                <a:ea typeface="굴림" charset="-127"/>
              </a:rPr>
              <a:t>Problem: Errors accumulate</a:t>
            </a:r>
          </a:p>
        </p:txBody>
      </p:sp>
      <p:pic>
        <p:nvPicPr>
          <p:cNvPr id="46080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485900"/>
            <a:ext cx="6096000" cy="400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8F8F8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9: Localization &amp; positioning</a:t>
            </a: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AEA0-3B52-4051-B52B-EC7224329363}" type="slidenum">
              <a:rPr lang="en-US" altLang="ko-KR"/>
              <a:pPr/>
              <a:t>18</a:t>
            </a:fld>
            <a:endParaRPr lang="en-US" altLang="ko-KR"/>
          </a:p>
        </p:txBody>
      </p:sp>
      <p:sp>
        <p:nvSpPr>
          <p:cNvPr id="461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Probabilistic position description</a:t>
            </a:r>
          </a:p>
        </p:txBody>
      </p:sp>
      <p:sp>
        <p:nvSpPr>
          <p:cNvPr id="461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Similar idea to previous one, but accept problem that position of nodes is only probabilistically known</a:t>
            </a:r>
          </a:p>
          <a:p>
            <a:pPr lvl="1"/>
            <a:r>
              <a:rPr lang="en-US" altLang="ko-KR">
                <a:ea typeface="굴림" charset="-127"/>
              </a:rPr>
              <a:t>Represent this probability explicitly, use it to compute probabilities for further nodes</a:t>
            </a:r>
          </a:p>
        </p:txBody>
      </p:sp>
      <p:pic>
        <p:nvPicPr>
          <p:cNvPr id="4618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2709863"/>
            <a:ext cx="6011863" cy="336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9: Localization &amp; positioning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5BE26-AAFE-4856-966D-EAF253E0B387}" type="slidenum">
              <a:rPr lang="en-US" altLang="ko-KR"/>
              <a:pPr/>
              <a:t>19</a:t>
            </a:fld>
            <a:endParaRPr lang="en-US" altLang="ko-KR"/>
          </a:p>
        </p:txBody>
      </p:sp>
      <p:sp>
        <p:nvSpPr>
          <p:cNvPr id="462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Conclusions</a:t>
            </a:r>
          </a:p>
        </p:txBody>
      </p:sp>
      <p:sp>
        <p:nvSpPr>
          <p:cNvPr id="46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Determining location or position is a vitally important function in WSN, but fraught with many errors and shortcomings</a:t>
            </a:r>
          </a:p>
          <a:p>
            <a:pPr lvl="1"/>
            <a:r>
              <a:rPr lang="en-US" altLang="ko-KR">
                <a:ea typeface="굴림" charset="-127"/>
              </a:rPr>
              <a:t>Range estimates often not sufficiently accurate</a:t>
            </a:r>
          </a:p>
          <a:p>
            <a:pPr lvl="1"/>
            <a:r>
              <a:rPr lang="en-US" altLang="ko-KR">
                <a:ea typeface="굴림" charset="-127"/>
              </a:rPr>
              <a:t>Many anchors are needed for acceptable results</a:t>
            </a:r>
          </a:p>
          <a:p>
            <a:pPr lvl="1"/>
            <a:r>
              <a:rPr lang="en-US" altLang="ko-KR">
                <a:ea typeface="굴림" charset="-127"/>
              </a:rPr>
              <a:t>Anchors might need external position sources (GPS)</a:t>
            </a:r>
          </a:p>
          <a:p>
            <a:pPr lvl="1"/>
            <a:r>
              <a:rPr lang="en-US" altLang="ko-KR">
                <a:ea typeface="굴림" charset="-127"/>
              </a:rPr>
              <a:t>Multilateration problematic (convergence, accuracy)</a:t>
            </a:r>
          </a:p>
          <a:p>
            <a:pPr lvl="1"/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434"/>
  <p:tag name="DEFAULTHEIGHT" val="39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$&#10;P_\mathrm{recv} = c \frac{P_\mathrm{tx}}{d^\alpha}&#10;  \Leftrightarrow d = \sqrt[\alpha]{\frac{c P_\mathrm{tx}}{P_\mathrm{recv} }}&#10;$$&#10;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34"/>
  <p:tag name="BOXHEIGHT" val="395"/>
  <p:tag name="BOXFONT" val="10"/>
  <p:tag name="BOXWRAP" val="False"/>
  <p:tag name="WORKAROUNDTRANSPARENCYBUG" val="False"/>
  <p:tag name="ALLOWFONTSUBSTITUTION" val="False"/>
  <p:tag name="BITMAPFORMAT" val="pngmono"/>
  <p:tag name="ORIGWIDTH" val="267"/>
  <p:tag name="PICTUREFILESIZE" val="19065"/>
</p:tagLst>
</file>

<file path=ppt/theme/theme1.xml><?xml version="1.0" encoding="utf-8"?>
<a:theme xmlns:a="http://schemas.openxmlformats.org/drawingml/2006/main" name="hk1">
  <a:themeElements>
    <a:clrScheme name="hk1 8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hk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3065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3065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hk1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k1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k1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k1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k1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k1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k1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k1 8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hk1</Template>
  <TotalTime>25</TotalTime>
  <Words>1023</Words>
  <Application>Microsoft Office PowerPoint</Application>
  <PresentationFormat>화면 슬라이드 쇼(4:3)</PresentationFormat>
  <Paragraphs>210</Paragraphs>
  <Slides>19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5" baseType="lpstr">
      <vt:lpstr>Arial</vt:lpstr>
      <vt:lpstr>Tahoma</vt:lpstr>
      <vt:lpstr>Symbol</vt:lpstr>
      <vt:lpstr>Wingdings</vt:lpstr>
      <vt:lpstr>cmsy10</vt:lpstr>
      <vt:lpstr>hk1</vt:lpstr>
      <vt:lpstr>Ad hoc and Sensor Networks Chapter 9: Localization &amp; positioning</vt:lpstr>
      <vt:lpstr>Goals of this chapter</vt:lpstr>
      <vt:lpstr>Overview</vt:lpstr>
      <vt:lpstr>Localization &amp; positioning</vt:lpstr>
      <vt:lpstr>Main approaches (information sources)</vt:lpstr>
      <vt:lpstr>Estimating distances – RSSI </vt:lpstr>
      <vt:lpstr>Estimating distances – other means</vt:lpstr>
      <vt:lpstr>Determining angles</vt:lpstr>
      <vt:lpstr>Some range-free, single-hop localization techniques</vt:lpstr>
      <vt:lpstr>Overview</vt:lpstr>
      <vt:lpstr>Trilateration</vt:lpstr>
      <vt:lpstr>Trilateration as matrix equation</vt:lpstr>
      <vt:lpstr>Trilateration with distance errors</vt:lpstr>
      <vt:lpstr>Minimize mean square error</vt:lpstr>
      <vt:lpstr>Overview</vt:lpstr>
      <vt:lpstr>Multihop range estimation</vt:lpstr>
      <vt:lpstr>Iterative multilateration</vt:lpstr>
      <vt:lpstr>Probabilistic position description</vt:lpstr>
      <vt:lpstr>Conclusions</vt:lpstr>
    </vt:vector>
  </TitlesOfParts>
  <Company>TU Berlin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Holger Karl</dc:creator>
  <cp:lastModifiedBy>hyogon</cp:lastModifiedBy>
  <cp:revision>126</cp:revision>
  <cp:lastPrinted>2002-01-28T12:49:24Z</cp:lastPrinted>
  <dcterms:created xsi:type="dcterms:W3CDTF">2005-02-22T08:40:05Z</dcterms:created>
  <dcterms:modified xsi:type="dcterms:W3CDTF">2013-03-01T04:26:09Z</dcterms:modified>
</cp:coreProperties>
</file>