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65"/>
  </p:notesMasterIdLst>
  <p:sldIdLst>
    <p:sldId id="256" r:id="rId2"/>
    <p:sldId id="259" r:id="rId3"/>
    <p:sldId id="258" r:id="rId4"/>
    <p:sldId id="263" r:id="rId5"/>
    <p:sldId id="260" r:id="rId6"/>
    <p:sldId id="261" r:id="rId7"/>
    <p:sldId id="264" r:id="rId8"/>
    <p:sldId id="269" r:id="rId9"/>
    <p:sldId id="268" r:id="rId10"/>
    <p:sldId id="326" r:id="rId11"/>
    <p:sldId id="270" r:id="rId12"/>
    <p:sldId id="273" r:id="rId13"/>
    <p:sldId id="265" r:id="rId14"/>
    <p:sldId id="272" r:id="rId15"/>
    <p:sldId id="274" r:id="rId16"/>
    <p:sldId id="275" r:id="rId17"/>
    <p:sldId id="276" r:id="rId18"/>
    <p:sldId id="277" r:id="rId19"/>
    <p:sldId id="266" r:id="rId20"/>
    <p:sldId id="280" r:id="rId21"/>
    <p:sldId id="281" r:id="rId22"/>
    <p:sldId id="282" r:id="rId23"/>
    <p:sldId id="283" r:id="rId24"/>
    <p:sldId id="267" r:id="rId25"/>
    <p:sldId id="286" r:id="rId26"/>
    <p:sldId id="287" r:id="rId27"/>
    <p:sldId id="291" r:id="rId28"/>
    <p:sldId id="292" r:id="rId29"/>
    <p:sldId id="288" r:id="rId30"/>
    <p:sldId id="289" r:id="rId31"/>
    <p:sldId id="293" r:id="rId32"/>
    <p:sldId id="294" r:id="rId33"/>
    <p:sldId id="295" r:id="rId34"/>
    <p:sldId id="296" r:id="rId35"/>
    <p:sldId id="297" r:id="rId36"/>
    <p:sldId id="298" r:id="rId37"/>
    <p:sldId id="325" r:id="rId38"/>
    <p:sldId id="301" r:id="rId39"/>
    <p:sldId id="284" r:id="rId40"/>
    <p:sldId id="299" r:id="rId41"/>
    <p:sldId id="303" r:id="rId42"/>
    <p:sldId id="304" r:id="rId43"/>
    <p:sldId id="306" r:id="rId44"/>
    <p:sldId id="307" r:id="rId45"/>
    <p:sldId id="285" r:id="rId46"/>
    <p:sldId id="311" r:id="rId47"/>
    <p:sldId id="312" r:id="rId48"/>
    <p:sldId id="313" r:id="rId49"/>
    <p:sldId id="315" r:id="rId50"/>
    <p:sldId id="314" r:id="rId51"/>
    <p:sldId id="321" r:id="rId52"/>
    <p:sldId id="316" r:id="rId53"/>
    <p:sldId id="317" r:id="rId54"/>
    <p:sldId id="318" r:id="rId55"/>
    <p:sldId id="319" r:id="rId56"/>
    <p:sldId id="320" r:id="rId57"/>
    <p:sldId id="322" r:id="rId58"/>
    <p:sldId id="323" r:id="rId59"/>
    <p:sldId id="262" r:id="rId60"/>
    <p:sldId id="308" r:id="rId61"/>
    <p:sldId id="324" r:id="rId62"/>
    <p:sldId id="278" r:id="rId63"/>
    <p:sldId id="279" r:id="rId64"/>
  </p:sldIdLst>
  <p:sldSz cx="12192000" cy="6858000"/>
  <p:notesSz cx="6797675" cy="9928225"/>
  <p:embeddedFontLst>
    <p:embeddedFont>
      <p:font typeface="맑은 고딕" panose="020B0503020000020004" pitchFamily="50" charset="-127"/>
      <p:regular r:id="rId66"/>
      <p:bold r:id="rId67"/>
    </p:embeddedFont>
    <p:embeddedFont>
      <p:font typeface="Cambria Math" panose="02040503050406030204" pitchFamily="18" charset="0"/>
      <p:regular r:id="rId68"/>
    </p:embeddedFont>
    <p:embeddedFont>
      <p:font typeface="YD윤고딕 320" panose="02020603020101020101" pitchFamily="18" charset="-127"/>
      <p:regular r:id="rId69"/>
    </p:embeddedFont>
    <p:embeddedFont>
      <p:font typeface="YD윤고딕 330" panose="02020603020101020101" pitchFamily="18" charset="-127"/>
      <p:regular r:id="rId70"/>
    </p:embeddedFont>
    <p:embeddedFont>
      <p:font typeface="YD윤고딕 310" panose="02020603020101020101" pitchFamily="18" charset="-127"/>
      <p:regular r:id="rId7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1D"/>
    <a:srgbClr val="FFFE0A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5418B-7F7E-4223-B4F3-428CF3518576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273C2-DC67-4752-897F-D6FF14DC3A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43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BE0FBC-09E0-4694-8EF4-AE01B75C1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728662"/>
            <a:ext cx="10728325" cy="27003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B8EF4A9-76D1-4DB3-BF1F-61BC0EB27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3789363"/>
            <a:ext cx="10728324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D19A7D-3978-4F90-B966-28C466A31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CACEC02-27DD-4CDA-B05B-7DA300E10B9F}" type="datetime4">
              <a:rPr lang="en-US" altLang="ko-KR" smtClean="0"/>
              <a:t>September 11, 2018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39E87C-B0D2-4766-873A-42746F8D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EB8403-CB9F-41E1-8FAF-FA17B8AE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20CDF4-2128-4AEB-86B8-6C90AAFF1BA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F1A3B1A9-205D-4FF5-B977-C604F288B128}"/>
              </a:ext>
            </a:extLst>
          </p:cNvPr>
          <p:cNvCxnSpPr>
            <a:endCxn id="2" idx="2"/>
          </p:cNvCxnSpPr>
          <p:nvPr userDrawn="1"/>
        </p:nvCxnSpPr>
        <p:spPr>
          <a:xfrm>
            <a:off x="731838" y="3428999"/>
            <a:ext cx="536416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7354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61" userDrawn="1">
          <p15:clr>
            <a:srgbClr val="FBAE40"/>
          </p15:clr>
        </p15:guide>
        <p15:guide id="4" orient="horz" pos="459" userDrawn="1">
          <p15:clr>
            <a:srgbClr val="FBAE40"/>
          </p15:clr>
        </p15:guide>
        <p15:guide id="5" orient="horz" pos="2387" userDrawn="1">
          <p15:clr>
            <a:srgbClr val="FBAE40"/>
          </p15:clr>
        </p15:guide>
        <p15:guide id="6" pos="7219" userDrawn="1">
          <p15:clr>
            <a:srgbClr val="FBAE40"/>
          </p15:clr>
        </p15:guide>
        <p15:guide id="7" orient="horz" pos="38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87059A-0400-4033-9C46-1EBF2094B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97CC78-AC40-490E-A1E3-DBE862AC6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DAF33B-4896-4F9A-BA93-A86B611D1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9EBBD82-8105-4CD0-B4A7-C233C196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8D28EE-21AD-430A-939E-7933F990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21187C9-A4F0-4992-9659-5892299B4665}"/>
              </a:ext>
            </a:extLst>
          </p:cNvPr>
          <p:cNvCxnSpPr>
            <a:cxnSpLocks/>
            <a:endCxn id="2" idx="2"/>
          </p:cNvCxnSpPr>
          <p:nvPr userDrawn="1"/>
        </p:nvCxnSpPr>
        <p:spPr>
          <a:xfrm>
            <a:off x="371475" y="1089025"/>
            <a:ext cx="572452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70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15C236-8240-4D87-BD3E-46A4A73CD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C00953-B809-4DF2-97FA-57C604AC4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864CF2-D83F-4657-9BF5-08E327E95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01562-3ACB-4DEB-830F-531D67F26044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B23766-DE1A-44E3-808F-F9FD08FA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89BF36-086B-4AB6-83C9-63466162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76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DF1CC5-1B4B-49E8-AF81-971C2489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621F272-13A7-4D29-932E-E78B22EE8B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9497A1B-A861-4289-8A5E-9BAAAFE31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2C4C583-AF24-4D95-A67D-B4AE58215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5BE1-F83C-4988-B872-FFA97808EE7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7C3A120-6414-4CFC-A57E-97CC99F4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F85B96-E7AB-4D18-9AA8-A896DBCA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56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382494-E49B-4E68-8B01-6B3956F9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CCC994-A5DC-4178-BFD6-985F3A820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45D7643-9A98-40DF-BB41-34A25A4B3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C459C17-7D74-410F-81D6-4618FF40ED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F9E808C-CFE7-4036-8EF5-8478E0BBD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08CCE8C-D3B4-4A63-9D13-D177552F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BD57-AC01-4425-841A-CE4EAC44058F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659A68B-35E9-49F2-9E6A-913EE9681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2AA4FB6-7D9D-4EAA-90EB-7ACCEA98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64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F7EF8C-F3BD-41FB-A54A-F8C00F9C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8CA95BC-952A-4344-AFF0-230CE46E2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D387F-177C-497A-9C75-9964F60DB67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28449CF-C070-41E5-917C-3B698607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075D83-E3AC-4C39-8FAB-1C08D65B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4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5A77B3-602D-4671-B4F7-B9B2AAAF3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5EE8-FA2E-4821-87FE-E812FDE82B4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7E1292-9FA4-41C3-BF0A-D4F06251D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453C70-7FD6-4BDE-B8EA-55F4F760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0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F94CF8-6CBB-4137-9E75-800C6885E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200E88-FF64-4488-8898-62008B8A9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1B61A5C-5C93-46B8-A976-091C880DD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817112-5F29-459C-9366-CD111FB35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E9-E1EF-47F2-94B0-DC2998BD98E1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69E48A-F44E-45FF-9424-842B7206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27FBFEE-6D42-442F-A84C-FCC568304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97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2C9D0-E517-417E-BFBE-C45FC0876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1E8DDDD-97BF-49FB-BAF3-947553305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BF2B31C-5A59-48C1-AA94-0338EFB40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20F1AD-6D06-4DFC-AA31-BD35C5B2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D594-9FC6-409B-9CB4-EEED2B75833F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7713771-5AA7-4142-BB9E-3448DD478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7C6E20-5145-449C-8237-CBE97607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485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DFE606-4B00-4A6D-82CC-CAC03708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F508D38-377C-4884-8971-70499C13B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CBB9481-ACED-4417-AFB6-80545018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A5419-282F-4DFE-9347-CD04C9587DEB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643E03-D77F-4DCD-B38A-B352F067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4DF002-F1F3-4478-BC61-1AEB0A60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25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77AD0B0-8274-467C-83A4-0F3A8DE4A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2866C7D-B36E-41B7-BD44-9A6095B47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08BDDD-98B8-4279-B101-20917AA4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3B3AD-1F4A-45B9-920A-0A7B54CC61AF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EE4BC5-DC02-4F80-A37A-65BE638C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8BEEDA-1709-4074-974B-EF33B422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6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279CB3-11C4-4A00-87B9-7F0AB5958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5126"/>
            <a:ext cx="11449050" cy="723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4475D9-CEA9-4F27-A3B7-BF326EEF7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449387"/>
            <a:ext cx="11449050" cy="485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372223-8EB4-475F-ADD8-5A5FDE954B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1475" y="6489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2C9854-DBE4-4EC5-976E-70BC40739AF4}" type="datetime4">
              <a:rPr lang="en-US" altLang="ko-KR" smtClean="0"/>
              <a:pPr/>
              <a:t>September 11, 2018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0DB9AD-3AC7-4AC0-8829-2DEF507D1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34195B-9464-487F-BC4F-A90B3EFE5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7325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20CDF4-2128-4AEB-86B8-6C90AAFF1B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525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444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686" userDrawn="1">
          <p15:clr>
            <a:srgbClr val="F26B43"/>
          </p15:clr>
        </p15:guide>
        <p15:guide id="8" orient="horz" pos="913" userDrawn="1">
          <p15:clr>
            <a:srgbClr val="F26B43"/>
          </p15:clr>
        </p15:guide>
        <p15:guide id="9" orient="horz" pos="3974" userDrawn="1">
          <p15:clr>
            <a:srgbClr val="F26B43"/>
          </p15:clr>
        </p15:guide>
        <p15:guide id="10" pos="574" userDrawn="1">
          <p15:clr>
            <a:srgbClr val="F26B43"/>
          </p15:clr>
        </p15:guide>
        <p15:guide id="11" pos="7106" userDrawn="1">
          <p15:clr>
            <a:srgbClr val="F26B43"/>
          </p15:clr>
        </p15:guide>
        <p15:guide id="12" pos="4067" userDrawn="1">
          <p15:clr>
            <a:srgbClr val="F26B43"/>
          </p15:clr>
        </p15:guide>
        <p15:guide id="13" orient="horz" pos="12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40.png"/><Relationship Id="rId9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D9901C-BFE2-4204-8E5A-19EF16B5E6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6600" dirty="0"/>
              <a:t>SmartLight: </a:t>
            </a:r>
            <a:br>
              <a:rPr lang="en-US" altLang="ko-KR" sz="6600" dirty="0"/>
            </a:br>
            <a:r>
              <a:rPr lang="en-US" altLang="ko-KR" sz="4800" dirty="0"/>
              <a:t>Light-weight 3D Indoor Localization </a:t>
            </a:r>
            <a:br>
              <a:rPr lang="en-US" altLang="ko-KR" sz="4800" dirty="0"/>
            </a:br>
            <a:r>
              <a:rPr lang="en-US" altLang="ko-KR" sz="4800" dirty="0"/>
              <a:t>Using a Single LED Lamp</a:t>
            </a:r>
            <a:endParaRPr lang="ko-KR" altLang="en-US" sz="54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814E78A-95FE-4AC3-834A-24472316D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9" y="3689441"/>
            <a:ext cx="10728324" cy="456634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/>
              <a:t>Song Liu, Tian He</a:t>
            </a:r>
            <a:endParaRPr lang="ko-KR" altLang="en-US" dirty="0"/>
          </a:p>
        </p:txBody>
      </p:sp>
      <p:sp>
        <p:nvSpPr>
          <p:cNvPr id="4" name="부제목 2">
            <a:extLst>
              <a:ext uri="{FF2B5EF4-FFF2-40B4-BE49-F238E27FC236}">
                <a16:creationId xmlns:a16="http://schemas.microsoft.com/office/drawing/2014/main" id="{9E318DAF-E161-4B21-9B78-666C84887A5C}"/>
              </a:ext>
            </a:extLst>
          </p:cNvPr>
          <p:cNvSpPr txBox="1">
            <a:spLocks/>
          </p:cNvSpPr>
          <p:nvPr/>
        </p:nvSpPr>
        <p:spPr>
          <a:xfrm>
            <a:off x="731839" y="4090093"/>
            <a:ext cx="10728324" cy="456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>
                <a:latin typeface="YD윤고딕 310" panose="02020603020101020101" pitchFamily="18" charset="-127"/>
                <a:ea typeface="YD윤고딕 310" panose="02020603020101020101" pitchFamily="18" charset="-127"/>
              </a:rPr>
              <a:t>University of Minnesota</a:t>
            </a:r>
            <a:r>
              <a:rPr lang="en-US" altLang="ko-KR" sz="2000" b="1" dirty="0">
                <a:latin typeface="YD윤고딕 310" panose="02020603020101020101" pitchFamily="18" charset="-127"/>
                <a:ea typeface="YD윤고딕 310" panose="02020603020101020101" pitchFamily="18" charset="-127"/>
              </a:rPr>
              <a:t> </a:t>
            </a:r>
            <a:r>
              <a:rPr lang="en-US" altLang="ko-KR" sz="2000" dirty="0">
                <a:latin typeface="YD윤고딕 310" panose="02020603020101020101" pitchFamily="18" charset="-127"/>
                <a:ea typeface="YD윤고딕 310" panose="02020603020101020101" pitchFamily="18" charset="-127"/>
              </a:rPr>
              <a:t>Twin Cities</a:t>
            </a:r>
            <a:endParaRPr lang="ko-KR" altLang="en-US" sz="2000" dirty="0">
              <a:latin typeface="YD윤고딕 310" panose="02020603020101020101" pitchFamily="18" charset="-127"/>
              <a:ea typeface="YD윤고딕 310" panose="0202060302010102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74616A7-6A95-4BD9-8BF8-470B9EE13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336" y="5604228"/>
            <a:ext cx="3402851" cy="52511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DECDBAC-C7B6-40D0-9CC7-FD51C9C3C31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5480644"/>
            <a:ext cx="648694" cy="648694"/>
          </a:xfrm>
          <a:prstGeom prst="rect">
            <a:avLst/>
          </a:prstGeom>
        </p:spPr>
      </p:pic>
      <p:sp>
        <p:nvSpPr>
          <p:cNvPr id="8" name="부제목 2">
            <a:extLst>
              <a:ext uri="{FF2B5EF4-FFF2-40B4-BE49-F238E27FC236}">
                <a16:creationId xmlns:a16="http://schemas.microsoft.com/office/drawing/2014/main" id="{11DD967B-628D-4636-80E2-9BA88AFDCC08}"/>
              </a:ext>
            </a:extLst>
          </p:cNvPr>
          <p:cNvSpPr txBox="1">
            <a:spLocks/>
          </p:cNvSpPr>
          <p:nvPr/>
        </p:nvSpPr>
        <p:spPr>
          <a:xfrm>
            <a:off x="731839" y="4614815"/>
            <a:ext cx="10728324" cy="456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Presented by </a:t>
            </a:r>
            <a:r>
              <a:rPr lang="en-US" altLang="ko-KR" b="1" dirty="0">
                <a:latin typeface="+mj-lt"/>
              </a:rPr>
              <a:t>Yongseok Jeon </a:t>
            </a:r>
            <a:endParaRPr lang="ko-KR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461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D23DDE-B298-4D1F-875D-8DAB300AC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9A2199-8BF1-4CC2-8321-2108C5C76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450181"/>
            <a:ext cx="11449050" cy="4859337"/>
          </a:xfrm>
        </p:spPr>
        <p:txBody>
          <a:bodyPr/>
          <a:lstStyle/>
          <a:p>
            <a:r>
              <a:rPr lang="en-US" dirty="0"/>
              <a:t>Indoor localization</a:t>
            </a:r>
          </a:p>
          <a:p>
            <a:pPr lvl="1"/>
            <a:r>
              <a:rPr lang="en-US" dirty="0"/>
              <a:t>Locate objects or people inside a building</a:t>
            </a:r>
          </a:p>
          <a:p>
            <a:pPr lvl="1"/>
            <a:r>
              <a:rPr lang="en-US" dirty="0"/>
              <a:t>Used for a broad range of applications</a:t>
            </a:r>
          </a:p>
          <a:p>
            <a:pPr lvl="2"/>
            <a:r>
              <a:rPr lang="en-US" dirty="0"/>
              <a:t>Ex. robot</a:t>
            </a:r>
            <a:r>
              <a:rPr lang="ko-KR" altLang="en-US" dirty="0"/>
              <a:t> </a:t>
            </a:r>
            <a:r>
              <a:rPr lang="en-US" altLang="ko-KR" dirty="0"/>
              <a:t>localization, object tracking, UAV indoor navigation</a:t>
            </a:r>
          </a:p>
          <a:p>
            <a:pPr lvl="1"/>
            <a:endParaRPr lang="en-US" altLang="ko-KR" dirty="0"/>
          </a:p>
          <a:p>
            <a:pPr lvl="1"/>
            <a:endParaRPr lang="en-US" dirty="0"/>
          </a:p>
        </p:txBody>
      </p:sp>
      <p:pic>
        <p:nvPicPr>
          <p:cNvPr id="1030" name="Picture 6" descr="indoor localizationì ëí ì´ë¯¸ì§ ê²ìê²°ê³¼">
            <a:extLst>
              <a:ext uri="{FF2B5EF4-FFF2-40B4-BE49-F238E27FC236}">
                <a16:creationId xmlns:a16="http://schemas.microsoft.com/office/drawing/2014/main" id="{2907073C-F44C-48A4-88DB-9F525A05E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5" y="3528858"/>
            <a:ext cx="4138738" cy="254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A38CEC-C0FE-4BCE-B808-2573FC8E269D}"/>
              </a:ext>
            </a:extLst>
          </p:cNvPr>
          <p:cNvSpPr txBox="1"/>
          <p:nvPr/>
        </p:nvSpPr>
        <p:spPr>
          <a:xfrm>
            <a:off x="1279144" y="6120368"/>
            <a:ext cx="3420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1. Example of indoor localization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6648-CB8A-446E-81DC-C66E21CD36A4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35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AA4949-2CC2-4A50-8701-F9D0EED1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Motivation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601135-3149-4D48-85AE-926EF6A83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Most of existing indoor localization systems are analog-based</a:t>
            </a:r>
          </a:p>
          <a:p>
            <a:pPr lvl="1"/>
            <a:r>
              <a:rPr lang="en-US" altLang="ko-KR"/>
              <a:t>It can achieve high accuracy with careful calibration in a static environment</a:t>
            </a:r>
          </a:p>
          <a:p>
            <a:pPr lvl="2"/>
            <a:r>
              <a:rPr lang="en-US" altLang="ko-KR"/>
              <a:t>Ex. Time of Fight (</a:t>
            </a:r>
            <a:r>
              <a:rPr lang="en-US" altLang="ko-KR" err="1"/>
              <a:t>ToF</a:t>
            </a:r>
            <a:r>
              <a:rPr lang="en-US" altLang="ko-KR"/>
              <a:t>), Angle of Arrival (</a:t>
            </a:r>
            <a:r>
              <a:rPr lang="en-US" altLang="ko-KR" err="1"/>
              <a:t>AoA</a:t>
            </a:r>
            <a:r>
              <a:rPr lang="en-US" altLang="ko-KR"/>
              <a:t>), Received Signal Strength (RSS), etc.</a:t>
            </a:r>
          </a:p>
          <a:p>
            <a:pPr lvl="1"/>
            <a:r>
              <a:rPr lang="en-US" altLang="ko-KR"/>
              <a:t>They suffer performance degradation in dynamic environments</a:t>
            </a:r>
          </a:p>
          <a:p>
            <a:pPr lvl="1"/>
            <a:r>
              <a:rPr lang="en-US" altLang="ko-KR"/>
              <a:t>Analog-based approaches rely on</a:t>
            </a:r>
          </a:p>
          <a:p>
            <a:pPr lvl="2"/>
            <a:r>
              <a:rPr lang="en-US" altLang="ko-KR"/>
              <a:t>The accuracy of model parameters</a:t>
            </a:r>
          </a:p>
          <a:p>
            <a:pPr lvl="2"/>
            <a:r>
              <a:rPr lang="en-US" altLang="ko-KR"/>
              <a:t>The measurements of analog metrics</a:t>
            </a:r>
          </a:p>
          <a:p>
            <a:pPr lvl="2"/>
            <a:r>
              <a:rPr lang="en-US" altLang="ko-KR"/>
              <a:t>Careful system calibration in a controlled environment</a:t>
            </a:r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9E252-341B-4007-9710-5748DA693B8E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08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FE5913-2442-4EE7-916A-36E2E8DD0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Motivation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FAC7B97-38C6-4D7F-AE02-C082E1697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Digital approaches</a:t>
            </a:r>
          </a:p>
          <a:p>
            <a:pPr lvl="1"/>
            <a:r>
              <a:rPr lang="en-US"/>
              <a:t>Make binary decisions on the existence of a signal/observation </a:t>
            </a:r>
          </a:p>
          <a:p>
            <a:pPr lvl="1"/>
            <a:r>
              <a:rPr lang="en-US"/>
              <a:t>Compared to analog approach,</a:t>
            </a:r>
          </a:p>
          <a:p>
            <a:pPr lvl="2"/>
            <a:r>
              <a:rPr lang="en-US"/>
              <a:t>Robust to noise</a:t>
            </a:r>
          </a:p>
          <a:p>
            <a:pPr lvl="2"/>
            <a:r>
              <a:rPr lang="en-US"/>
              <a:t>Requiring minimum calibration overhead</a:t>
            </a:r>
          </a:p>
          <a:p>
            <a:pPr lvl="2"/>
            <a:r>
              <a:rPr lang="en-US"/>
              <a:t>More reliable</a:t>
            </a:r>
          </a:p>
          <a:p>
            <a:pPr lvl="2"/>
            <a:endParaRPr 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6777F-2E89-4DD7-85A9-B34D0016E42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35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E96E50-2B48-4E2E-8FCC-7C53A01E0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SmartLight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D0480B-043B-461B-8845-8685DB05D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SmartLight</a:t>
            </a:r>
          </a:p>
          <a:p>
            <a:pPr lvl="1"/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digital 3D indoor localization approach </a:t>
            </a:r>
            <a:r>
              <a:rPr lang="en-US" dirty="0"/>
              <a:t>based on LED light</a:t>
            </a:r>
          </a:p>
          <a:p>
            <a:pPr lvl="1"/>
            <a:r>
              <a:rPr lang="en-US" dirty="0"/>
              <a:t>Exploiting light splitting properties of a convex lens to binary decision</a:t>
            </a:r>
          </a:p>
          <a:p>
            <a:pPr lvl="1"/>
            <a:r>
              <a:rPr lang="en-US" dirty="0"/>
              <a:t>Asymmetry design</a:t>
            </a:r>
          </a:p>
          <a:p>
            <a:pPr lvl="2"/>
            <a:r>
              <a:rPr lang="en-US" dirty="0"/>
              <a:t>Shift all the complexity into the transmitter (single LED lamp) </a:t>
            </a:r>
          </a:p>
          <a:p>
            <a:pPr lvl="2"/>
            <a:r>
              <a:rPr lang="en-US" dirty="0"/>
              <a:t>Minimize the complexity of the receiver (light sensor)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876C-EDA2-4266-BE24-EEBF2B92295A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86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460906-1ABD-4DF8-8EA1-22FBDE40E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SmartLight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CE8E3F-0377-4A34-9AA0-D620C6550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Digital localization</a:t>
            </a:r>
          </a:p>
          <a:p>
            <a:pPr lvl="1"/>
            <a:r>
              <a:rPr lang="en-US"/>
              <a:t>Robustness against various factors</a:t>
            </a:r>
          </a:p>
          <a:p>
            <a:pPr lvl="2"/>
            <a:r>
              <a:rPr lang="en-US"/>
              <a:t>Environmental noise</a:t>
            </a:r>
          </a:p>
          <a:p>
            <a:pPr lvl="2"/>
            <a:r>
              <a:rPr lang="en-US"/>
              <a:t>Fluctuation of light source intensity</a:t>
            </a:r>
          </a:p>
          <a:p>
            <a:pPr lvl="2"/>
            <a:r>
              <a:rPr lang="en-US"/>
              <a:t>Receiver orientation</a:t>
            </a:r>
          </a:p>
          <a:p>
            <a:pPr lvl="2"/>
            <a:r>
              <a:rPr lang="en-US"/>
              <a:t>Disturbance along light propagation paths</a:t>
            </a:r>
          </a:p>
          <a:p>
            <a:r>
              <a:rPr lang="en-US"/>
              <a:t>Concurrent localization</a:t>
            </a:r>
          </a:p>
          <a:p>
            <a:pPr lvl="1"/>
            <a:r>
              <a:rPr lang="en-US"/>
              <a:t>Single sender can locate multiple receivers simultaneously</a:t>
            </a:r>
          </a:p>
          <a:p>
            <a:r>
              <a:rPr lang="en-US"/>
              <a:t>Low-Cost localization</a:t>
            </a:r>
          </a:p>
          <a:p>
            <a:pPr lvl="1"/>
            <a:r>
              <a:rPr lang="en-US"/>
              <a:t>Prototype system with a COTS projector and cheap light sensor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C87C-54C3-47B7-A563-852CCEB2E422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0342C-2FAF-4C1F-B603-74EC1F34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4FFF6B-15D7-49A0-8943-9956F73E7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465290"/>
            <a:ext cx="11449050" cy="4859337"/>
          </a:xfrm>
        </p:spPr>
        <p:txBody>
          <a:bodyPr/>
          <a:lstStyle/>
          <a:p>
            <a:r>
              <a:rPr lang="en-US" dirty="0"/>
              <a:t>Converging(convex) lens</a:t>
            </a:r>
          </a:p>
          <a:p>
            <a:pPr lvl="1"/>
            <a:r>
              <a:rPr lang="en-US" dirty="0"/>
              <a:t>Transparent material that refracts light rays to form an image</a:t>
            </a:r>
          </a:p>
        </p:txBody>
      </p:sp>
      <p:pic>
        <p:nvPicPr>
          <p:cNvPr id="2050" name="Picture 2" descr="convex lensì ëí ì´ë¯¸ì§ ê²ìê²°ê³¼">
            <a:extLst>
              <a:ext uri="{FF2B5EF4-FFF2-40B4-BE49-F238E27FC236}">
                <a16:creationId xmlns:a16="http://schemas.microsoft.com/office/drawing/2014/main" id="{6B652C0D-0C9D-4AB3-A378-CEAC2D02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2727779"/>
            <a:ext cx="4154376" cy="308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3C78A7C4-BEBB-4D37-9055-6C916C53A17A}"/>
              </a:ext>
            </a:extLst>
          </p:cNvPr>
          <p:cNvCxnSpPr/>
          <p:nvPr/>
        </p:nvCxnSpPr>
        <p:spPr>
          <a:xfrm flipV="1">
            <a:off x="3396454" y="4731026"/>
            <a:ext cx="2528515" cy="64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ABB8C0F-0BC8-4E2C-8B9E-E5E4A846B579}"/>
              </a:ext>
            </a:extLst>
          </p:cNvPr>
          <p:cNvSpPr txBox="1"/>
          <p:nvPr/>
        </p:nvSpPr>
        <p:spPr>
          <a:xfrm>
            <a:off x="5929023" y="4546360"/>
            <a:ext cx="5395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indicator of how strongly the lens converges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95890-A7AC-4082-AE66-C0BC34E19675}"/>
              </a:ext>
            </a:extLst>
          </p:cNvPr>
          <p:cNvSpPr txBox="1"/>
          <p:nvPr/>
        </p:nvSpPr>
        <p:spPr>
          <a:xfrm>
            <a:off x="2176790" y="5812403"/>
            <a:ext cx="1875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2. Convex lens</a:t>
            </a:r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A6B1-7389-4461-82BC-24AEBC87FDE9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96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0342C-2FAF-4C1F-B603-74EC1F34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8E4FFF6B-15D7-49A0-8943-9956F73E7B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475" y="1465290"/>
                <a:ext cx="11449050" cy="4859337"/>
              </a:xfrm>
            </p:spPr>
            <p:txBody>
              <a:bodyPr/>
              <a:lstStyle/>
              <a:p>
                <a:r>
                  <a:rPr lang="en-US" dirty="0"/>
                  <a:t>Converging(convex) lens (cont’d)</a:t>
                </a:r>
              </a:p>
              <a:p>
                <a:pPr lvl="1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Lens equation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(1)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Magnification equation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(2)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8E4FFF6B-15D7-49A0-8943-9956F73E7B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475" y="1465290"/>
                <a:ext cx="11449050" cy="4859337"/>
              </a:xfrm>
              <a:blipFill>
                <a:blip r:embed="rId2"/>
                <a:stretch>
                  <a:fillRect l="-958" t="-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ABCD87C4-DD54-4FA5-960E-80B2B4621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916112"/>
            <a:ext cx="5364162" cy="26059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표 6">
                <a:extLst>
                  <a:ext uri="{FF2B5EF4-FFF2-40B4-BE49-F238E27FC236}">
                    <a16:creationId xmlns:a16="http://schemas.microsoft.com/office/drawing/2014/main" id="{49F995CF-5F99-42A5-9CF7-5D009425E7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683528"/>
                  </p:ext>
                </p:extLst>
              </p:nvPr>
            </p:nvGraphicFramePr>
            <p:xfrm>
              <a:off x="7218363" y="4840972"/>
              <a:ext cx="3808674" cy="1483360"/>
            </p:xfrm>
            <a:graphic>
              <a:graphicData uri="http://schemas.openxmlformats.org/drawingml/2006/table">
                <a:tbl>
                  <a:tblPr firstRow="1">
                    <a:tableStyleId>{9D7B26C5-4107-4FEC-AEDC-1716B250A1EF}</a:tableStyleId>
                  </a:tblPr>
                  <a:tblGrid>
                    <a:gridCol w="858742">
                      <a:extLst>
                        <a:ext uri="{9D8B030D-6E8A-4147-A177-3AD203B41FA5}">
                          <a16:colId xmlns:a16="http://schemas.microsoft.com/office/drawing/2014/main" val="2931748066"/>
                        </a:ext>
                      </a:extLst>
                    </a:gridCol>
                    <a:gridCol w="2949932">
                      <a:extLst>
                        <a:ext uri="{9D8B030D-6E8A-4147-A177-3AD203B41FA5}">
                          <a16:colId xmlns:a16="http://schemas.microsoft.com/office/drawing/2014/main" val="2760792600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Abbreviation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584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en-US" i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Focal length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418348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Object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9832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Image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3042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표 6">
                <a:extLst>
                  <a:ext uri="{FF2B5EF4-FFF2-40B4-BE49-F238E27FC236}">
                    <a16:creationId xmlns:a16="http://schemas.microsoft.com/office/drawing/2014/main" id="{49F995CF-5F99-42A5-9CF7-5D009425E7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683528"/>
                  </p:ext>
                </p:extLst>
              </p:nvPr>
            </p:nvGraphicFramePr>
            <p:xfrm>
              <a:off x="7218363" y="4840972"/>
              <a:ext cx="3808674" cy="1483360"/>
            </p:xfrm>
            <a:graphic>
              <a:graphicData uri="http://schemas.openxmlformats.org/drawingml/2006/table">
                <a:tbl>
                  <a:tblPr firstRow="1">
                    <a:tableStyleId>{9D7B26C5-4107-4FEC-AEDC-1716B250A1EF}</a:tableStyleId>
                  </a:tblPr>
                  <a:tblGrid>
                    <a:gridCol w="858742">
                      <a:extLst>
                        <a:ext uri="{9D8B030D-6E8A-4147-A177-3AD203B41FA5}">
                          <a16:colId xmlns:a16="http://schemas.microsoft.com/office/drawing/2014/main" val="2931748066"/>
                        </a:ext>
                      </a:extLst>
                    </a:gridCol>
                    <a:gridCol w="2949932">
                      <a:extLst>
                        <a:ext uri="{9D8B030D-6E8A-4147-A177-3AD203B41FA5}">
                          <a16:colId xmlns:a16="http://schemas.microsoft.com/office/drawing/2014/main" val="2760792600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Abbreviation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584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8197" r="-343972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Focal length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418348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8197" r="-34397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Object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9832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308197" r="-34397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Image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3042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AB1DD66-AB16-4844-832E-CF74BC5065A1}"/>
              </a:ext>
            </a:extLst>
          </p:cNvPr>
          <p:cNvSpPr txBox="1"/>
          <p:nvPr/>
        </p:nvSpPr>
        <p:spPr>
          <a:xfrm>
            <a:off x="7014529" y="4429578"/>
            <a:ext cx="406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3. Light ray diagram of image formation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15A4B-FAA7-4CC9-BC8E-316B683CD68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81E1E8-8F7B-4EED-86B3-3AF4B2437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70C34465-1A5A-4E4D-B6F7-D9953BF15C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Visible region</a:t>
                </a:r>
              </a:p>
              <a:p>
                <a:pPr lvl="1"/>
                <a:r>
                  <a:rPr lang="en-US" dirty="0"/>
                  <a:t>A cone-shaped region formed by light rays refracting through the lens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: visible region by pixel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70C34465-1A5A-4E4D-B6F7-D9953BF15C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CF6453F4-BBB5-41B4-BD92-57F70942B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25" y="3083219"/>
            <a:ext cx="7089793" cy="2999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38C77A-004D-4FFF-A23C-1D02C2A004D0}"/>
              </a:ext>
            </a:extLst>
          </p:cNvPr>
          <p:cNvSpPr txBox="1"/>
          <p:nvPr/>
        </p:nvSpPr>
        <p:spPr>
          <a:xfrm>
            <a:off x="831603" y="6082747"/>
            <a:ext cx="7249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4. 3D and 2D view of the visible region of a pixel on a light emitting object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339B777D-0D91-4227-AF1F-59F26B24471E}"/>
              </a:ext>
            </a:extLst>
          </p:cNvPr>
          <p:cNvCxnSpPr>
            <a:cxnSpLocks/>
          </p:cNvCxnSpPr>
          <p:nvPr/>
        </p:nvCxnSpPr>
        <p:spPr>
          <a:xfrm flipH="1" flipV="1">
            <a:off x="2170706" y="3701462"/>
            <a:ext cx="70470" cy="3774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FD04E44-0F05-4361-BEB2-DD14653C2867}"/>
              </a:ext>
            </a:extLst>
          </p:cNvPr>
          <p:cNvSpPr txBox="1"/>
          <p:nvPr/>
        </p:nvSpPr>
        <p:spPr>
          <a:xfrm>
            <a:off x="1346634" y="3345329"/>
            <a:ext cx="16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Circular shape</a:t>
            </a:r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AFB7F-EFC9-4D80-A85C-E8A337FE4D7A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30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9CBB72-B798-4E68-8206-F75D5350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Design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346118C-E8E4-47F4-8C7B-EA547E05C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433" y="1449387"/>
            <a:ext cx="5523091" cy="4859337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r>
              <a:rPr lang="en-US" dirty="0"/>
              <a:t>SmartLight consists of </a:t>
            </a:r>
          </a:p>
          <a:p>
            <a:pPr lvl="2"/>
            <a:r>
              <a:rPr lang="en-US" dirty="0"/>
              <a:t>SmartLight device</a:t>
            </a:r>
          </a:p>
          <a:p>
            <a:pPr lvl="2"/>
            <a:r>
              <a:rPr lang="en-US" dirty="0"/>
              <a:t>Light sensors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BF0497D-43E9-444B-B25F-9C4845562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175061"/>
            <a:ext cx="6452732" cy="3233552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34BC02ED-9944-46C1-846C-7A230A44D9C8}"/>
              </a:ext>
            </a:extLst>
          </p:cNvPr>
          <p:cNvSpPr txBox="1">
            <a:spLocks/>
          </p:cNvSpPr>
          <p:nvPr/>
        </p:nvSpPr>
        <p:spPr>
          <a:xfrm>
            <a:off x="371477" y="1449387"/>
            <a:ext cx="5523091" cy="485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System setup 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7B75-C17D-4BDF-A5E4-0CF945AB4C3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91C370-2D44-4387-A204-A6A7CEB61DF4}"/>
              </a:ext>
            </a:extLst>
          </p:cNvPr>
          <p:cNvSpPr txBox="1"/>
          <p:nvPr/>
        </p:nvSpPr>
        <p:spPr>
          <a:xfrm>
            <a:off x="1866245" y="5408613"/>
            <a:ext cx="3463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5. Hardware setup of the system</a:t>
            </a:r>
          </a:p>
        </p:txBody>
      </p:sp>
    </p:spTree>
    <p:extLst>
      <p:ext uri="{BB962C8B-B14F-4D97-AF65-F5344CB8AC3E}">
        <p14:creationId xmlns:p14="http://schemas.microsoft.com/office/powerpoint/2010/main" val="961038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9CBB72-B798-4E68-8206-F75D5350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433" y="1449387"/>
                <a:ext cx="5523091" cy="4859337"/>
              </a:xfrm>
            </p:spPr>
            <p:txBody>
              <a:bodyPr>
                <a:normAutofit/>
              </a:bodyPr>
              <a:lstStyle/>
              <a:p>
                <a:endParaRPr lang="en-US" dirty="0"/>
              </a:p>
              <a:p>
                <a:pPr lvl="1"/>
                <a:r>
                  <a:rPr lang="en-US" dirty="0"/>
                  <a:t>SmartLight device consists of </a:t>
                </a:r>
              </a:p>
              <a:p>
                <a:pPr lvl="2"/>
                <a:r>
                  <a:rPr lang="en-US" dirty="0"/>
                  <a:t>Square LEDs array panel</a:t>
                </a:r>
              </a:p>
              <a:p>
                <a:pPr lvl="3"/>
                <a:r>
                  <a:rPr lang="en-US" dirty="0"/>
                  <a:t>Controlled by a Computer/MCU</a:t>
                </a:r>
              </a:p>
              <a:p>
                <a:pPr lvl="2"/>
                <a:r>
                  <a:rPr lang="en-US" dirty="0"/>
                  <a:t>Circular convex lens on top of LEDs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LED panel consists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pixel</a:t>
                </a:r>
              </a:p>
              <a:p>
                <a:pPr lvl="2"/>
                <a:r>
                  <a:rPr lang="en-US" dirty="0"/>
                  <a:t>Each LED pixel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can be modulated  at different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433" y="1449387"/>
                <a:ext cx="5523091" cy="4859337"/>
              </a:xfrm>
              <a:blipFill>
                <a:blip r:embed="rId2"/>
                <a:stretch>
                  <a:fillRect r="-275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34BC02ED-9944-46C1-846C-7A230A44D9C8}"/>
              </a:ext>
            </a:extLst>
          </p:cNvPr>
          <p:cNvSpPr txBox="1">
            <a:spLocks/>
          </p:cNvSpPr>
          <p:nvPr/>
        </p:nvSpPr>
        <p:spPr>
          <a:xfrm>
            <a:off x="371477" y="1449387"/>
            <a:ext cx="5523091" cy="485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System setup 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77B75-C17D-4BDF-A5E4-0CF945AB4C3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91C370-2D44-4387-A204-A6A7CEB61DF4}"/>
              </a:ext>
            </a:extLst>
          </p:cNvPr>
          <p:cNvSpPr txBox="1"/>
          <p:nvPr/>
        </p:nvSpPr>
        <p:spPr>
          <a:xfrm>
            <a:off x="1866245" y="5408613"/>
            <a:ext cx="3463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5. Hardware setup of the system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BF0497D-43E9-444B-B25F-9C4845562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2175061"/>
            <a:ext cx="6452732" cy="323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0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9CBB72-B798-4E68-8206-F75D5350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97433" y="1449387"/>
                <a:ext cx="5523091" cy="4859337"/>
              </a:xfrm>
            </p:spPr>
            <p:txBody>
              <a:bodyPr>
                <a:normAutofit/>
              </a:bodyPr>
              <a:lstStyle/>
              <a:p>
                <a:endParaRPr lang="en-US" dirty="0"/>
              </a:p>
              <a:p>
                <a:pPr lvl="1"/>
                <a:r>
                  <a:rPr lang="en-US" dirty="0"/>
                  <a:t>Small form factor light senor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Receives light from a partial set of </a:t>
                </a:r>
                <a:br>
                  <a:rPr lang="en-US" dirty="0"/>
                </a:br>
                <a:r>
                  <a:rPr lang="en-US" dirty="0"/>
                  <a:t>LED pixels</a:t>
                </a:r>
              </a:p>
              <a:p>
                <a:pPr lvl="2"/>
                <a:r>
                  <a:rPr lang="en-US" dirty="0"/>
                  <a:t>Analyses the frequency spectrum of </a:t>
                </a:r>
                <a:br>
                  <a:rPr lang="en-US" dirty="0"/>
                </a:br>
                <a:r>
                  <a:rPr lang="en-US" dirty="0"/>
                  <a:t>received light signals</a:t>
                </a:r>
              </a:p>
              <a:p>
                <a:pPr lvl="2"/>
                <a:r>
                  <a:rPr lang="en-US" dirty="0"/>
                  <a:t>Makes binary decision on whether </a:t>
                </a:r>
                <a:br>
                  <a:rPr lang="en-US" dirty="0"/>
                </a:br>
                <a:r>
                  <a:rPr lang="en-US" dirty="0"/>
                  <a:t>each frequency signal is received</a:t>
                </a:r>
              </a:p>
              <a:p>
                <a:pPr lvl="2"/>
                <a:r>
                  <a:rPr lang="en-US" dirty="0"/>
                  <a:t>Sends back the received frequency </a:t>
                </a:r>
                <a:br>
                  <a:rPr lang="en-US" dirty="0"/>
                </a:br>
                <a:r>
                  <a:rPr lang="en-US" dirty="0"/>
                  <a:t>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back to SmartLight </a:t>
                </a:r>
                <a:br>
                  <a:rPr lang="en-US" dirty="0"/>
                </a:br>
                <a:r>
                  <a:rPr lang="en-US" dirty="0"/>
                  <a:t>device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97433" y="1449387"/>
                <a:ext cx="5523091" cy="485933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ABF0497D-43E9-444B-B25F-9C4845562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2175061"/>
            <a:ext cx="6452732" cy="3233552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34BC02ED-9944-46C1-846C-7A230A44D9C8}"/>
              </a:ext>
            </a:extLst>
          </p:cNvPr>
          <p:cNvSpPr txBox="1">
            <a:spLocks/>
          </p:cNvSpPr>
          <p:nvPr/>
        </p:nvSpPr>
        <p:spPr>
          <a:xfrm>
            <a:off x="371477" y="1449387"/>
            <a:ext cx="5523091" cy="485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System setup (cont’d)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9FB87-9C5B-4654-A98B-833D846CF609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95AC32-249C-4A3E-BF3E-71C492587C11}"/>
              </a:ext>
            </a:extLst>
          </p:cNvPr>
          <p:cNvSpPr txBox="1"/>
          <p:nvPr/>
        </p:nvSpPr>
        <p:spPr>
          <a:xfrm>
            <a:off x="1866245" y="5408613"/>
            <a:ext cx="3463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5. Hardware setup of the system</a:t>
            </a:r>
          </a:p>
        </p:txBody>
      </p:sp>
    </p:spTree>
    <p:extLst>
      <p:ext uri="{BB962C8B-B14F-4D97-AF65-F5344CB8AC3E}">
        <p14:creationId xmlns:p14="http://schemas.microsoft.com/office/powerpoint/2010/main" val="446941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ECB29E-FA01-4A22-A4CD-97F8B3D6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Design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D64DE6-9325-4691-8DC3-25BB0B30F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Coordinate system</a:t>
            </a:r>
          </a:p>
        </p:txBody>
      </p:sp>
      <p:grpSp>
        <p:nvGrpSpPr>
          <p:cNvPr id="32" name="그룹 31"/>
          <p:cNvGrpSpPr/>
          <p:nvPr/>
        </p:nvGrpSpPr>
        <p:grpSpPr>
          <a:xfrm>
            <a:off x="917524" y="2158613"/>
            <a:ext cx="4814754" cy="3429471"/>
            <a:chOff x="567397" y="1874049"/>
            <a:chExt cx="4814754" cy="3429471"/>
          </a:xfrm>
        </p:grpSpPr>
        <p:pic>
          <p:nvPicPr>
            <p:cNvPr id="1026" name="Picture 2" descr="convex lensì ëí ì´ë¯¸ì§ ê²ìê²°ê³¼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197" y="2497862"/>
              <a:ext cx="1840201" cy="2616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직선 연결선 6"/>
            <p:cNvCxnSpPr/>
            <p:nvPr/>
          </p:nvCxnSpPr>
          <p:spPr>
            <a:xfrm flipH="1">
              <a:off x="1025716" y="2497862"/>
              <a:ext cx="2429977" cy="250282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2172954" y="1874049"/>
              <a:ext cx="0" cy="342947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567397" y="3805992"/>
              <a:ext cx="3233326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2172954" y="3805992"/>
              <a:ext cx="1487501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 flipV="1">
              <a:off x="2172954" y="2154804"/>
              <a:ext cx="0" cy="1651188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 flipV="1">
              <a:off x="2179505" y="2623930"/>
              <a:ext cx="1153789" cy="11820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236512" y="3805992"/>
              <a:ext cx="6431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Z-axis</a:t>
              </a:r>
              <a:endParaRPr lang="ko-KR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56399" y="2407008"/>
              <a:ext cx="6440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Y-axis</a:t>
              </a:r>
              <a:endParaRPr lang="ko-KR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43235" y="2154803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X-axis</a:t>
              </a:r>
              <a:endParaRPr lang="ko-KR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3956953" y="3109444"/>
                  <a:ext cx="1425198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6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Light sensor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</m:sSub>
                    </m:oMath>
                  </a14:m>
                  <a:endParaRPr lang="en-US" altLang="ko-K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ko-KR" alt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6953" y="3109444"/>
                  <a:ext cx="1425198" cy="584775"/>
                </a:xfrm>
                <a:prstGeom prst="rect">
                  <a:avLst/>
                </a:prstGeom>
                <a:blipFill>
                  <a:blip r:embed="rId3"/>
                  <a:stretch>
                    <a:fillRect l="-1709" t="-3125" b="-6250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타원 33"/>
          <p:cNvSpPr/>
          <p:nvPr/>
        </p:nvSpPr>
        <p:spPr>
          <a:xfrm>
            <a:off x="4717766" y="3203612"/>
            <a:ext cx="173913" cy="19610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내용 개체 틀 2">
            <a:extLst>
              <a:ext uri="{FF2B5EF4-FFF2-40B4-BE49-F238E27FC236}">
                <a16:creationId xmlns:a16="http://schemas.microsoft.com/office/drawing/2014/main" id="{D346118C-E8E4-47F4-8C7B-EA547E05C3A6}"/>
              </a:ext>
            </a:extLst>
          </p:cNvPr>
          <p:cNvSpPr txBox="1">
            <a:spLocks/>
          </p:cNvSpPr>
          <p:nvPr/>
        </p:nvSpPr>
        <p:spPr>
          <a:xfrm>
            <a:off x="5732278" y="1449387"/>
            <a:ext cx="6094797" cy="485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lvl="1"/>
            <a:r>
              <a:rPr lang="en-US" dirty="0"/>
              <a:t>3D Cartesian coordinate system </a:t>
            </a:r>
            <a:br>
              <a:rPr lang="en-US" dirty="0"/>
            </a:br>
            <a:r>
              <a:rPr lang="en-US" dirty="0"/>
              <a:t>with the origin at the center of the lens</a:t>
            </a:r>
          </a:p>
          <a:p>
            <a:pPr lvl="2"/>
            <a:r>
              <a:rPr lang="en-US" dirty="0"/>
              <a:t>X-axis: the upward direction</a:t>
            </a:r>
          </a:p>
          <a:p>
            <a:pPr lvl="2"/>
            <a:r>
              <a:rPr lang="en-US" dirty="0"/>
              <a:t>Y-axis: the horizontal right direction</a:t>
            </a:r>
          </a:p>
          <a:p>
            <a:pPr lvl="2"/>
            <a:r>
              <a:rPr lang="en-US" dirty="0"/>
              <a:t>Z-axis: the perpendicular direction away</a:t>
            </a:r>
            <a:br>
              <a:rPr lang="en-US" dirty="0"/>
            </a:br>
            <a:r>
              <a:rPr lang="en-US" dirty="0"/>
              <a:t>	   from the lens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606AD-5CB5-4608-AE10-DC172682318A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FEF6DE-8E13-42A0-AF6F-825CDF2ECDFC}"/>
              </a:ext>
            </a:extLst>
          </p:cNvPr>
          <p:cNvSpPr txBox="1"/>
          <p:nvPr/>
        </p:nvSpPr>
        <p:spPr>
          <a:xfrm>
            <a:off x="1443511" y="5657477"/>
            <a:ext cx="3646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6. Coordinate system of SmartLight</a:t>
            </a:r>
          </a:p>
        </p:txBody>
      </p:sp>
    </p:spTree>
    <p:extLst>
      <p:ext uri="{BB962C8B-B14F-4D97-AF65-F5344CB8AC3E}">
        <p14:creationId xmlns:p14="http://schemas.microsoft.com/office/powerpoint/2010/main" val="1919749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150" y="3142669"/>
            <a:ext cx="6714625" cy="316605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A2544396-2A11-404C-9A6A-0323D50E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Key idea of localization</a:t>
                </a:r>
              </a:p>
              <a:p>
                <a:pPr lvl="1"/>
                <a:r>
                  <a:rPr lang="en-US" altLang="ko-KR" dirty="0"/>
                  <a:t>Light sensor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altLang="ko-KR" dirty="0"/>
                  <a:t>is within the visible region of a few LEDs</a:t>
                </a:r>
              </a:p>
              <a:p>
                <a:pPr lvl="1"/>
                <a:r>
                  <a:rPr lang="en-US" altLang="ko-KR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be the set of pixels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altLang="ko-KR" dirty="0"/>
                  <a:t>receives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ko-K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𝑉𝑅</m:t>
                        </m:r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∀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∈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1, </m:t>
                            </m:r>
                            <m:sSup>
                              <m:sSup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B6E2-7D27-49AC-97C2-017E78683A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14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C551A2-EC71-426E-9A29-F44AF88BDFA5}"/>
                  </a:ext>
                </a:extLst>
              </p:cNvPr>
              <p:cNvSpPr txBox="1"/>
              <p:nvPr/>
            </p:nvSpPr>
            <p:spPr>
              <a:xfrm>
                <a:off x="4202411" y="6320423"/>
                <a:ext cx="7442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7. A light sensor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is within the visible region of LED 8 but outside of LED 5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C551A2-EC71-426E-9A29-F44AF88BD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411" y="6320423"/>
                <a:ext cx="7442102" cy="338554"/>
              </a:xfrm>
              <a:prstGeom prst="rect">
                <a:avLst/>
              </a:prstGeom>
              <a:blipFill>
                <a:blip r:embed="rId4"/>
                <a:stretch>
                  <a:fillRect l="-410" t="-5455" r="-164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0502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544396-2A11-404C-9A6A-0323D50E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Key idea of localization (cont’d)</a:t>
                </a:r>
              </a:p>
              <a:p>
                <a:pPr lvl="1"/>
                <a:r>
                  <a:rPr lang="en-US" altLang="ko-KR" dirty="0"/>
                  <a:t>Since the lens is circular in shape, 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>
                    <a:solidFill>
                      <a:srgbClr val="FF0000"/>
                    </a:solidFill>
                  </a:rPr>
                  <a:t> is also a continuous circular area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of pixels on the LED panel</a:t>
                </a:r>
              </a:p>
              <a:p>
                <a:pPr lvl="2"/>
                <a:r>
                  <a:rPr lang="en-US" altLang="ko-KR" dirty="0"/>
                  <a:t>The circle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grows bigger as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moves closer to the lens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moves upward n the panel as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moves vertically downward</a:t>
                </a:r>
              </a:p>
              <a:p>
                <a:pPr lvl="2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4" y="1449387"/>
            <a:ext cx="5364162" cy="4369611"/>
          </a:xfrm>
          <a:prstGeom prst="rect">
            <a:avLst/>
          </a:prstGeom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D5C3-A659-4C65-B5BC-DD44FEADAC4D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15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4FB1AF-6A1B-48A1-A331-AAAEDB250882}"/>
                  </a:ext>
                </a:extLst>
              </p:cNvPr>
              <p:cNvSpPr txBox="1"/>
              <p:nvPr/>
            </p:nvSpPr>
            <p:spPr>
              <a:xfrm>
                <a:off x="6612863" y="5759388"/>
                <a:ext cx="50523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8. A 3D view showing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is a circle of pixels 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54FB1AF-6A1B-48A1-A331-AAAEDB250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863" y="5759388"/>
                <a:ext cx="5052345" cy="338554"/>
              </a:xfrm>
              <a:prstGeom prst="rect">
                <a:avLst/>
              </a:prstGeom>
              <a:blipFill>
                <a:blip r:embed="rId4"/>
                <a:stretch>
                  <a:fillRect l="-724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835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544396-2A11-404C-9A6A-0323D50E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Key idea of localization (cont’d)</a:t>
                </a:r>
              </a:p>
              <a:p>
                <a:pPr lvl="1"/>
                <a:r>
                  <a:rPr lang="en-US" altLang="ko-KR" dirty="0"/>
                  <a:t>The position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can be calculated</a:t>
                </a:r>
                <a:br>
                  <a:rPr lang="en-US" altLang="ko-KR" dirty="0"/>
                </a:br>
                <a:r>
                  <a:rPr lang="en-US" altLang="ko-KR" dirty="0"/>
                  <a:t>using the circle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size and location on the panel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size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/>
                  <a:t>The problem of localizing a light sensor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at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ko-KR" alt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ko-KR" dirty="0"/>
                  <a:t>is equivalent to </a:t>
                </a:r>
                <a:br>
                  <a:rPr lang="en-US" altLang="ko-KR" dirty="0"/>
                </a:br>
                <a:r>
                  <a:rPr lang="en-US" altLang="ko-KR" dirty="0">
                    <a:solidFill>
                      <a:srgbClr val="FF0000"/>
                    </a:solidFill>
                  </a:rPr>
                  <a:t>the problem of locating its observable</a:t>
                </a:r>
                <a:br>
                  <a:rPr lang="en-US" altLang="ko-KR" dirty="0">
                    <a:solidFill>
                      <a:srgbClr val="FF0000"/>
                    </a:solidFill>
                  </a:rPr>
                </a:br>
                <a:r>
                  <a:rPr lang="en-US" altLang="ko-KR" dirty="0">
                    <a:solidFill>
                      <a:srgbClr val="FF0000"/>
                    </a:solidFill>
                  </a:rPr>
                  <a:t>circle of pixels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>
                    <a:solidFill>
                      <a:srgbClr val="FF0000"/>
                    </a:solidFill>
                  </a:rPr>
                  <a:t> on the LED panel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34CD3-1137-4C75-8480-33DD447B2D63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E6484D3-169D-4DE5-886A-81666CB5D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4" y="1449387"/>
            <a:ext cx="5364162" cy="43696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1EE930-6B79-44F1-BE2B-89FA19AFE0A5}"/>
                  </a:ext>
                </a:extLst>
              </p:cNvPr>
              <p:cNvSpPr txBox="1"/>
              <p:nvPr/>
            </p:nvSpPr>
            <p:spPr>
              <a:xfrm>
                <a:off x="6612863" y="5759388"/>
                <a:ext cx="50523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8. A 3D view showing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is a circle of pixels 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1EE930-6B79-44F1-BE2B-89FA19AFE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863" y="5759388"/>
                <a:ext cx="5052345" cy="338554"/>
              </a:xfrm>
              <a:prstGeom prst="rect">
                <a:avLst/>
              </a:prstGeom>
              <a:blipFill>
                <a:blip r:embed="rId4"/>
                <a:stretch>
                  <a:fillRect l="-724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5017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544396-2A11-404C-9A6A-0323D50E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Key idea of localization (cont’d)</a:t>
                </a:r>
              </a:p>
              <a:p>
                <a:pPr lvl="1"/>
                <a:r>
                  <a:rPr lang="en-US" altLang="ko-KR" dirty="0"/>
                  <a:t>Locating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on the LED panel could </a:t>
                </a:r>
                <a:br>
                  <a:rPr lang="en-US" altLang="ko-KR" dirty="0"/>
                </a:br>
                <a:r>
                  <a:rPr lang="en-US" altLang="ko-KR" dirty="0"/>
                  <a:t>be done easily by comparing the </a:t>
                </a:r>
                <a:br>
                  <a:rPr lang="en-US" altLang="ko-KR" dirty="0"/>
                </a:br>
                <a:r>
                  <a:rPr lang="en-US" altLang="ko-KR" dirty="0"/>
                  <a:t>frequency signals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received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pPr lvl="1"/>
                <a:r>
                  <a:rPr lang="en-US" altLang="ko-KR" dirty="0"/>
                  <a:t>In right bitmap, white pixels mean</a:t>
                </a:r>
                <a:br>
                  <a:rPr lang="en-US" altLang="ko-KR" dirty="0"/>
                </a:br>
                <a:r>
                  <a:rPr lang="en-US" altLang="ko-KR" dirty="0"/>
                  <a:t>its blinking frequency matches one</a:t>
                </a:r>
                <a:br>
                  <a:rPr lang="en-US" altLang="ko-KR" dirty="0"/>
                </a:br>
                <a:r>
                  <a:rPr lang="en-US" altLang="ko-KR" dirty="0"/>
                  <a:t>of the received light frequencies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AEA24F5-532E-4FEE-AFE6-2644D31C6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16113"/>
            <a:ext cx="6096000" cy="3882989"/>
          </a:xfrm>
          <a:prstGeom prst="rect">
            <a:avLst/>
          </a:prstGeom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8C3A-8BDF-436A-9902-FD0CC9E15F44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17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2F0240-8D7F-4E57-9321-6A720620B3E5}"/>
                  </a:ext>
                </a:extLst>
              </p:cNvPr>
              <p:cNvSpPr txBox="1"/>
              <p:nvPr/>
            </p:nvSpPr>
            <p:spPr>
              <a:xfrm>
                <a:off x="7351105" y="5799102"/>
                <a:ext cx="35857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9. 2D bitmap graph to visualize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2F0240-8D7F-4E57-9321-6A720620B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105" y="5799102"/>
                <a:ext cx="3585790" cy="338554"/>
              </a:xfrm>
              <a:prstGeom prst="rect">
                <a:avLst/>
              </a:prstGeom>
              <a:blipFill>
                <a:blip r:embed="rId4"/>
                <a:stretch>
                  <a:fillRect l="-1020" t="-5357" b="-214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591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4BA24F-5BB0-4AB6-8A5C-0FD5808D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Basic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A20458CF-FEA7-4755-8787-BD71890E22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475" y="1449387"/>
                <a:ext cx="11449050" cy="4859337"/>
              </a:xfrm>
            </p:spPr>
            <p:txBody>
              <a:bodyPr/>
              <a:lstStyle/>
              <a:p>
                <a:r>
                  <a:rPr lang="en-US" altLang="ko-KR" dirty="0"/>
                  <a:t>Calculation of 3D location</a:t>
                </a:r>
              </a:p>
              <a:p>
                <a:pPr lvl="1"/>
                <a:r>
                  <a:rPr lang="en-US" altLang="ko-KR" dirty="0"/>
                  <a:t>The math formula to calculate the 3D location of light sensor based on</a:t>
                </a:r>
                <a:br>
                  <a:rPr lang="en-US" altLang="ko-KR" dirty="0"/>
                </a:br>
                <a:r>
                  <a:rPr lang="en-US" altLang="ko-KR" dirty="0"/>
                  <a:t>the geometrical optical property of the convex lens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</m:d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dirty="0">
                                <a:latin typeface="Cambria Math" panose="02040503050406030204" pitchFamily="18" charset="0"/>
                              </a:rPr>
                              <m:t>𝑅𝑁𝑓𝑑</m:t>
                            </m:r>
                          </m:e>
                          <m:sub>
                            <m:r>
                              <a:rPr lang="en-US" altLang="ko-KR" b="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𝑅𝑁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altLang="ko-KR" b="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ko-KR" b="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b="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b="0" i="1" dirty="0">
                            <a:latin typeface="Cambria Math" panose="02040503050406030204" pitchFamily="18" charset="0"/>
                          </a:rPr>
                          <m:t>𝑓h</m:t>
                        </m:r>
                        <m:r>
                          <a:rPr lang="en-US" altLang="ko-KR" b="1" i="1" dirty="0" smtClean="0"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altLang="ko-KR" b="1" i="1" dirty="0" smtClean="0">
                        <a:latin typeface="Cambria Math" panose="02040503050406030204" pitchFamily="18" charset="0"/>
                      </a:rPr>
                      <m:t>           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 (3)</m:t>
                    </m:r>
                  </m:oMath>
                </a14:m>
                <a:r>
                  <a:rPr lang="en-US" altLang="ko-KR" i="1" dirty="0">
                    <a:latin typeface="Cambria Math" panose="02040503050406030204" pitchFamily="18" charset="0"/>
                  </a:rPr>
                  <a:t>   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ko-KR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h𝑓𝑅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−2</m:t>
                        </m:r>
                        <m:sSub>
                          <m:sSubPr>
                            <m:ctrlP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𝑅𝑁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𝑓h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altLang="ko-KR" b="1" i="1" dirty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(4)</m:t>
                    </m:r>
                  </m:oMath>
                </a14:m>
                <a:endParaRPr lang="en-US" altLang="ko-KR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1" i="1" dirty="0" smtClean="0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e>
                    </m:d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h𝑓𝑅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−2</m:t>
                        </m:r>
                        <m:sSub>
                          <m:sSubPr>
                            <m:ctrlP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ko-KR" b="1" i="1" dirty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𝑅𝑁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𝑓h</m:t>
                        </m:r>
                        <m:r>
                          <a:rPr lang="en-US" altLang="ko-KR" b="1" i="1" dirty="0">
                            <a:latin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altLang="ko-KR" b="1" i="1" dirty="0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(5)</m:t>
                    </m:r>
                  </m:oMath>
                </a14:m>
                <a:r>
                  <a:rPr lang="en-US" altLang="ko-KR" i="1" dirty="0">
                    <a:latin typeface="Cambria Math" panose="02040503050406030204" pitchFamily="18" charset="0"/>
                  </a:rPr>
                  <a:t>  </a:t>
                </a:r>
              </a:p>
              <a:p>
                <a:pPr lvl="2"/>
                <a:r>
                  <a:rPr lang="en-US" altLang="ko-KR" dirty="0">
                    <a:solidFill>
                      <a:srgbClr val="00B050"/>
                    </a:solidFill>
                  </a:rPr>
                  <a:t>Appendix</a:t>
                </a:r>
                <a:endParaRPr lang="ko-KR" altLang="en-US" dirty="0">
                  <a:solidFill>
                    <a:srgbClr val="00B050"/>
                  </a:solidFill>
                </a:endParaRPr>
              </a:p>
              <a:p>
                <a:pPr lvl="2"/>
                <a:endParaRPr lang="en-US" altLang="ko-KR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A20458CF-FEA7-4755-8787-BD71890E22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475" y="1449387"/>
                <a:ext cx="11449050" cy="4859337"/>
              </a:xfrm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97BCD-C8F8-4DF3-9C6B-1F378ABFA3BB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18</a:t>
            </a:fld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C1B57A5-41B0-4EBB-9D7A-8D0C0F21CAFD}"/>
              </a:ext>
            </a:extLst>
          </p:cNvPr>
          <p:cNvGrpSpPr/>
          <p:nvPr/>
        </p:nvGrpSpPr>
        <p:grpSpPr>
          <a:xfrm>
            <a:off x="6634563" y="3036689"/>
            <a:ext cx="4646212" cy="3048289"/>
            <a:chOff x="6096000" y="3027724"/>
            <a:chExt cx="4646212" cy="3048289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3027724"/>
              <a:ext cx="4646212" cy="3048289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D133AD5-105A-4640-82B3-982C6FE9F522}"/>
                </a:ext>
              </a:extLst>
            </p:cNvPr>
            <p:cNvSpPr/>
            <p:nvPr/>
          </p:nvSpPr>
          <p:spPr>
            <a:xfrm>
              <a:off x="6096000" y="4814047"/>
              <a:ext cx="4646212" cy="215153"/>
            </a:xfrm>
            <a:prstGeom prst="rect">
              <a:avLst/>
            </a:prstGeom>
            <a:solidFill>
              <a:srgbClr val="FFFF00">
                <a:alpha val="2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026D402-D6C0-406C-AF38-0529D1D461E8}"/>
                </a:ext>
              </a:extLst>
            </p:cNvPr>
            <p:cNvSpPr/>
            <p:nvPr/>
          </p:nvSpPr>
          <p:spPr>
            <a:xfrm>
              <a:off x="6096000" y="5337453"/>
              <a:ext cx="4646212" cy="215153"/>
            </a:xfrm>
            <a:prstGeom prst="rect">
              <a:avLst/>
            </a:prstGeom>
            <a:solidFill>
              <a:srgbClr val="FFFF00">
                <a:alpha val="2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FE25D2F3-EEE1-4C11-B1D0-6F8DE4FEC99D}"/>
                </a:ext>
              </a:extLst>
            </p:cNvPr>
            <p:cNvSpPr/>
            <p:nvPr/>
          </p:nvSpPr>
          <p:spPr>
            <a:xfrm>
              <a:off x="6096000" y="5561385"/>
              <a:ext cx="4646212" cy="215153"/>
            </a:xfrm>
            <a:prstGeom prst="rect">
              <a:avLst/>
            </a:prstGeom>
            <a:solidFill>
              <a:srgbClr val="FFFF00">
                <a:alpha val="2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747446E-86D0-42E5-B3D5-1ABD249CC2D8}"/>
              </a:ext>
            </a:extLst>
          </p:cNvPr>
          <p:cNvSpPr txBox="1"/>
          <p:nvPr/>
        </p:nvSpPr>
        <p:spPr>
          <a:xfrm>
            <a:off x="7156535" y="6100664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Table 1. Symbols used in </a:t>
            </a:r>
            <a:r>
              <a:rPr lang="en-US" sz="1600" dirty="0" err="1"/>
              <a:t>Equ</a:t>
            </a:r>
            <a:r>
              <a:rPr lang="en-US" sz="1600" dirty="0"/>
              <a:t>. 3, 4, 5</a:t>
            </a: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06554C9-D15E-4BBC-A71A-7770C7EA10A8}"/>
              </a:ext>
            </a:extLst>
          </p:cNvPr>
          <p:cNvCxnSpPr>
            <a:stCxn id="5" idx="1"/>
          </p:cNvCxnSpPr>
          <p:nvPr/>
        </p:nvCxnSpPr>
        <p:spPr>
          <a:xfrm flipH="1">
            <a:off x="5638800" y="4930589"/>
            <a:ext cx="995763" cy="415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91716CB6-A953-430E-9FF5-CFB66FD10F4E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638800" y="5453995"/>
            <a:ext cx="995763" cy="47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8FD4E176-1E29-4A9A-99B4-87F71C3BC71F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5638800" y="5654671"/>
            <a:ext cx="995763" cy="23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6B489CA-D966-4BB2-A8C7-47F590C1D169}"/>
              </a:ext>
            </a:extLst>
          </p:cNvPr>
          <p:cNvSpPr txBox="1"/>
          <p:nvPr/>
        </p:nvSpPr>
        <p:spPr>
          <a:xfrm>
            <a:off x="4535293" y="5293222"/>
            <a:ext cx="110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Variables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323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474056-0CE1-4E68-884E-921C84CD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Design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6FF0BC-8585-415D-BA07-61B1A30AA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 of the basic design</a:t>
            </a:r>
          </a:p>
          <a:p>
            <a:pPr lvl="1"/>
            <a:r>
              <a:rPr lang="en-US" dirty="0"/>
              <a:t>Using SmartLight in a large workspace</a:t>
            </a:r>
          </a:p>
          <a:p>
            <a:pPr lvl="2"/>
            <a:r>
              <a:rPr lang="en-US" dirty="0"/>
              <a:t>A number of pixels and unique frequencies are needed</a:t>
            </a:r>
          </a:p>
          <a:p>
            <a:r>
              <a:rPr lang="en-US" dirty="0"/>
              <a:t>Reduce the required number of frequency!!</a:t>
            </a:r>
          </a:p>
          <a:p>
            <a:pPr lvl="1"/>
            <a:r>
              <a:rPr lang="en-US" dirty="0"/>
              <a:t>To guarantee the system scalability and efficiency</a:t>
            </a:r>
          </a:p>
          <a:p>
            <a:pPr lvl="1"/>
            <a:r>
              <a:rPr lang="en-US" dirty="0"/>
              <a:t>At the same time, reliability should be maintained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C365-77DE-4A19-BF26-E1A7A78FAEE1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884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474056-0CE1-4E68-884E-921C84CD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Frequency reuse</a:t>
                </a:r>
              </a:p>
              <a:p>
                <a:pPr lvl="1"/>
                <a:r>
                  <a:rPr lang="en-US" dirty="0"/>
                  <a:t>Reduce the total number of frequencies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Reuse each frequency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times (reuse ratio)</a:t>
                </a:r>
              </a:p>
              <a:p>
                <a:pPr lvl="1"/>
                <a:r>
                  <a:rPr lang="en-US" dirty="0"/>
                  <a:t>Each pixel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allocated one of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dirty="0"/>
                  <a:t> frequencies </a:t>
                </a:r>
                <a:br>
                  <a:rPr lang="en-US" dirty="0"/>
                </a:br>
                <a:r>
                  <a:rPr lang="en-US" dirty="0"/>
                  <a:t>with a uniform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1519-7A52-419D-880C-95F85D10B962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321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474056-0CE1-4E68-884E-921C84CD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Frequency reuse (cont’d)</a:t>
                </a:r>
              </a:p>
              <a:p>
                <a:pPr lvl="1"/>
                <a:r>
                  <a:rPr lang="en-US" dirty="0"/>
                  <a:t>Light sensor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receives light from only a circular area of pixels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: the number of unique frequencies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receives</a:t>
                </a:r>
              </a:p>
              <a:p>
                <a:pPr lvl="1"/>
                <a:r>
                  <a:rPr lang="en-US" dirty="0"/>
                  <a:t>Some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also blink at one of the frequencies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receives</a:t>
                </a:r>
              </a:p>
              <a:p>
                <a:pPr lvl="2"/>
                <a:r>
                  <a:rPr lang="en-US" dirty="0"/>
                  <a:t>The probability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A093A-419D-47AD-B9F3-A406992A1E39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22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474056-0CE1-4E68-884E-921C84CD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2D bitmap representation</a:t>
                </a:r>
              </a:p>
              <a:p>
                <a:pPr lvl="1"/>
                <a:r>
                  <a:rPr lang="en-US" altLang="ko-KR" dirty="0"/>
                  <a:t>To represent LED pixels on the panel, SmartLight uses 2D bitmap array</a:t>
                </a:r>
              </a:p>
              <a:p>
                <a:pPr lvl="2"/>
                <a:r>
                  <a:rPr lang="en-US" altLang="ko-KR" dirty="0"/>
                  <a:t>Same dimension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2"/>
                <a:r>
                  <a:rPr lang="en-US" altLang="ko-KR" dirty="0"/>
                  <a:t>Value “1” (Yes) / “0” (No)</a:t>
                </a:r>
              </a:p>
              <a:p>
                <a:pPr lvl="1"/>
                <a:r>
                  <a:rPr lang="en-US" altLang="ko-KR" dirty="0"/>
                  <a:t>“1” presents that the corresponding LED blinks at one of the received frequencies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1"/>
                <a:r>
                  <a:rPr lang="en-US" altLang="ko-KR" dirty="0"/>
                  <a:t>“0” otherwise</a:t>
                </a:r>
              </a:p>
              <a:p>
                <a:pPr lvl="1"/>
                <a:endParaRPr lang="en-US" altLang="ko-KR" dirty="0"/>
              </a:p>
              <a:p>
                <a:pPr marL="914400" lvl="2" indent="0">
                  <a:buNone/>
                </a:pPr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E56FF0BC-8585-415D-BA07-61B1A30AA4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9114-3CB8-48CD-8C91-62EADCB92881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609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774" y="0"/>
            <a:ext cx="6430452" cy="6387772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E9ACD-7D92-4651-8B05-A741B908BF30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E110D0-D01C-4F62-85E5-CEE71597D7F4}"/>
              </a:ext>
            </a:extLst>
          </p:cNvPr>
          <p:cNvSpPr txBox="1"/>
          <p:nvPr/>
        </p:nvSpPr>
        <p:spPr>
          <a:xfrm>
            <a:off x="3366695" y="6387772"/>
            <a:ext cx="5458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10. Projecting the 2D bitmap into the X and Y direction</a:t>
            </a:r>
          </a:p>
        </p:txBody>
      </p:sp>
    </p:spTree>
    <p:extLst>
      <p:ext uri="{BB962C8B-B14F-4D97-AF65-F5344CB8AC3E}">
        <p14:creationId xmlns:p14="http://schemas.microsoft.com/office/powerpoint/2010/main" val="1264773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Main task in frequency reuse</a:t>
                </a:r>
              </a:p>
              <a:p>
                <a:pPr lvl="1"/>
                <a:r>
                  <a:rPr lang="en-US" altLang="ko-KR" dirty="0">
                    <a:solidFill>
                      <a:srgbClr val="FF0000"/>
                    </a:solidFill>
                  </a:rPr>
                  <a:t>Find out the circular area of pixels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in “ocean” of sparse false positive dots</a:t>
                </a:r>
              </a:p>
              <a:p>
                <a:pPr lvl="2"/>
                <a:r>
                  <a:rPr lang="en-US" altLang="ko-KR" dirty="0"/>
                  <a:t>Every frequency is randomly reused</a:t>
                </a:r>
              </a:p>
              <a:p>
                <a:pPr lvl="2"/>
                <a:r>
                  <a:rPr lang="en-US" altLang="ko-KR" dirty="0"/>
                  <a:t>Some pixels could be allocated the same frequency at one of the LEDs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1"/>
                <a:r>
                  <a:rPr lang="en-US" altLang="ko-KR" dirty="0"/>
                  <a:t>Light sensor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/>
                  <a:t>actually do </a:t>
                </a:r>
                <a:r>
                  <a:rPr lang="en-US" altLang="ko-KR" b="1" dirty="0"/>
                  <a:t>NOT</a:t>
                </a:r>
                <a:r>
                  <a:rPr lang="en-US" altLang="ko-KR" dirty="0"/>
                  <a:t> physically receive the light from the false positive pixels</a:t>
                </a:r>
              </a:p>
              <a:p>
                <a:pPr lvl="1"/>
                <a:endParaRPr lang="en-US" altLang="ko-KR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7F331-D0D3-4B06-8763-FEA1D8D12521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95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174063-2EBA-4D08-85CF-2044AC4D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Multi-directional projection</a:t>
            </a:r>
          </a:p>
          <a:p>
            <a:pPr lvl="1"/>
            <a:r>
              <a:rPr lang="en-US" altLang="ko-KR" dirty="0"/>
              <a:t>2D problem of locating a circle into 1D problem of finding a peak</a:t>
            </a:r>
          </a:p>
          <a:p>
            <a:pPr lvl="1"/>
            <a:endParaRPr lang="en-US" altLang="ko-KR" dirty="0"/>
          </a:p>
          <a:p>
            <a:pPr lvl="1"/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450" y="2969003"/>
            <a:ext cx="5553514" cy="214611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38" y="2714893"/>
            <a:ext cx="3392805" cy="337028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789044" y="5139428"/>
            <a:ext cx="2433099" cy="105752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4285046" y="4333461"/>
            <a:ext cx="1224501" cy="1334729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B6720-1F6B-4041-9078-169571223EA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A5AA5-6892-4D6E-B0DC-B769CC1C3213}"/>
              </a:ext>
            </a:extLst>
          </p:cNvPr>
          <p:cNvSpPr txBox="1"/>
          <p:nvPr/>
        </p:nvSpPr>
        <p:spPr>
          <a:xfrm>
            <a:off x="6213173" y="5115120"/>
            <a:ext cx="4272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11</a:t>
            </a:r>
            <a:r>
              <a:rPr lang="en-US" altLang="ko-KR" sz="1600" dirty="0"/>
              <a:t>. Projection curve about the X direction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08655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Multi-directional projection (cont’d)</a:t>
                </a:r>
              </a:p>
              <a:p>
                <a:pPr lvl="1"/>
                <a:r>
                  <a:rPr lang="en-US" altLang="ko-KR" dirty="0"/>
                  <a:t>Project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 err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dirty="0"/>
                  <a:t> 2D bitmap onto the X-axis</a:t>
                </a:r>
              </a:p>
              <a:p>
                <a:pPr lvl="1"/>
                <a:r>
                  <a:rPr lang="en-US" altLang="ko-KR" dirty="0"/>
                  <a:t>Counting the number of “1s” in each vertical column</a:t>
                </a:r>
              </a:p>
              <a:p>
                <a:pPr lvl="1"/>
                <a:r>
                  <a:rPr lang="en-US" altLang="ko-KR" dirty="0"/>
                  <a:t>The shadow of the circle is apparently located at the peak of the curve</a:t>
                </a:r>
              </a:p>
              <a:p>
                <a:pPr lvl="1"/>
                <a:r>
                  <a:rPr lang="en-US" altLang="ko-KR" dirty="0"/>
                  <a:t>Then, how to choose circle?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79055"/>
            <a:ext cx="5553514" cy="2146117"/>
          </a:xfrm>
          <a:prstGeom prst="rect">
            <a:avLst/>
          </a:prstGeom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9033-EB60-46C0-954D-BC30555DB31B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4943A-1E2F-4310-85E9-8D9F14F75F92}"/>
              </a:ext>
            </a:extLst>
          </p:cNvPr>
          <p:cNvSpPr txBox="1"/>
          <p:nvPr/>
        </p:nvSpPr>
        <p:spPr>
          <a:xfrm>
            <a:off x="6736723" y="6024848"/>
            <a:ext cx="4272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11</a:t>
            </a:r>
            <a:r>
              <a:rPr lang="en-US" altLang="ko-KR" sz="1600" dirty="0"/>
              <a:t>. Projection curve about the X direction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0185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Multi-directional projection (cont’d)</a:t>
                </a:r>
              </a:p>
              <a:p>
                <a:pPr lvl="1"/>
                <a:r>
                  <a:rPr lang="en-US" altLang="ko-KR" dirty="0"/>
                  <a:t>To find the peak, use horizontal line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/>
                  <a:t>is used to intercept the curve</a:t>
                </a:r>
              </a:p>
              <a:p>
                <a:pPr lvl="1"/>
                <a:r>
                  <a:rPr lang="en-US" altLang="ko-KR" dirty="0"/>
                  <a:t>Consider the intervals bounded by every pair of adjacent intersection points</a:t>
                </a:r>
              </a:p>
              <a:p>
                <a:pPr lvl="1"/>
                <a:r>
                  <a:rPr lang="en-US" altLang="ko-KR" dirty="0"/>
                  <a:t>The largest intersection interval is used as the peak interval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𝑝𝑒𝑎𝑘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𝑖𝑛𝑡𝑒𝑟𝑣𝑎𝑙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)=(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𝑠h𝑎𝑑𝑜𝑤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𝑐𝑖𝑟𝑙𝑐𝑒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)=(2×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𝑟𝑎𝑑𝑖𝑢𝑠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US" i="1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i="1" dirty="0"/>
              </a:p>
              <a:p>
                <a:pPr lvl="2"/>
                <a:r>
                  <a:rPr lang="en-US" altLang="ko-KR" dirty="0"/>
                  <a:t>Probabilistic mean value of any</a:t>
                </a:r>
                <a:br>
                  <a:rPr lang="en-US" altLang="ko-KR" dirty="0"/>
                </a:br>
                <a:r>
                  <a:rPr lang="en-US" altLang="ko-KR" dirty="0"/>
                  <a:t>1D vector element outside of the</a:t>
                </a:r>
                <a:br>
                  <a:rPr lang="en-US" altLang="ko-KR" dirty="0"/>
                </a:br>
                <a:r>
                  <a:rPr lang="en-US" altLang="ko-KR" dirty="0"/>
                  <a:t>circle shadow region</a:t>
                </a:r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2FB3-067B-481E-8716-F20037D9A8F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EE3044E-A3B0-4E21-B07B-570AD5276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79055"/>
            <a:ext cx="5553514" cy="21461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F0FE70-441F-4E18-9508-A98FCBF2B546}"/>
              </a:ext>
            </a:extLst>
          </p:cNvPr>
          <p:cNvSpPr txBox="1"/>
          <p:nvPr/>
        </p:nvSpPr>
        <p:spPr>
          <a:xfrm>
            <a:off x="6736723" y="6024848"/>
            <a:ext cx="4272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11</a:t>
            </a:r>
            <a:r>
              <a:rPr lang="en-US" altLang="ko-KR" sz="1600" dirty="0"/>
              <a:t>. Projection curve about the X direction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809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174063-2EBA-4D08-85CF-2044AC4D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Multi-directional projection (cont’d)</a:t>
            </a:r>
          </a:p>
          <a:p>
            <a:pPr lvl="1"/>
            <a:r>
              <a:rPr lang="en-US" altLang="ko-KR" dirty="0"/>
              <a:t>Repeat the previous steps once more in the y-axis</a:t>
            </a:r>
          </a:p>
          <a:p>
            <a:pPr lvl="1"/>
            <a:endParaRPr lang="en-US" altLang="ko-KR" dirty="0"/>
          </a:p>
          <a:p>
            <a:pPr lvl="1"/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8" y="2714893"/>
            <a:ext cx="3392805" cy="3370286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829339" y="2714893"/>
            <a:ext cx="951754" cy="2461406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1884459" y="3879850"/>
            <a:ext cx="3625088" cy="453612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444000" y="1674351"/>
            <a:ext cx="2250112" cy="5714462"/>
          </a:xfrm>
          <a:prstGeom prst="rect">
            <a:avLst/>
          </a:prstGeom>
        </p:spPr>
      </p:pic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D967-E4DB-4DF9-8E57-61399D24EDF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92BA5F-CCE3-41ED-895C-8DE9824526F6}"/>
              </a:ext>
            </a:extLst>
          </p:cNvPr>
          <p:cNvSpPr txBox="1"/>
          <p:nvPr/>
        </p:nvSpPr>
        <p:spPr>
          <a:xfrm>
            <a:off x="6433022" y="5662196"/>
            <a:ext cx="4272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12</a:t>
            </a:r>
            <a:r>
              <a:rPr lang="en-US" altLang="ko-KR" sz="1600" dirty="0"/>
              <a:t>. Projection curve about the Y direction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47198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Multi-directional projection (cont’d)</a:t>
                </a:r>
              </a:p>
              <a:p>
                <a:pPr lvl="1"/>
                <a:r>
                  <a:rPr lang="en-US" altLang="ko-KR" dirty="0"/>
                  <a:t>To further increase the accuracy,</a:t>
                </a:r>
              </a:p>
              <a:p>
                <a:pPr lvl="2"/>
                <a:r>
                  <a:rPr lang="en-US" altLang="ko-KR" dirty="0"/>
                  <a:t>Take the average results of repeating the directional projection in different directions</a:t>
                </a:r>
              </a:p>
              <a:p>
                <a:pPr lvl="2"/>
                <a:r>
                  <a:rPr lang="en-US" altLang="ko-KR" dirty="0"/>
                  <a:t>Repeat the procedures for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ko-KR" dirty="0"/>
                  <a:t> times by using a different set of random blinking frequencies</a:t>
                </a:r>
                <a:endParaRPr lang="en-US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 r="-16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03E0A-1AF8-4841-941A-9BD2E0966789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767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</a:t>
                </a:r>
              </a:p>
              <a:p>
                <a:pPr lvl="1"/>
                <a:r>
                  <a:rPr lang="en-US" altLang="ko-KR" dirty="0"/>
                  <a:t>Analyze the effectiveness of using a line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dirty="0"/>
                  <a:t> to intercept the projection curve</a:t>
                </a:r>
              </a:p>
              <a:p>
                <a:pPr lvl="1"/>
                <a:endParaRPr lang="en-US" altLang="ko-KR" dirty="0"/>
              </a:p>
              <a:p>
                <a:pPr lvl="1"/>
                <a:r>
                  <a:rPr lang="en-US" altLang="ko-KR" dirty="0"/>
                  <a:t>False positive rate of a single projection</a:t>
                </a:r>
              </a:p>
              <a:p>
                <a:pPr lvl="2"/>
                <a:r>
                  <a:rPr lang="en-US" altLang="ko-KR" dirty="0"/>
                  <a:t>LED panel: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200×200</m:t>
                    </m:r>
                  </m:oMath>
                </a14:m>
                <a:r>
                  <a:rPr lang="en-US" altLang="ko-KR" i="1" dirty="0"/>
                  <a:t> </a:t>
                </a:r>
                <a:r>
                  <a:rPr lang="en-US" altLang="ko-KR" dirty="0"/>
                  <a:t>pixels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i="1" dirty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altLang="ko-KR" dirty="0"/>
                  <a:t>: center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(100, 100) </m:t>
                    </m:r>
                  </m:oMath>
                </a14:m>
                <a:r>
                  <a:rPr lang="en-US" altLang="ko-KR" dirty="0"/>
                  <a:t>/ radius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Available frequencies: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altLang="ko-KR" dirty="0"/>
              </a:p>
              <a:p>
                <a:pPr lvl="3"/>
                <a:r>
                  <a:rPr lang="en-US" altLang="ko-KR" dirty="0"/>
                  <a:t>Save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95% (2000/40000)</m:t>
                    </m:r>
                  </m:oMath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21469" y="1090645"/>
            <a:ext cx="6480035" cy="4318076"/>
          </a:xfrm>
          <a:prstGeom prst="rect">
            <a:avLst/>
          </a:prstGeom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FE0C5-1BF3-40AF-99F0-383E07742E32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30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0E35DE-971D-49DE-BE0E-F04337741176}"/>
                  </a:ext>
                </a:extLst>
              </p:cNvPr>
              <p:cNvSpPr txBox="1"/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13</a:t>
                </a:r>
                <a:r>
                  <a:rPr lang="en-US" altLang="ko-KR" sz="1600" dirty="0"/>
                  <a:t>. Circle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/>
                  <a:t> and projection curve  </a:t>
                </a:r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0E35DE-971D-49DE-BE0E-F04337741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blipFill>
                <a:blip r:embed="rId4"/>
                <a:stretch>
                  <a:fillRect l="-987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0962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Each pixel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i="1" dirty="0"/>
                  <a:t> </a:t>
                </a:r>
                <a:r>
                  <a:rPr lang="en-US" altLang="ko-KR" dirty="0"/>
                  <a:t>has the probability </a:t>
                </a:r>
                <a14:m>
                  <m:oMath xmlns:m="http://schemas.openxmlformats.org/officeDocument/2006/math"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to be marked white</a:t>
                </a:r>
              </a:p>
              <a:p>
                <a:pPr lvl="1"/>
                <a:r>
                  <a:rPr lang="en-US" altLang="ko-KR" dirty="0"/>
                  <a:t>Let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ko-KR" dirty="0"/>
                  <a:t> be a projection curve value</a:t>
                </a:r>
              </a:p>
              <a:p>
                <a:pPr lvl="1"/>
                <a:r>
                  <a:rPr lang="en-US" altLang="ko-KR" dirty="0"/>
                  <a:t>Then,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ko-KR" dirty="0"/>
                  <a:t> is a random variable that follows</a:t>
                </a:r>
                <a:br>
                  <a:rPr lang="en-US" altLang="ko-KR" dirty="0"/>
                </a:br>
                <a:r>
                  <a:rPr lang="en-US" altLang="ko-KR" dirty="0"/>
                  <a:t>the Gaussian distribution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ko-KR" i="1" dirty="0"/>
                  <a:t> </a:t>
                </a:r>
              </a:p>
              <a:p>
                <a:pPr lvl="2"/>
                <a:r>
                  <a:rPr lang="en-US" altLang="ko-KR" dirty="0"/>
                  <a:t>Each value on the curve outside of the circle</a:t>
                </a:r>
                <a:br>
                  <a:rPr lang="en-US" altLang="ko-KR" dirty="0"/>
                </a:br>
                <a:r>
                  <a:rPr lang="en-US" altLang="ko-KR" dirty="0"/>
                  <a:t>shadow region has a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50% </m:t>
                    </m:r>
                  </m:oMath>
                </a14:m>
                <a:r>
                  <a:rPr lang="en-US" altLang="ko-KR" dirty="0"/>
                  <a:t>probability to be above</a:t>
                </a:r>
                <a:br>
                  <a:rPr lang="en-US" altLang="ko-KR" dirty="0"/>
                </a:br>
                <a:r>
                  <a:rPr lang="en-US" altLang="ko-KR" dirty="0"/>
                  <a:t>its mean value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26A2-D49C-47A5-B578-F29B89222D00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31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6677891-0EC5-445B-BC4E-9ADBD1A60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21469" y="1090645"/>
            <a:ext cx="6480035" cy="4318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54E840E-CB37-4FD3-BC7B-18DED8DD7CA5}"/>
                  </a:ext>
                </a:extLst>
              </p:cNvPr>
              <p:cNvSpPr txBox="1"/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13</a:t>
                </a:r>
                <a:r>
                  <a:rPr lang="en-US" altLang="ko-KR" sz="1600" dirty="0"/>
                  <a:t>. Circle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/>
                  <a:t> and projection curve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54E840E-CB37-4FD3-BC7B-18DED8DD7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blipFill>
                <a:blip r:embed="rId4"/>
                <a:stretch>
                  <a:fillRect l="-987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727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The probability of false positive situation </a:t>
                </a:r>
                <a:br>
                  <a:rPr lang="en-US" altLang="ko-KR" dirty="0"/>
                </a:br>
                <a:r>
                  <a:rPr lang="en-US" altLang="ko-KR" dirty="0"/>
                  <a:t>where a diameter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i="1" dirty="0"/>
                  <a:t> </a:t>
                </a:r>
                <a:r>
                  <a:rPr lang="en-US" altLang="ko-KR" dirty="0"/>
                  <a:t>is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Having an intersection interval of length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at a certain location outside of the circle </a:t>
                </a:r>
                <a:br>
                  <a:rPr lang="en-US" altLang="ko-KR" dirty="0"/>
                </a:br>
                <a:r>
                  <a:rPr lang="en-US" altLang="ko-KR" dirty="0"/>
                  <a:t>shadow region</a:t>
                </a:r>
              </a:p>
              <a:p>
                <a:pPr lvl="2"/>
                <a:r>
                  <a:rPr lang="en-US" altLang="ko-KR" dirty="0"/>
                  <a:t>Having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−1) </m:t>
                    </m:r>
                  </m:oMath>
                </a14:m>
                <a:r>
                  <a:rPr lang="en-US" altLang="ko-KR" dirty="0"/>
                  <a:t>consecutive Gaussian random</a:t>
                </a:r>
                <a:br>
                  <a:rPr lang="en-US" altLang="ko-KR" dirty="0"/>
                </a:br>
                <a:r>
                  <a:rPr lang="en-US" altLang="ko-KR" dirty="0"/>
                  <a:t>variable larger than its mean value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𝑓𝑝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𝑠𝑝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d>
                          <m:d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ko-KR" b="0" dirty="0"/>
              </a:p>
              <a:p>
                <a:pPr lvl="3"/>
                <a:r>
                  <a:rPr lang="en-US" altLang="ko-KR" dirty="0"/>
                  <a:t>Ex.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𝑓𝑝</m:t>
                        </m:r>
                      </m:sub>
                    </m:sSub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altLang="ko-K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=3.125%</m:t>
                    </m:r>
                  </m:oMath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F3CA-208A-4FDA-A902-FE25AB30C11A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32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BE741DF-6BB7-4615-88BC-15A65FC4E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21469" y="1090645"/>
            <a:ext cx="6480035" cy="4318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A189F4-83DC-4D1B-9A59-7E7D5D457545}"/>
                  </a:ext>
                </a:extLst>
              </p:cNvPr>
              <p:cNvSpPr txBox="1"/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13</a:t>
                </a:r>
                <a:r>
                  <a:rPr lang="en-US" altLang="ko-KR" sz="1600" dirty="0"/>
                  <a:t>. Circle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/>
                  <a:t> and projection curve  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A189F4-83DC-4D1B-9A59-7E7D5D457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350" y="6489826"/>
                <a:ext cx="3706271" cy="338554"/>
              </a:xfrm>
              <a:prstGeom prst="rect">
                <a:avLst/>
              </a:prstGeom>
              <a:blipFill>
                <a:blip r:embed="rId4"/>
                <a:stretch>
                  <a:fillRect l="-987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4474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False positive rate with multiple projection</a:t>
                </a:r>
              </a:p>
              <a:p>
                <a:pPr lvl="2"/>
                <a:r>
                  <a:rPr lang="en-US" altLang="ko-KR" dirty="0"/>
                  <a:t>By combining the projecting results in an enough number of directions, </a:t>
                </a:r>
                <a:br>
                  <a:rPr lang="en-US" altLang="ko-KR" dirty="0"/>
                </a:br>
                <a:r>
                  <a:rPr lang="en-US" altLang="ko-KR" dirty="0"/>
                  <a:t>the probability of a false positive circle is negligible</a:t>
                </a:r>
              </a:p>
              <a:p>
                <a:pPr lvl="3"/>
                <a:r>
                  <a:rPr lang="en-US" altLang="ko-KR" dirty="0"/>
                  <a:t>False positive intersection interval must be of the same length</a:t>
                </a:r>
              </a:p>
              <a:p>
                <a:pPr lvl="3"/>
                <a:r>
                  <a:rPr lang="en-US" altLang="ko-KR" dirty="0"/>
                  <a:t>False positive intersection intervals in each direction must be the shadow of the same circle</a:t>
                </a:r>
              </a:p>
              <a:p>
                <a:pPr lvl="2"/>
                <a:r>
                  <a:rPr lang="en-US" altLang="ko-KR" dirty="0"/>
                  <a:t>The probability of false positive situation where a diameter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is </a:t>
                </a:r>
                <a14:m>
                  <m:oMath xmlns:m="http://schemas.openxmlformats.org/officeDocument/2006/math"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altLang="ko-KR" i="1" dirty="0"/>
              </a:p>
              <a:p>
                <a:pPr lvl="3"/>
                <a:r>
                  <a:rPr lang="en-US" altLang="ko-KR" dirty="0"/>
                  <a:t>Having a continuous circle of false positive white pixels</a:t>
                </a:r>
              </a:p>
              <a:p>
                <a:pPr lvl="3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𝑓𝑝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𝑚𝑝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num>
                                  <m:den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en-US" altLang="ko-KR" i="1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DD27-6894-4F1A-8DE4-076F63A60B3B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0183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False positive rate with multiple projection</a:t>
                </a:r>
              </a:p>
              <a:p>
                <a:pPr lvl="2"/>
                <a:r>
                  <a:rPr lang="en-US" altLang="ko-KR" dirty="0"/>
                  <a:t>With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ko-KR" dirty="0"/>
                  <a:t> times repeated procedures (different blinking frequency)</a:t>
                </a:r>
              </a:p>
              <a:p>
                <a:pPr lvl="3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𝑚𝑝</m:t>
                                </m:r>
                              </m:sub>
                            </m:sSub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num>
                                  <m:den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altLang="ko-KR" i="1" dirty="0"/>
              </a:p>
              <a:p>
                <a:pPr lvl="2"/>
                <a:r>
                  <a:rPr lang="en-US" altLang="ko-KR" dirty="0"/>
                  <a:t>Ex.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=0.8</m:t>
                    </m:r>
                  </m:oMath>
                </a14:m>
                <a:r>
                  <a:rPr lang="en-US" altLang="ko-KR" i="1" dirty="0"/>
                  <a:t> /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altLang="ko-KR" i="1" dirty="0"/>
              </a:p>
              <a:p>
                <a:pPr marL="1371600" lvl="3" indent="0">
                  <a:buNone/>
                </a:pPr>
                <a:r>
                  <a:rPr lang="en-US" altLang="ko-KR" dirty="0"/>
                  <a:t> 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69D0448D-C2E8-4F04-8CD6-40B1CABA5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077" y="2878482"/>
            <a:ext cx="4512698" cy="3505693"/>
          </a:xfrm>
          <a:prstGeom prst="rect">
            <a:avLst/>
          </a:prstGeom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DFF31-B065-4D5B-AA09-D0F8EB01C9BB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8C24F3-5BBB-4B4F-856E-940165A26539}"/>
              </a:ext>
            </a:extLst>
          </p:cNvPr>
          <p:cNvSpPr txBox="1"/>
          <p:nvPr/>
        </p:nvSpPr>
        <p:spPr>
          <a:xfrm>
            <a:off x="6458659" y="6384175"/>
            <a:ext cx="5131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14</a:t>
            </a:r>
            <a:r>
              <a:rPr lang="en-US" altLang="ko-KR" sz="1600" dirty="0"/>
              <a:t>. The probability of having a false positive circle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3812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Recover from marginal cases</a:t>
                </a:r>
              </a:p>
              <a:p>
                <a:pPr lvl="2"/>
                <a:r>
                  <a:rPr lang="en-US" altLang="ko-KR" dirty="0"/>
                  <a:t>The case that the shadow region of the circle is separated into two intersections</a:t>
                </a:r>
              </a:p>
              <a:p>
                <a:pPr lvl="2"/>
                <a:r>
                  <a:rPr lang="en-US" altLang="ko-KR" dirty="0"/>
                  <a:t>White pixels in the shadow region of the circle are not enough</a:t>
                </a:r>
              </a:p>
              <a:p>
                <a:pPr lvl="2"/>
                <a:r>
                  <a:rPr lang="en-US" altLang="ko-KR" dirty="0"/>
                  <a:t>Strategy?</a:t>
                </a:r>
              </a:p>
              <a:p>
                <a:pPr lvl="3"/>
                <a:r>
                  <a:rPr lang="en-US" altLang="ko-KR" dirty="0"/>
                  <a:t>Combine long adjacent intersection </a:t>
                </a:r>
              </a:p>
              <a:p>
                <a:pPr lvl="4"/>
                <a:r>
                  <a:rPr lang="en-US" altLang="ko-KR" dirty="0"/>
                  <a:t>Long false positive intersection interval is rare</a:t>
                </a:r>
              </a:p>
              <a:p>
                <a:pPr lvl="3"/>
                <a:r>
                  <a:rPr lang="en-US" altLang="ko-KR" dirty="0">
                    <a:solidFill>
                      <a:schemeClr val="tx1"/>
                    </a:solidFill>
                  </a:rPr>
                  <a:t>Reduce the standard deviation of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074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2E71880-8195-47F5-A11E-82D8E0830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300"/>
            <a:ext cx="11449050" cy="5864923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ED7DC-D609-438A-ACD5-134EFDF28BB4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36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D007AF-2F50-43E6-9185-458CE05FEA77}"/>
              </a:ext>
            </a:extLst>
          </p:cNvPr>
          <p:cNvSpPr txBox="1"/>
          <p:nvPr/>
        </p:nvSpPr>
        <p:spPr>
          <a:xfrm>
            <a:off x="3062285" y="6233223"/>
            <a:ext cx="6067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15</a:t>
            </a:r>
            <a:r>
              <a:rPr lang="en-US" altLang="ko-KR" sz="1600" dirty="0"/>
              <a:t>. Example of marginal case, separation in projection curve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70792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Recover from marginal cases</a:t>
                </a:r>
              </a:p>
              <a:p>
                <a:pPr lvl="2"/>
                <a:r>
                  <a:rPr lang="en-US" altLang="ko-KR" dirty="0"/>
                  <a:t>The case that the shadow region of the circle is separated into two intersections</a:t>
                </a:r>
              </a:p>
              <a:p>
                <a:pPr lvl="2"/>
                <a:r>
                  <a:rPr lang="en-US" altLang="ko-KR" dirty="0"/>
                  <a:t>White pixels in the shadow region of the circle are not enough</a:t>
                </a:r>
              </a:p>
              <a:p>
                <a:pPr lvl="2"/>
                <a:r>
                  <a:rPr lang="en-US" altLang="ko-KR" dirty="0"/>
                  <a:t>Strategy?</a:t>
                </a:r>
              </a:p>
              <a:p>
                <a:pPr lvl="3"/>
                <a:r>
                  <a:rPr lang="en-US" altLang="ko-KR" dirty="0"/>
                  <a:t>Combine long adjacent intersection </a:t>
                </a:r>
              </a:p>
              <a:p>
                <a:pPr lvl="4"/>
                <a:r>
                  <a:rPr lang="en-US" altLang="ko-KR" dirty="0"/>
                  <a:t>Long false positive intersection interval is rare</a:t>
                </a:r>
              </a:p>
              <a:p>
                <a:pPr lvl="3"/>
                <a:r>
                  <a:rPr lang="en-US" altLang="ko-KR" dirty="0">
                    <a:solidFill>
                      <a:srgbClr val="FF0000"/>
                    </a:solidFill>
                  </a:rPr>
                  <a:t>Reduce the standard deviation of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228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Recover from marginal cases</a:t>
                </a:r>
              </a:p>
              <a:p>
                <a:pPr lvl="2"/>
                <a:r>
                  <a:rPr lang="en-US" altLang="ko-KR" dirty="0"/>
                  <a:t>Reduce the standard deviation of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3"/>
                <a:r>
                  <a:rPr lang="en-US" altLang="ko-KR" dirty="0"/>
                  <a:t>Let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altLang="ko-KR" dirty="0"/>
                  <a:t> be the number of white pixels contributed by the circle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i="1" dirty="0"/>
                  <a:t> </a:t>
                </a:r>
                <a:r>
                  <a:rPr lang="en-US" altLang="ko-KR" dirty="0"/>
                  <a:t>in separated location</a:t>
                </a:r>
              </a:p>
              <a:p>
                <a:pPr lvl="3"/>
                <a:r>
                  <a:rPr lang="en-US" altLang="ko-KR" dirty="0"/>
                  <a:t>Let random variable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𝑟𝑣</m:t>
                    </m:r>
                  </m:oMath>
                </a14:m>
                <a:r>
                  <a:rPr lang="en-US" altLang="ko-KR" dirty="0"/>
                  <a:t> be the number of white dots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i="1" dirty="0"/>
                  <a:t> </a:t>
                </a:r>
                <a:r>
                  <a:rPr lang="en-US" altLang="ko-KR" dirty="0"/>
                  <a:t>in the same column</a:t>
                </a:r>
              </a:p>
              <a:p>
                <a:pPr lvl="4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𝑟𝑣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  <m:t>𝛥</m:t>
                            </m:r>
                          </m:e>
                        </m:d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  <m:t>𝛥</m:t>
                            </m:r>
                          </m:e>
                        </m:d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d>
                      </m:e>
                    </m:d>
                    <m:r>
                      <a:rPr lang="en-US" altLang="ko-KR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ko-KR" dirty="0"/>
              </a:p>
              <a:p>
                <a:pPr lvl="3"/>
                <a:r>
                  <a:rPr lang="en-US" altLang="ko-KR" dirty="0"/>
                  <a:t>The probability of the circle shadow divided</a:t>
                </a:r>
              </a:p>
              <a:p>
                <a:pPr lvl="4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𝑃𝑟𝑜𝑏𝑎𝑏𝑖𝑙𝑖𝑡𝑦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endParaRPr lang="en-US" altLang="ko-KR" i="1" dirty="0">
                  <a:latin typeface="Cambria Math" panose="02040503050406030204" pitchFamily="18" charset="0"/>
                </a:endParaRPr>
              </a:p>
              <a:p>
                <a:pPr lvl="5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𝑃𝑟𝑜𝑏𝑎𝑏𝑖𝑙𝑖𝑡𝑦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𝑟𝑣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</a:rPr>
                              <m:t>𝛥</m:t>
                            </m:r>
                          </m:e>
                        </m:d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𝛥</m:t>
                        </m:r>
                      </m:e>
                    </m:d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ko-KR" b="0" i="1" dirty="0">
                  <a:latin typeface="Cambria Math" panose="02040503050406030204" pitchFamily="18" charset="0"/>
                </a:endParaRPr>
              </a:p>
              <a:p>
                <a:pPr lvl="6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𝛥</m:t>
                        </m:r>
                      </m:e>
                    </m:d>
                    <m:r>
                      <a:rPr lang="en-US" altLang="ko-KR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𝛥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𝛥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ko-KR" i="1" dirty="0">
                  <a:latin typeface="Cambria Math" panose="02040503050406030204" pitchFamily="18" charset="0"/>
                </a:endParaRPr>
              </a:p>
              <a:p>
                <a:pPr lvl="3"/>
                <a:endParaRPr lang="en-US" altLang="ko-KR" i="1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38</a:t>
            </a:fld>
            <a:endParaRPr lang="ko-KR" altLang="en-US"/>
          </a:p>
        </p:txBody>
      </p:sp>
      <p:pic>
        <p:nvPicPr>
          <p:cNvPr id="13" name="Picture 2" descr="normal distribution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597" y="3879850"/>
            <a:ext cx="3517928" cy="179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직선 연결선 13"/>
          <p:cNvCxnSpPr/>
          <p:nvPr/>
        </p:nvCxnSpPr>
        <p:spPr>
          <a:xfrm flipH="1">
            <a:off x="10050449" y="4110824"/>
            <a:ext cx="9395" cy="12642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9533615" y="4551505"/>
            <a:ext cx="6121" cy="8235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533615" y="5391196"/>
                <a:ext cx="151074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5" y="5391196"/>
                <a:ext cx="151074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255320" y="5398935"/>
                <a:ext cx="5247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320" y="5398935"/>
                <a:ext cx="524786" cy="307777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5A82EB-A9E3-4779-AF25-EAA40CBA9233}"/>
                  </a:ext>
                </a:extLst>
              </p:cNvPr>
              <p:cNvSpPr txBox="1"/>
              <p:nvPr/>
            </p:nvSpPr>
            <p:spPr>
              <a:xfrm>
                <a:off x="8180483" y="5633442"/>
                <a:ext cx="37587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16</a:t>
                </a:r>
                <a:r>
                  <a:rPr lang="en-US" altLang="ko-KR" sz="1600" dirty="0"/>
                  <a:t>. CDF of random variable </a:t>
                </a:r>
                <a14:m>
                  <m:oMath xmlns:m="http://schemas.openxmlformats.org/officeDocument/2006/math"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𝑟𝑣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altLang="ko-KR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5A82EB-A9E3-4779-AF25-EAA40CBA9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483" y="5633442"/>
                <a:ext cx="3758721" cy="338554"/>
              </a:xfrm>
              <a:prstGeom prst="rect">
                <a:avLst/>
              </a:prstGeom>
              <a:blipFill>
                <a:blip r:embed="rId6"/>
                <a:stretch>
                  <a:fillRect l="-972" t="-5357" b="-214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29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E386-2389-4813-A79D-FB0C843B9363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39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2E71880-8195-47F5-A11E-82D8E0830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300"/>
            <a:ext cx="11449050" cy="5864923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>
            <a:off x="9077325" y="540689"/>
            <a:ext cx="0" cy="244105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176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False detection elimination (cont’d)</a:t>
                </a:r>
              </a:p>
              <a:p>
                <a:pPr lvl="1"/>
                <a:r>
                  <a:rPr lang="en-US" altLang="ko-KR" dirty="0"/>
                  <a:t>Recover from marginal cases</a:t>
                </a:r>
              </a:p>
              <a:p>
                <a:pPr lvl="2"/>
                <a:r>
                  <a:rPr lang="en-US" altLang="ko-KR" dirty="0"/>
                  <a:t>Reduce the standard deviation of pixels outside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ko-KR" i="1" dirty="0"/>
              </a:p>
              <a:p>
                <a:pPr lvl="3"/>
                <a:r>
                  <a:rPr lang="en-US" altLang="ko-KR" dirty="0"/>
                  <a:t>Repeat the experiments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ko-KR" dirty="0"/>
                  <a:t> times and use the mean value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𝑟𝑣</m:t>
                        </m:r>
                      </m:e>
                    </m:acc>
                  </m:oMath>
                </a14:m>
                <a:endParaRPr lang="en-US" altLang="ko-KR" i="1" dirty="0"/>
              </a:p>
              <a:p>
                <a:pPr lvl="3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𝑟𝑣</m:t>
                        </m:r>
                      </m:e>
                    </m:acc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𝛥</m:t>
                            </m:r>
                          </m:e>
                        </m:d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𝛥</m:t>
                                </m:r>
                              </m:e>
                            </m:d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ko-KR" i="1" dirty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d>
                  </m:oMath>
                </a14:m>
                <a:endParaRPr lang="en-US" altLang="ko-KR" i="1" dirty="0">
                  <a:latin typeface="Cambria Math" panose="02040503050406030204" pitchFamily="18" charset="0"/>
                </a:endParaRPr>
              </a:p>
              <a:p>
                <a:pPr lvl="3"/>
                <a14:m>
                  <m:oMath xmlns:m="http://schemas.openxmlformats.org/officeDocument/2006/math"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𝑃𝑟𝑜𝑏𝑎𝑏𝑖𝑙𝑖𝑡𝑦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𝑟𝑣</m:t>
                            </m:r>
                          </m:e>
                        </m:acc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𝑃𝑟𝑜𝑏𝑎𝑏𝑖𝑙𝑖𝑡𝑦</m:t>
                    </m:r>
                    <m:d>
                      <m:d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𝑟𝑣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𝛥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endParaRPr lang="en-US" altLang="ko-KR" i="1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40</a:t>
            </a:fld>
            <a:endParaRPr lang="ko-KR" altLang="en-US" dirty="0"/>
          </a:p>
        </p:txBody>
      </p:sp>
      <p:pic>
        <p:nvPicPr>
          <p:cNvPr id="1026" name="Picture 2" descr="normal distribution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597" y="3879850"/>
            <a:ext cx="3517928" cy="179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직선 연결선 4"/>
          <p:cNvCxnSpPr/>
          <p:nvPr/>
        </p:nvCxnSpPr>
        <p:spPr>
          <a:xfrm flipH="1">
            <a:off x="10050449" y="4110824"/>
            <a:ext cx="9395" cy="12642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9071204" y="5049078"/>
            <a:ext cx="1" cy="326004"/>
          </a:xfrm>
          <a:prstGeom prst="line">
            <a:avLst/>
          </a:prstGeom>
          <a:ln w="19050">
            <a:solidFill>
              <a:srgbClr val="66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533615" y="5391196"/>
                <a:ext cx="151074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5" y="5391196"/>
                <a:ext cx="151074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92909" y="5398935"/>
                <a:ext cx="5247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909" y="5398935"/>
                <a:ext cx="524786" cy="307777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765E5C-D68C-4DEB-8879-968945432254}"/>
                  </a:ext>
                </a:extLst>
              </p:cNvPr>
              <p:cNvSpPr txBox="1"/>
              <p:nvPr/>
            </p:nvSpPr>
            <p:spPr>
              <a:xfrm>
                <a:off x="8180483" y="5633442"/>
                <a:ext cx="37703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17</a:t>
                </a:r>
                <a:r>
                  <a:rPr lang="en-US" altLang="ko-KR" sz="1600" dirty="0"/>
                  <a:t>. CDF of random variable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ko-KR" sz="16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𝑟𝑣</m:t>
                        </m:r>
                      </m:e>
                    </m:acc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altLang="ko-KR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765E5C-D68C-4DEB-8879-968945432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483" y="5633442"/>
                <a:ext cx="3770391" cy="338554"/>
              </a:xfrm>
              <a:prstGeom prst="rect">
                <a:avLst/>
              </a:prstGeom>
              <a:blipFill>
                <a:blip r:embed="rId6"/>
                <a:stretch>
                  <a:fillRect l="-971" t="-5357" b="-214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2" descr="normal distributionì ëí ì´ë¯¸ì§ ê²ìê²°ê³¼">
            <a:extLst>
              <a:ext uri="{FF2B5EF4-FFF2-40B4-BE49-F238E27FC236}">
                <a16:creationId xmlns:a16="http://schemas.microsoft.com/office/drawing/2014/main" id="{7A146DFF-938E-457C-A5D7-2DEA42F52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597" y="1427342"/>
            <a:ext cx="3517928" cy="179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CE01D0F-D0B4-440B-8463-8DE22DAC5072}"/>
              </a:ext>
            </a:extLst>
          </p:cNvPr>
          <p:cNvCxnSpPr/>
          <p:nvPr/>
        </p:nvCxnSpPr>
        <p:spPr>
          <a:xfrm flipH="1">
            <a:off x="10050449" y="1658316"/>
            <a:ext cx="9395" cy="12642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71821814-3094-4DD4-80FE-AF7B81E3EF60}"/>
              </a:ext>
            </a:extLst>
          </p:cNvPr>
          <p:cNvCxnSpPr/>
          <p:nvPr/>
        </p:nvCxnSpPr>
        <p:spPr>
          <a:xfrm flipH="1">
            <a:off x="9533615" y="2098997"/>
            <a:ext cx="6121" cy="82357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49DE968-DF6A-4B64-8ED4-C854D71A7BCC}"/>
                  </a:ext>
                </a:extLst>
              </p:cNvPr>
              <p:cNvSpPr txBox="1"/>
              <p:nvPr/>
            </p:nvSpPr>
            <p:spPr>
              <a:xfrm>
                <a:off x="9533615" y="2938688"/>
                <a:ext cx="151074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49DE968-DF6A-4B64-8ED4-C854D71A7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615" y="2938688"/>
                <a:ext cx="1510747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A25885-7BC1-4024-800B-F2342FA6D21C}"/>
                  </a:ext>
                </a:extLst>
              </p:cNvPr>
              <p:cNvSpPr txBox="1"/>
              <p:nvPr/>
            </p:nvSpPr>
            <p:spPr>
              <a:xfrm>
                <a:off x="9255320" y="2946427"/>
                <a:ext cx="5247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A25885-7BC1-4024-800B-F2342FA6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320" y="2946427"/>
                <a:ext cx="524786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36AF8-7547-48B4-AA42-723A2F7505A7}"/>
                  </a:ext>
                </a:extLst>
              </p:cNvPr>
              <p:cNvSpPr txBox="1"/>
              <p:nvPr/>
            </p:nvSpPr>
            <p:spPr>
              <a:xfrm>
                <a:off x="8180483" y="3180934"/>
                <a:ext cx="37587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16</a:t>
                </a:r>
                <a:r>
                  <a:rPr lang="en-US" altLang="ko-KR" sz="1600" dirty="0"/>
                  <a:t>. CDF of random variable </a:t>
                </a:r>
                <a14:m>
                  <m:oMath xmlns:m="http://schemas.openxmlformats.org/officeDocument/2006/math"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𝑟𝑣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altLang="ko-KR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36AF8-7547-48B4-AA42-723A2F750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483" y="3180934"/>
                <a:ext cx="3758721" cy="338554"/>
              </a:xfrm>
              <a:prstGeom prst="rect">
                <a:avLst/>
              </a:prstGeom>
              <a:blipFill>
                <a:blip r:embed="rId9"/>
                <a:stretch>
                  <a:fillRect l="-972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872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Advanced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Parallel localization</a:t>
                </a:r>
              </a:p>
              <a:p>
                <a:pPr lvl="1"/>
                <a:r>
                  <a:rPr lang="en-US" altLang="ko-KR" dirty="0"/>
                  <a:t>SmartLight can localize multiple light sensor simultaneously</a:t>
                </a:r>
              </a:p>
              <a:p>
                <a:pPr lvl="2"/>
                <a:r>
                  <a:rPr lang="en-US" altLang="ko-KR" dirty="0"/>
                  <a:t>SmartLight treats the received light frequency 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of each sensor separately</a:t>
                </a:r>
              </a:p>
              <a:p>
                <a:pPr lvl="2"/>
                <a:r>
                  <a:rPr lang="en-US" altLang="ko-KR" dirty="0"/>
                  <a:t>Find its circle of pixels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by comparing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with the blinking frequencies of all LED pixels</a:t>
                </a:r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41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315" y="3299710"/>
            <a:ext cx="6371369" cy="3189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D702B1-971F-4C61-96A7-4B4CE84908F9}"/>
              </a:ext>
            </a:extLst>
          </p:cNvPr>
          <p:cNvSpPr txBox="1"/>
          <p:nvPr/>
        </p:nvSpPr>
        <p:spPr>
          <a:xfrm>
            <a:off x="3651841" y="6489700"/>
            <a:ext cx="5092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18</a:t>
            </a:r>
            <a:r>
              <a:rPr lang="en-US" altLang="ko-KR" sz="1600" dirty="0"/>
              <a:t>. Parallelly localize two sensors simultaneously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7772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Implementation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/>
                  <a:t>Hardware design</a:t>
                </a:r>
              </a:p>
              <a:p>
                <a:pPr lvl="1"/>
                <a:r>
                  <a:rPr lang="en-US" altLang="ko-KR" dirty="0"/>
                  <a:t>Light projecting device</a:t>
                </a:r>
              </a:p>
              <a:p>
                <a:pPr lvl="2"/>
                <a:r>
                  <a:rPr lang="en-US" altLang="ko-KR" dirty="0"/>
                  <a:t>LCD computer projector Hitachi cpx1250</a:t>
                </a:r>
              </a:p>
              <a:p>
                <a:pPr lvl="3"/>
                <a:r>
                  <a:rPr lang="en-US" altLang="ko-KR" dirty="0"/>
                  <a:t>Native resolution of 1024x768</a:t>
                </a:r>
              </a:p>
              <a:p>
                <a:pPr lvl="3"/>
                <a:r>
                  <a:rPr lang="en-US" altLang="ko-KR" dirty="0"/>
                  <a:t>Refresh rate of 60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h𝑧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Blinking pattern controller</a:t>
                </a:r>
              </a:p>
              <a:p>
                <a:pPr lvl="3"/>
                <a:r>
                  <a:rPr lang="en-US" altLang="ko-KR" dirty="0"/>
                  <a:t>Desktop / </a:t>
                </a:r>
                <a:r>
                  <a:rPr lang="en-US" altLang="ko-KR" dirty="0" err="1"/>
                  <a:t>Labtop</a:t>
                </a:r>
                <a:endParaRPr lang="en-US" altLang="ko-KR" dirty="0"/>
              </a:p>
              <a:p>
                <a:pPr lvl="4"/>
                <a:r>
                  <a:rPr lang="en-US" altLang="ko-KR" dirty="0" err="1"/>
                  <a:t>Nvidia</a:t>
                </a:r>
                <a:r>
                  <a:rPr lang="en-US" altLang="ko-KR" dirty="0"/>
                  <a:t> GTX1070, Intel i7-4790, 8GB RAM</a:t>
                </a:r>
              </a:p>
              <a:p>
                <a:pPr lvl="4"/>
                <a:r>
                  <a:rPr lang="en-US" altLang="ko-KR" dirty="0" err="1"/>
                  <a:t>Nvidia</a:t>
                </a:r>
                <a:r>
                  <a:rPr lang="en-US" altLang="ko-KR" dirty="0"/>
                  <a:t> GTX1060, Intel i7-7600HQ, 16GB RAM</a:t>
                </a:r>
              </a:p>
              <a:p>
                <a:pPr lvl="2"/>
                <a:r>
                  <a:rPr lang="en-US" altLang="ko-KR" dirty="0"/>
                  <a:t>Light pattern</a:t>
                </a:r>
              </a:p>
              <a:p>
                <a:pPr lvl="3"/>
                <a:r>
                  <a:rPr lang="en-US" altLang="ko-KR" dirty="0"/>
                  <a:t>60fps lossless </a:t>
                </a:r>
                <a:r>
                  <a:rPr lang="en-US" altLang="ko-KR" dirty="0" err="1"/>
                  <a:t>avi</a:t>
                </a:r>
                <a:r>
                  <a:rPr lang="en-US" altLang="ko-KR" dirty="0"/>
                  <a:t> video using FFMPEG</a:t>
                </a:r>
              </a:p>
              <a:p>
                <a:pPr lvl="1"/>
                <a:endParaRPr lang="en-US" altLang="ko-KR" dirty="0"/>
              </a:p>
              <a:p>
                <a:pPr lvl="3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2174063-2EBA-4D08-85CF-2044AC4D8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7004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Implementation</a:t>
            </a:r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174063-2EBA-4D08-85CF-2044AC4D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Hardware design (cont’d)</a:t>
            </a:r>
          </a:p>
          <a:p>
            <a:pPr lvl="1"/>
            <a:r>
              <a:rPr lang="en-US" altLang="ko-KR" dirty="0"/>
              <a:t>Receiver end prototype</a:t>
            </a:r>
          </a:p>
          <a:p>
            <a:pPr lvl="2"/>
            <a:r>
              <a:rPr lang="en-US" altLang="ko-KR" dirty="0"/>
              <a:t>Light sensor</a:t>
            </a:r>
          </a:p>
          <a:p>
            <a:pPr lvl="3"/>
            <a:r>
              <a:rPr lang="en-US" altLang="ko-KR" dirty="0"/>
              <a:t>Honeywell SD3410-001 with 1K resistor</a:t>
            </a:r>
            <a:br>
              <a:rPr lang="en-US" altLang="ko-KR" dirty="0"/>
            </a:br>
            <a:r>
              <a:rPr lang="en-US" altLang="ko-KR" dirty="0"/>
              <a:t>to the 5V DV of Atmega328 MCU</a:t>
            </a:r>
          </a:p>
          <a:p>
            <a:pPr lvl="3"/>
            <a:r>
              <a:rPr lang="en-US" altLang="ko-KR" dirty="0"/>
              <a:t>Wide sensitivity range and </a:t>
            </a:r>
            <a:br>
              <a:rPr lang="en-US" altLang="ko-KR" dirty="0"/>
            </a:br>
            <a:r>
              <a:rPr lang="en-US" altLang="ko-KR" dirty="0"/>
              <a:t>wide acceptance angle (-90’ ~ 90')</a:t>
            </a:r>
          </a:p>
          <a:p>
            <a:pPr lvl="2"/>
            <a:r>
              <a:rPr lang="en-US" altLang="ko-KR" dirty="0"/>
              <a:t>Second version prototype is portable</a:t>
            </a:r>
          </a:p>
          <a:p>
            <a:pPr lvl="3"/>
            <a:endParaRPr lang="en-US" altLang="ko-KR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43</a:t>
            </a:fld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765" y="2271271"/>
            <a:ext cx="3945591" cy="39314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729" y="379861"/>
            <a:ext cx="5363627" cy="1593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256DBE-61B4-499A-BE49-C32F06E01EE3}"/>
              </a:ext>
            </a:extLst>
          </p:cNvPr>
          <p:cNvSpPr txBox="1"/>
          <p:nvPr/>
        </p:nvSpPr>
        <p:spPr>
          <a:xfrm>
            <a:off x="7571624" y="1917982"/>
            <a:ext cx="3011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20</a:t>
            </a:r>
            <a:r>
              <a:rPr lang="en-US" altLang="ko-KR" sz="1600" dirty="0"/>
              <a:t>. 2</a:t>
            </a:r>
            <a:r>
              <a:rPr lang="en-US" altLang="ko-KR" sz="1600" baseline="30000" dirty="0"/>
              <a:t>nd</a:t>
            </a:r>
            <a:r>
              <a:rPr lang="en-US" altLang="ko-KR" sz="1600" dirty="0"/>
              <a:t> version of prototype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20CE2C-6296-41F0-998F-C5E50439CFC1}"/>
              </a:ext>
            </a:extLst>
          </p:cNvPr>
          <p:cNvSpPr txBox="1"/>
          <p:nvPr/>
        </p:nvSpPr>
        <p:spPr>
          <a:xfrm>
            <a:off x="8545129" y="6152750"/>
            <a:ext cx="2722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19</a:t>
            </a:r>
            <a:r>
              <a:rPr lang="en-US" altLang="ko-KR" sz="1600" dirty="0"/>
              <a:t>. 1</a:t>
            </a:r>
            <a:r>
              <a:rPr lang="en-US" altLang="ko-KR" sz="1600" baseline="30000" dirty="0"/>
              <a:t>st</a:t>
            </a:r>
            <a:r>
              <a:rPr lang="en-US" altLang="ko-KR" sz="1600" dirty="0"/>
              <a:t> version prototype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532521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E45DC2-DDC6-49D3-891B-B77A156A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Implementation</a:t>
            </a:r>
            <a:endParaRPr 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174063-2EBA-4D08-85CF-2044AC4D8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Commercialization effort</a:t>
            </a:r>
          </a:p>
          <a:p>
            <a:pPr lvl="1"/>
            <a:r>
              <a:rPr lang="en-US" altLang="ko-KR" dirty="0"/>
              <a:t>Button-sized wearable device “</a:t>
            </a:r>
            <a:r>
              <a:rPr lang="en-US" altLang="ko-KR" dirty="0" err="1"/>
              <a:t>SmartButton</a:t>
            </a:r>
            <a:r>
              <a:rPr lang="en-US" altLang="ko-KR" dirty="0"/>
              <a:t>” (2</a:t>
            </a:r>
            <a:r>
              <a:rPr lang="en-US" altLang="ko-KR" baseline="30000" dirty="0"/>
              <a:t>nd</a:t>
            </a:r>
            <a:r>
              <a:rPr lang="en-US" altLang="ko-KR" dirty="0"/>
              <a:t> version of commercialization)</a:t>
            </a:r>
          </a:p>
          <a:p>
            <a:pPr lvl="1"/>
            <a:r>
              <a:rPr lang="en-US" altLang="ko-KR" dirty="0"/>
              <a:t>It can be attached non-intrusively on the human body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45C41-46DF-4455-9B57-123A4B14DF5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44</a:t>
            </a:fld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18" y="3102375"/>
            <a:ext cx="6800850" cy="2943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5D1D93-D699-4F6A-AF8E-E51FC2CB5D79}"/>
              </a:ext>
            </a:extLst>
          </p:cNvPr>
          <p:cNvSpPr txBox="1"/>
          <p:nvPr/>
        </p:nvSpPr>
        <p:spPr>
          <a:xfrm>
            <a:off x="876546" y="6057299"/>
            <a:ext cx="68421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21</a:t>
            </a:r>
            <a:r>
              <a:rPr lang="en-US" altLang="ko-KR" sz="1600" dirty="0"/>
              <a:t>. 1</a:t>
            </a:r>
            <a:r>
              <a:rPr lang="en-US" altLang="ko-KR" sz="1600" baseline="30000" dirty="0"/>
              <a:t>st</a:t>
            </a:r>
            <a:r>
              <a:rPr lang="en-US" altLang="ko-KR" sz="1600" dirty="0"/>
              <a:t> (left) and 2</a:t>
            </a:r>
            <a:r>
              <a:rPr lang="en-US" altLang="ko-KR" sz="1600" baseline="30000" dirty="0"/>
              <a:t>nd</a:t>
            </a:r>
            <a:r>
              <a:rPr lang="en-US" altLang="ko-KR" sz="1600" dirty="0"/>
              <a:t> (right) version of commercial receiver-end design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74726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Robustness against</a:t>
                </a:r>
              </a:p>
              <a:p>
                <a:pPr lvl="1"/>
                <a:r>
                  <a:rPr lang="en-US" altLang="ko-KR" dirty="0"/>
                  <a:t>Environmental noise</a:t>
                </a:r>
              </a:p>
              <a:p>
                <a:pPr lvl="1"/>
                <a:r>
                  <a:rPr lang="en-US" altLang="ko-KR" dirty="0"/>
                  <a:t>Fluctuation of the light source intensity</a:t>
                </a:r>
              </a:p>
              <a:p>
                <a:pPr lvl="1"/>
                <a:r>
                  <a:rPr lang="en-US" altLang="ko-KR" dirty="0"/>
                  <a:t>Receiver orientation</a:t>
                </a:r>
              </a:p>
              <a:p>
                <a:pPr lvl="1"/>
                <a:r>
                  <a:rPr lang="en-US" altLang="ko-KR" dirty="0"/>
                  <a:t>Disturbance along light propagation paths (reflection and attenuation)</a:t>
                </a:r>
              </a:p>
              <a:p>
                <a:r>
                  <a:rPr lang="en-US" altLang="ko-KR" dirty="0"/>
                  <a:t>Fine granularity and working distance</a:t>
                </a:r>
              </a:p>
              <a:p>
                <a:r>
                  <a:rPr lang="en-US" altLang="ko-KR" dirty="0"/>
                  <a:t>Impact of the reuse factor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altLang="ko-KR" dirty="0"/>
                  <a:t>, the number of pixels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3D6D8-2A35-4679-8CF3-62BA13879D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678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Testbed setup</a:t>
            </a:r>
            <a:endParaRPr lang="ko-KR" altLang="en-US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3D6D8-2A35-4679-8CF3-62BA13879D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46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50" y="2195996"/>
            <a:ext cx="3438304" cy="343830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474" y="2193771"/>
            <a:ext cx="3434308" cy="34405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2322" y="21006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4510283" y="2195996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/>
              <a:t>4.4m x 4m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6783332" y="2207995"/>
            <a:ext cx="107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/>
              <a:t>4m x 4m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직사각형 13"/>
              <p:cNvSpPr/>
              <p:nvPr/>
            </p:nvSpPr>
            <p:spPr>
              <a:xfrm>
                <a:off x="4552977" y="2891503"/>
                <a:ext cx="3094630" cy="31393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dirty="0"/>
                  <a:t>10 feet sliding track (3m)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760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760</m:t>
                    </m:r>
                  </m:oMath>
                </a14:m>
                <a:r>
                  <a:rPr lang="en-US" altLang="ko-KR" dirty="0"/>
                  <a:t> screen pixels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dirty="0"/>
                  <a:t>Grouping every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nearby screen pixels into </a:t>
                </a:r>
                <a:br>
                  <a:rPr lang="en-US" altLang="ko-KR" dirty="0"/>
                </a:br>
                <a:r>
                  <a:rPr lang="en-US" altLang="ko-KR" dirty="0"/>
                  <a:t>one square (grid)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 = 76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endParaRPr lang="en-US" altLang="ko-KR" dirty="0"/>
              </a:p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:r>
                  <a:rPr lang="en-US" altLang="ko-KR" dirty="0"/>
                  <a:t>Total number of 172 </a:t>
                </a:r>
                <a:br>
                  <a:rPr lang="en-US" altLang="ko-KR" dirty="0"/>
                </a:br>
                <a:r>
                  <a:rPr lang="en-US" altLang="ko-KR" dirty="0"/>
                  <a:t>non-repeating frequency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=76×76/172=33</m:t>
                    </m:r>
                  </m:oMath>
                </a14:m>
                <a:endParaRPr lang="ko-KR" altLang="en-US" dirty="0"/>
              </a:p>
              <a:p>
                <a:pPr>
                  <a:defRPr/>
                </a:pPr>
                <a:endParaRPr lang="ko-KR" altLang="en-US" dirty="0"/>
              </a:p>
              <a:p>
                <a:pPr>
                  <a:defRPr/>
                </a:pPr>
                <a:endParaRPr lang="ko-KR" altLang="en-US" dirty="0"/>
              </a:p>
            </p:txBody>
          </p:sp>
        </mc:Choice>
        <mc:Fallback xmlns="">
          <p:sp>
            <p:nvSpPr>
              <p:cNvPr id="14" name="직사각형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977" y="2891503"/>
                <a:ext cx="3094630" cy="3139321"/>
              </a:xfrm>
              <a:prstGeom prst="rect">
                <a:avLst/>
              </a:prstGeom>
              <a:blipFill>
                <a:blip r:embed="rId4"/>
                <a:stretch>
                  <a:fillRect l="-1378" t="-971" r="-5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333988E-A05A-45F6-8131-F0AE3EAE5C34}"/>
              </a:ext>
            </a:extLst>
          </p:cNvPr>
          <p:cNvSpPr txBox="1"/>
          <p:nvPr/>
        </p:nvSpPr>
        <p:spPr>
          <a:xfrm>
            <a:off x="608822" y="5692270"/>
            <a:ext cx="4031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22</a:t>
            </a:r>
            <a:r>
              <a:rPr lang="en-US" altLang="ko-KR" sz="1600" dirty="0"/>
              <a:t>. (a) Testbed environment in the Lab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977B1-F408-444A-B220-DB0A687B3094}"/>
              </a:ext>
            </a:extLst>
          </p:cNvPr>
          <p:cNvSpPr txBox="1"/>
          <p:nvPr/>
        </p:nvSpPr>
        <p:spPr>
          <a:xfrm>
            <a:off x="7656954" y="5692270"/>
            <a:ext cx="3845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(b) Testbed environment in an apartment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7356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Testbed setup (cont’d)</a:t>
            </a:r>
            <a:endParaRPr lang="ko-KR" altLang="en-US" dirty="0"/>
          </a:p>
          <a:p>
            <a:pPr lvl="1"/>
            <a:r>
              <a:rPr lang="en-US" altLang="ko-KR" dirty="0"/>
              <a:t>Method for comparison</a:t>
            </a:r>
          </a:p>
          <a:p>
            <a:pPr lvl="2"/>
            <a:r>
              <a:rPr lang="en-US" altLang="ko-KR" dirty="0"/>
              <a:t>Implementation of state-of-the-art</a:t>
            </a:r>
          </a:p>
          <a:p>
            <a:pPr lvl="3"/>
            <a:r>
              <a:rPr lang="en-US" altLang="ko-KR" dirty="0">
                <a:solidFill>
                  <a:srgbClr val="00B050"/>
                </a:solidFill>
              </a:rPr>
              <a:t>Epsilon (NSDI’ 14)</a:t>
            </a:r>
          </a:p>
          <a:p>
            <a:pPr lvl="3"/>
            <a:r>
              <a:rPr lang="en-US" altLang="ko-KR" dirty="0">
                <a:solidFill>
                  <a:srgbClr val="00B0F0"/>
                </a:solidFill>
              </a:rPr>
              <a:t>Spotlight</a:t>
            </a:r>
          </a:p>
          <a:p>
            <a:pPr lvl="3"/>
            <a:r>
              <a:rPr lang="en-US" altLang="ko-KR" dirty="0">
                <a:solidFill>
                  <a:srgbClr val="00B050"/>
                </a:solidFill>
              </a:rPr>
              <a:t>Weighted average</a:t>
            </a:r>
          </a:p>
          <a:p>
            <a:pPr lvl="3"/>
            <a:r>
              <a:rPr lang="en-US" altLang="ko-KR" dirty="0">
                <a:solidFill>
                  <a:srgbClr val="00B050"/>
                </a:solidFill>
              </a:rPr>
              <a:t>Coverage method (IPSN’ 14)</a:t>
            </a:r>
            <a:endParaRPr lang="ko-KR" altLang="en-US" dirty="0">
              <a:solidFill>
                <a:srgbClr val="00B050"/>
              </a:solidFill>
            </a:endParaRP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3D6D8-2A35-4679-8CF3-62BA13879D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47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091" y="1916113"/>
            <a:ext cx="3096288" cy="310742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688" y="1916113"/>
            <a:ext cx="3101837" cy="3107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0D973D-7020-4FE2-B9D2-36600828A678}"/>
              </a:ext>
            </a:extLst>
          </p:cNvPr>
          <p:cNvSpPr txBox="1"/>
          <p:nvPr/>
        </p:nvSpPr>
        <p:spPr>
          <a:xfrm>
            <a:off x="5592091" y="5023539"/>
            <a:ext cx="6174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23</a:t>
            </a:r>
            <a:r>
              <a:rPr lang="en-US" altLang="ko-KR" sz="1600" dirty="0"/>
              <a:t>. 3x3 LEDs Testbed (left) and testbed implementation of the </a:t>
            </a:r>
            <a:br>
              <a:rPr lang="en-US" altLang="ko-KR" sz="1600" dirty="0"/>
            </a:br>
            <a:r>
              <a:rPr lang="en-US" altLang="ko-KR" sz="1600" dirty="0"/>
              <a:t>state of the art (right) for comparison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96069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Localization accuracy</a:t>
                </a:r>
              </a:p>
              <a:p>
                <a:pPr lvl="1"/>
                <a:r>
                  <a:rPr lang="en-US" altLang="ko-KR" dirty="0"/>
                  <a:t>Among 5 methods, SmartLight is</a:t>
                </a:r>
                <a:br>
                  <a:rPr lang="en-US" altLang="ko-KR" dirty="0"/>
                </a:br>
                <a:r>
                  <a:rPr lang="en-US" altLang="ko-KR" dirty="0"/>
                  <a:t>the only one that requires minimum</a:t>
                </a:r>
                <a:br>
                  <a:rPr lang="en-US" altLang="ko-KR" dirty="0"/>
                </a:br>
                <a:r>
                  <a:rPr lang="en-US" altLang="ko-KR" dirty="0"/>
                  <a:t>device calibration</a:t>
                </a:r>
              </a:p>
              <a:p>
                <a:pPr lvl="1"/>
                <a:r>
                  <a:rPr lang="en-US" altLang="ko-KR" dirty="0"/>
                  <a:t>SmartLight achieves performance</a:t>
                </a:r>
                <a:br>
                  <a:rPr lang="en-US" altLang="ko-KR" dirty="0"/>
                </a:br>
                <a:r>
                  <a:rPr lang="en-US" altLang="ko-KR" dirty="0"/>
                  <a:t>with an average around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altLang="ko-KR" dirty="0"/>
                  <a:t> and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90% </m:t>
                    </m:r>
                  </m:oMath>
                </a14:m>
                <a:r>
                  <a:rPr lang="en-US" altLang="ko-KR" dirty="0"/>
                  <a:t>error 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Algorithm problem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3D6D8-2A35-4679-8CF3-62BA13879D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48</a:t>
            </a:fld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752026"/>
            <a:ext cx="5364162" cy="44779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837BDE-9C85-49C8-AC8C-35CFF360F672}"/>
              </a:ext>
            </a:extLst>
          </p:cNvPr>
          <p:cNvSpPr txBox="1"/>
          <p:nvPr/>
        </p:nvSpPr>
        <p:spPr>
          <a:xfrm>
            <a:off x="6838776" y="6151146"/>
            <a:ext cx="4599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24</a:t>
            </a:r>
            <a:r>
              <a:rPr lang="en-US" altLang="ko-KR" sz="1600" dirty="0"/>
              <a:t>. CDF of location error of different methods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25463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Accuracy granularity at different distances</a:t>
                </a:r>
              </a:p>
              <a:p>
                <a:pPr lvl="1"/>
                <a:r>
                  <a:rPr lang="en-US" altLang="ko-KR" dirty="0"/>
                  <a:t>Error increase with Z-axis distance</a:t>
                </a:r>
              </a:p>
              <a:p>
                <a:pPr lvl="2"/>
                <a:r>
                  <a:rPr lang="en-US" altLang="ko-KR" dirty="0"/>
                  <a:t>It is not mainly due to the lower SNR</a:t>
                </a:r>
                <a:br>
                  <a:rPr lang="en-US" altLang="ko-KR" dirty="0"/>
                </a:br>
                <a:r>
                  <a:rPr lang="en-US" altLang="ko-KR" dirty="0"/>
                  <a:t>at further distances from the projector</a:t>
                </a:r>
              </a:p>
              <a:p>
                <a:pPr lvl="2"/>
                <a:r>
                  <a:rPr lang="en-US" altLang="ko-KR" dirty="0"/>
                  <a:t>It mainly because testbed setup has</a:t>
                </a:r>
                <a:br>
                  <a:rPr lang="en-US" altLang="ko-KR" dirty="0"/>
                </a:br>
                <a:r>
                  <a:rPr lang="en-US" altLang="ko-KR" dirty="0"/>
                  <a:t>a low granularity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=76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altLang="ko-KR" dirty="0"/>
                  <a:t> with</a:t>
                </a:r>
                <a:br>
                  <a:rPr lang="en-US" altLang="ko-KR" dirty="0"/>
                </a:br>
                <a:r>
                  <a:rPr lang="en-US" altLang="ko-KR" dirty="0"/>
                  <a:t>the slow hardware</a:t>
                </a:r>
              </a:p>
              <a:p>
                <a:pPr lvl="2"/>
                <a:r>
                  <a:rPr lang="en-US" altLang="ko-KR" dirty="0"/>
                  <a:t>If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dirty="0"/>
                  <a:t> is large enough, the degradation</a:t>
                </a:r>
                <a:br>
                  <a:rPr lang="en-US" altLang="ko-KR" dirty="0"/>
                </a:br>
                <a:r>
                  <a:rPr lang="en-US" altLang="ko-KR" dirty="0"/>
                  <a:t>in localization granularity at longer </a:t>
                </a:r>
                <a:br>
                  <a:rPr lang="en-US" altLang="ko-KR" dirty="0"/>
                </a:br>
                <a:r>
                  <a:rPr lang="en-US" altLang="ko-KR" dirty="0"/>
                  <a:t>distances becomes barely unnoticeable</a:t>
                </a:r>
              </a:p>
              <a:p>
                <a:pPr lvl="1"/>
                <a:endParaRPr lang="en-US" altLang="ko-KR" dirty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49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893266"/>
            <a:ext cx="5364162" cy="4377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591AF9-E00B-4A71-9047-599B376292FD}"/>
                  </a:ext>
                </a:extLst>
              </p:cNvPr>
              <p:cNvSpPr txBox="1"/>
              <p:nvPr/>
            </p:nvSpPr>
            <p:spPr>
              <a:xfrm>
                <a:off x="7410535" y="6270709"/>
                <a:ext cx="34558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25</a:t>
                </a:r>
                <a:r>
                  <a:rPr lang="en-US" altLang="ko-KR" sz="1600" dirty="0"/>
                  <a:t>. Testbed with </a:t>
                </a:r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=33, 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=76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591AF9-E00B-4A71-9047-599B37629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535" y="6270709"/>
                <a:ext cx="3455818" cy="338554"/>
              </a:xfrm>
              <a:prstGeom prst="rect">
                <a:avLst/>
              </a:prstGeom>
              <a:blipFill>
                <a:blip r:embed="rId4"/>
                <a:stretch>
                  <a:fillRect l="-1058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5885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Accuracy granularity at different distances (cont’d)</a:t>
                </a:r>
              </a:p>
              <a:p>
                <a:pPr lvl="1"/>
                <a:r>
                  <a:rPr lang="en-US" altLang="ko-KR" dirty="0"/>
                  <a:t>The number of screen LCD pixels in</a:t>
                </a:r>
                <a:br>
                  <a:rPr lang="en-US" altLang="ko-KR" dirty="0"/>
                </a:br>
                <a:r>
                  <a:rPr lang="en-US" altLang="ko-KR" dirty="0"/>
                  <a:t>the circle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/>
                  <a:t> at different distances</a:t>
                </a:r>
                <a:br>
                  <a:rPr lang="en-US" altLang="ko-KR" dirty="0"/>
                </a:br>
                <a:r>
                  <a:rPr lang="en-US" altLang="ko-KR" dirty="0"/>
                  <a:t>from the projector</a:t>
                </a:r>
              </a:p>
              <a:p>
                <a:pPr lvl="2"/>
                <a:r>
                  <a:rPr lang="en-US" altLang="ko-KR" dirty="0"/>
                  <a:t>Ex. A receiver at a distance 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27.01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altLang="ko-KR" dirty="0"/>
                  <a:t/>
                </a:r>
                <a:br>
                  <a:rPr lang="en-US" altLang="ko-KR" dirty="0"/>
                </a:br>
                <a:r>
                  <a:rPr lang="en-US" altLang="ko-KR" dirty="0"/>
                  <a:t>form the projector would see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155</m:t>
                    </m:r>
                  </m:oMath>
                </a14:m>
                <a:r>
                  <a:rPr lang="en-US" altLang="ko-KR" dirty="0"/>
                  <a:t> screen</a:t>
                </a:r>
                <a:br>
                  <a:rPr lang="en-US" altLang="ko-KR" dirty="0"/>
                </a:br>
                <a:r>
                  <a:rPr lang="en-US" altLang="ko-KR" dirty="0"/>
                  <a:t>pixels 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9077325" y="6492875"/>
            <a:ext cx="2743200" cy="365125"/>
          </a:xfrm>
        </p:spPr>
        <p:txBody>
          <a:bodyPr/>
          <a:lstStyle/>
          <a:p>
            <a:fld id="{B520CDF4-2128-4AEB-86B8-6C90AAFF1BAF}" type="slidenum">
              <a:rPr lang="ko-KR" altLang="en-US" smtClean="0"/>
              <a:t>50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916113"/>
            <a:ext cx="5364162" cy="4078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5A4930-ED44-415A-BCD5-71418AE0EF3A}"/>
                  </a:ext>
                </a:extLst>
              </p:cNvPr>
              <p:cNvSpPr txBox="1"/>
              <p:nvPr/>
            </p:nvSpPr>
            <p:spPr>
              <a:xfrm>
                <a:off x="4663849" y="6009523"/>
                <a:ext cx="75281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26</a:t>
                </a:r>
                <a:r>
                  <a:rPr lang="en-US" altLang="ko-KR" sz="1600" dirty="0"/>
                  <a:t>. Ground truth of the number of pixels in diameter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6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sz="1600" dirty="0"/>
                  <a:t> at different distance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5A4930-ED44-415A-BCD5-71418AE0E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849" y="6009523"/>
                <a:ext cx="7528151" cy="338554"/>
              </a:xfrm>
              <a:prstGeom prst="rect">
                <a:avLst/>
              </a:prstGeom>
              <a:blipFill>
                <a:blip r:embed="rId4"/>
                <a:stretch>
                  <a:fillRect l="-405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388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1475" y="365126"/>
            <a:ext cx="11449050" cy="723899"/>
          </a:xfrm>
        </p:spPr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Accuracy granularity at different distances (cont’d)</a:t>
                </a:r>
              </a:p>
              <a:p>
                <a:pPr lvl="1"/>
                <a:r>
                  <a:rPr lang="en-US" altLang="ko-KR" dirty="0"/>
                  <a:t>Ambiguity in Z-axis distance due to </a:t>
                </a:r>
                <a:br>
                  <a:rPr lang="en-US" altLang="ko-KR" dirty="0"/>
                </a:br>
                <a:r>
                  <a:rPr lang="en-US" altLang="ko-KR" dirty="0"/>
                  <a:t>a low granularity of the grids</a:t>
                </a:r>
              </a:p>
              <a:p>
                <a:pPr lvl="2"/>
                <a:r>
                  <a:rPr lang="en-US" altLang="ko-KR" dirty="0"/>
                  <a:t>From previous equations, the interval of</a:t>
                </a:r>
                <a:br>
                  <a:rPr lang="en-US" altLang="ko-K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)−</m:t>
                    </m:r>
                    <m:sSub>
                      <m:sSubPr>
                        <m:ctrlPr>
                          <a:rPr lang="en-US" altLang="ko-KR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ko-KR" dirty="0"/>
                  <a:t> increases as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ko-KR" dirty="0"/>
                  <a:t> decreases</a:t>
                </a:r>
              </a:p>
              <a:p>
                <a:pPr lvl="2"/>
                <a:r>
                  <a:rPr lang="en-US" altLang="ko-KR" dirty="0"/>
                  <a:t>The granularity of location would be further</a:t>
                </a:r>
                <a:br>
                  <a:rPr lang="en-US" altLang="ko-KR" dirty="0"/>
                </a:br>
                <a:r>
                  <a:rPr lang="en-US" altLang="ko-KR" dirty="0"/>
                  <a:t>fine-grained as higher refresh rate and higher</a:t>
                </a:r>
                <a:br>
                  <a:rPr lang="en-US" altLang="ko-KR" dirty="0"/>
                </a:br>
                <a:r>
                  <a:rPr lang="en-US" altLang="ko-KR" dirty="0"/>
                  <a:t>resolution projecting hardware are available</a:t>
                </a:r>
              </a:p>
              <a:p>
                <a:pPr lvl="1"/>
                <a:r>
                  <a:rPr lang="en-US" altLang="ko-KR" dirty="0"/>
                  <a:t>X, Y-axis have similar problem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838" y="1916113"/>
            <a:ext cx="5364162" cy="4182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274282-EDCE-4DCD-B05B-61DF19C17244}"/>
              </a:ext>
            </a:extLst>
          </p:cNvPr>
          <p:cNvSpPr txBox="1"/>
          <p:nvPr/>
        </p:nvSpPr>
        <p:spPr>
          <a:xfrm>
            <a:off x="7172644" y="6098605"/>
            <a:ext cx="4674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27</a:t>
            </a:r>
            <a:r>
              <a:rPr lang="en-US" altLang="ko-KR" sz="1600" dirty="0"/>
              <a:t>. Granularity of error at different Z distances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1DFB0BFC-997A-4278-BE11-AD26B2B6F9FF}"/>
                  </a:ext>
                </a:extLst>
              </p:cNvPr>
              <p:cNvSpPr/>
              <p:nvPr/>
            </p:nvSpPr>
            <p:spPr>
              <a:xfrm>
                <a:off x="7973244" y="393330"/>
                <a:ext cx="3635867" cy="667490"/>
              </a:xfrm>
              <a:prstGeom prst="rect">
                <a:avLst/>
              </a:prstGeom>
              <a:ln w="38100">
                <a:solidFill>
                  <a:srgbClr val="0070C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ko-KR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ko-KR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altLang="ko-KR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1" i="1" dirty="0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d>
                      <m:r>
                        <a:rPr lang="en-US" altLang="ko-KR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𝑅𝑁𝑓𝑑</m:t>
                              </m:r>
                            </m:e>
                            <m: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𝑅𝑁</m:t>
                          </m:r>
                          <m:d>
                            <m:dPr>
                              <m:ctrlP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ko-KR" i="1" dirty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ko-KR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ko-KR" i="1" dirty="0">
                              <a:latin typeface="Cambria Math" panose="02040503050406030204" pitchFamily="18" charset="0"/>
                            </a:rPr>
                            <m:t>𝑓h</m:t>
                          </m:r>
                          <m:r>
                            <a:rPr lang="en-US" altLang="ko-KR" b="1" i="1" dirty="0">
                              <a:latin typeface="Cambria Math" panose="02040503050406030204" pitchFamily="18" charset="0"/>
                            </a:rPr>
                            <m:t>𝑫</m:t>
                          </m:r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1DFB0BFC-997A-4278-BE11-AD26B2B6F9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3244" y="393330"/>
                <a:ext cx="3635867" cy="667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4741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371475" y="1449387"/>
                <a:ext cx="11449050" cy="4859337"/>
              </a:xfrm>
            </p:spPr>
            <p:txBody>
              <a:bodyPr/>
              <a:lstStyle/>
              <a:p>
                <a:r>
                  <a:rPr lang="en-US" altLang="ko-KR" dirty="0"/>
                  <a:t>Simulation on the impact 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ko-KR" dirty="0"/>
              </a:p>
              <a:p>
                <a:pPr lvl="1"/>
                <a:r>
                  <a:rPr lang="en-US" altLang="ko-KR" dirty="0"/>
                  <a:t>As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dirty="0"/>
                  <a:t> increase, the projected grid </a:t>
                </a:r>
                <a:br>
                  <a:rPr lang="en-US" altLang="ko-KR" dirty="0"/>
                </a:br>
                <a:r>
                  <a:rPr lang="en-US" altLang="ko-KR" dirty="0"/>
                  <a:t>have a finer granularity</a:t>
                </a:r>
              </a:p>
              <a:p>
                <a:pPr lvl="1"/>
                <a:r>
                  <a:rPr lang="en-US" altLang="ko-KR" dirty="0"/>
                  <a:t>Location accuracy of SmartLight </a:t>
                </a:r>
                <a:br>
                  <a:rPr lang="en-US" altLang="ko-KR" dirty="0"/>
                </a:br>
                <a:r>
                  <a:rPr lang="en-US" altLang="ko-KR" dirty="0"/>
                  <a:t>improves with increment 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ko-KR" dirty="0"/>
              </a:p>
              <a:p>
                <a:pPr lvl="1"/>
                <a:r>
                  <a:rPr lang="en-US" altLang="ko-KR" dirty="0"/>
                  <a:t>Location error interval in estimating</a:t>
                </a:r>
                <a:br>
                  <a:rPr lang="en-US" altLang="ko-KR" dirty="0"/>
                </a:br>
                <a:r>
                  <a:rPr lang="en-US" altLang="ko-KR" dirty="0"/>
                  <a:t>Z-axis distance to the projector</a:t>
                </a:r>
                <a:br>
                  <a:rPr lang="en-US" altLang="ko-KR" dirty="0"/>
                </a:br>
                <a:r>
                  <a:rPr lang="en-US" altLang="ko-KR" dirty="0"/>
                  <a:t>from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76</m:t>
                    </m:r>
                  </m:oMath>
                </a14:m>
                <a:r>
                  <a:rPr lang="en-US" altLang="ko-KR" dirty="0"/>
                  <a:t> to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endParaRPr lang="en-US" altLang="ko-KR" dirty="0"/>
              </a:p>
              <a:p>
                <a:pPr lvl="1"/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475" y="1449387"/>
                <a:ext cx="11449050" cy="4859337"/>
              </a:xfrm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52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B4BF6F7-6EF3-4D84-BF51-A756AFC79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930971"/>
            <a:ext cx="5364162" cy="4489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D144E08-862A-4082-881D-21C4ADCB88BB}"/>
                  </a:ext>
                </a:extLst>
              </p:cNvPr>
              <p:cNvSpPr txBox="1"/>
              <p:nvPr/>
            </p:nvSpPr>
            <p:spPr>
              <a:xfrm>
                <a:off x="7275177" y="6336883"/>
                <a:ext cx="37265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28</a:t>
                </a:r>
                <a:r>
                  <a:rPr lang="en-US" altLang="ko-KR" sz="1600" dirty="0"/>
                  <a:t>. Simulation: </a:t>
                </a:r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ko-KR" sz="1600" dirty="0"/>
                  <a:t>, increasing </a:t>
                </a:r>
                <a14:m>
                  <m:oMath xmlns:m="http://schemas.openxmlformats.org/officeDocument/2006/math">
                    <m:r>
                      <a:rPr lang="en-US" altLang="ko-KR" sz="16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D144E08-862A-4082-881D-21C4ADCB8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177" y="6336883"/>
                <a:ext cx="3726533" cy="338554"/>
              </a:xfrm>
              <a:prstGeom prst="rect">
                <a:avLst/>
              </a:prstGeom>
              <a:blipFill>
                <a:blip r:embed="rId4"/>
                <a:stretch>
                  <a:fillRect l="-817" t="-5455" b="-236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2237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Simulation on the impact 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altLang="ko-KR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=1000</m:t>
                    </m:r>
                  </m:oMath>
                </a14:m>
                <a:endParaRPr lang="en-US" altLang="ko-KR" dirty="0"/>
              </a:p>
              <a:p>
                <a:pPr lvl="1"/>
                <a:r>
                  <a:rPr lang="en-US" altLang="ko-KR" dirty="0"/>
                  <a:t>Advanced design uses less than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2% </m:t>
                    </m:r>
                  </m:oMath>
                </a14:m>
                <a:r>
                  <a:rPr lang="en-US" altLang="ko-KR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b="0" i="0" dirty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altLang="ko-KR" dirty="0"/>
                  <a:t>)</a:t>
                </a:r>
                <a:br>
                  <a:rPr lang="en-US" altLang="ko-KR" dirty="0"/>
                </a:br>
                <a:r>
                  <a:rPr lang="en-US" altLang="ko-KR" dirty="0"/>
                  <a:t>of unique frequencies to achieve comparable</a:t>
                </a:r>
                <a:br>
                  <a:rPr lang="en-US" altLang="ko-KR" dirty="0"/>
                </a:br>
                <a:r>
                  <a:rPr lang="en-US" altLang="ko-KR" dirty="0"/>
                  <a:t>performance in the basic design</a:t>
                </a:r>
              </a:p>
              <a:p>
                <a:pPr lvl="1"/>
                <a:r>
                  <a:rPr lang="en-US" altLang="ko-KR" dirty="0"/>
                  <a:t>As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ko-KR" dirty="0"/>
                  <a:t> further increases, the required percentage</a:t>
                </a:r>
                <a:br>
                  <a:rPr lang="en-US" altLang="ko-KR" dirty="0"/>
                </a:br>
                <a:r>
                  <a:rPr lang="en-US" altLang="ko-KR" dirty="0"/>
                  <a:t>of unique frequencies further decrease</a:t>
                </a:r>
              </a:p>
              <a:p>
                <a:pPr lvl="1"/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53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F92C73C-F1EA-48E2-A410-CD4807CF5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909" y="0"/>
            <a:ext cx="4028616" cy="305293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312AED5-7F73-467C-B5BB-BE93F3EA5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887" y="3052935"/>
            <a:ext cx="4015638" cy="30072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906757-7025-4B4E-A360-46BD104B2E93}"/>
                  </a:ext>
                </a:extLst>
              </p:cNvPr>
              <p:cNvSpPr txBox="1"/>
              <p:nvPr/>
            </p:nvSpPr>
            <p:spPr>
              <a:xfrm>
                <a:off x="7819840" y="6060141"/>
                <a:ext cx="40136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Fig 29</a:t>
                </a:r>
                <a:r>
                  <a:rPr lang="en-US" altLang="ko-KR" sz="1600" dirty="0"/>
                  <a:t>. Simulation:</a:t>
                </a:r>
                <a14:m>
                  <m:oMath xmlns:m="http://schemas.openxmlformats.org/officeDocument/2006/math"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600" b="0" i="0" dirty="0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altLang="ko-KR" sz="1600" dirty="0"/>
                  <a:t>, increasing </a:t>
                </a:r>
                <a14:m>
                  <m:oMath xmlns:m="http://schemas.openxmlformats.org/officeDocument/2006/math">
                    <m:r>
                      <a:rPr lang="en-US" altLang="ko-KR" sz="1600" i="1" dirty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906757-7025-4B4E-A360-46BD104B2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840" y="6060141"/>
                <a:ext cx="4013663" cy="338554"/>
              </a:xfrm>
              <a:prstGeom prst="rect">
                <a:avLst/>
              </a:prstGeom>
              <a:blipFill>
                <a:blip r:embed="rId5"/>
                <a:stretch>
                  <a:fillRect l="-912" t="-5357" b="-2142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247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Impact of ambient noise</a:t>
                </a:r>
              </a:p>
              <a:p>
                <a:pPr lvl="1"/>
                <a:r>
                  <a:rPr lang="en-US" altLang="ko-KR" dirty="0"/>
                  <a:t>SmartLight is resistant to random</a:t>
                </a:r>
                <a:br>
                  <a:rPr lang="en-US" altLang="ko-KR" dirty="0"/>
                </a:br>
                <a:r>
                  <a:rPr lang="en-US" altLang="ko-KR" dirty="0"/>
                  <a:t>ambient noises in real life</a:t>
                </a:r>
              </a:p>
              <a:p>
                <a:pPr lvl="2"/>
                <a:r>
                  <a:rPr lang="en-US" altLang="ko-KR" dirty="0"/>
                  <a:t>By making binary decisions </a:t>
                </a:r>
                <a:br>
                  <a:rPr lang="en-US" altLang="ko-KR" dirty="0"/>
                </a:br>
                <a:r>
                  <a:rPr lang="en-US" altLang="ko-KR" dirty="0"/>
                  <a:t>on the existence of frequencies</a:t>
                </a:r>
              </a:p>
              <a:p>
                <a:pPr lvl="2"/>
                <a:r>
                  <a:rPr lang="en-US" altLang="ko-KR" dirty="0"/>
                  <a:t>Not their absolute amplitude</a:t>
                </a:r>
              </a:p>
              <a:p>
                <a:pPr lvl="1"/>
                <a:r>
                  <a:rPr lang="en-US" altLang="ko-KR" dirty="0"/>
                  <a:t>Experiments in Lab with overhead</a:t>
                </a:r>
                <a:br>
                  <a:rPr lang="en-US" altLang="ko-KR" dirty="0"/>
                </a:br>
                <a:r>
                  <a:rPr lang="en-US" altLang="ko-KR" dirty="0"/>
                  <a:t>lights and in apartment at different</a:t>
                </a:r>
                <a:br>
                  <a:rPr lang="en-US" altLang="ko-KR" dirty="0"/>
                </a:br>
                <a:r>
                  <a:rPr lang="en-US" altLang="ko-KR" dirty="0"/>
                  <a:t>times (distance: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altLang="ko-KR" dirty="0"/>
                  <a:t>)</a:t>
                </a:r>
              </a:p>
              <a:p>
                <a:pPr lvl="2"/>
                <a:r>
                  <a:rPr lang="en-US" altLang="ko-KR" dirty="0"/>
                  <a:t>Ambient light has no noticeable impact</a:t>
                </a:r>
                <a:br>
                  <a:rPr lang="en-US" altLang="ko-KR" dirty="0"/>
                </a:br>
                <a:r>
                  <a:rPr lang="en-US" altLang="ko-KR" dirty="0"/>
                  <a:t>on the performance of SmartLight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54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1807A92-21B7-4FE8-9FF2-BD55E7378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916113"/>
            <a:ext cx="5364162" cy="41569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536316-8B0F-48FD-8DB1-AC350F671D35}"/>
              </a:ext>
            </a:extLst>
          </p:cNvPr>
          <p:cNvSpPr txBox="1"/>
          <p:nvPr/>
        </p:nvSpPr>
        <p:spPr>
          <a:xfrm>
            <a:off x="7681154" y="6060141"/>
            <a:ext cx="291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30</a:t>
            </a:r>
            <a:r>
              <a:rPr lang="en-US" altLang="ko-KR" sz="1600" dirty="0"/>
              <a:t>. Impact of ambient light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76023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Impact of signal strength</a:t>
                </a:r>
              </a:p>
              <a:p>
                <a:pPr lvl="1"/>
                <a:r>
                  <a:rPr lang="en-US" altLang="ko-KR" dirty="0"/>
                  <a:t>Compare the performance of five methods</a:t>
                </a:r>
                <a:br>
                  <a:rPr lang="en-US" altLang="ko-KR" dirty="0"/>
                </a:br>
                <a:r>
                  <a:rPr lang="en-US" altLang="ko-KR" dirty="0"/>
                  <a:t>after the signal strength are unexpectedly</a:t>
                </a:r>
                <a:br>
                  <a:rPr lang="en-US" altLang="ko-KR" dirty="0"/>
                </a:br>
                <a:r>
                  <a:rPr lang="en-US" altLang="ko-KR" dirty="0"/>
                  <a:t>reduced without recalibrated</a:t>
                </a:r>
              </a:p>
              <a:p>
                <a:pPr lvl="2"/>
                <a:r>
                  <a:rPr lang="en-US" altLang="ko-KR" dirty="0"/>
                  <a:t>SmartLight and Spotlight’s “ON”-state light</a:t>
                </a:r>
                <a:br>
                  <a:rPr lang="en-US" altLang="ko-KR" dirty="0"/>
                </a:br>
                <a:r>
                  <a:rPr lang="en-US" altLang="ko-KR" dirty="0"/>
                  <a:t>illuminance level are halved by using gray scale</a:t>
                </a:r>
              </a:p>
              <a:p>
                <a:pPr lvl="2"/>
                <a:r>
                  <a:rPr lang="en-US" altLang="ko-KR" dirty="0"/>
                  <a:t>Other methods are halved its emitted power</a:t>
                </a:r>
                <a:br>
                  <a:rPr lang="en-US" altLang="ko-KR" dirty="0"/>
                </a:br>
                <a:r>
                  <a:rPr lang="en-US" altLang="ko-KR" dirty="0"/>
                  <a:t>brightness (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660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𝑚𝐴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en-US" altLang="ko-KR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330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𝑚𝐴</m:t>
                    </m:r>
                  </m:oMath>
                </a14:m>
                <a:r>
                  <a:rPr lang="en-US" altLang="ko-KR" dirty="0">
                    <a:sym typeface="Wingdings" panose="05000000000000000000" pitchFamily="2" charset="2"/>
                  </a:rPr>
                  <a:t>)</a:t>
                </a:r>
              </a:p>
              <a:p>
                <a:pPr lvl="2"/>
                <a:r>
                  <a:rPr lang="en-US" altLang="ko-KR" dirty="0">
                    <a:sym typeface="Wingdings" panose="05000000000000000000" pitchFamily="2" charset="2"/>
                  </a:rPr>
                  <a:t>SmartLight and Spotlight’s performance are </a:t>
                </a:r>
                <a:br>
                  <a:rPr lang="en-US" altLang="ko-KR" dirty="0">
                    <a:sym typeface="Wingdings" panose="05000000000000000000" pitchFamily="2" charset="2"/>
                  </a:rPr>
                </a:br>
                <a:r>
                  <a:rPr lang="en-US" altLang="ko-KR" dirty="0">
                    <a:sym typeface="Wingdings" panose="05000000000000000000" pitchFamily="2" charset="2"/>
                  </a:rPr>
                  <a:t>relatively not impacted by the uncalibrated</a:t>
                </a:r>
                <a:br>
                  <a:rPr lang="en-US" altLang="ko-KR" dirty="0">
                    <a:sym typeface="Wingdings" panose="05000000000000000000" pitchFamily="2" charset="2"/>
                  </a:rPr>
                </a:br>
                <a:r>
                  <a:rPr lang="en-US" altLang="ko-KR" dirty="0">
                    <a:sym typeface="Wingdings" panose="05000000000000000000" pitchFamily="2" charset="2"/>
                  </a:rPr>
                  <a:t>decrease on signal strength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55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26B68A0-27B3-4A9A-8B9D-BC0D182F2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416" y="1916113"/>
            <a:ext cx="5070583" cy="4036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4E018F-5227-4ACC-946E-7AFBAC69C54F}"/>
              </a:ext>
            </a:extLst>
          </p:cNvPr>
          <p:cNvSpPr txBox="1"/>
          <p:nvPr/>
        </p:nvSpPr>
        <p:spPr>
          <a:xfrm>
            <a:off x="7197619" y="5952565"/>
            <a:ext cx="4994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31</a:t>
            </a:r>
            <a:r>
              <a:rPr lang="en-US" altLang="ko-KR" sz="1600" dirty="0"/>
              <a:t>. Impact of uncalibrated signal strength change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626840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1475" y="1449387"/>
            <a:ext cx="11449050" cy="4859337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Impact of receiver orientation</a:t>
            </a:r>
          </a:p>
          <a:p>
            <a:pPr lvl="1"/>
            <a:r>
              <a:rPr lang="en-US" altLang="ko-KR" dirty="0"/>
              <a:t>Received light signal strength is</a:t>
            </a:r>
            <a:br>
              <a:rPr lang="en-US" altLang="ko-KR" dirty="0"/>
            </a:br>
            <a:r>
              <a:rPr lang="en-US" altLang="ko-KR" dirty="0"/>
              <a:t>directly related to the incidence</a:t>
            </a:r>
            <a:br>
              <a:rPr lang="en-US" altLang="ko-KR" dirty="0"/>
            </a:br>
            <a:r>
              <a:rPr lang="en-US" altLang="ko-KR" dirty="0"/>
              <a:t>angle of light</a:t>
            </a:r>
          </a:p>
          <a:p>
            <a:pPr lvl="1"/>
            <a:r>
              <a:rPr lang="en-US" altLang="ko-KR" dirty="0"/>
              <a:t>SmartLight's algorithm localizes</a:t>
            </a:r>
            <a:br>
              <a:rPr lang="en-US" altLang="ko-KR" dirty="0"/>
            </a:br>
            <a:r>
              <a:rPr lang="en-US" altLang="ko-KR" dirty="0"/>
              <a:t>the light sensitive area by modeling</a:t>
            </a:r>
            <a:br>
              <a:rPr lang="en-US" altLang="ko-KR" dirty="0"/>
            </a:br>
            <a:r>
              <a:rPr lang="en-US" altLang="ko-KR" dirty="0"/>
              <a:t>the traveling paths of light rays</a:t>
            </a:r>
            <a:br>
              <a:rPr lang="en-US" altLang="ko-KR" dirty="0"/>
            </a:br>
            <a:r>
              <a:rPr lang="en-US" altLang="ko-KR" dirty="0"/>
              <a:t>instead of the absolute RSS</a:t>
            </a:r>
          </a:p>
          <a:p>
            <a:pPr lvl="1"/>
            <a:r>
              <a:rPr lang="en-US" altLang="ko-KR" dirty="0"/>
              <a:t>The amplitude of the received frequency</a:t>
            </a:r>
            <a:br>
              <a:rPr lang="en-US" altLang="ko-KR" dirty="0"/>
            </a:br>
            <a:r>
              <a:rPr lang="en-US" altLang="ko-KR" dirty="0"/>
              <a:t>might be different at different angles,</a:t>
            </a:r>
            <a:br>
              <a:rPr lang="en-US" altLang="ko-KR" dirty="0"/>
            </a:br>
            <a:r>
              <a:rPr lang="en-US" altLang="ko-KR" dirty="0"/>
              <a:t>but the binary decision on the received</a:t>
            </a:r>
            <a:br>
              <a:rPr lang="en-US" altLang="ko-KR" dirty="0"/>
            </a:br>
            <a:r>
              <a:rPr lang="en-US" altLang="ko-KR" dirty="0"/>
              <a:t>frequency remain the same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56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DD31BA2-9049-4820-99DE-6044E7867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024" y="1916113"/>
            <a:ext cx="5349976" cy="4288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D43DB5-31C4-46BF-918F-727FE01B5464}"/>
              </a:ext>
            </a:extLst>
          </p:cNvPr>
          <p:cNvSpPr txBox="1"/>
          <p:nvPr/>
        </p:nvSpPr>
        <p:spPr>
          <a:xfrm>
            <a:off x="7775702" y="6139447"/>
            <a:ext cx="3482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32</a:t>
            </a:r>
            <a:r>
              <a:rPr lang="en-US" altLang="ko-KR" sz="1600" dirty="0"/>
              <a:t>. Impact of receiver orientation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296359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/>
                  <a:t>Impact of reflectors</a:t>
                </a:r>
              </a:p>
              <a:p>
                <a:pPr lvl="1"/>
                <a:r>
                  <a:rPr lang="en-US" altLang="ko-KR" dirty="0"/>
                  <a:t>The reflectors are placed at a distance </a:t>
                </a:r>
                <a:br>
                  <a:rPr lang="en-US" altLang="ko-KR" dirty="0"/>
                </a:br>
                <a:r>
                  <a:rPr lang="en-US" altLang="ko-KR" dirty="0"/>
                  <a:t>of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altLang="ko-KR" dirty="0"/>
                  <a:t> near the receiver</a:t>
                </a:r>
              </a:p>
              <a:p>
                <a:pPr lvl="2"/>
                <a:r>
                  <a:rPr lang="en-US" altLang="ko-KR" dirty="0"/>
                  <a:t>SmartLight and Spotlight performs stably</a:t>
                </a:r>
                <a:br>
                  <a:rPr lang="en-US" altLang="ko-KR" dirty="0"/>
                </a:br>
                <a:r>
                  <a:rPr lang="en-US" altLang="ko-KR" dirty="0"/>
                  <a:t>with very little performance degradation</a:t>
                </a:r>
              </a:p>
              <a:p>
                <a:pPr lvl="2"/>
                <a:r>
                  <a:rPr lang="en-US" altLang="ko-KR" dirty="0"/>
                  <a:t>Both approaches use convex lens to</a:t>
                </a:r>
                <a:br>
                  <a:rPr lang="en-US" altLang="ko-KR" dirty="0"/>
                </a:br>
                <a:r>
                  <a:rPr lang="en-US" altLang="ko-KR" dirty="0"/>
                  <a:t>direct light rays so that there are less</a:t>
                </a:r>
                <a:br>
                  <a:rPr lang="en-US" altLang="ko-KR" dirty="0"/>
                </a:br>
                <a:r>
                  <a:rPr lang="en-US" altLang="ko-KR" dirty="0"/>
                  <a:t>diffused light</a:t>
                </a:r>
              </a:p>
              <a:p>
                <a:pPr lvl="2"/>
                <a:r>
                  <a:rPr lang="en-US" altLang="ko-KR" dirty="0"/>
                  <a:t>SmartLight’s algorithm can inherently</a:t>
                </a:r>
                <a:br>
                  <a:rPr lang="en-US" altLang="ko-KR" dirty="0"/>
                </a:br>
                <a:r>
                  <a:rPr lang="en-US" altLang="ko-KR" dirty="0"/>
                  <a:t>tolerate some level of false positive pixels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8" t="-6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57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F5182AC-AF3B-43D1-B2B9-E56010ECD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1916113"/>
            <a:ext cx="5364162" cy="43520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0A3253-D97E-42AC-A361-D5DE1887D8C7}"/>
              </a:ext>
            </a:extLst>
          </p:cNvPr>
          <p:cNvSpPr txBox="1"/>
          <p:nvPr/>
        </p:nvSpPr>
        <p:spPr>
          <a:xfrm>
            <a:off x="7428232" y="6175307"/>
            <a:ext cx="3420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33</a:t>
            </a:r>
            <a:r>
              <a:rPr lang="en-US" altLang="ko-KR" sz="1600" dirty="0"/>
              <a:t>. Impact of common reflectors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50744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Impact of propagation disturbance</a:t>
            </a:r>
          </a:p>
          <a:p>
            <a:pPr lvl="1"/>
            <a:r>
              <a:rPr lang="en-US" altLang="ko-KR" dirty="0"/>
              <a:t>Localization system based on analog </a:t>
            </a:r>
            <a:br>
              <a:rPr lang="en-US" altLang="ko-KR" dirty="0"/>
            </a:br>
            <a:r>
              <a:rPr lang="en-US" altLang="ko-KR" dirty="0"/>
              <a:t>approach incur error from making </a:t>
            </a:r>
            <a:br>
              <a:rPr lang="en-US" altLang="ko-KR" dirty="0"/>
            </a:br>
            <a:r>
              <a:rPr lang="en-US" altLang="ko-KR" dirty="0"/>
              <a:t>oversimplified assumption of signal </a:t>
            </a:r>
            <a:br>
              <a:rPr lang="en-US" altLang="ko-KR" dirty="0"/>
            </a:br>
            <a:r>
              <a:rPr lang="en-US" altLang="ko-KR" dirty="0"/>
              <a:t>propagation</a:t>
            </a:r>
          </a:p>
          <a:p>
            <a:pPr lvl="1"/>
            <a:r>
              <a:rPr lang="en-US" altLang="ko-KR" dirty="0"/>
              <a:t>Digital approach should be highly</a:t>
            </a:r>
            <a:br>
              <a:rPr lang="en-US" altLang="ko-KR" dirty="0"/>
            </a:br>
            <a:r>
              <a:rPr lang="en-US" altLang="ko-KR" dirty="0"/>
              <a:t>robust to disturbances in signal</a:t>
            </a:r>
            <a:br>
              <a:rPr lang="en-US" altLang="ko-KR" dirty="0"/>
            </a:br>
            <a:r>
              <a:rPr lang="en-US" altLang="ko-KR" dirty="0"/>
              <a:t>propagation</a:t>
            </a:r>
          </a:p>
          <a:p>
            <a:pPr lvl="1"/>
            <a:r>
              <a:rPr lang="en-US" altLang="ko-KR" dirty="0"/>
              <a:t>Emulate the disturbance by inserting</a:t>
            </a:r>
            <a:br>
              <a:rPr lang="en-US" altLang="ko-KR" dirty="0"/>
            </a:br>
            <a:r>
              <a:rPr lang="en-US" altLang="ko-KR" dirty="0"/>
              <a:t>a polarized film on optical path</a:t>
            </a:r>
          </a:p>
          <a:p>
            <a:pPr lvl="2"/>
            <a:r>
              <a:rPr lang="en-US" altLang="ko-KR" dirty="0"/>
              <a:t>Two digital methods perform well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55DA4-D973-48E9-A0FB-0A32A10C80F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58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D10C323-2C31-43C8-84AF-747B7B9BD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363" y="1916113"/>
            <a:ext cx="5364162" cy="4237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D501BF-E0B3-4F75-ACC1-9B111BDFAC20}"/>
              </a:ext>
            </a:extLst>
          </p:cNvPr>
          <p:cNvSpPr txBox="1"/>
          <p:nvPr/>
        </p:nvSpPr>
        <p:spPr>
          <a:xfrm>
            <a:off x="6576332" y="6175307"/>
            <a:ext cx="5124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Fig 34</a:t>
            </a:r>
            <a:r>
              <a:rPr lang="en-US" altLang="ko-KR" sz="1600" dirty="0"/>
              <a:t>. Impact of uncalibrated propagation disturbance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26217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DF4157-4191-46E9-967E-BFF78964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CD21D4C-2A7A-4EC3-8CDD-24E5BB31F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SmartLight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 light-based 3D indoor localization design</a:t>
            </a:r>
          </a:p>
          <a:p>
            <a:pPr lvl="1"/>
            <a:r>
              <a:rPr lang="en-US" dirty="0"/>
              <a:t>Highly robust and accurate model</a:t>
            </a:r>
          </a:p>
          <a:p>
            <a:pPr lvl="2"/>
            <a:r>
              <a:rPr lang="en-US" dirty="0"/>
              <a:t>No in-situ signal strength attenuation &amp; absolute signal strength</a:t>
            </a:r>
          </a:p>
          <a:p>
            <a:pPr lvl="1"/>
            <a:r>
              <a:rPr lang="en-US" dirty="0"/>
              <a:t>Works well </a:t>
            </a:r>
          </a:p>
          <a:p>
            <a:pPr lvl="2"/>
            <a:r>
              <a:rPr lang="en-US" dirty="0"/>
              <a:t>on low refresh rate projector implementation</a:t>
            </a:r>
          </a:p>
          <a:p>
            <a:pPr lvl="2"/>
            <a:r>
              <a:rPr lang="en-US" dirty="0"/>
              <a:t>in various environments</a:t>
            </a:r>
          </a:p>
          <a:p>
            <a:pPr lvl="2"/>
            <a:r>
              <a:rPr lang="en-US" dirty="0"/>
              <a:t>in various operational effects</a:t>
            </a:r>
          </a:p>
          <a:p>
            <a:pPr lvl="1"/>
            <a:r>
              <a:rPr lang="en-US" dirty="0"/>
              <a:t>Indicates the potential of the digital localization can offer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1FE09-CE41-4FA2-93B3-4D0F26FB5422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443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+ Probabilistic analysis of design and algorithm</a:t>
            </a:r>
          </a:p>
          <a:p>
            <a:pPr lvl="1"/>
            <a:r>
              <a:rPr lang="en-US" altLang="ko-KR" dirty="0"/>
              <a:t>Calculate the probability of false positive</a:t>
            </a:r>
          </a:p>
          <a:p>
            <a:r>
              <a:rPr lang="en-US" altLang="ko-KR" dirty="0"/>
              <a:t>+ Digital-based approach</a:t>
            </a:r>
          </a:p>
          <a:p>
            <a:pPr lvl="1"/>
            <a:r>
              <a:rPr lang="en-US" altLang="ko-KR" dirty="0"/>
              <a:t>Robust system in even noisy environments</a:t>
            </a:r>
          </a:p>
          <a:p>
            <a:r>
              <a:rPr lang="en-US" altLang="ko-KR" dirty="0"/>
              <a:t>- Low cost (??)</a:t>
            </a:r>
          </a:p>
          <a:p>
            <a:pPr lvl="1"/>
            <a:r>
              <a:rPr lang="en-US" altLang="ko-KR" dirty="0"/>
              <a:t>Performances of SmartLight rely on N or K</a:t>
            </a:r>
          </a:p>
          <a:p>
            <a:pPr lvl="1"/>
            <a:r>
              <a:rPr lang="en-US" altLang="ko-KR" dirty="0"/>
              <a:t>Increment of N or K means increment of cost!!</a:t>
            </a:r>
          </a:p>
          <a:p>
            <a:r>
              <a:rPr lang="en-US" altLang="ko-KR" dirty="0"/>
              <a:t>- Irritating system (??)</a:t>
            </a:r>
          </a:p>
          <a:p>
            <a:pPr lvl="1"/>
            <a:r>
              <a:rPr lang="en-US" altLang="ko-KR" dirty="0"/>
              <a:t>Converging light can interfere people’s action</a:t>
            </a:r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3D6D8-2A35-4679-8CF3-62BA13879D56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623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0342C-2FAF-4C1F-B603-74EC1F34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8E4FFF6B-15D7-49A0-8943-9956F73E7B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475" y="1465290"/>
                <a:ext cx="11449050" cy="4859337"/>
              </a:xfrm>
            </p:spPr>
            <p:txBody>
              <a:bodyPr/>
              <a:lstStyle/>
              <a:p>
                <a:r>
                  <a:rPr lang="en-US" dirty="0"/>
                  <a:t>Converging(convex) lens</a:t>
                </a:r>
              </a:p>
              <a:p>
                <a:pPr lvl="1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Lens equation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(1)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Magnification equation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(2)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8E4FFF6B-15D7-49A0-8943-9956F73E7B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475" y="1465290"/>
                <a:ext cx="11449050" cy="4859337"/>
              </a:xfrm>
              <a:blipFill>
                <a:blip r:embed="rId2"/>
                <a:stretch>
                  <a:fillRect l="-958" t="-5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ABCD87C4-DD54-4FA5-960E-80B2B4621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224" y="1874346"/>
            <a:ext cx="5332675" cy="25906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표 6">
                <a:extLst>
                  <a:ext uri="{FF2B5EF4-FFF2-40B4-BE49-F238E27FC236}">
                    <a16:creationId xmlns:a16="http://schemas.microsoft.com/office/drawing/2014/main" id="{49F995CF-5F99-42A5-9CF7-5D009425E78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249224" y="4841267"/>
              <a:ext cx="3808674" cy="1483360"/>
            </p:xfrm>
            <a:graphic>
              <a:graphicData uri="http://schemas.openxmlformats.org/drawingml/2006/table">
                <a:tbl>
                  <a:tblPr firstRow="1">
                    <a:tableStyleId>{9D7B26C5-4107-4FEC-AEDC-1716B250A1EF}</a:tableStyleId>
                  </a:tblPr>
                  <a:tblGrid>
                    <a:gridCol w="858742">
                      <a:extLst>
                        <a:ext uri="{9D8B030D-6E8A-4147-A177-3AD203B41FA5}">
                          <a16:colId xmlns:a16="http://schemas.microsoft.com/office/drawing/2014/main" val="2931748066"/>
                        </a:ext>
                      </a:extLst>
                    </a:gridCol>
                    <a:gridCol w="2949932">
                      <a:extLst>
                        <a:ext uri="{9D8B030D-6E8A-4147-A177-3AD203B41FA5}">
                          <a16:colId xmlns:a16="http://schemas.microsoft.com/office/drawing/2014/main" val="2760792600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Abbreviation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584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en-US" i="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Focal length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418348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Object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9832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Image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3042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표 6">
                <a:extLst>
                  <a:ext uri="{FF2B5EF4-FFF2-40B4-BE49-F238E27FC236}">
                    <a16:creationId xmlns:a16="http://schemas.microsoft.com/office/drawing/2014/main" id="{49F995CF-5F99-42A5-9CF7-5D009425E78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249224" y="4841267"/>
              <a:ext cx="3808674" cy="1483360"/>
            </p:xfrm>
            <a:graphic>
              <a:graphicData uri="http://schemas.openxmlformats.org/drawingml/2006/table">
                <a:tbl>
                  <a:tblPr firstRow="1">
                    <a:tableStyleId>{9D7B26C5-4107-4FEC-AEDC-1716B250A1EF}</a:tableStyleId>
                  </a:tblPr>
                  <a:tblGrid>
                    <a:gridCol w="858742">
                      <a:extLst>
                        <a:ext uri="{9D8B030D-6E8A-4147-A177-3AD203B41FA5}">
                          <a16:colId xmlns:a16="http://schemas.microsoft.com/office/drawing/2014/main" val="2931748066"/>
                        </a:ext>
                      </a:extLst>
                    </a:gridCol>
                    <a:gridCol w="2949932">
                      <a:extLst>
                        <a:ext uri="{9D8B030D-6E8A-4147-A177-3AD203B41FA5}">
                          <a16:colId xmlns:a16="http://schemas.microsoft.com/office/drawing/2014/main" val="2760792600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Abbreviation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689584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08197" r="-344681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Focal length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418348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08197" r="-34468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Object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9832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308197" r="-344681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Image distance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63042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15A4B-FAA7-4CC9-BC8E-316B683CD687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55833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4BA24F-5BB0-4AB6-8A5C-0FD5808D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</a:t>
            </a:r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449388"/>
            <a:ext cx="7964737" cy="540861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909" y="98408"/>
            <a:ext cx="4646212" cy="3048289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DD18-5129-464B-8280-8384EF0E4585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8049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4BA24F-5BB0-4AB6-8A5C-0FD5808D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Appendix</a:t>
            </a:r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449388"/>
            <a:ext cx="7964737" cy="54086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77734" y="1449387"/>
                <a:ext cx="4242791" cy="48593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1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1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lnSpc>
                    <a:spcPct val="11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14:m>
                  <m:oMath xmlns:m="http://schemas.openxmlformats.org/officeDocument/2006/math"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altLang="ko-K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  <m:r>
                      <a:rPr lang="en-US" altLang="ko-KR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sz="2000" b="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ko-KR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altLang="ko-KR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𝑀𝑁𝑆</m:t>
                    </m:r>
                    <m:r>
                      <a:rPr lang="en-US" altLang="ko-KR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ko-KR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en-US" altLang="ko-KR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’</m:t>
                    </m:r>
                    <m:r>
                      <a:rPr lang="en-US" altLang="ko-KR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ko-KR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1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18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sz="18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ko-KR" sz="1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altLang="ko-KR" sz="18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altLang="ko-KR" sz="18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𝑀𝑁</m:t>
                            </m:r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altLang="ko-KR" sz="1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’</m:t>
                            </m:r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’</m:t>
                            </m:r>
                          </m:e>
                        </m:d>
                      </m:den>
                    </m:f>
                    <m:r>
                      <a:rPr lang="en-US" altLang="ko-KR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b="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2000" b="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altLang="ko-KR" sz="2000" b="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b="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altLang="ko-KR" sz="20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ko-KR" sz="2000" b="0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2000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800" b="0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sz="1800" b="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sz="1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1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18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ko-KR" sz="1800" b="0" i="0" dirty="0" smtClean="0">
                                <a:latin typeface="Cambria Math" panose="02040503050406030204" pitchFamily="18" charset="0"/>
                              </a:rPr>
                              <m:t>fd</m:t>
                            </m:r>
                          </m:e>
                          <m:sub>
                            <m:r>
                              <a:rPr lang="en-US" altLang="ko-KR" sz="1800" b="0" i="1" dirty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18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1800" b="0" i="1" dirty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ko-KR" sz="1800" b="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ko-KR" sz="1800" b="0" i="1" dirty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sz="20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ko-KR" sz="20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altLang="ko-KR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ko-KR" sz="2000" i="1">
                            <a:latin typeface="Cambria Math" panose="02040503050406030204" pitchFamily="18" charset="0"/>
                          </a:rPr>
                          <m:t>f</m:t>
                        </m:r>
                      </m:num>
                      <m:den>
                        <m:sSub>
                          <m:sSubPr>
                            <m:ctrl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ko-KR" sz="2000" i="1">
                                <a:latin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ko-KR" sz="2000" i="1">
                            <a:latin typeface="Cambria Math" panose="02040503050406030204" pitchFamily="18" charset="0"/>
                          </a:rPr>
                          <m:t>f</m:t>
                        </m:r>
                      </m:den>
                    </m:f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altLang="ko-K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ko-KR" sz="2000" i="1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ko-KR" sz="200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begChr m:val="|"/>
                        <m:endChr m:val="|"/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  <m:r>
                      <a:rPr lang="en-US" altLang="ko-KR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ko-KR" sz="2000" i="1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ko-KR" sz="200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altLang="ko-KR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ko-KR" sz="20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altLang="ko-KR" sz="2000" dirty="0"/>
                  <a:t/>
                </a:r>
                <a:br>
                  <a:rPr lang="en-US" altLang="ko-KR" sz="2000" dirty="0"/>
                </a:br>
                <a14:m>
                  <m:oMath xmlns:m="http://schemas.openxmlformats.org/officeDocument/2006/math">
                    <m:r>
                      <a:rPr lang="en-US" altLang="ko-KR" sz="20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ko-KR" sz="2000" dirty="0">
                            <a:latin typeface="Cambria Math" panose="02040503050406030204" pitchFamily="18" charset="0"/>
                          </a:rPr>
                          <m:t>fDh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ko-KR" sz="2000" dirty="0">
                            <a:latin typeface="Cambria Math" panose="02040503050406030204" pitchFamily="18" charset="0"/>
                          </a:rPr>
                          <m:t>N</m:t>
                        </m:r>
                        <m:d>
                          <m:dPr>
                            <m:ctrlPr>
                              <a:rPr lang="en-US" altLang="ko-KR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ko-KR" sz="2000" dirty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ko-KR" sz="2000" dirty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</m:sub>
                            </m:sSub>
                            <m:r>
                              <a:rPr lang="en-US" altLang="ko-KR" sz="200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altLang="ko-KR" sz="2000" i="1" dirty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</m:d>
                      </m:den>
                    </m:f>
                    <m:r>
                      <a:rPr lang="en-US" altLang="ko-KR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내용 개체 틀 2">
                <a:extLst>
                  <a:ext uri="{FF2B5EF4-FFF2-40B4-BE49-F238E27FC236}">
                    <a16:creationId xmlns:a16="http://schemas.microsoft.com/office/drawing/2014/main" id="{D346118C-E8E4-47F4-8C7B-EA547E05C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734" y="1449387"/>
                <a:ext cx="4242791" cy="48593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9D5D5-57A3-4687-B1E0-ACC1D9397448}" type="datetime4">
              <a:rPr lang="en-US" altLang="ko-KR" smtClean="0"/>
              <a:t>September 11, 2018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0CDF4-2128-4AEB-86B8-6C90AAFF1BAF}" type="slidenum">
              <a:rPr lang="ko-KR" altLang="en-US" smtClean="0"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23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윤고딕">
      <a:majorFont>
        <a:latin typeface="YD윤고딕 330"/>
        <a:ea typeface="YD윤고딕 330"/>
        <a:cs typeface=""/>
      </a:majorFont>
      <a:minorFont>
        <a:latin typeface="YD윤고딕 320"/>
        <a:ea typeface="YD윤고딕 32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</TotalTime>
  <Words>1999</Words>
  <Application>Microsoft Office PowerPoint</Application>
  <PresentationFormat>와이드스크린</PresentationFormat>
  <Paragraphs>597</Paragraphs>
  <Slides>63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63</vt:i4>
      </vt:variant>
    </vt:vector>
  </HeadingPairs>
  <TitlesOfParts>
    <vt:vector size="72" baseType="lpstr">
      <vt:lpstr>맑은 고딕</vt:lpstr>
      <vt:lpstr>Cambria Math</vt:lpstr>
      <vt:lpstr>YD윤고딕 320</vt:lpstr>
      <vt:lpstr>Times New Roman</vt:lpstr>
      <vt:lpstr>Arial</vt:lpstr>
      <vt:lpstr>YD윤고딕 330</vt:lpstr>
      <vt:lpstr>YD윤고딕 310</vt:lpstr>
      <vt:lpstr>Wingdings</vt:lpstr>
      <vt:lpstr>Office 테마</vt:lpstr>
      <vt:lpstr>SmartLight:  Light-weight 3D Indoor Localization  Using a Single LED Lamp</vt:lpstr>
      <vt:lpstr>Motivation</vt:lpstr>
      <vt:lpstr>Motivation</vt:lpstr>
      <vt:lpstr>Motivation</vt:lpstr>
      <vt:lpstr>SmartLight</vt:lpstr>
      <vt:lpstr>SmartLight</vt:lpstr>
      <vt:lpstr>Background</vt:lpstr>
      <vt:lpstr>Background</vt:lpstr>
      <vt:lpstr>Background</vt:lpstr>
      <vt:lpstr>Basic Design</vt:lpstr>
      <vt:lpstr>Basic Design</vt:lpstr>
      <vt:lpstr>Basic Design</vt:lpstr>
      <vt:lpstr>Basic Design</vt:lpstr>
      <vt:lpstr>Basic Design</vt:lpstr>
      <vt:lpstr>Basic Design</vt:lpstr>
      <vt:lpstr>Basic Design</vt:lpstr>
      <vt:lpstr>Basic Design</vt:lpstr>
      <vt:lpstr>Basic Design</vt:lpstr>
      <vt:lpstr>Advanced Design</vt:lpstr>
      <vt:lpstr>Advanced Design</vt:lpstr>
      <vt:lpstr>Advanced Design</vt:lpstr>
      <vt:lpstr>Advanced Design</vt:lpstr>
      <vt:lpstr>PowerPoint 프레젠테이션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Advanced Design</vt:lpstr>
      <vt:lpstr>PowerPoint 프레젠테이션</vt:lpstr>
      <vt:lpstr>Advanced Design</vt:lpstr>
      <vt:lpstr>Advanced Design</vt:lpstr>
      <vt:lpstr>PowerPoint 프레젠테이션</vt:lpstr>
      <vt:lpstr>Advanced Design</vt:lpstr>
      <vt:lpstr>Advanced Design</vt:lpstr>
      <vt:lpstr>System Implementation</vt:lpstr>
      <vt:lpstr>System Implementation</vt:lpstr>
      <vt:lpstr>System Implementation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System Evaluation</vt:lpstr>
      <vt:lpstr>Conclusion</vt:lpstr>
      <vt:lpstr>Critique</vt:lpstr>
      <vt:lpstr>Appendix</vt:lpstr>
      <vt:lpstr>Appendix</vt:lpstr>
      <vt:lpstr>Appendix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SmartLight: Light-weight 3D Indoor Localization Using a Single LED Lamp</dc:title>
  <dc:creator>전용석</dc:creator>
  <cp:lastModifiedBy>Jeon Yongseok</cp:lastModifiedBy>
  <cp:revision>320</cp:revision>
  <cp:lastPrinted>2018-09-11T04:54:32Z</cp:lastPrinted>
  <dcterms:created xsi:type="dcterms:W3CDTF">2018-09-04T10:07:05Z</dcterms:created>
  <dcterms:modified xsi:type="dcterms:W3CDTF">2018-09-11T07:26:56Z</dcterms:modified>
</cp:coreProperties>
</file>