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5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2" r:id="rId32"/>
    <p:sldId id="303" r:id="rId33"/>
    <p:sldId id="301" r:id="rId3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5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2023-01-07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2400">
                <a:solidFill>
                  <a:srgbClr val="002060"/>
                </a:solidFill>
                <a:latin typeface="+mj-lt"/>
              </a:defRPr>
            </a:lvl1pPr>
            <a:lvl2pPr marL="6858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+mj-lt"/>
              </a:defRPr>
            </a:lvl2pPr>
            <a:lvl3pPr marL="1143000" indent="-228600"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+mj-lt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+mj-lt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2023-01-07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2023-01-07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2023-01-07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2023-01-07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2023-01-07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2023-01-07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2023-01-07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?>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?>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?>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?>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?>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?>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?>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?>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?>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?>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?>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?>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?>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?>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?>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?>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?>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?>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?>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?>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?>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?>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?>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?>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?>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?>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 xml:space="preserve">IP </a:t>
            </a:r>
            <a:r>
              <a:rPr lang="en-US" dirty="0" smtClean="0"/>
              <a:t>Address Architecture</a:t>
            </a:r>
            <a:endParaRPr 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 xml:space="preserve">Chapter </a:t>
            </a: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ym typeface="Symbol" panose="05050102010706020507" pitchFamily="18" charset="2"/>
              </a:rPr>
              <a:t>IPv4: Dotted decimal notation</a:t>
            </a:r>
          </a:p>
          <a:p>
            <a:pPr lvl="1"/>
            <a:r>
              <a:rPr lang="en-US" dirty="0" smtClean="0">
                <a:sym typeface="Symbol" panose="05050102010706020507" pitchFamily="18" charset="2"/>
              </a:rPr>
              <a:t>For human readability</a:t>
            </a:r>
            <a:endParaRPr lang="en-US" dirty="0" smtClean="0"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sym typeface="Symbol" panose="05050102010706020507" pitchFamily="18" charset="2"/>
              </a:rPr>
              <a:t>Inside programs,</a:t>
            </a:r>
            <a:r>
              <a:rPr lang="en-US" dirty="0" err="1" smtClean="0">
                <a:sym typeface="Symbol" panose="05050102010706020507" pitchFamily="18" charset="2"/>
              </a:rPr>
              <a:t>it is</a:t>
            </a:r>
            <a:r>
              <a:rPr lang="en-US" dirty="0" smtClean="0">
                <a:sym typeface="Symbol" panose="05050102010706020507" pitchFamily="18" charset="2"/>
              </a:rPr>
              <a:t xml:space="preserve"> converted back to </a:t>
            </a:r>
            <a:r>
              <a:rPr lang="en-US" dirty="0" smtClean="0">
                <a:sym typeface="Symbol" panose="05050102010706020507" pitchFamily="18" charset="2"/>
              </a:rPr>
              <a:t xml:space="preserve">32 </a:t>
            </a:r>
            <a:r>
              <a:rPr lang="en-US" dirty="0" smtClean="0">
                <a:sym typeface="Symbol" panose="05050102010706020507" pitchFamily="18" charset="2"/>
              </a:rPr>
              <a:t>bits before use</a:t>
            </a:r>
            <a:endParaRPr lang="en-US" dirty="0" smtClean="0">
              <a:sym typeface="Symbol" panose="05050102010706020507" pitchFamily="18" charset="2"/>
            </a:endParaRPr>
          </a:p>
          <a:p>
            <a:endParaRPr lang="en-US" dirty="0">
              <a:sym typeface="Symbol" panose="05050102010706020507" pitchFamily="18" charset="2"/>
            </a:endParaRPr>
          </a:p>
          <a:p>
            <a:r>
              <a:rPr lang="en-US" dirty="0" smtClean="0">
                <a:sym typeface="Symbol" panose="05050102010706020507" pitchFamily="18" charset="2"/>
              </a:rPr>
              <a:t xml:space="preserve">IPv4 </a:t>
            </a:r>
            <a:r>
              <a:rPr lang="en-US" dirty="0" smtClean="0">
                <a:sym typeface="Symbol" panose="05050102010706020507" pitchFamily="18" charset="2"/>
              </a:rPr>
              <a:t>address types</a:t>
            </a:r>
            <a:endParaRPr lang="en-US" dirty="0" smtClean="0">
              <a:sym typeface="Symbol" panose="05050102010706020507" pitchFamily="18" charset="2"/>
            </a:endParaRPr>
          </a:p>
          <a:p>
            <a:pPr lvl="1"/>
            <a:r>
              <a:rPr lang="en-US" dirty="0" err="1" smtClean="0">
                <a:sym typeface="Symbol" panose="05050102010706020507" pitchFamily="18" charset="2"/>
              </a:rPr>
              <a:t>Unicast</a:t>
            </a:r>
            <a:endParaRPr lang="en-US" dirty="0" smtClean="0"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sym typeface="Symbol" panose="05050102010706020507" pitchFamily="18" charset="2"/>
              </a:rPr>
              <a:t>Multicast</a:t>
            </a:r>
            <a:endParaRPr lang="en-US" dirty="0" smtClean="0">
              <a:sym typeface="Symbol" panose="05050102010706020507" pitchFamily="18" charset="2"/>
            </a:endParaRPr>
          </a:p>
          <a:p>
            <a:pPr lvl="1"/>
            <a:r>
              <a:rPr lang="en-US" dirty="0" err="1" smtClean="0">
                <a:sym typeface="Symbol" panose="05050102010706020507" pitchFamily="18" charset="2"/>
              </a:rPr>
              <a:t>Broadcast</a:t>
            </a:r>
            <a:r>
              <a:rPr lang="en-US" dirty="0" smtClean="0">
                <a:sym typeface="Symbol" panose="05050102010706020507" pitchFamily="18" charset="2"/>
              </a:rPr>
              <a:t xml:space="preserve"> </a:t>
            </a:r>
            <a:endParaRPr lang="en-US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4.1 IP </a:t>
            </a:r>
            <a:r>
              <a:rPr lang="en-US" dirty="0" smtClean="0"/>
              <a:t>Address Notation and Types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2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025" name="_x274019432" descr="EMB000057c027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288" y="1047487"/>
            <a:ext cx="4826052" cy="1467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661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ym typeface="Symbol" panose="05050102010706020507" pitchFamily="18" charset="2"/>
              </a:rPr>
              <a:t xml:space="preserve">32 </a:t>
            </a:r>
            <a:r>
              <a:rPr lang="en-US" dirty="0" smtClean="0">
                <a:sym typeface="Symbol" panose="05050102010706020507" pitchFamily="18" charset="2"/>
              </a:rPr>
              <a:t xml:space="preserve">bits </a:t>
            </a:r>
            <a:r>
              <a:rPr lang="en-US" dirty="0" smtClean="0">
                <a:latin typeface="Batang" panose="02030600000101010101" pitchFamily="18" charset="-127"/>
                <a:ea typeface="Batang" panose="02030600000101010101" pitchFamily="18" charset="-127"/>
                <a:sym typeface="Symbol" panose="05050102010706020507" pitchFamily="18" charset="2"/>
              </a:rPr>
              <a:t xml:space="preserve">→ </a:t>
            </a:r>
            <a:r>
              <a:rPr lang="en-US" dirty="0" smtClean="0">
                <a:ea typeface="+mj-ea"/>
                <a:sym typeface="Symbol" panose="05050102010706020507" pitchFamily="18" charset="2"/>
              </a:rPr>
              <a:t>2</a:t>
            </a:r>
            <a:r>
              <a:rPr lang="en-US" baseline="30000" dirty="0" smtClean="0">
                <a:ea typeface="+mj-ea"/>
                <a:sym typeface="Symbol" panose="05050102010706020507" pitchFamily="18" charset="2"/>
              </a:rPr>
              <a:t>32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addresses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Class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(class)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4.2 IP </a:t>
            </a:r>
            <a:r>
              <a:rPr lang="en-US" dirty="0" smtClean="0"/>
              <a:t>Address Space Structure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3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2049" name="_x274021752" descr="EMB000057c027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14073">
            <a:off x="6186598" y="2865026"/>
            <a:ext cx="5644564" cy="131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_x274021752" descr="EMB000057c027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759" y="2933218"/>
            <a:ext cx="5257800" cy="267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66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Class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(class)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Problem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A, B, C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class is the unit of address allocation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1990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's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Goldilocks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Problem occurs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256 &lt; X &lt; 65536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B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class has only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2</a:t>
            </a:r>
            <a:r>
              <a:rPr lang="en-US" baseline="30000" dirty="0" smtClean="0">
                <a:latin typeface="+mj-ea"/>
                <a:ea typeface="+mj-ea"/>
                <a:sym typeface="Symbol" panose="05050102010706020507" pitchFamily="18" charset="2"/>
              </a:rPr>
              <a:t>14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blocks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Now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classless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no longer the allocation unit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4.2 IP </a:t>
            </a:r>
            <a:r>
              <a:rPr lang="en-US" dirty="0" smtClean="0"/>
              <a:t>Address Space Structure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4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1256008"/>
            <a:ext cx="2075616" cy="2375934"/>
          </a:xfrm>
          <a:prstGeom prst="rect">
            <a:avLst/>
          </a:prstGeom>
        </p:spPr>
      </p:pic>
      <p:pic>
        <p:nvPicPr>
          <p:cNvPr id="3075" name="_x274021912" descr="EMB000057c0271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321" y="4316265"/>
            <a:ext cx="5391495" cy="166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89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Reflects the Internet's structure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(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 loose federation of networks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An organization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(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e.g.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Korea University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)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 network number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(ID)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is assigned; host numbers managed internally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163.152.XXX.XXX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 datagrams destined for Korea University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 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163.152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alone routes to KU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Inside KU, the host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number delivers to the final interface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4.3 IP </a:t>
            </a:r>
            <a:r>
              <a:rPr lang="en-US" dirty="0" err="1" smtClean="0"/>
              <a:t>Unicast</a:t>
            </a:r>
            <a:r>
              <a:rPr lang="en-US" dirty="0" smtClean="0"/>
              <a:t xml:space="preserve"> Address Structure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5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4097" name="_x274022232" descr="EMB000057c027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004" y="4435420"/>
            <a:ext cx="5233187" cy="174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_x274022152" descr="EMB000057c027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689" y="4224310"/>
            <a:ext cx="3370276" cy="216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81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Classless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Internet Reflected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Now network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ID</a:t>
            </a:r>
            <a:r>
              <a:rPr lang="en-US" dirty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ID length is flexible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: Classless Inter-Domain Routing (CIDR)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Note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,</a:t>
            </a:r>
            <a:r>
              <a:rPr lang="en-US" dirty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CIDR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notation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(notation)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must specify network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ID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length explicitly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3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163.152.0.0/16 (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Korea University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</a:t>
            </a:r>
          </a:p>
          <a:p>
            <a:pPr lvl="3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61.78.0.0/14 (KT (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partial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))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4.3 IP </a:t>
            </a:r>
            <a:r>
              <a:rPr lang="en-US" dirty="0" err="1" smtClean="0"/>
              <a:t>Unicast</a:t>
            </a:r>
            <a:r>
              <a:rPr lang="en-US" dirty="0" smtClean="0"/>
              <a:t xml:space="preserve"> Address Structure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6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4097" name="_x274022232" descr="EMB000057c027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53" y="4291196"/>
            <a:ext cx="5233187" cy="174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2917825"/>
            <a:ext cx="5105400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99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Classless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Internet side effect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routing table explosion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e.g.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) 1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org: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222.0.0.0/24 ~ 222.0.31.0/24  32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class C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entries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Solution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Aggregation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(aggregation</a:t>
            </a:r>
            <a:r>
              <a:rPr lang="en-US" dirty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= super-netting = route summarization)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Merge entries sharing the same (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(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outgoing interface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,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next hop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) into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1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one entry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e.g.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)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First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16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bits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+ </a:t>
            </a:r>
            <a:r>
              <a:rPr lang="en-US" dirty="0" smtClean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000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00000, </a:t>
            </a:r>
            <a:r>
              <a:rPr lang="en-US" dirty="0" smtClean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000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00001, …, </a:t>
            </a:r>
            <a:r>
              <a:rPr lang="en-US" dirty="0" smtClean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000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11110, </a:t>
            </a:r>
            <a:r>
              <a:rPr lang="en-US" dirty="0" smtClean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000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11111 </a:t>
            </a:r>
            <a:r>
              <a:rPr lang="en-US" dirty="0" smtClean="0">
                <a:latin typeface="+mj-ea"/>
                <a:sym typeface="Symbol" panose="05050102010706020507" pitchFamily="18" charset="2"/>
              </a:rPr>
              <a:t> 222.0.0.0/19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Split entries when condition breaks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More aggregated toward the core,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disaggregated toward the edge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4.4 IP </a:t>
            </a:r>
            <a:r>
              <a:rPr lang="en-US" dirty="0" smtClean="0"/>
              <a:t xml:space="preserve">address </a:t>
            </a:r>
            <a:r>
              <a:rPr lang="en-US" dirty="0" err="1" smtClean="0"/>
              <a:t>Aggregation</a:t>
            </a:r>
            <a:r>
              <a:rPr lang="en-US" dirty="0" smtClean="0"/>
              <a:t xml:space="preserve"> </a:t>
            </a:r>
            <a:r>
              <a:rPr lang="en-US" dirty="0" smtClean="0"/>
              <a:t>(aggregation)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7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5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Japan Internet 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aggregation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effect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(1995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year-end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) </a:t>
            </a:r>
            <a:r>
              <a:rPr lang="en-US" dirty="0">
                <a:latin typeface="+mj-ea"/>
                <a:sym typeface="Symbol" panose="05050102010706020507" pitchFamily="18" charset="2"/>
              </a:rPr>
              <a:t>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3"/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aggregation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conditions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Adjacent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prefix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s assigned to same region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aggregation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condition fails for many prefixes due to pre-CIDR allocation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prefix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e.g.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: “Class C swamp”</a:t>
            </a:r>
          </a:p>
          <a:p>
            <a:pPr lvl="3"/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Current BGP routing table size at the Internet core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4.4 IP </a:t>
            </a:r>
            <a:r>
              <a:rPr lang="en-US" dirty="0" smtClean="0"/>
              <a:t xml:space="preserve">address </a:t>
            </a:r>
            <a:r>
              <a:rPr lang="en-US" dirty="0" err="1" smtClean="0"/>
              <a:t>aggregation</a:t>
            </a:r>
            <a:r>
              <a:rPr lang="en-US" dirty="0" smtClean="0"/>
              <a:t xml:space="preserve"> </a:t>
            </a:r>
            <a:r>
              <a:rPr lang="en-US" dirty="0" smtClean="0"/>
              <a:t>(aggregation)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8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8193" name="_x274021992" descr="EMB000057c0272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9349" y="850790"/>
            <a:ext cx="3145701" cy="293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_x274021912" descr="EMB000057c0272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838" y="4055228"/>
            <a:ext cx="3155212" cy="2388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www.cidr-report.org/cgi-bin/plot?file=%2fvar%2fdata%2fbgp%2fas2.0%2fbgp%2dactive%2etxt&amp;start=1672305306&amp;end=1672996506&amp;width=0%2e9&amp;height=0%2e3&amp;with=step&amp;ylabel=BGP+entri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77" y="5214596"/>
            <a:ext cx="52387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24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address ultimate owner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: Internet Corporation for Assigned Names and Numbers (ICANN)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Administrator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: Internet Assigned Numbers Authority (IANA)</a:t>
            </a:r>
          </a:p>
          <a:p>
            <a:pPr lvl="2"/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Regional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Network Information Center (NIC)</a:t>
            </a:r>
          </a:p>
          <a:p>
            <a:pPr lvl="3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National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NIC: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e.g.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 KRNIC</a:t>
            </a:r>
          </a:p>
          <a:p>
            <a:pPr lvl="4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address-fee-paying company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e.g.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 KT</a:t>
            </a:r>
          </a:p>
          <a:p>
            <a:pPr lvl="5"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+mj-ea"/>
                <a:ea typeface="+mj-ea"/>
                <a:sym typeface="Symbol" panose="05050102010706020507" pitchFamily="18" charset="2"/>
              </a:rPr>
              <a:t>My computer</a:t>
            </a:r>
            <a:endParaRPr lang="en-US" sz="1400" dirty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80%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Request new block from parent at 80% allocated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IPv4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address space fully exhausted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2011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1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31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(IANA) </a:t>
            </a:r>
            <a:r>
              <a:rPr lang="en-US" dirty="0" smtClean="0">
                <a:latin typeface="+mj-ea"/>
                <a:sym typeface="Symbol" panose="05050102010706020507" pitchFamily="18" charset="2"/>
              </a:rPr>
              <a:t> 2011</a:t>
            </a:r>
            <a:r>
              <a:rPr lang="en-US" dirty="0" smtClean="0">
                <a:latin typeface="+mj-ea"/>
                <a:sym typeface="Symbol" panose="05050102010706020507" pitchFamily="18" charset="2"/>
              </a:rPr>
              <a:t/>
            </a:r>
            <a:r>
              <a:rPr lang="en-US" dirty="0" smtClean="0">
                <a:latin typeface="+mj-ea"/>
                <a:sym typeface="Symbol" panose="05050102010706020507" pitchFamily="18" charset="2"/>
              </a:rPr>
              <a:t>4</a:t>
            </a:r>
            <a:r>
              <a:rPr lang="en-US" dirty="0" smtClean="0">
                <a:latin typeface="+mj-ea"/>
                <a:sym typeface="Symbol" panose="05050102010706020507" pitchFamily="18" charset="2"/>
              </a:rPr>
              <a:t/>
            </a:r>
            <a:r>
              <a:rPr lang="en-US" dirty="0" smtClean="0">
                <a:latin typeface="+mj-ea"/>
                <a:sym typeface="Symbol" panose="05050102010706020507" pitchFamily="18" charset="2"/>
              </a:rPr>
              <a:t>15</a:t>
            </a:r>
            <a:r>
              <a:rPr lang="en-US" dirty="0" smtClean="0">
                <a:latin typeface="+mj-ea"/>
                <a:sym typeface="Symbol" panose="05050102010706020507" pitchFamily="18" charset="2"/>
              </a:rPr>
              <a:t/>
            </a:r>
            <a:r>
              <a:rPr lang="en-US" dirty="0" smtClean="0">
                <a:latin typeface="+mj-ea"/>
                <a:sym typeface="Symbol" panose="05050102010706020507" pitchFamily="18" charset="2"/>
              </a:rPr>
              <a:t>(APNIC)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4.5 IP </a:t>
            </a:r>
            <a:r>
              <a:rPr lang="en-US" dirty="0" smtClean="0"/>
              <a:t>Address Distribution System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9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9217" name="_x274023832" descr="EMB000057c027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343" y="2806996"/>
            <a:ext cx="4049713" cy="267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42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Why doesn't address space exhaustion cause bigger problems?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?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Network address translation (NAT): 16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Ch.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“NAT leads to IPv2ver”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10.XXX.XXX.XXX, 192.168.XXX.XXX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etc.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Long-term solution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: IPv6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Some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IPv6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deployment has started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e.g.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) SKT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mobile network internal routers, etc.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4.5 IP </a:t>
            </a:r>
            <a:r>
              <a:rPr lang="en-US" dirty="0" smtClean="0"/>
              <a:t>Address Distribution System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10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20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IPv4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address: host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ID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part is too long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Network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ID=“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Korea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”,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host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ID=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“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Hong Gil-dong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”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": how do we find "Hong Gil-dong"?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?</a:t>
            </a: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Solution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Introduce hierarchical address structure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“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Korea</a:t>
            </a:r>
            <a:r>
              <a:rPr lang="en-US" dirty="0" smtClean="0">
                <a:latin typeface="+mj-ea"/>
                <a:sym typeface="Symbol" panose="05050102010706020507" pitchFamily="18" charset="2"/>
              </a:rPr>
              <a:t xml:space="preserve"> </a:t>
            </a:r>
            <a:r>
              <a:rPr lang="en-US" dirty="0">
                <a:latin typeface="+mj-ea"/>
                <a:sym typeface="Symbol" panose="05050102010706020507" pitchFamily="18" charset="2"/>
              </a:rPr>
              <a:t>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Seoul</a:t>
            </a:r>
            <a:r>
              <a:rPr lang="en-US" dirty="0">
                <a:solidFill>
                  <a:srgbClr val="FF0000"/>
                </a:solidFill>
                <a:latin typeface="+mj-ea"/>
                <a:sym typeface="Symbol" panose="05050102010706020507" pitchFamily="18" charset="2"/>
              </a:rPr>
              <a:t xml:space="preserve"> </a:t>
            </a:r>
            <a:r>
              <a:rPr lang="en-US" dirty="0" smtClean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 xml:space="preserve"> Seongbuk-gu</a:t>
            </a:r>
            <a:r>
              <a:rPr lang="en-US" dirty="0">
                <a:solidFill>
                  <a:srgbClr val="FF0000"/>
                </a:solidFill>
                <a:latin typeface="+mj-ea"/>
                <a:sym typeface="Symbol" panose="05050102010706020507" pitchFamily="18" charset="2"/>
              </a:rPr>
              <a:t xml:space="preserve"> </a:t>
            </a:r>
            <a:r>
              <a:rPr lang="en-US" dirty="0" smtClean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 xml:space="preserve"> Anam-dong</a:t>
            </a:r>
            <a:r>
              <a:rPr lang="en-US" dirty="0">
                <a:solidFill>
                  <a:srgbClr val="FF0000"/>
                </a:solidFill>
                <a:latin typeface="+mj-ea"/>
                <a:sym typeface="Symbol" panose="05050102010706020507" pitchFamily="18" charset="2"/>
              </a:rPr>
              <a:t xml:space="preserve"> </a:t>
            </a:r>
            <a:r>
              <a:rPr lang="en-US" dirty="0" smtClean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145</a:t>
            </a:r>
            <a:r>
              <a:rPr lang="en-US" dirty="0" smtClean="0">
                <a:latin typeface="+mj-ea"/>
                <a:sym typeface="Symbol" panose="05050102010706020507" pitchFamily="18" charset="2"/>
              </a:rPr>
              <a:t xml:space="preserve">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Hong Gil-dong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”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host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ID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part is split for this purpose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Subnetting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Multiple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level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levels can be added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Usually only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1 level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level added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e.g.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)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Korea University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3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163.152.</a:t>
            </a:r>
            <a:r>
              <a:rPr lang="en-US" dirty="0" smtClean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161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.1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4.6 </a:t>
            </a:r>
            <a:r>
              <a:rPr lang="en-US" dirty="0" err="1" smtClean="0"/>
              <a:t>Subnet</a:t>
            </a:r>
            <a:r>
              <a:rPr lang="en-US" dirty="0" smtClean="0"/>
              <a:t xml:space="preserve"> </a:t>
            </a:r>
            <a:r>
              <a:rPr lang="en-US" dirty="0" smtClean="0"/>
              <a:t>(subnet)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11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0241" name="_x274022872" descr="EMB000057c0273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819" y="3703923"/>
            <a:ext cx="5214911" cy="236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70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_x274022072" descr="EMB000057c0273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0"/>
          <a:stretch/>
        </p:blipFill>
        <p:spPr bwMode="auto">
          <a:xfrm>
            <a:off x="6600825" y="148855"/>
            <a:ext cx="4927327" cy="634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Subnet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mask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Network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ID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and 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Subnet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ID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position indica</a:t>
            </a:r>
            <a:r>
              <a:rPr lang="en-US" dirty="0">
                <a:latin typeface="+mj-ea"/>
                <a:ea typeface="+mj-ea"/>
                <a:sym typeface="Symbol" panose="05050102010706020507" pitchFamily="18" charset="2"/>
              </a:rPr>
              <a:t>tion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4.6 </a:t>
            </a:r>
            <a:r>
              <a:rPr lang="en-US" dirty="0" err="1" smtClean="0"/>
              <a:t>Subnet</a:t>
            </a:r>
            <a:r>
              <a:rPr lang="en-US" dirty="0" smtClean="0"/>
              <a:t xml:space="preserve"> </a:t>
            </a:r>
            <a:r>
              <a:rPr lang="en-US" dirty="0" smtClean="0"/>
              <a:t>(subnet)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12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2291" name="_x274023432" descr="EMB000057c0273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3100608"/>
            <a:ext cx="3990975" cy="215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16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subnet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configuration example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Typically, a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LAN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is one 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subnet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Point-to-point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(point-to-point)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link is also one 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subnet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4.6 </a:t>
            </a:r>
            <a:r>
              <a:rPr lang="en-US" dirty="0" err="1" smtClean="0"/>
              <a:t>subnet</a:t>
            </a:r>
            <a:r>
              <a:rPr lang="en-US" dirty="0" smtClean="0"/>
              <a:t xml:space="preserve"> </a:t>
            </a:r>
            <a:r>
              <a:rPr lang="en-US" dirty="0" smtClean="0"/>
              <a:t>(subnet)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13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3313" name="_x274022792" descr="EMB000057c0274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399" y="1906455"/>
            <a:ext cx="3719033" cy="390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5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Set of interfaces receiving the same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1:N traffic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: “multicast group”</a:t>
            </a:r>
          </a:p>
          <a:p>
            <a:pPr lvl="1"/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Unlike unicast,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does not identify a specific interface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,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No owner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Can theoretically span the entire globe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In practice, scope is more limited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marL="914400" lvl="2" indent="0">
              <a:buNone/>
            </a:pP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Cannot be used as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source IP address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Different multicast groups may share the same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address</a:t>
            </a:r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Separate solution needed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4.7 </a:t>
            </a:r>
            <a:r>
              <a:rPr lang="en-US" dirty="0" smtClean="0"/>
              <a:t xml:space="preserve">Multicast </a:t>
            </a:r>
            <a:r>
              <a:rPr lang="en-US" dirty="0" smtClean="0"/>
              <a:t xml:space="preserve">IP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14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88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Three types of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IPv4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multicast addresses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4.7 </a:t>
            </a:r>
            <a:r>
              <a:rPr lang="en-US" dirty="0" smtClean="0"/>
              <a:t xml:space="preserve">Multicast </a:t>
            </a:r>
            <a:r>
              <a:rPr lang="en-US" dirty="0" smtClean="0"/>
              <a:t xml:space="preserve">IP </a:t>
            </a:r>
            <a:r>
              <a:rPr lang="en-US" dirty="0" smtClean="0"/>
              <a:t>addresses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15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4337" name="_x274024072" descr="EMB000057c027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935" y="3064537"/>
            <a:ext cx="7094713" cy="163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59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ARP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absent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Why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?</a:t>
            </a:r>
          </a:p>
          <a:p>
            <a:pPr lvl="2"/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Once at the last hop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fixed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  MAC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translation method used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4.7 </a:t>
            </a:r>
            <a:r>
              <a:rPr lang="en-US" dirty="0" smtClean="0"/>
              <a:t xml:space="preserve">Multicast </a:t>
            </a:r>
            <a:r>
              <a:rPr lang="en-US" dirty="0" smtClean="0"/>
              <a:t xml:space="preserve">IP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16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025" name="_x274053104" descr="EMB00002f0c04f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430" y="3264196"/>
            <a:ext cx="7353140" cy="291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46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MAC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address structure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OUI (3B) +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interface address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(3B)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OUI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's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8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th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bit: 0=unicast, 1=multicast</a:t>
            </a:r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IEEE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sold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IANA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to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OUI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01-00-5e: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of which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½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is used for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IP multicast address mapping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4.7 </a:t>
            </a:r>
            <a:r>
              <a:rPr lang="en-US" dirty="0" smtClean="0"/>
              <a:t xml:space="preserve">Multicast </a:t>
            </a:r>
            <a:r>
              <a:rPr lang="en-US" dirty="0" smtClean="0"/>
              <a:t xml:space="preserve">IP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17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1" name="_x274053104" descr="EMB00002f0c04f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430" y="3264196"/>
            <a:ext cx="7353140" cy="291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38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2</a:t>
            </a:r>
            <a:r>
              <a:rPr lang="en-US" baseline="30000" dirty="0" smtClean="0">
                <a:latin typeface="+mj-ea"/>
                <a:ea typeface="+mj-ea"/>
                <a:sym typeface="Symbol" panose="05050102010706020507" pitchFamily="18" charset="2"/>
              </a:rPr>
              <a:t>5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:1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ambiguity problem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HW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if </a:t>
            </a:r>
            <a:r>
              <a:rPr lang="en-US" sz="1800" dirty="0">
                <a:latin typeface="+mj-ea"/>
                <a:sym typeface="Symbol" panose="05050102010706020507" pitchFamily="18" charset="2"/>
              </a:rPr>
              <a:t>2</a:t>
            </a:r>
            <a:r>
              <a:rPr lang="en-US" sz="1800" baseline="30000" dirty="0">
                <a:latin typeface="+mj-ea"/>
                <a:sym typeface="Symbol" panose="05050102010706020507" pitchFamily="18" charset="2"/>
              </a:rPr>
              <a:t>5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match, pass up to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IP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IP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compares against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“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interface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”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that the "interface" has joined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(join)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group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address list for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filtering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Join procedure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: 12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Ch.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4.7 </a:t>
            </a:r>
            <a:r>
              <a:rPr lang="en-US" dirty="0" smtClean="0"/>
              <a:t xml:space="preserve">Multicast </a:t>
            </a:r>
            <a:r>
              <a:rPr lang="en-US" dirty="0" smtClean="0"/>
              <a:t xml:space="preserve">IP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18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2049" name="_x274053344" descr="EMB00002f0c05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814" y="3276596"/>
            <a:ext cx="4761614" cy="307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15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Two types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Limited: 255.255.255.255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“limited”: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Cannot pass beyond current 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subnet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>
                <a:latin typeface="+mj-ea"/>
                <a:ea typeface="+mj-ea"/>
                <a:sym typeface="Symbol" panose="05050102010706020507" pitchFamily="18" charset="2"/>
              </a:rPr>
              <a:t>p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ing –b 255.255.255.255 (Linux)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Directed: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Network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ID + &lt;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broadcast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range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&gt;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Net-directed: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e.g.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 163.152.</a:t>
            </a:r>
            <a:r>
              <a:rPr lang="en-US" dirty="0" smtClean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255.255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Subnet-directed: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e.g.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 163.152.161.</a:t>
            </a:r>
            <a:r>
              <a:rPr lang="en-US" dirty="0" smtClean="0">
                <a:solidFill>
                  <a:srgbClr val="FF0000"/>
                </a:solidFill>
                <a:latin typeface="+mj-ea"/>
                <a:ea typeface="+mj-ea"/>
                <a:sym typeface="Symbol" panose="05050102010706020507" pitchFamily="18" charset="2"/>
              </a:rPr>
              <a:t>255</a:t>
            </a:r>
          </a:p>
          <a:p>
            <a:pPr lvl="3"/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Subnet ID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If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8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bit boundary is not aligned, take care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e.g.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: 123.45.6.139/26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4.8 </a:t>
            </a:r>
            <a:r>
              <a:rPr lang="en-US" dirty="0" err="1" smtClean="0"/>
              <a:t>broadcast</a:t>
            </a:r>
            <a:r>
              <a:rPr lang="en-US" dirty="0" smtClean="0"/>
              <a:t xml:space="preserve"> </a:t>
            </a:r>
            <a:r>
              <a:rPr lang="en-US" dirty="0" smtClean="0"/>
              <a:t xml:space="preserve">IP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19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615580"/>
              </p:ext>
            </p:extLst>
          </p:nvPr>
        </p:nvGraphicFramePr>
        <p:xfrm>
          <a:off x="7024473" y="2445973"/>
          <a:ext cx="4862830" cy="691706"/>
        </p:xfrm>
        <a:graphic>
          <a:graphicData uri="http://schemas.openxmlformats.org/drawingml/2006/table">
            <a:tbl>
              <a:tblPr/>
              <a:tblGrid>
                <a:gridCol w="4862830">
                  <a:extLst>
                    <a:ext uri="{9D8B030D-6E8A-4147-A177-3AD203B41FA5}">
                      <a16:colId xmlns:a16="http://schemas.microsoft.com/office/drawing/2014/main" val="4092307994"/>
                    </a:ext>
                  </a:extLst>
                </a:gridCol>
              </a:tblGrid>
              <a:tr h="588010">
                <a:tc>
                  <a:txBody>
                    <a:bodyPr/>
                    <a:lstStyle/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C:\Users\</a:t>
                      </a:r>
                      <a:r>
                        <a:rPr 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user</a:t>
                      </a:r>
                      <a:r>
                        <a:rPr 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&gt;ping 255.255.255.255</a:t>
                      </a:r>
                      <a:endParaRPr 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Ping </a:t>
                      </a:r>
                      <a:r>
                        <a:rPr 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request: could not find host </a:t>
                      </a:r>
                      <a:r>
                        <a:rPr 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255.255.255.255 </a:t>
                      </a:r>
                      <a:r>
                        <a:rPr 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/>
                      </a:r>
                      <a:r>
                        <a:rPr 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. </a:t>
                      </a:r>
                      <a:endParaRPr 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Check the name and try again</a:t>
                      </a:r>
                      <a:r>
                        <a:rPr lang="en-US" sz="105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.</a:t>
                      </a:r>
                      <a:endParaRPr lang="en-US" sz="105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350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889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Broadcasting to a specific address of all 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subnets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broadcast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is not possible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e.g.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: 163.152.255.1</a:t>
            </a:r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Directed broadcast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is practically prohibited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Smurf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attack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4.8 </a:t>
            </a:r>
            <a:r>
              <a:rPr lang="en-US" dirty="0" err="1" smtClean="0"/>
              <a:t>broadcast</a:t>
            </a:r>
            <a:r>
              <a:rPr lang="en-US" dirty="0" smtClean="0"/>
              <a:t xml:space="preserve"> </a:t>
            </a:r>
            <a:r>
              <a:rPr lang="en-US" dirty="0" smtClean="0"/>
              <a:t xml:space="preserve">IP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20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9137" y="4242057"/>
            <a:ext cx="328612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01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0.0.0.0: “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this host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”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Can only be used as 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source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address when no IP is assigned yet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Private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(private)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address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Valid only within a network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(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e.g.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KU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Three types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Class A=10.0.0.0/8,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Class B=172.16.0.0/12,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Class C=192.168.0.0/16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Must use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NAT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for external communication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(16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Ch.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Link-local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(link local)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address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: 169.254.0.0/16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4.9 </a:t>
            </a:r>
            <a:r>
              <a:rPr lang="en-US" dirty="0" smtClean="0"/>
              <a:t xml:space="preserve">Special </a:t>
            </a:r>
            <a:r>
              <a:rPr lang="en-US" dirty="0" smtClean="0"/>
              <a:t xml:space="preserve">IPv4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21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27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IPv4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Two approaches to address exhaustion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NAT (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short/medium-term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,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temporary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IPv6 (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long-term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,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permanent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 : 1994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development began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Address length: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324 = 128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bits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4,300,000,000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addresses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vs. 340,000,000,000,000,000,000,000,000,000,000,000,000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addresses 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4.10 IPv6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22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sp>
        <p:nvSpPr>
          <p:cNvPr id="2" name="직사각형 1"/>
          <p:cNvSpPr/>
          <p:nvPr/>
        </p:nvSpPr>
        <p:spPr>
          <a:xfrm>
            <a:off x="2307265" y="4954773"/>
            <a:ext cx="1180214" cy="1041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722474" y="5241851"/>
            <a:ext cx="584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4cm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04976" y="5965028"/>
            <a:ext cx="584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4cm</a:t>
            </a:r>
            <a:endParaRPr 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047" y="4954773"/>
            <a:ext cx="1933353" cy="101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65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Types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Unicast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Global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Link-local, site-local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Multicast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Broadcast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included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3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In any case,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directed broadcast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not supported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Anycast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(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anycast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Structurally a 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Unicast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address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Multiple hosts share the same IP address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4.10 IPv6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en-US" smtClean="0"/>
              <a:t>23</a:t>
            </a:fld>
            <a:endParaRPr 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8193" name="_x274054864" descr="EMB00002f0c05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425" y="781673"/>
            <a:ext cx="4435170" cy="539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6982425" y="2700670"/>
            <a:ext cx="4435170" cy="21265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직사각형 13"/>
          <p:cNvSpPr/>
          <p:nvPr/>
        </p:nvSpPr>
        <p:spPr>
          <a:xfrm>
            <a:off x="6982425" y="5426149"/>
            <a:ext cx="4435170" cy="21265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직사각형 14"/>
          <p:cNvSpPr/>
          <p:nvPr/>
        </p:nvSpPr>
        <p:spPr>
          <a:xfrm>
            <a:off x="6982425" y="5660877"/>
            <a:ext cx="4435170" cy="21265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직사각형 15"/>
          <p:cNvSpPr/>
          <p:nvPr/>
        </p:nvSpPr>
        <p:spPr>
          <a:xfrm>
            <a:off x="6982425" y="5919860"/>
            <a:ext cx="4435170" cy="21265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6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Global unicast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address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Prefix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(prefix)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degrees of freedom</a:t>
            </a:r>
            <a:r>
              <a:rPr lang="en-US" dirty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= 45 bits: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max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2</a:t>
            </a:r>
            <a:r>
              <a:rPr lang="en-US" baseline="30000" dirty="0" smtClean="0">
                <a:latin typeface="+mj-ea"/>
                <a:ea typeface="+mj-ea"/>
                <a:sym typeface="Symbol" panose="05050102010706020507" pitchFamily="18" charset="2"/>
              </a:rPr>
              <a:t>45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networks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subnet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ID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ID space is explicitly defined</a:t>
            </a:r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16 bits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supporting multiple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level 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subnetting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subnetting levels</a:t>
            </a:r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Interface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ID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Formerly the host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ID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4.10 IPv6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9217" name="_x274052864" descr="EMB00002f0c05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061" y="4922874"/>
            <a:ext cx="7743374" cy="956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11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Interface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ID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generation methods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2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Random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Better security/privacy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Modified EUI-64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Modified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OUI + 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ff-fe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+ device ID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Universal/local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bit set to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1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3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local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4.10 IPv6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0241" name="_x274052784" descr="EMB00002f0c05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854" y="2627516"/>
            <a:ext cx="6893669" cy="354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90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Colon-hexadecimal notation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in use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Leading-zero suppression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Zero compression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Consecutive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0000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as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::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/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Can only be used once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4.10 IPv6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1265" name="_x274054704" descr="EMB00002f0c051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044" y="3413051"/>
            <a:ext cx="6978505" cy="265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40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IPv6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real-world example ①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: SK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Telecom mobile network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Run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traceroute</a:t>
            </a:r>
          </a:p>
          <a:p>
            <a:pPr lvl="2"/>
            <a:r>
              <a:rPr lang="en-US" dirty="0">
                <a:latin typeface="+mj-ea"/>
                <a:ea typeface="+mj-ea"/>
                <a:sym typeface="Symbol" panose="05050102010706020507" pitchFamily="18" charset="2"/>
              </a:rPr>
              <a:t>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raceroute -4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forces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IPv4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path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Where does the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SK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Telecom </a:t>
            </a:r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internal network end?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?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4.10 IPv6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2289" name="_x274053104" descr="EMB00002f0c051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921" y="3912782"/>
            <a:ext cx="583395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62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ea"/>
                <a:sym typeface="Symbol" panose="05050102010706020507" pitchFamily="18" charset="2"/>
              </a:rPr>
              <a:t>IPv6</a:t>
            </a:r>
            <a:r>
              <a:rPr lang="en-US" dirty="0">
                <a:latin typeface="+mj-ea"/>
                <a:sym typeface="Symbol" panose="05050102010706020507" pitchFamily="18" charset="2"/>
              </a:rPr>
              <a:t xml:space="preserve"> real-world example </a:t>
            </a:r>
            <a:r>
              <a:rPr lang="en-US" dirty="0" smtClean="0">
                <a:latin typeface="+mj-ea"/>
                <a:sym typeface="Wingdings" panose="05000000000000000000" pitchFamily="2" charset="2"/>
              </a:rPr>
              <a:t></a:t>
            </a:r>
            <a:r>
              <a:rPr lang="en-US" dirty="0" smtClean="0">
                <a:latin typeface="+mj-ea"/>
                <a:sym typeface="Symbol" panose="05050102010706020507" pitchFamily="18" charset="2"/>
              </a:rPr>
              <a:t xml:space="preserve">: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link-local address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4.10 IPv6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3313" name="_x274054304" descr="EMB00002f0c05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631" y="2440831"/>
            <a:ext cx="6018918" cy="310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77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sym typeface="Symbol" panose="05050102010706020507" pitchFamily="18" charset="2"/>
              </a:rPr>
              <a:t>IPv6</a:t>
            </a:r>
            <a:r>
              <a:rPr lang="en-US" dirty="0">
                <a:latin typeface="+mj-ea"/>
                <a:sym typeface="Symbol" panose="05050102010706020507" pitchFamily="18" charset="2"/>
              </a:rPr>
              <a:t xml:space="preserve"> </a:t>
            </a:r>
            <a:r>
              <a:rPr lang="en-US" dirty="0" smtClean="0">
                <a:latin typeface="+mj-ea"/>
                <a:sym typeface="Symbol" panose="05050102010706020507" pitchFamily="18" charset="2"/>
              </a:rPr>
              <a:t>multicast address</a:t>
            </a:r>
            <a:endParaRPr lang="en-US" dirty="0" smtClean="0">
              <a:latin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Flag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T=1: IANA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standardized address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ff02::1 (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all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IPv6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interfaces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), ff02::2 (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all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IPv6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router interfaces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), ff02::5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SNM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address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Scope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ID</a:t>
            </a: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1=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node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, 2=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link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, 14=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global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4.10 IPv6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4337" name="_x274055104" descr="EMB00002f0c06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2" y="4340225"/>
            <a:ext cx="6797517" cy="183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37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Solicited-node multicast (SNM)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address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IPv6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uses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ARP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instead of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Neighbor Discovery (ND)</a:t>
            </a:r>
          </a:p>
          <a:p>
            <a:pPr lvl="2"/>
            <a:r>
              <a:rPr lang="en-US" dirty="0" err="1" smtClean="0">
                <a:latin typeface="+mj-ea"/>
                <a:ea typeface="+mj-ea"/>
                <a:sym typeface="Symbol" panose="05050102010706020507" pitchFamily="18" charset="2"/>
              </a:rPr>
              <a:t>Broadcast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(X)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Multicast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(O)</a:t>
            </a:r>
          </a:p>
          <a:p>
            <a:pPr lvl="1"/>
            <a:r>
              <a:rPr lang="en-US" dirty="0">
                <a:latin typeface="+mj-ea"/>
                <a:ea typeface="+mj-ea"/>
                <a:sym typeface="Symbol" panose="05050102010706020507" pitchFamily="18" charset="2"/>
              </a:rPr>
              <a:t>f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f02::1:ff </a:t>
            </a:r>
            <a:r>
              <a:rPr lang="en-US" dirty="0">
                <a:latin typeface="+mj-ea"/>
                <a:ea typeface="+mj-ea"/>
                <a:sym typeface="Symbol" panose="05050102010706020507" pitchFamily="18" charset="2"/>
              </a:rPr>
              <a:t>+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 next-hop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IPv6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address's last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3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bytes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4.10 IPv6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5361" name="_x274055344" descr="EMB00002f0c065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518" y="3689499"/>
            <a:ext cx="6921461" cy="226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30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Neighbor Solicitation (NS)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and Response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ARP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corresponds to request/reply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4.10 IPv6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7409" name="_x274055424" descr="EMB00002f0c065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17" y="2425589"/>
            <a:ext cx="5974966" cy="37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_x274055504" descr="EMB00002f0c06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01" y="2425590"/>
            <a:ext cx="5817447" cy="393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90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Neighbor Solicitation (NS)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and Response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2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ARP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corresponds to request/reply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4.10 IPv6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7409" name="_x274055424" descr="EMB00002f0c065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17" y="2425589"/>
            <a:ext cx="5974966" cy="37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_x274055504" descr="EMB00002f0c06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01" y="2425590"/>
            <a:ext cx="5817447" cy="393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54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Multicast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 xml:space="preserve">IPv6  MAC </a:t>
            </a:r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mapping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endParaRPr lang="en-US" dirty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Special addresses</a:t>
            </a:r>
            <a:endParaRPr lang="en-US" dirty="0" smtClean="0">
              <a:latin typeface="+mj-ea"/>
              <a:ea typeface="+mj-ea"/>
              <a:sym typeface="Symbol" panose="05050102010706020507" pitchFamily="18" charset="2"/>
            </a:endParaRP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:: (unspecified)</a:t>
            </a:r>
          </a:p>
          <a:p>
            <a:pPr lvl="1"/>
            <a:r>
              <a:rPr lang="en-US" dirty="0" smtClean="0">
                <a:latin typeface="+mj-ea"/>
                <a:ea typeface="+mj-ea"/>
                <a:sym typeface="Symbol" panose="05050102010706020507" pitchFamily="18" charset="2"/>
              </a:rPr>
              <a:t>::1 (local loopback)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 xml:space="preserve">4.10 IPv6 </a:t>
            </a:r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en-US" smtClean="0"/>
              <a:t>2023-01-07</a:t>
            </a:fld>
            <a:endParaRPr 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COSE441 Internet Protocols, 2023</a:t>
            </a:r>
            <a:endParaRPr lang="en-US" dirty="0"/>
          </a:p>
        </p:txBody>
      </p:sp>
      <p:pic>
        <p:nvPicPr>
          <p:cNvPr id="16385" name="_x274055344" descr="EMB00002f0c065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381" y="2013656"/>
            <a:ext cx="5433238" cy="179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86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1762</TotalTime>
  <Words>1449</Words>
  <Application>Microsoft Office PowerPoint</Application>
  <PresentationFormat>와이드스크린</PresentationFormat>
  <Paragraphs>303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43" baseType="lpstr">
      <vt:lpstr>나눔고딕</vt:lpstr>
      <vt:lpstr>맑은 고딕</vt:lpstr>
      <vt:lpstr>바탕</vt:lpstr>
      <vt:lpstr>Arial</vt:lpstr>
      <vt:lpstr>Calibri</vt:lpstr>
      <vt:lpstr>Calibri Light</vt:lpstr>
      <vt:lpstr>Courier New</vt:lpstr>
      <vt:lpstr>Symbol</vt:lpstr>
      <vt:lpstr>Wingdings</vt:lpstr>
      <vt:lpstr>Office Theme</vt:lpstr>
      <vt:lpstr>IP 주소 체계</vt:lpstr>
      <vt:lpstr>4.1 IP 주소 표기와 유형</vt:lpstr>
      <vt:lpstr>4.2 IP 주소 공간의 구조</vt:lpstr>
      <vt:lpstr>4.2 IP 주소 공간의 구조</vt:lpstr>
      <vt:lpstr>4.3 IP 유니캐스트 주소의 구조</vt:lpstr>
      <vt:lpstr>4.3 IP 유니캐스트 주소의 구조</vt:lpstr>
      <vt:lpstr>4.4 IP 주소 집속 (aggregation)</vt:lpstr>
      <vt:lpstr>4.4 IP 주소 집속 (aggregation)</vt:lpstr>
      <vt:lpstr>4.5 IP 주소 배급 체계</vt:lpstr>
      <vt:lpstr>4.5 IP 주소 배급 체계</vt:lpstr>
      <vt:lpstr>4.6 서브넷 (subnet)</vt:lpstr>
      <vt:lpstr>4.6 서브넷 (subnet)</vt:lpstr>
      <vt:lpstr>4.6 서브넷 (subnet)</vt:lpstr>
      <vt:lpstr>4.7 멀티캐스트 IP 주소</vt:lpstr>
      <vt:lpstr>4.7 멀티캐스트 IP 주소</vt:lpstr>
      <vt:lpstr>4.7 멀티캐스트 IP 주소</vt:lpstr>
      <vt:lpstr>4.7 멀티캐스트 IP 주소</vt:lpstr>
      <vt:lpstr>4.7 멀티캐스트 IP 주소</vt:lpstr>
      <vt:lpstr>4.8 브로드캐스트 IP 주소</vt:lpstr>
      <vt:lpstr>4.8 브로드캐스트 IP 주소</vt:lpstr>
      <vt:lpstr>4.9 특별한 IPv4 주소</vt:lpstr>
      <vt:lpstr>4.10 IPv6 주소</vt:lpstr>
      <vt:lpstr>4.10 IPv6 주소</vt:lpstr>
      <vt:lpstr>4.10 IPv6 주소</vt:lpstr>
      <vt:lpstr>4.10 IPv6 주소</vt:lpstr>
      <vt:lpstr>4.10 IPv6 주소</vt:lpstr>
      <vt:lpstr>4.10 IPv6 주소</vt:lpstr>
      <vt:lpstr>4.10 IPv6 주소</vt:lpstr>
      <vt:lpstr>4.10 IPv6 주소</vt:lpstr>
      <vt:lpstr>4.10 IPv6 주소</vt:lpstr>
      <vt:lpstr>4.10 IPv6 주소</vt:lpstr>
      <vt:lpstr>4.10 IPv6 주소</vt:lpstr>
      <vt:lpstr>4.10 IPv6 주소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김효곤[ 교수 / 컴퓨터학과 ]</cp:lastModifiedBy>
  <cp:revision>653</cp:revision>
  <dcterms:created xsi:type="dcterms:W3CDTF">2022-12-30T23:03:05Z</dcterms:created>
  <dcterms:modified xsi:type="dcterms:W3CDTF">2023-01-07T07:44:12Z</dcterms:modified>
</cp:coreProperties>
</file>