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2: The Internet address architecture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김효곤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.1</a:t>
            </a:r>
            <a:r>
              <a:rPr lang="en-US" altLang="ko-KR" dirty="0" smtClean="0"/>
              <a:t>: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김효곤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52255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chapter deals with the structure of network-layer addresses used in the Internet, also known as </a:t>
            </a:r>
            <a:r>
              <a:rPr lang="en-US" altLang="ko-KR" dirty="0" smtClean="0"/>
              <a:t>IP addresses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We </a:t>
            </a:r>
            <a:r>
              <a:rPr lang="en-US" altLang="ko-KR" dirty="0"/>
              <a:t>discuss how addresses are allocated and assigned to devices on the Internet, the </a:t>
            </a:r>
            <a:r>
              <a:rPr lang="en-US" altLang="ko-KR" dirty="0" smtClean="0"/>
              <a:t>way hierarchy </a:t>
            </a:r>
            <a:r>
              <a:rPr lang="en-US" altLang="ko-KR" dirty="0"/>
              <a:t>in address assignment aids routing scalability, and the use of special-purpose addresses</a:t>
            </a:r>
            <a:r>
              <a:rPr lang="en-US" altLang="ko-KR" dirty="0" smtClean="0"/>
              <a:t>, including </a:t>
            </a:r>
            <a:r>
              <a:rPr lang="en-US" altLang="ko-KR" dirty="0"/>
              <a:t>broadcast, multicast, and </a:t>
            </a:r>
            <a:r>
              <a:rPr lang="en-US" altLang="ko-KR" dirty="0" err="1"/>
              <a:t>anycast</a:t>
            </a:r>
            <a:r>
              <a:rPr lang="en-US" altLang="ko-KR" dirty="0"/>
              <a:t> addresses. </a:t>
            </a:r>
            <a:endParaRPr lang="en-US" altLang="ko-KR" dirty="0" smtClean="0"/>
          </a:p>
          <a:p>
            <a:r>
              <a:rPr lang="en-US" altLang="ko-KR" dirty="0" smtClean="0"/>
              <a:t>We </a:t>
            </a:r>
            <a:r>
              <a:rPr lang="en-US" altLang="ko-KR" dirty="0"/>
              <a:t>also discuss how the structure and use of </a:t>
            </a:r>
            <a:r>
              <a:rPr lang="en-US" altLang="ko-KR" dirty="0" smtClean="0"/>
              <a:t>IPv4 and </a:t>
            </a:r>
            <a:r>
              <a:rPr lang="en-US" altLang="ko-KR" dirty="0"/>
              <a:t>IPv6 addresses differ.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152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Every device connected to the Internet has at least one IP address.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Devices </a:t>
            </a:r>
            <a:r>
              <a:rPr lang="en-US" altLang="ko-KR" dirty="0"/>
              <a:t>used in private </a:t>
            </a:r>
            <a:r>
              <a:rPr lang="en-US" altLang="ko-KR" dirty="0" smtClean="0"/>
              <a:t>networks based </a:t>
            </a:r>
            <a:r>
              <a:rPr lang="en-US" altLang="ko-KR" dirty="0"/>
              <a:t>on the TCP/IP protocols also require IP addresses. </a:t>
            </a:r>
            <a:endParaRPr lang="en-US" altLang="ko-KR" dirty="0" smtClean="0"/>
          </a:p>
          <a:p>
            <a:r>
              <a:rPr lang="en-US" altLang="ko-KR" dirty="0" smtClean="0"/>
              <a:t>In </a:t>
            </a:r>
            <a:r>
              <a:rPr lang="en-US" altLang="ko-KR" dirty="0"/>
              <a:t>either case, the forwarding </a:t>
            </a:r>
            <a:r>
              <a:rPr lang="en-US" altLang="ko-KR" dirty="0" smtClean="0"/>
              <a:t>procedures implemented </a:t>
            </a:r>
            <a:r>
              <a:rPr lang="en-US" altLang="ko-KR" dirty="0"/>
              <a:t>by IP </a:t>
            </a:r>
            <a:r>
              <a:rPr lang="en-US" altLang="ko-KR" dirty="0" smtClean="0"/>
              <a:t>routers </a:t>
            </a:r>
            <a:r>
              <a:rPr lang="en-US" altLang="ko-KR" dirty="0"/>
              <a:t>use IP addresses to identify where traffic is going.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IP addresses </a:t>
            </a:r>
            <a:r>
              <a:rPr lang="en-US" altLang="ko-KR" dirty="0"/>
              <a:t>also indicate where traffic has come from. </a:t>
            </a:r>
            <a:endParaRPr lang="en-US" altLang="ko-KR" dirty="0" smtClean="0"/>
          </a:p>
          <a:p>
            <a:r>
              <a:rPr lang="en-US" altLang="ko-KR" dirty="0" smtClean="0"/>
              <a:t>IP </a:t>
            </a:r>
            <a:r>
              <a:rPr lang="en-US" altLang="ko-KR" dirty="0"/>
              <a:t>addresses are similar in some ways to </a:t>
            </a:r>
            <a:r>
              <a:rPr lang="en-US" altLang="ko-KR" dirty="0" smtClean="0"/>
              <a:t>telephone numbers</a:t>
            </a:r>
            <a:r>
              <a:rPr lang="en-US" altLang="ko-KR" dirty="0"/>
              <a:t>, but whereas telephone numbers are often known and used directly by end users, IP </a:t>
            </a:r>
            <a:r>
              <a:rPr lang="en-US" altLang="ko-KR" dirty="0" smtClean="0"/>
              <a:t>addresses are </a:t>
            </a:r>
            <a:r>
              <a:rPr lang="en-US" altLang="ko-KR" dirty="0"/>
              <a:t>often shielded from a user’s view by the Internet’s </a:t>
            </a:r>
            <a:r>
              <a:rPr lang="en-US" altLang="ko-KR" dirty="0" smtClean="0"/>
              <a:t>DNS, </a:t>
            </a:r>
            <a:r>
              <a:rPr lang="en-US" altLang="ko-KR" dirty="0"/>
              <a:t>which allows most users </a:t>
            </a:r>
            <a:r>
              <a:rPr lang="en-US" altLang="ko-KR" dirty="0" smtClean="0"/>
              <a:t>to use </a:t>
            </a:r>
            <a:r>
              <a:rPr lang="en-US" altLang="ko-KR" dirty="0"/>
              <a:t>names instead of numbers. 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591946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Users </a:t>
            </a:r>
            <a:r>
              <a:rPr lang="en-US" altLang="ko-KR" dirty="0"/>
              <a:t>are confronted with manipulating IP addresses when they </a:t>
            </a:r>
            <a:r>
              <a:rPr lang="en-US" altLang="ko-KR" dirty="0" smtClean="0"/>
              <a:t>are required </a:t>
            </a:r>
            <a:r>
              <a:rPr lang="en-US" altLang="ko-KR" dirty="0"/>
              <a:t>to set up networks themselves or when the DNS has failed for some reason. </a:t>
            </a:r>
            <a:endParaRPr lang="en-US" altLang="ko-KR" dirty="0" smtClean="0"/>
          </a:p>
          <a:p>
            <a:r>
              <a:rPr lang="en-US" altLang="ko-KR" dirty="0" smtClean="0"/>
              <a:t>To </a:t>
            </a:r>
            <a:r>
              <a:rPr lang="en-US" altLang="ko-KR" dirty="0"/>
              <a:t>understand </a:t>
            </a:r>
            <a:r>
              <a:rPr lang="en-US" altLang="ko-KR" dirty="0" smtClean="0"/>
              <a:t>how the </a:t>
            </a:r>
            <a:r>
              <a:rPr lang="en-US" altLang="ko-KR" dirty="0"/>
              <a:t>Internet identifies hosts and routers and delivers traffic between them, we must understand the role </a:t>
            </a:r>
            <a:r>
              <a:rPr lang="en-US" altLang="ko-KR" dirty="0" smtClean="0"/>
              <a:t>of IP </a:t>
            </a:r>
            <a:r>
              <a:rPr lang="en-US" altLang="ko-KR" dirty="0"/>
              <a:t>addresses. </a:t>
            </a:r>
            <a:endParaRPr lang="en-US" altLang="ko-KR" dirty="0" smtClean="0"/>
          </a:p>
          <a:p>
            <a:r>
              <a:rPr lang="en-US" altLang="ko-KR" dirty="0" smtClean="0"/>
              <a:t>We </a:t>
            </a:r>
            <a:r>
              <a:rPr lang="en-US" altLang="ko-KR" dirty="0"/>
              <a:t>are therefore interested in their administration, structure, and uses.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780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When devices are attached to the global Internet, they are assigned addresses that must be coordinated </a:t>
            </a:r>
            <a:r>
              <a:rPr lang="en-US" altLang="ko-KR" dirty="0" smtClean="0"/>
              <a:t>so as </a:t>
            </a:r>
            <a:r>
              <a:rPr lang="en-US" altLang="ko-KR" dirty="0"/>
              <a:t>to not duplicate other addresses in use on the network. </a:t>
            </a:r>
            <a:endParaRPr lang="en-US" altLang="ko-KR" dirty="0" smtClean="0"/>
          </a:p>
          <a:p>
            <a:r>
              <a:rPr lang="en-US" altLang="ko-KR" dirty="0" smtClean="0"/>
              <a:t>For </a:t>
            </a:r>
            <a:r>
              <a:rPr lang="en-US" altLang="ko-KR" dirty="0"/>
              <a:t>private networks, the IP addresses </a:t>
            </a:r>
            <a:r>
              <a:rPr lang="en-US" altLang="ko-KR" dirty="0" smtClean="0"/>
              <a:t>being used </a:t>
            </a:r>
            <a:r>
              <a:rPr lang="en-US" altLang="ko-KR" dirty="0"/>
              <a:t>must be coordinated to avoid similar overlaps within the private networks. </a:t>
            </a:r>
            <a:endParaRPr lang="en-US" altLang="ko-KR" dirty="0" smtClean="0"/>
          </a:p>
          <a:p>
            <a:r>
              <a:rPr lang="en-US" altLang="ko-KR" dirty="0" smtClean="0"/>
              <a:t>Groups </a:t>
            </a:r>
            <a:r>
              <a:rPr lang="en-US" altLang="ko-KR" dirty="0"/>
              <a:t>of IP </a:t>
            </a:r>
            <a:r>
              <a:rPr lang="en-US" altLang="ko-KR" dirty="0" smtClean="0"/>
              <a:t>addresses are </a:t>
            </a:r>
            <a:r>
              <a:rPr lang="en-US" altLang="ko-KR" i="1" dirty="0"/>
              <a:t>allocated </a:t>
            </a:r>
            <a:r>
              <a:rPr lang="en-US" altLang="ko-KR" dirty="0"/>
              <a:t>to users and organizations. </a:t>
            </a: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recipients of the allocated addresses then </a:t>
            </a:r>
            <a:r>
              <a:rPr lang="en-US" altLang="ko-KR" i="1" dirty="0"/>
              <a:t>assign </a:t>
            </a:r>
            <a:r>
              <a:rPr lang="en-US" altLang="ko-KR" dirty="0" smtClean="0"/>
              <a:t>addresses to </a:t>
            </a:r>
            <a:r>
              <a:rPr lang="en-US" altLang="ko-KR" dirty="0"/>
              <a:t>devices, usually according to some network “numbering plan.” 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68818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For </a:t>
            </a:r>
            <a:r>
              <a:rPr lang="en-US" altLang="ko-KR" dirty="0"/>
              <a:t>global Internet addresses, </a:t>
            </a:r>
            <a:r>
              <a:rPr lang="en-US" altLang="ko-KR" dirty="0" smtClean="0"/>
              <a:t>a hierarchical </a:t>
            </a:r>
            <a:r>
              <a:rPr lang="en-US" altLang="ko-KR" dirty="0"/>
              <a:t>system of administrative entities helps in allocating addresses to users and service providers.</a:t>
            </a:r>
          </a:p>
          <a:p>
            <a:r>
              <a:rPr lang="en-US" altLang="ko-KR" dirty="0"/>
              <a:t>Individual users typically receive address allocations from </a:t>
            </a:r>
            <a:r>
              <a:rPr lang="en-US" altLang="ko-KR" i="1" dirty="0"/>
              <a:t>Internet service providers </a:t>
            </a:r>
            <a:r>
              <a:rPr lang="en-US" altLang="ko-KR" dirty="0"/>
              <a:t>(ISPs) that </a:t>
            </a:r>
            <a:r>
              <a:rPr lang="en-US" altLang="ko-KR" dirty="0" smtClean="0"/>
              <a:t>provide both </a:t>
            </a:r>
            <a:r>
              <a:rPr lang="en-US" altLang="ko-KR" dirty="0"/>
              <a:t>the addresses and the promise of routing traffic in exchange for a fee.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8613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397</Words>
  <Application>Microsoft Office PowerPoint</Application>
  <PresentationFormat>화면 슬라이드 쇼(4:3)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2: The Internet address architecture</vt:lpstr>
      <vt:lpstr>2.1: Introduction</vt:lpstr>
      <vt:lpstr>Introduction</vt:lpstr>
      <vt:lpstr>Introduction</vt:lpstr>
      <vt:lpstr>Introduction</vt:lpstr>
      <vt:lpstr>Introduction</vt:lpstr>
      <vt:lpstr>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128</cp:revision>
  <dcterms:created xsi:type="dcterms:W3CDTF">2006-10-05T04:04:58Z</dcterms:created>
  <dcterms:modified xsi:type="dcterms:W3CDTF">2015-08-31T06:26:13Z</dcterms:modified>
</cp:coreProperties>
</file>