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8928992" cy="1470025"/>
          </a:xfrm>
        </p:spPr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7.3: </a:t>
            </a:r>
            <a:r>
              <a:rPr lang="en-US" altLang="ko-KR" dirty="0"/>
              <a:t>Network A</a:t>
            </a:r>
            <a:r>
              <a:rPr lang="en-US" altLang="ko-KR" dirty="0" smtClean="0"/>
              <a:t>ddress Translation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유재정</a:t>
            </a:r>
            <a:endParaRPr lang="en-US" altLang="ko-KR" dirty="0" smtClean="0"/>
          </a:p>
          <a:p>
            <a:r>
              <a:rPr lang="en-US" altLang="ko-KR" dirty="0" smtClean="0"/>
              <a:t>2015010642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7.3 Network Address Translation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NAT is essentially a mechanism for allowing the same sets of IP addresses to be reused in different </a:t>
            </a:r>
            <a:r>
              <a:rPr lang="en-US" altLang="ko-KR" dirty="0" smtClean="0"/>
              <a:t>parts of </a:t>
            </a:r>
            <a:r>
              <a:rPr lang="en-US" altLang="ko-KR" dirty="0"/>
              <a:t>the Internet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 primary motivation for the creation of NAT was the limited and </a:t>
            </a:r>
            <a:r>
              <a:rPr lang="en-US" altLang="ko-KR" dirty="0" smtClean="0"/>
              <a:t>diminishing availability </a:t>
            </a:r>
            <a:r>
              <a:rPr lang="en-US" altLang="ko-KR" dirty="0"/>
              <a:t>of IP address space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NAT was introduced to solve two </a:t>
            </a:r>
            <a:r>
              <a:rPr lang="en-US" altLang="ko-KR" dirty="0" smtClean="0"/>
              <a:t>problems</a:t>
            </a:r>
          </a:p>
          <a:p>
            <a:pPr lvl="1"/>
            <a:r>
              <a:rPr lang="en-US" altLang="ko-KR" dirty="0" smtClean="0"/>
              <a:t>address </a:t>
            </a:r>
            <a:r>
              <a:rPr lang="en-US" altLang="ko-KR" dirty="0"/>
              <a:t>depletion and concerns regarding the scalability </a:t>
            </a:r>
            <a:r>
              <a:rPr lang="en-US" altLang="ko-KR" dirty="0" smtClean="0"/>
              <a:t>of routing.</a:t>
            </a:r>
          </a:p>
          <a:p>
            <a:pPr lvl="1"/>
            <a:r>
              <a:rPr lang="en-US" altLang="ko-KR" dirty="0" smtClean="0"/>
              <a:t>NAT reduces </a:t>
            </a:r>
            <a:r>
              <a:rPr lang="en-US" altLang="ko-KR" dirty="0"/>
              <a:t>the need for globally </a:t>
            </a:r>
            <a:r>
              <a:rPr lang="en-US" altLang="ko-KR" dirty="0" smtClean="0"/>
              <a:t>routable Internet </a:t>
            </a:r>
            <a:r>
              <a:rPr lang="en-US" altLang="ko-KR" dirty="0"/>
              <a:t>addresses</a:t>
            </a: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development and eventual widespread use of NAT has </a:t>
            </a:r>
            <a:r>
              <a:rPr lang="en-US" altLang="ko-KR" dirty="0" smtClean="0"/>
              <a:t>contributed to </a:t>
            </a:r>
            <a:r>
              <a:rPr lang="en-US" altLang="ko-KR" dirty="0"/>
              <a:t>significantly slow the adoption of </a:t>
            </a:r>
            <a:r>
              <a:rPr lang="en-US" altLang="ko-KR" dirty="0" smtClean="0"/>
              <a:t>IPv6.</a:t>
            </a:r>
          </a:p>
          <a:p>
            <a:pPr lvl="1"/>
            <a:r>
              <a:rPr lang="en-US" altLang="ko-KR" dirty="0"/>
              <a:t>Among its other benefits, IPv6 was intended to make </a:t>
            </a:r>
            <a:r>
              <a:rPr lang="en-US" altLang="ko-KR" dirty="0" smtClean="0"/>
              <a:t>NAT unnecessary.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389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7.3 Network Address Translation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NAT has several </a:t>
            </a:r>
            <a:r>
              <a:rPr lang="en-US" altLang="ko-KR" dirty="0" smtClean="0"/>
              <a:t>drawbacks</a:t>
            </a:r>
          </a:p>
          <a:p>
            <a:pPr lvl="1"/>
            <a:r>
              <a:rPr lang="en-US" altLang="ko-KR" dirty="0" smtClean="0"/>
              <a:t>Offering Internet-accessible services </a:t>
            </a:r>
            <a:r>
              <a:rPr lang="en-US" altLang="ko-KR" dirty="0"/>
              <a:t>from the private side of a NAT requires special </a:t>
            </a:r>
            <a:r>
              <a:rPr lang="en-US" altLang="ko-KR" dirty="0" smtClean="0"/>
              <a:t>configuration</a:t>
            </a:r>
          </a:p>
          <a:p>
            <a:pPr lvl="2"/>
            <a:r>
              <a:rPr lang="en-US" altLang="ko-KR" dirty="0" smtClean="0"/>
              <a:t>Privately addressed systems </a:t>
            </a:r>
            <a:r>
              <a:rPr lang="en-US" altLang="ko-KR" dirty="0"/>
              <a:t>are not directly reachable from the </a:t>
            </a:r>
            <a:r>
              <a:rPr lang="en-US" altLang="ko-KR" dirty="0" smtClean="0"/>
              <a:t>Internet</a:t>
            </a:r>
          </a:p>
          <a:p>
            <a:pPr lvl="1"/>
            <a:r>
              <a:rPr lang="en-US" altLang="ko-KR" dirty="0" smtClean="0"/>
              <a:t>Every packet </a:t>
            </a:r>
            <a:r>
              <a:rPr lang="en-US" altLang="ko-KR" dirty="0"/>
              <a:t>in both directions of a connection or association must pass through the same </a:t>
            </a:r>
            <a:r>
              <a:rPr lang="en-US" altLang="ko-KR" dirty="0" smtClean="0"/>
              <a:t>NAT</a:t>
            </a:r>
          </a:p>
          <a:p>
            <a:pPr lvl="2"/>
            <a:r>
              <a:rPr lang="en-US" altLang="ko-KR" dirty="0"/>
              <a:t>NAT must actively rewrite the addressing information in each </a:t>
            </a:r>
            <a:r>
              <a:rPr lang="en-US" altLang="ko-KR" dirty="0" smtClean="0"/>
              <a:t>packet</a:t>
            </a:r>
          </a:p>
          <a:p>
            <a:pPr lvl="1"/>
            <a:r>
              <a:rPr lang="en-US" altLang="ko-KR" dirty="0"/>
              <a:t>Some </a:t>
            </a:r>
            <a:r>
              <a:rPr lang="en-US" altLang="ko-KR" dirty="0"/>
              <a:t>application </a:t>
            </a:r>
            <a:r>
              <a:rPr lang="en-US" altLang="ko-KR" dirty="0" smtClean="0"/>
              <a:t>protocols such as FTP, SIP </a:t>
            </a:r>
            <a:r>
              <a:rPr lang="en-US" altLang="ko-KR" dirty="0"/>
              <a:t>those that send IP addressing </a:t>
            </a:r>
            <a:r>
              <a:rPr lang="en-US" altLang="ko-KR" dirty="0" smtClean="0"/>
              <a:t>information inside </a:t>
            </a:r>
            <a:r>
              <a:rPr lang="en-US" altLang="ko-KR" dirty="0"/>
              <a:t>the application-layer </a:t>
            </a:r>
            <a:r>
              <a:rPr lang="en-US" altLang="ko-KR" dirty="0" smtClean="0"/>
              <a:t>payload </a:t>
            </a:r>
            <a:r>
              <a:rPr lang="en-US" altLang="ko-KR" dirty="0"/>
              <a:t>require a special application-layer </a:t>
            </a:r>
            <a:r>
              <a:rPr lang="en-US" altLang="ko-KR" dirty="0" smtClean="0"/>
              <a:t>gateway function </a:t>
            </a:r>
            <a:r>
              <a:rPr lang="en-US" altLang="ko-KR" dirty="0"/>
              <a:t>that rewrites the application </a:t>
            </a:r>
            <a:r>
              <a:rPr lang="en-US" altLang="ko-KR" dirty="0" smtClean="0"/>
              <a:t>content</a:t>
            </a:r>
          </a:p>
          <a:p>
            <a:r>
              <a:rPr lang="en-US" altLang="ko-KR" dirty="0"/>
              <a:t>Despite </a:t>
            </a:r>
            <a:r>
              <a:rPr lang="en-US" altLang="ko-KR" dirty="0" smtClean="0"/>
              <a:t>their numerous </a:t>
            </a:r>
            <a:r>
              <a:rPr lang="en-US" altLang="ko-KR" dirty="0"/>
              <a:t>problems, NATs are very widely used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3156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7.3 Network Address Translation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 NAT works by rewriting the identifying information in packets transiting through a </a:t>
            </a:r>
            <a:r>
              <a:rPr lang="en-US" altLang="ko-KR" dirty="0" smtClean="0"/>
              <a:t>router</a:t>
            </a:r>
          </a:p>
          <a:p>
            <a:pPr lvl="1"/>
            <a:r>
              <a:rPr lang="en-US" altLang="ko-KR" dirty="0"/>
              <a:t>NAT </a:t>
            </a:r>
            <a:r>
              <a:rPr lang="en-US" altLang="ko-KR" dirty="0" smtClean="0"/>
              <a:t>involves rewriting </a:t>
            </a:r>
            <a:r>
              <a:rPr lang="en-US" altLang="ko-KR" dirty="0"/>
              <a:t>the source IP address of packets as they are forwarded in one direction and the destination </a:t>
            </a:r>
            <a:r>
              <a:rPr lang="en-US" altLang="ko-KR" dirty="0" smtClean="0"/>
              <a:t>IP addresses </a:t>
            </a:r>
            <a:r>
              <a:rPr lang="en-US" altLang="ko-KR" dirty="0"/>
              <a:t>of packets traveling in the reverse </a:t>
            </a:r>
            <a:r>
              <a:rPr lang="en-US" altLang="ko-KR" dirty="0" smtClean="0"/>
              <a:t>direction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025640"/>
            <a:ext cx="7449590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2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 Traditional NAT: Basic NAT and NAPT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Traditional </a:t>
            </a:r>
            <a:r>
              <a:rPr lang="en-US" altLang="ko-KR" dirty="0"/>
              <a:t>NAT includes both basic NAT and Network Address Port Translation (NAPT</a:t>
            </a:r>
            <a:r>
              <a:rPr lang="en-US" altLang="ko-KR" dirty="0" smtClean="0"/>
              <a:t>)</a:t>
            </a:r>
          </a:p>
          <a:p>
            <a:r>
              <a:rPr lang="en-US" altLang="ko-KR" dirty="0"/>
              <a:t>Basic NAT performs rewriting of IP addresses </a:t>
            </a:r>
            <a:r>
              <a:rPr lang="en-US" altLang="ko-KR" dirty="0" smtClean="0"/>
              <a:t>only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private address </a:t>
            </a:r>
            <a:r>
              <a:rPr lang="en-US" altLang="ko-KR" dirty="0" smtClean="0"/>
              <a:t>is rewritten </a:t>
            </a:r>
            <a:r>
              <a:rPr lang="en-US" altLang="ko-KR" dirty="0"/>
              <a:t>to be a public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/>
              <a:t>it does not help to dramatically reduce the need for </a:t>
            </a:r>
            <a:r>
              <a:rPr lang="en-US" altLang="ko-KR" dirty="0" smtClean="0"/>
              <a:t>IP addresses</a:t>
            </a:r>
            <a:endParaRPr lang="en-US" altLang="ko-KR" dirty="0"/>
          </a:p>
          <a:p>
            <a:r>
              <a:rPr lang="en-US" altLang="ko-KR" dirty="0"/>
              <a:t>NAPT involves using </a:t>
            </a:r>
            <a:r>
              <a:rPr lang="en-US" altLang="ko-KR" dirty="0" smtClean="0"/>
              <a:t>the transport-layer identifiers</a:t>
            </a:r>
          </a:p>
          <a:p>
            <a:pPr lvl="1"/>
            <a:r>
              <a:rPr lang="en-US" altLang="ko-KR" dirty="0" smtClean="0"/>
              <a:t>differentiates which host </a:t>
            </a:r>
            <a:r>
              <a:rPr lang="en-US" altLang="ko-KR" dirty="0"/>
              <a:t>on the private side of the NAT is associated with a particular </a:t>
            </a:r>
            <a:r>
              <a:rPr lang="en-US" altLang="ko-KR" dirty="0" smtClean="0"/>
              <a:t>packet</a:t>
            </a:r>
          </a:p>
          <a:p>
            <a:r>
              <a:rPr lang="en-US" altLang="ko-KR" dirty="0"/>
              <a:t>T</a:t>
            </a:r>
            <a:r>
              <a:rPr lang="en-US" altLang="ko-KR" dirty="0" smtClean="0"/>
              <a:t>here </a:t>
            </a:r>
            <a:r>
              <a:rPr lang="en-US" altLang="ko-KR" dirty="0"/>
              <a:t>are three IPv4 address ranges reserved for use with </a:t>
            </a:r>
            <a:r>
              <a:rPr lang="en-US" altLang="ko-KR" dirty="0" smtClean="0"/>
              <a:t>private addressing </a:t>
            </a:r>
            <a:r>
              <a:rPr lang="en-US" altLang="ko-KR" dirty="0"/>
              <a:t>realms </a:t>
            </a:r>
            <a:endParaRPr lang="en-US" altLang="ko-KR" dirty="0"/>
          </a:p>
          <a:p>
            <a:pPr lvl="1"/>
            <a:r>
              <a:rPr lang="en-US" altLang="ko-KR" dirty="0" smtClean="0"/>
              <a:t>10.0.0.0/8</a:t>
            </a:r>
            <a:r>
              <a:rPr lang="en-US" altLang="ko-KR" dirty="0"/>
              <a:t>, 172.16.0.0/12, and 192.168.0.0/16.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99343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 Traditional NAT: Basic NAT and NAPT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9" y="2204864"/>
            <a:ext cx="7706801" cy="2105319"/>
          </a:xfrm>
        </p:spPr>
      </p:pic>
    </p:spTree>
    <p:extLst>
      <p:ext uri="{BB962C8B-B14F-4D97-AF65-F5344CB8AC3E}">
        <p14:creationId xmlns:p14="http://schemas.microsoft.com/office/powerpoint/2010/main" val="84595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7.3.1. Traditional NAT: Basic NAT and NAPT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NAT provides some degree of security similar to that of a </a:t>
            </a:r>
            <a:r>
              <a:rPr lang="en-US" altLang="ko-KR" dirty="0" smtClean="0"/>
              <a:t>firewall</a:t>
            </a:r>
          </a:p>
          <a:p>
            <a:pPr lvl="1"/>
            <a:r>
              <a:rPr lang="en-US" altLang="ko-KR" dirty="0" smtClean="0"/>
              <a:t>All systems </a:t>
            </a:r>
            <a:r>
              <a:rPr lang="en-US" altLang="ko-KR" dirty="0"/>
              <a:t>on the private side of the NAT cannot be reached from the </a:t>
            </a:r>
            <a:r>
              <a:rPr lang="en-US" altLang="ko-KR" dirty="0" smtClean="0"/>
              <a:t>Internet</a:t>
            </a:r>
          </a:p>
          <a:p>
            <a:pPr lvl="2"/>
            <a:r>
              <a:rPr lang="en-US" altLang="ko-KR" dirty="0"/>
              <a:t>a NAT (especially a NAPT) “hides” the number and configuration of internal addresses from </a:t>
            </a:r>
            <a:r>
              <a:rPr lang="en-US" altLang="ko-KR" dirty="0" smtClean="0"/>
              <a:t>the outside</a:t>
            </a:r>
          </a:p>
          <a:p>
            <a:pPr lvl="1"/>
            <a:r>
              <a:rPr lang="en-US" altLang="ko-KR" dirty="0" smtClean="0"/>
              <a:t>Communications </a:t>
            </a:r>
            <a:r>
              <a:rPr lang="en-US" altLang="ko-KR" dirty="0"/>
              <a:t>between hosts in the </a:t>
            </a:r>
            <a:r>
              <a:rPr lang="en-US" altLang="ko-KR" dirty="0" smtClean="0"/>
              <a:t>private addressing </a:t>
            </a:r>
            <a:r>
              <a:rPr lang="en-US" altLang="ko-KR" dirty="0"/>
              <a:t>realm and those in the public realm can be facilitated only with participation from the </a:t>
            </a:r>
            <a:r>
              <a:rPr lang="en-US" altLang="ko-KR" dirty="0" smtClean="0"/>
              <a:t>NAT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32169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7.3.1.1. NAT and 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TCP </a:t>
            </a:r>
            <a:r>
              <a:rPr lang="en-US" altLang="ko-KR" dirty="0"/>
              <a:t>uses an IP </a:t>
            </a:r>
            <a:r>
              <a:rPr lang="en-US" altLang="ko-KR" dirty="0" smtClean="0"/>
              <a:t>address and </a:t>
            </a:r>
            <a:r>
              <a:rPr lang="en-US" altLang="ko-KR" dirty="0"/>
              <a:t>port number to identify each end of a </a:t>
            </a:r>
            <a:r>
              <a:rPr lang="en-US" altLang="ko-KR" dirty="0" smtClean="0"/>
              <a:t>connection, and </a:t>
            </a:r>
            <a:r>
              <a:rPr lang="en-US" altLang="ko-KR" dirty="0"/>
              <a:t>establishes the connection by three-way handshake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unique TCP connection is identified by two IP addresses and two port numbers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When The NAT receives </a:t>
            </a:r>
            <a:r>
              <a:rPr lang="en-US" altLang="ko-KR" dirty="0"/>
              <a:t>the first </a:t>
            </a:r>
            <a:r>
              <a:rPr lang="en-US" altLang="ko-KR" dirty="0" smtClean="0"/>
              <a:t>SYN packet, it </a:t>
            </a:r>
            <a:r>
              <a:rPr lang="en-US" altLang="ko-KR" dirty="0"/>
              <a:t>notices that the incoming packet is </a:t>
            </a:r>
            <a:r>
              <a:rPr lang="en-US" altLang="ko-KR" dirty="0" smtClean="0"/>
              <a:t>a new connection</a:t>
            </a:r>
          </a:p>
          <a:p>
            <a:pPr lvl="1"/>
            <a:r>
              <a:rPr lang="en-US" altLang="ko-KR" dirty="0"/>
              <a:t>In addition </a:t>
            </a:r>
            <a:r>
              <a:rPr lang="en-US" altLang="ko-KR" dirty="0" smtClean="0"/>
              <a:t>to forwarding </a:t>
            </a:r>
            <a:r>
              <a:rPr lang="en-US" altLang="ko-KR" dirty="0"/>
              <a:t>the packet, the NAT creates internal state to remember the fact that a new connection is </a:t>
            </a:r>
            <a:r>
              <a:rPr lang="en-US" altLang="ko-KR" dirty="0" smtClean="0"/>
              <a:t>being handled </a:t>
            </a:r>
            <a:r>
              <a:rPr lang="en-US" altLang="ko-KR" dirty="0"/>
              <a:t>by the NAT (called a </a:t>
            </a:r>
            <a:r>
              <a:rPr lang="en-US" altLang="ko-KR" i="1" dirty="0"/>
              <a:t>NAT session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This </a:t>
            </a:r>
            <a:r>
              <a:rPr lang="en-US" altLang="ko-KR" dirty="0"/>
              <a:t>state includes an entry (called a </a:t>
            </a:r>
            <a:r>
              <a:rPr lang="en-US" altLang="ko-KR" i="1" dirty="0" smtClean="0"/>
              <a:t>NAT mapping</a:t>
            </a:r>
            <a:r>
              <a:rPr lang="en-US" altLang="ko-KR" dirty="0"/>
              <a:t>) containing the source port number and IP address of the client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By matching the destination port number on the received datagram against the appropriate NAT </a:t>
            </a:r>
            <a:r>
              <a:rPr lang="en-US" altLang="ko-KR" dirty="0" smtClean="0"/>
              <a:t>mapping, the </a:t>
            </a:r>
            <a:r>
              <a:rPr lang="en-US" altLang="ko-KR" dirty="0"/>
              <a:t>NAT is able to ascertain the internal IP address of the </a:t>
            </a:r>
            <a:r>
              <a:rPr lang="en-US" altLang="ko-KR" dirty="0" smtClean="0"/>
              <a:t>client</a:t>
            </a:r>
          </a:p>
        </p:txBody>
      </p:sp>
    </p:spTree>
    <p:extLst>
      <p:ext uri="{BB962C8B-B14F-4D97-AF65-F5344CB8AC3E}">
        <p14:creationId xmlns:p14="http://schemas.microsoft.com/office/powerpoint/2010/main" val="1366159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7.3.1.1. NAT and 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Session state is removed if FINs are </a:t>
            </a:r>
            <a:r>
              <a:rPr lang="en-US" altLang="ko-KR" dirty="0" smtClean="0"/>
              <a:t>exchanged</a:t>
            </a:r>
          </a:p>
          <a:p>
            <a:pPr lvl="1"/>
            <a:r>
              <a:rPr lang="en-US" altLang="ko-KR" dirty="0" smtClean="0"/>
              <a:t>Even </a:t>
            </a:r>
            <a:r>
              <a:rPr lang="en-US" altLang="ko-KR" dirty="0"/>
              <a:t>NAT must also remove mappings thought to have “gone dead” because of </a:t>
            </a:r>
            <a:r>
              <a:rPr lang="en-US" altLang="ko-KR" dirty="0" smtClean="0"/>
              <a:t>a lack </a:t>
            </a:r>
            <a:r>
              <a:rPr lang="en-US" altLang="ko-KR" dirty="0"/>
              <a:t>of traffic</a:t>
            </a:r>
            <a:endParaRPr lang="en-US" altLang="ko-KR" dirty="0" smtClean="0"/>
          </a:p>
          <a:p>
            <a:r>
              <a:rPr lang="en-US" altLang="ko-KR" dirty="0" smtClean="0"/>
              <a:t>Most </a:t>
            </a:r>
            <a:r>
              <a:rPr lang="en-US" altLang="ko-KR" dirty="0"/>
              <a:t>NATs include a simplified version of the TCP connection establishment procedures and </a:t>
            </a:r>
            <a:r>
              <a:rPr lang="en-US" altLang="ko-KR" dirty="0" smtClean="0"/>
              <a:t>can distinguish </a:t>
            </a:r>
            <a:r>
              <a:rPr lang="en-US" altLang="ko-KR" dirty="0"/>
              <a:t>between connection success and </a:t>
            </a:r>
            <a:r>
              <a:rPr lang="en-US" altLang="ko-KR" dirty="0" smtClean="0"/>
              <a:t>failure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no ACK is seen before the timer expires, the </a:t>
            </a:r>
            <a:r>
              <a:rPr lang="en-US" altLang="ko-KR" dirty="0" smtClean="0"/>
              <a:t>session state </a:t>
            </a:r>
            <a:r>
              <a:rPr lang="en-US" altLang="ko-KR" dirty="0"/>
              <a:t>is </a:t>
            </a:r>
            <a:r>
              <a:rPr lang="en-US" altLang="ko-KR" dirty="0" smtClean="0"/>
              <a:t>cleared by a connection timer</a:t>
            </a:r>
          </a:p>
          <a:p>
            <a:pPr lvl="1"/>
            <a:r>
              <a:rPr lang="en-US" altLang="ko-KR" dirty="0"/>
              <a:t>If </a:t>
            </a:r>
            <a:r>
              <a:rPr lang="en-US" altLang="ko-KR" dirty="0" smtClean="0"/>
              <a:t>clients receive </a:t>
            </a:r>
            <a:r>
              <a:rPr lang="en-US" altLang="ko-KR" dirty="0"/>
              <a:t>an ACK, the NAT realizes that the connection is still active, </a:t>
            </a:r>
            <a:r>
              <a:rPr lang="en-US" altLang="ko-KR" dirty="0" smtClean="0"/>
              <a:t>and </a:t>
            </a:r>
            <a:r>
              <a:rPr lang="en-US" altLang="ko-KR" dirty="0"/>
              <a:t>does not delete the session.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07615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7.3.1.1. NAT and 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One of the tricky problems for a TCP NAT is handling peer-to-peer applications operating on </a:t>
            </a:r>
            <a:r>
              <a:rPr lang="en-US" altLang="ko-KR" dirty="0" smtClean="0"/>
              <a:t>hosts residing </a:t>
            </a:r>
            <a:r>
              <a:rPr lang="en-US" altLang="ko-KR" dirty="0"/>
              <a:t>on the private sides of multiple </a:t>
            </a:r>
            <a:r>
              <a:rPr lang="en-US" altLang="ko-KR" dirty="0" smtClean="0"/>
              <a:t>NATs</a:t>
            </a:r>
          </a:p>
          <a:p>
            <a:pPr lvl="1"/>
            <a:r>
              <a:rPr lang="en-US" altLang="ko-KR" dirty="0"/>
              <a:t>Some of these applications use </a:t>
            </a:r>
            <a:r>
              <a:rPr lang="en-US" altLang="ko-KR" dirty="0" smtClean="0"/>
              <a:t>a simultaneous </a:t>
            </a:r>
            <a:r>
              <a:rPr lang="en-US" altLang="ko-KR" dirty="0"/>
              <a:t>open whereby each end of the connection acts as a client and sends SYN packets more </a:t>
            </a:r>
            <a:r>
              <a:rPr lang="en-US" altLang="ko-KR" dirty="0" smtClean="0"/>
              <a:t>or less simultaneously</a:t>
            </a:r>
          </a:p>
          <a:p>
            <a:pPr lvl="2"/>
            <a:r>
              <a:rPr lang="en-US" altLang="ko-KR" dirty="0"/>
              <a:t>TCP is able to handle this case by responding with SYN + ACK </a:t>
            </a:r>
            <a:r>
              <a:rPr lang="en-US" altLang="ko-KR" dirty="0" smtClean="0"/>
              <a:t>packets</a:t>
            </a:r>
          </a:p>
          <a:p>
            <a:pPr lvl="2"/>
            <a:r>
              <a:rPr lang="en-US" altLang="ko-KR" dirty="0" smtClean="0"/>
              <a:t>But </a:t>
            </a:r>
            <a:r>
              <a:rPr lang="en-US" altLang="ko-KR" dirty="0"/>
              <a:t>many existing NATs do not </a:t>
            </a:r>
            <a:r>
              <a:rPr lang="en-US" altLang="ko-KR" dirty="0" smtClean="0"/>
              <a:t>handle it </a:t>
            </a:r>
            <a:r>
              <a:rPr lang="en-US" altLang="ko-KR" dirty="0"/>
              <a:t>properly</a:t>
            </a:r>
            <a:endParaRPr lang="en-US" altLang="ko-KR" dirty="0" smtClean="0"/>
          </a:p>
          <a:p>
            <a:r>
              <a:rPr lang="sv-SE" altLang="ko-KR" dirty="0" smtClean="0"/>
              <a:t>NAT should handle all valid TCP packet </a:t>
            </a:r>
            <a:r>
              <a:rPr lang="en-US" altLang="ko-KR" dirty="0" smtClean="0"/>
              <a:t>exchanges, and simultaneous opens in particular</a:t>
            </a:r>
            <a:endParaRPr lang="en-US" altLang="ko-KR" dirty="0"/>
          </a:p>
          <a:p>
            <a:pPr lvl="1"/>
            <a:r>
              <a:rPr lang="en-US" altLang="ko-KR" dirty="0" smtClean="0"/>
              <a:t>Inbound </a:t>
            </a:r>
            <a:r>
              <a:rPr lang="en-US" altLang="ko-KR" dirty="0"/>
              <a:t>SYN for a connection about which </a:t>
            </a:r>
            <a:r>
              <a:rPr lang="en-US" altLang="ko-KR" dirty="0" smtClean="0"/>
              <a:t>the NAT </a:t>
            </a:r>
            <a:r>
              <a:rPr lang="en-US" altLang="ko-KR" dirty="0"/>
              <a:t>knows nothing should be silently </a:t>
            </a:r>
            <a:r>
              <a:rPr lang="en-US" altLang="ko-KR" dirty="0" smtClean="0"/>
              <a:t>discarded</a:t>
            </a:r>
          </a:p>
          <a:p>
            <a:pPr lvl="1"/>
            <a:r>
              <a:rPr lang="en-US" altLang="ko-KR" dirty="0"/>
              <a:t>If the incoming external SYN is dropped</a:t>
            </a:r>
            <a:r>
              <a:rPr lang="en-US" altLang="ko-KR" dirty="0" smtClean="0"/>
              <a:t>, the </a:t>
            </a:r>
            <a:r>
              <a:rPr lang="en-US" altLang="ko-KR" dirty="0"/>
              <a:t>internal SYN has time to establish a NAT mapping for the same connection </a:t>
            </a:r>
            <a:r>
              <a:rPr lang="en-US" altLang="ko-KR" dirty="0" smtClean="0"/>
              <a:t> represented </a:t>
            </a:r>
            <a:r>
              <a:rPr lang="en-US" altLang="ko-KR" dirty="0"/>
              <a:t>by the </a:t>
            </a:r>
            <a:r>
              <a:rPr lang="en-US" altLang="ko-KR" dirty="0" smtClean="0"/>
              <a:t>external SYN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1218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7.3.1.2. NAT and UDP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TCP, UDP, ICMP above </a:t>
            </a:r>
            <a:r>
              <a:rPr lang="en-US" altLang="ko-KR" dirty="0"/>
              <a:t>IP packets can be </a:t>
            </a:r>
            <a:r>
              <a:rPr lang="en-US" altLang="ko-KR" dirty="0" smtClean="0"/>
              <a:t>fragmented.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of </a:t>
            </a:r>
            <a:r>
              <a:rPr lang="en-US" altLang="ko-KR" dirty="0" smtClean="0"/>
              <a:t>fragments </a:t>
            </a:r>
            <a:r>
              <a:rPr lang="en-US" altLang="ko-KR" dirty="0"/>
              <a:t>is </a:t>
            </a:r>
            <a:r>
              <a:rPr lang="en-US" altLang="ko-KR" dirty="0" smtClean="0"/>
              <a:t>treated as </a:t>
            </a:r>
            <a:r>
              <a:rPr lang="en-US" altLang="ko-KR" dirty="0"/>
              <a:t>an independent datagram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Fragment </a:t>
            </a:r>
            <a:r>
              <a:rPr lang="en-US" altLang="ko-KR" dirty="0"/>
              <a:t>other </a:t>
            </a:r>
            <a:r>
              <a:rPr lang="en-US" altLang="ko-KR" dirty="0" smtClean="0"/>
              <a:t>than the </a:t>
            </a:r>
            <a:r>
              <a:rPr lang="en-US" altLang="ko-KR" dirty="0"/>
              <a:t>first one does not contain the port number information needed by NAPT to operate </a:t>
            </a:r>
            <a:r>
              <a:rPr lang="en-US" altLang="ko-KR" dirty="0" smtClean="0"/>
              <a:t>properly.</a:t>
            </a:r>
          </a:p>
          <a:p>
            <a:r>
              <a:rPr lang="en-US" altLang="ko-KR" dirty="0" smtClean="0"/>
              <a:t>Fragments </a:t>
            </a:r>
            <a:r>
              <a:rPr lang="en-US" altLang="ko-KR" dirty="0"/>
              <a:t>cannot be handled properly by simple NATs </a:t>
            </a:r>
            <a:r>
              <a:rPr lang="en-US" altLang="ko-KR" dirty="0" smtClean="0"/>
              <a:t>or NAPTs.</a:t>
            </a:r>
          </a:p>
          <a:p>
            <a:r>
              <a:rPr lang="en-US" altLang="ko-KR" dirty="0" smtClean="0"/>
              <a:t>For more discussion for this, we will see again in Chapter 10</a:t>
            </a:r>
          </a:p>
        </p:txBody>
      </p:sp>
    </p:spTree>
    <p:extLst>
      <p:ext uri="{BB962C8B-B14F-4D97-AF65-F5344CB8AC3E}">
        <p14:creationId xmlns:p14="http://schemas.microsoft.com/office/powerpoint/2010/main" val="239960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7.3.1.4. NAT and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 </a:t>
            </a:r>
            <a:r>
              <a:rPr lang="en-US" altLang="ko-KR" dirty="0"/>
              <a:t>provides status </a:t>
            </a:r>
            <a:r>
              <a:rPr lang="en-US" altLang="ko-KR" dirty="0" smtClean="0"/>
              <a:t>information about </a:t>
            </a:r>
            <a:r>
              <a:rPr lang="en-US" altLang="ko-KR" dirty="0"/>
              <a:t>IP </a:t>
            </a:r>
            <a:r>
              <a:rPr lang="en-US" altLang="ko-KR" dirty="0" smtClean="0"/>
              <a:t>packets </a:t>
            </a:r>
          </a:p>
          <a:p>
            <a:pPr lvl="1"/>
            <a:r>
              <a:rPr lang="en-US" altLang="ko-KR" dirty="0" smtClean="0"/>
              <a:t>Detailed in Chapter 8</a:t>
            </a:r>
          </a:p>
          <a:p>
            <a:r>
              <a:rPr lang="en-US" altLang="ko-KR" dirty="0" smtClean="0"/>
              <a:t>ICMP </a:t>
            </a:r>
            <a:r>
              <a:rPr lang="en-US" altLang="ko-KR" dirty="0"/>
              <a:t>has two categories of messages</a:t>
            </a:r>
            <a:r>
              <a:rPr lang="en-US" altLang="ko-KR" dirty="0" smtClean="0"/>
              <a:t>: error and </a:t>
            </a:r>
            <a:r>
              <a:rPr lang="en-US" altLang="ko-KR" dirty="0"/>
              <a:t>informational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</a:t>
            </a:r>
            <a:r>
              <a:rPr lang="en-US" altLang="ko-KR" dirty="0"/>
              <a:t>an ICMP </a:t>
            </a:r>
            <a:r>
              <a:rPr lang="en-US" altLang="ko-KR" dirty="0" smtClean="0"/>
              <a:t>error message </a:t>
            </a:r>
            <a:r>
              <a:rPr lang="en-US" altLang="ko-KR" dirty="0"/>
              <a:t>passes through a NAT, the IP addresses in the included “offending datagram” need to </a:t>
            </a:r>
            <a:r>
              <a:rPr lang="en-US" altLang="ko-KR" dirty="0" smtClean="0"/>
              <a:t>be rewritten </a:t>
            </a:r>
            <a:r>
              <a:rPr lang="en-US" altLang="ko-KR" dirty="0"/>
              <a:t>by the NAT in order for them to make sense to the end client (called </a:t>
            </a:r>
            <a:r>
              <a:rPr lang="en-US" altLang="ko-KR" i="1" dirty="0"/>
              <a:t>ICMP fix-up</a:t>
            </a:r>
            <a:r>
              <a:rPr lang="en-US" altLang="ko-KR" dirty="0"/>
              <a:t>).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For informational messages including </a:t>
            </a:r>
            <a:r>
              <a:rPr lang="en-US" altLang="ko-KR" dirty="0"/>
              <a:t>a </a:t>
            </a:r>
            <a:r>
              <a:rPr lang="en-US" altLang="ko-KR" i="1" dirty="0"/>
              <a:t>Query ID </a:t>
            </a:r>
            <a:r>
              <a:rPr lang="en-US" altLang="ko-KR" dirty="0" smtClean="0"/>
              <a:t>field, NAT can </a:t>
            </a:r>
            <a:r>
              <a:rPr lang="en-US" altLang="ko-KR" dirty="0"/>
              <a:t>recognize outgoing informational requests </a:t>
            </a:r>
            <a:r>
              <a:rPr lang="en-US" altLang="ko-KR" dirty="0" smtClean="0"/>
              <a:t>and set </a:t>
            </a:r>
            <a:r>
              <a:rPr lang="en-US" altLang="ko-KR" dirty="0"/>
              <a:t>a timer in anticipation of a returning response.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22654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7.3.1.6. NAT and Multicast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NATs can be configured to support </a:t>
            </a:r>
            <a:r>
              <a:rPr lang="en-US" altLang="ko-KR" dirty="0" smtClean="0"/>
              <a:t>multicast traffic</a:t>
            </a:r>
          </a:p>
          <a:p>
            <a:r>
              <a:rPr lang="en-US" altLang="ko-KR" dirty="0" smtClean="0"/>
              <a:t>To </a:t>
            </a:r>
            <a:r>
              <a:rPr lang="en-US" altLang="ko-KR" dirty="0"/>
              <a:t>support multicast traffic a NAT is augmented with an IGMP </a:t>
            </a:r>
            <a:r>
              <a:rPr lang="en-US" altLang="ko-KR" dirty="0" smtClean="0"/>
              <a:t>proxy</a:t>
            </a:r>
          </a:p>
          <a:p>
            <a:pPr lvl="1"/>
            <a:r>
              <a:rPr lang="en-US" altLang="ko-KR" dirty="0" smtClean="0"/>
              <a:t>Detailed in Chapter 9</a:t>
            </a:r>
          </a:p>
          <a:p>
            <a:r>
              <a:rPr lang="en-US" altLang="ko-KR" dirty="0" smtClean="0"/>
              <a:t>Destination </a:t>
            </a:r>
            <a:r>
              <a:rPr lang="en-US" altLang="ko-KR" dirty="0"/>
              <a:t>IP addresses and port numbers of </a:t>
            </a:r>
            <a:r>
              <a:rPr lang="en-US" altLang="ko-KR" dirty="0" smtClean="0"/>
              <a:t>packets traveling </a:t>
            </a:r>
            <a:r>
              <a:rPr lang="en-US" altLang="ko-KR" dirty="0"/>
              <a:t>from a host on the outside to the inside of NAT are </a:t>
            </a:r>
            <a:r>
              <a:rPr lang="en-US" altLang="ko-KR" i="1" dirty="0"/>
              <a:t>not </a:t>
            </a:r>
            <a:r>
              <a:rPr lang="en-US" altLang="ko-KR" dirty="0"/>
              <a:t>modified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For traffic flowing from </a:t>
            </a:r>
            <a:r>
              <a:rPr lang="en-US" altLang="ko-KR" dirty="0" smtClean="0"/>
              <a:t>inside to </a:t>
            </a:r>
            <a:r>
              <a:rPr lang="en-US" altLang="ko-KR" dirty="0"/>
              <a:t>outside, the source addresses and port numbers may be modified according to the same behaviors </a:t>
            </a:r>
            <a:r>
              <a:rPr lang="en-US" altLang="ko-KR" dirty="0" smtClean="0"/>
              <a:t>as with </a:t>
            </a:r>
            <a:r>
              <a:rPr lang="en-US" altLang="ko-KR" dirty="0"/>
              <a:t>unicast UDP.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09377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7.3.1.7. NAT and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To many protocol designers, NAT arose as </a:t>
            </a:r>
            <a:r>
              <a:rPr lang="en-US" altLang="ko-KR" dirty="0" smtClean="0"/>
              <a:t>a necessary </a:t>
            </a:r>
            <a:r>
              <a:rPr lang="en-US" altLang="ko-KR" dirty="0"/>
              <a:t>but undesirable </a:t>
            </a:r>
            <a:r>
              <a:rPr lang="en-US" altLang="ko-KR" dirty="0" smtClean="0"/>
              <a:t>that </a:t>
            </a:r>
            <a:r>
              <a:rPr lang="en-US" altLang="ko-KR" dirty="0"/>
              <a:t>has added a tremendous amount of complexity to the design of </a:t>
            </a:r>
            <a:r>
              <a:rPr lang="en-US" altLang="ko-KR" dirty="0" smtClean="0"/>
              <a:t>every other </a:t>
            </a:r>
            <a:r>
              <a:rPr lang="en-US" altLang="ko-KR" dirty="0"/>
              <a:t>protocol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Local Network Protection (LNP) can be better than NAT</a:t>
            </a:r>
          </a:p>
          <a:p>
            <a:pPr lvl="1"/>
            <a:r>
              <a:rPr lang="en-US" altLang="ko-KR" dirty="0"/>
              <a:t>LNP represents a collection of techniques with IPv6 that match or </a:t>
            </a:r>
            <a:r>
              <a:rPr lang="en-US" altLang="ko-KR" dirty="0" smtClean="0"/>
              <a:t>exceed the </a:t>
            </a:r>
            <a:r>
              <a:rPr lang="en-US" altLang="ko-KR" dirty="0"/>
              <a:t>properties of NATs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 smtClean="0"/>
              <a:t>Saving address space</a:t>
            </a:r>
          </a:p>
          <a:p>
            <a:pPr lvl="2"/>
            <a:r>
              <a:rPr lang="en-US" altLang="ko-KR" dirty="0" smtClean="0"/>
              <a:t>Firewall-like functionality</a:t>
            </a:r>
          </a:p>
          <a:p>
            <a:pPr lvl="2"/>
            <a:r>
              <a:rPr lang="en-US" altLang="ko-KR" dirty="0" smtClean="0"/>
              <a:t>Topology hiding</a:t>
            </a:r>
          </a:p>
          <a:p>
            <a:pPr lvl="2"/>
            <a:r>
              <a:rPr lang="en-US" altLang="ko-KR" dirty="0" smtClean="0"/>
              <a:t>privacy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523092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7.3.1.7. NAT and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Unique Local IPv6 Unicast Addresses (ULAs) can be used with an experimental version of IPv6-to-IPv6 prefix translation called NPTv6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translate IPv6 addresses to </a:t>
            </a:r>
            <a:r>
              <a:rPr lang="en-US" altLang="ko-KR" dirty="0" smtClean="0"/>
              <a:t>IPv6 addresses </a:t>
            </a:r>
            <a:r>
              <a:rPr lang="en-US" altLang="ko-KR" dirty="0"/>
              <a:t>based on their </a:t>
            </a:r>
            <a:r>
              <a:rPr lang="en-US" altLang="ko-KR" dirty="0" smtClean="0"/>
              <a:t>prefix</a:t>
            </a:r>
          </a:p>
          <a:p>
            <a:r>
              <a:rPr lang="en-US" altLang="ko-KR" dirty="0" smtClean="0"/>
              <a:t>NPTv6 </a:t>
            </a:r>
            <a:r>
              <a:rPr lang="en-US" altLang="ko-KR" dirty="0"/>
              <a:t>does not have to modify the data in a packet beyond </a:t>
            </a:r>
            <a:r>
              <a:rPr lang="en-US" altLang="ko-KR" dirty="0" smtClean="0"/>
              <a:t>the network </a:t>
            </a:r>
            <a:r>
              <a:rPr lang="en-US" altLang="ko-KR" dirty="0"/>
              <a:t>layer and does not require access to transport layer port numbers in order to operate properly.</a:t>
            </a:r>
            <a:endParaRPr lang="en-US" altLang="ko-KR" dirty="0" smtClean="0"/>
          </a:p>
          <a:p>
            <a:r>
              <a:rPr lang="en-US" altLang="ko-KR" dirty="0" smtClean="0"/>
              <a:t>However, applications that require access to a NAT’s external address must still use a NAT traversal method</a:t>
            </a:r>
          </a:p>
        </p:txBody>
      </p:sp>
    </p:spTree>
    <p:extLst>
      <p:ext uri="{BB962C8B-B14F-4D97-AF65-F5344CB8AC3E}">
        <p14:creationId xmlns:p14="http://schemas.microsoft.com/office/powerpoint/2010/main" val="136769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7.3.2. Address and Port Translation Behavior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inside host uses IP </a:t>
            </a:r>
            <a:r>
              <a:rPr lang="en-US" altLang="ko-KR" dirty="0" err="1"/>
              <a:t>address:port</a:t>
            </a:r>
            <a:r>
              <a:rPr lang="en-US" altLang="ko-KR" dirty="0"/>
              <a:t>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X:x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ICMP, the query ID is used instead of the port </a:t>
            </a:r>
            <a:r>
              <a:rPr lang="en-US" altLang="ko-KR" dirty="0" smtClean="0"/>
              <a:t>number</a:t>
            </a:r>
          </a:p>
          <a:p>
            <a:pPr lvl="1"/>
            <a:r>
              <a:rPr lang="en-US" altLang="ko-KR" dirty="0" smtClean="0"/>
              <a:t>X can be private IPv4 address</a:t>
            </a:r>
          </a:p>
          <a:p>
            <a:r>
              <a:rPr lang="en-US" altLang="ko-KR" dirty="0" smtClean="0"/>
              <a:t>Destination </a:t>
            </a:r>
            <a:r>
              <a:rPr lang="en-US" altLang="ko-KR" dirty="0" err="1" smtClean="0"/>
              <a:t>address:port</a:t>
            </a:r>
            <a:r>
              <a:rPr lang="en-US" altLang="ko-KR" dirty="0" smtClean="0"/>
              <a:t> (Y1:y1, Y2:y2)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390" y="1268760"/>
            <a:ext cx="4153219" cy="282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41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7.3.2. Address and Port Translation Behavior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NAT establishes mappings X1’:x1 and X2’:x2’</a:t>
            </a:r>
          </a:p>
          <a:p>
            <a:pPr lvl="1"/>
            <a:r>
              <a:rPr lang="en-US" altLang="ko-KR" dirty="0"/>
              <a:t>In most cases, X1</a:t>
            </a:r>
            <a:r>
              <a:rPr lang="en-US" altLang="ko-KR" dirty="0" smtClean="0"/>
              <a:t>´ equals </a:t>
            </a:r>
            <a:r>
              <a:rPr lang="en-US" altLang="ko-KR" dirty="0"/>
              <a:t>X2´ because most sites use only a single globally routable IP address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en-US" altLang="ko-KR" dirty="0"/>
              <a:t>The mapping is said to </a:t>
            </a:r>
            <a:r>
              <a:rPr lang="en-US" altLang="ko-KR" dirty="0" smtClean="0"/>
              <a:t>be reused </a:t>
            </a:r>
            <a:r>
              <a:rPr lang="en-US" altLang="ko-KR" dirty="0"/>
              <a:t>if x1´ equals x2</a:t>
            </a:r>
            <a:r>
              <a:rPr lang="en-US" altLang="ko-KR" dirty="0" smtClean="0"/>
              <a:t>´ called port preservation</a:t>
            </a: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390" y="1268760"/>
            <a:ext cx="4153219" cy="282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0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7.3.2. Address and Port Translation Behavior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NAT may have several external addresses available to use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The set of </a:t>
            </a:r>
            <a:r>
              <a:rPr lang="en-US" altLang="ko-KR" dirty="0" smtClean="0"/>
              <a:t>addresses is </a:t>
            </a:r>
            <a:r>
              <a:rPr lang="en-US" altLang="ko-KR" dirty="0"/>
              <a:t>typically called the NAT pool or NAT address </a:t>
            </a:r>
            <a:r>
              <a:rPr lang="en-US" altLang="ko-KR" dirty="0" smtClean="0"/>
              <a:t>pool.</a:t>
            </a:r>
          </a:p>
          <a:p>
            <a:pPr lvl="1"/>
            <a:r>
              <a:rPr lang="en-US" altLang="ko-KR" dirty="0"/>
              <a:t>NAT address pools are distinct from the DHCP address </a:t>
            </a:r>
            <a:r>
              <a:rPr lang="en-US" altLang="ko-KR" dirty="0" smtClean="0"/>
              <a:t>pools.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a single host behind the NAT opens multiple simultaneous connections, is </a:t>
            </a:r>
            <a:r>
              <a:rPr lang="en-US" altLang="ko-KR" dirty="0" smtClean="0"/>
              <a:t>each assigned </a:t>
            </a:r>
            <a:r>
              <a:rPr lang="en-US" altLang="ko-KR" dirty="0"/>
              <a:t>the same external IP address (called address pairing) or not</a:t>
            </a:r>
            <a:r>
              <a:rPr lang="en-US" altLang="ko-KR" dirty="0" smtClean="0"/>
              <a:t>?</a:t>
            </a:r>
          </a:p>
          <a:p>
            <a:pPr lvl="1"/>
            <a:r>
              <a:rPr lang="en-US" altLang="ko-KR" dirty="0"/>
              <a:t>NAT’s IP address </a:t>
            </a:r>
            <a:r>
              <a:rPr lang="en-US" altLang="ko-KR" dirty="0" smtClean="0"/>
              <a:t>pooling behavior </a:t>
            </a:r>
            <a:r>
              <a:rPr lang="en-US" altLang="ko-KR" dirty="0"/>
              <a:t>is said to be arbitrary if there is no restriction on which external address is used for </a:t>
            </a:r>
            <a:r>
              <a:rPr lang="en-US" altLang="ko-KR" dirty="0" smtClean="0"/>
              <a:t>any association.</a:t>
            </a:r>
          </a:p>
          <a:p>
            <a:pPr lvl="1"/>
            <a:r>
              <a:rPr lang="en-US" altLang="ko-KR" dirty="0"/>
              <a:t>It is said to be paired if </a:t>
            </a:r>
            <a:r>
              <a:rPr lang="en-US" altLang="ko-KR" dirty="0" smtClean="0"/>
              <a:t>NAT </a:t>
            </a:r>
            <a:r>
              <a:rPr lang="en-US" altLang="ko-KR" dirty="0"/>
              <a:t>implements address pairing. </a:t>
            </a:r>
            <a:endParaRPr lang="en-US" altLang="ko-KR" dirty="0" smtClean="0"/>
          </a:p>
          <a:p>
            <a:pPr lvl="1"/>
            <a:r>
              <a:rPr lang="en-US" altLang="ko-KR" dirty="0"/>
              <a:t>For NATs with only a single </a:t>
            </a:r>
            <a:r>
              <a:rPr lang="en-US" altLang="ko-KR" dirty="0" smtClean="0"/>
              <a:t>external address</a:t>
            </a:r>
            <a:r>
              <a:rPr lang="en-US" altLang="ko-KR" dirty="0"/>
              <a:t>, this is obviously not a problem.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24754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7.3.3. Filtering Behavior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When a NAT creates a binding for a TCP connection, UDP association, or various forms of ICMP traffic</a:t>
            </a:r>
            <a:r>
              <a:rPr lang="en-US" altLang="ko-KR" dirty="0" smtClean="0"/>
              <a:t>,</a:t>
            </a:r>
          </a:p>
          <a:p>
            <a:pPr lvl="1"/>
            <a:r>
              <a:rPr lang="en-US" altLang="ko-KR" dirty="0" smtClean="0"/>
              <a:t>it establishes </a:t>
            </a:r>
            <a:r>
              <a:rPr lang="en-US" altLang="ko-KR" dirty="0"/>
              <a:t>the address and port </a:t>
            </a:r>
            <a:r>
              <a:rPr lang="en-US" altLang="ko-KR" dirty="0" smtClean="0"/>
              <a:t>mappings</a:t>
            </a:r>
          </a:p>
          <a:p>
            <a:pPr lvl="1"/>
            <a:r>
              <a:rPr lang="en-US" altLang="ko-KR" dirty="0" smtClean="0"/>
              <a:t>it also determines </a:t>
            </a:r>
            <a:r>
              <a:rPr lang="en-US" altLang="ko-KR" dirty="0"/>
              <a:t>its filtering </a:t>
            </a:r>
            <a:r>
              <a:rPr lang="en-US" altLang="ko-KR" dirty="0" smtClean="0"/>
              <a:t>behavior for </a:t>
            </a:r>
            <a:r>
              <a:rPr lang="en-US" altLang="ko-KR" dirty="0"/>
              <a:t>the returning traffic if it acts as a </a:t>
            </a:r>
            <a:r>
              <a:rPr lang="en-US" altLang="ko-KR" dirty="0" smtClean="0"/>
              <a:t>firewall</a:t>
            </a:r>
          </a:p>
          <a:p>
            <a:r>
              <a:rPr lang="en-US" altLang="ko-KR" dirty="0" smtClean="0"/>
              <a:t>Several filtering behaviors are used.</a:t>
            </a:r>
          </a:p>
          <a:p>
            <a:pPr lvl="1"/>
            <a:r>
              <a:rPr lang="en-US" altLang="ko-KR" dirty="0" smtClean="0"/>
              <a:t>Endpoint independent: Allows any packets for X1:x1 as long as any X1’:x1’ exists</a:t>
            </a:r>
          </a:p>
          <a:p>
            <a:pPr lvl="1"/>
            <a:r>
              <a:rPr lang="en-US" altLang="ko-KR" dirty="0" smtClean="0"/>
              <a:t>Address dependent: Allows packets for X1:x1 from Y1:y1 as long as X1 has previously contacted Y1</a:t>
            </a:r>
          </a:p>
          <a:p>
            <a:pPr lvl="1"/>
            <a:r>
              <a:rPr lang="en-US" altLang="ko-KR" dirty="0" smtClean="0"/>
              <a:t>Address and port dependent: Allows packets for X1:x1 from Y1:y1 as long as X1 has previously contacted Y1:y1</a:t>
            </a:r>
          </a:p>
          <a:p>
            <a:pPr lvl="2"/>
            <a:r>
              <a:rPr lang="en-US" altLang="ko-KR" dirty="0" smtClean="0"/>
              <a:t>For all common transports such as TCP and UDP, Address and port dependent is required</a:t>
            </a:r>
          </a:p>
        </p:txBody>
      </p:sp>
    </p:spTree>
    <p:extLst>
      <p:ext uri="{BB962C8B-B14F-4D97-AF65-F5344CB8AC3E}">
        <p14:creationId xmlns:p14="http://schemas.microsoft.com/office/powerpoint/2010/main" val="3916560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7.3.4. Servers </a:t>
            </a:r>
            <a:r>
              <a:rPr lang="en-US" altLang="ko-KR" dirty="0"/>
              <a:t>behind NATs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One of the most obvious problems with NATs is that a system wishing to provide a service from behind </a:t>
            </a:r>
            <a:r>
              <a:rPr lang="en-US" altLang="ko-KR" dirty="0" smtClean="0"/>
              <a:t>a NAT </a:t>
            </a:r>
            <a:r>
              <a:rPr lang="en-US" altLang="ko-KR" dirty="0"/>
              <a:t>is not directly reachable from the outside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NAT is acting as the Internet Router</a:t>
            </a:r>
          </a:p>
          <a:p>
            <a:pPr lvl="1"/>
            <a:r>
              <a:rPr lang="en-US" altLang="ko-KR" dirty="0" smtClean="0"/>
              <a:t>Private IP address is not routable through the Internet.</a:t>
            </a:r>
          </a:p>
          <a:p>
            <a:r>
              <a:rPr lang="en-US" altLang="ko-KR" dirty="0"/>
              <a:t>NAT must arrange to </a:t>
            </a:r>
            <a:r>
              <a:rPr lang="en-US" altLang="ko-KR" dirty="0" smtClean="0"/>
              <a:t>properly rewrite </a:t>
            </a:r>
            <a:r>
              <a:rPr lang="en-US" altLang="ko-KR" dirty="0"/>
              <a:t>and forward the appropriate traffic to the server so that it can operate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Called port forwarding</a:t>
            </a:r>
          </a:p>
          <a:p>
            <a:r>
              <a:rPr lang="en-US" altLang="ko-KR" dirty="0"/>
              <a:t>Port forwarding </a:t>
            </a:r>
            <a:r>
              <a:rPr lang="en-US" altLang="ko-KR" dirty="0" smtClean="0"/>
              <a:t>typically requires </a:t>
            </a:r>
            <a:r>
              <a:rPr lang="en-US" altLang="ko-KR" dirty="0"/>
              <a:t>static configuration of the NAT with the address of the server and the associated port </a:t>
            </a:r>
            <a:r>
              <a:rPr lang="en-US" altLang="ko-KR" dirty="0" smtClean="0"/>
              <a:t>number whose </a:t>
            </a:r>
            <a:r>
              <a:rPr lang="en-US" altLang="ko-KR" dirty="0"/>
              <a:t>traffic should be forwarded.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With port forwarding, incoming traffic to a NAT is forwarded to a specific configured destination behind the NAT.</a:t>
            </a:r>
          </a:p>
        </p:txBody>
      </p:sp>
    </p:spTree>
    <p:extLst>
      <p:ext uri="{BB962C8B-B14F-4D97-AF65-F5344CB8AC3E}">
        <p14:creationId xmlns:p14="http://schemas.microsoft.com/office/powerpoint/2010/main" val="66924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7.3.5. </a:t>
            </a:r>
            <a:r>
              <a:rPr lang="en-US" altLang="ko-KR" dirty="0" err="1"/>
              <a:t>Hairpinning</a:t>
            </a:r>
            <a:r>
              <a:rPr lang="en-US" altLang="ko-KR" dirty="0"/>
              <a:t> and NAT Loopback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</a:t>
            </a:r>
            <a:r>
              <a:rPr lang="en-US" altLang="ko-KR" dirty="0" smtClean="0"/>
              <a:t>hen </a:t>
            </a:r>
            <a:r>
              <a:rPr lang="en-US" altLang="ko-KR" dirty="0"/>
              <a:t>a client wishes to reach a server and both reside on the same, </a:t>
            </a:r>
            <a:r>
              <a:rPr lang="en-US" altLang="ko-KR" dirty="0" smtClean="0"/>
              <a:t>private side </a:t>
            </a:r>
            <a:r>
              <a:rPr lang="en-US" altLang="ko-KR" dirty="0"/>
              <a:t>of the same </a:t>
            </a:r>
            <a:r>
              <a:rPr lang="en-US" altLang="ko-KR" dirty="0" smtClean="0"/>
              <a:t>NAT, NAT supports so-called </a:t>
            </a:r>
            <a:r>
              <a:rPr lang="en-US" altLang="ko-KR" dirty="0" err="1" smtClean="0"/>
              <a:t>hairpinning</a:t>
            </a:r>
            <a:r>
              <a:rPr lang="en-US" altLang="ko-KR" dirty="0" smtClean="0"/>
              <a:t> or NAT loopback</a:t>
            </a:r>
          </a:p>
          <a:p>
            <a:r>
              <a:rPr lang="en-US" altLang="ko-KR" dirty="0" smtClean="0"/>
              <a:t>For </a:t>
            </a:r>
            <a:r>
              <a:rPr lang="en-US" altLang="ko-KR" dirty="0"/>
              <a:t>some </a:t>
            </a:r>
            <a:r>
              <a:rPr lang="en-US" altLang="ko-KR" dirty="0" smtClean="0"/>
              <a:t>cases that </a:t>
            </a:r>
            <a:r>
              <a:rPr lang="en-US" altLang="ko-KR" dirty="0"/>
              <a:t>X1 </a:t>
            </a:r>
            <a:r>
              <a:rPr lang="en-US" altLang="ko-KR" dirty="0" smtClean="0"/>
              <a:t>knows </a:t>
            </a:r>
            <a:r>
              <a:rPr lang="en-US" altLang="ko-KR" dirty="0"/>
              <a:t>only the public address </a:t>
            </a:r>
            <a:r>
              <a:rPr lang="en-US" altLang="ko-KR" dirty="0" smtClean="0"/>
              <a:t>information</a:t>
            </a:r>
            <a:r>
              <a:rPr lang="en-US" altLang="ko-KR" dirty="0"/>
              <a:t>, X2´:x2</a:t>
            </a:r>
            <a:r>
              <a:rPr lang="en-US" altLang="ko-KR" dirty="0" smtClean="0"/>
              <a:t>´, </a:t>
            </a:r>
            <a:r>
              <a:rPr lang="en-US" altLang="ko-KR" dirty="0"/>
              <a:t>NAT notices the existence of the mapping between X2´:x2´ and X2:x2 and forwards the </a:t>
            </a:r>
            <a:r>
              <a:rPr lang="en-US" altLang="ko-KR" dirty="0" smtClean="0"/>
              <a:t>packet to X2:x2.</a:t>
            </a:r>
          </a:p>
          <a:p>
            <a:endParaRPr lang="en-US" altLang="ko-KR" dirty="0" smtClean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13" y="3970046"/>
            <a:ext cx="3210373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65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7.3.6. NAT Editors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Like FTP which is application-layer protocols carrying transport-layer or lower-layer information such as IP addresses, the NAT also has to modify application payload</a:t>
            </a:r>
          </a:p>
          <a:p>
            <a:pPr lvl="1"/>
            <a:r>
              <a:rPr lang="en-US" altLang="ko-KR" dirty="0" smtClean="0"/>
              <a:t>Considerable work may be required</a:t>
            </a:r>
          </a:p>
          <a:p>
            <a:pPr lvl="2"/>
            <a:r>
              <a:rPr lang="en-US" altLang="ko-KR" dirty="0" smtClean="0"/>
              <a:t>Such as sequence number modification</a:t>
            </a:r>
          </a:p>
          <a:p>
            <a:r>
              <a:rPr lang="en-US" altLang="ko-KR" dirty="0"/>
              <a:t>NATs with this capability are sometimes </a:t>
            </a:r>
            <a:r>
              <a:rPr lang="en-US" altLang="ko-KR" dirty="0" smtClean="0"/>
              <a:t>called NAT </a:t>
            </a:r>
            <a:r>
              <a:rPr lang="en-US" altLang="ko-KR" dirty="0"/>
              <a:t>editors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Detailed in Chapter 15</a:t>
            </a:r>
          </a:p>
        </p:txBody>
      </p:sp>
    </p:spTree>
    <p:extLst>
      <p:ext uri="{BB962C8B-B14F-4D97-AF65-F5344CB8AC3E}">
        <p14:creationId xmlns:p14="http://schemas.microsoft.com/office/powerpoint/2010/main" val="3954051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7.3.7. Service Provider NAT (SPNAT) and Service Provider IPv6 Transition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Service </a:t>
            </a:r>
            <a:r>
              <a:rPr lang="en-US" altLang="ko-KR" dirty="0"/>
              <a:t>provider NAT (SPNAT), carrier-grade NAT (CGN), or </a:t>
            </a:r>
            <a:r>
              <a:rPr lang="en-US" altLang="ko-KR" dirty="0" smtClean="0"/>
              <a:t>largescale NAT </a:t>
            </a:r>
            <a:r>
              <a:rPr lang="en-US" altLang="ko-KR" dirty="0"/>
              <a:t>(LSN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To move </a:t>
            </a:r>
            <a:r>
              <a:rPr lang="en-US" altLang="ko-KR" dirty="0"/>
              <a:t>NATs from the customer premises into </a:t>
            </a:r>
            <a:r>
              <a:rPr lang="en-US" altLang="ko-KR" dirty="0" smtClean="0"/>
              <a:t>the ISP.</a:t>
            </a:r>
          </a:p>
          <a:p>
            <a:r>
              <a:rPr lang="en-US" altLang="ko-KR" dirty="0"/>
              <a:t>However, moving the NAT function from customer to ISP raises security </a:t>
            </a:r>
            <a:r>
              <a:rPr lang="en-US" altLang="ko-KR" dirty="0" smtClean="0"/>
              <a:t>concerns</a:t>
            </a:r>
          </a:p>
          <a:p>
            <a:r>
              <a:rPr lang="en-US" altLang="ko-KR" dirty="0"/>
              <a:t>SPNAT can help with the IPv4 address depletion problem, but IPv6 is viewed as the ultimate solution.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23019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1873</Words>
  <Application>Microsoft Office PowerPoint</Application>
  <PresentationFormat>화면 슬라이드 쇼(4:3)</PresentationFormat>
  <Paragraphs>151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맑은 고딕</vt:lpstr>
      <vt:lpstr>Arial</vt:lpstr>
      <vt:lpstr>Office 테마</vt:lpstr>
      <vt:lpstr>Section 7.3: Network Address Translation</vt:lpstr>
      <vt:lpstr>7.3 Network Address Translation</vt:lpstr>
      <vt:lpstr>7.3 Network Address Translation</vt:lpstr>
      <vt:lpstr>7.3 Network Address Translation</vt:lpstr>
      <vt:lpstr>7.3.1. Traditional NAT: Basic NAT and NAPT</vt:lpstr>
      <vt:lpstr>7.3.1. Traditional NAT: Basic NAT and NAPT</vt:lpstr>
      <vt:lpstr>7.3.1. Traditional NAT: Basic NAT and NAPT</vt:lpstr>
      <vt:lpstr>7.3.1.1. NAT and TCP</vt:lpstr>
      <vt:lpstr>7.3.1.1. NAT and TCP</vt:lpstr>
      <vt:lpstr>7.3.1.1. NAT and TCP</vt:lpstr>
      <vt:lpstr>7.3.1.2. NAT and UDP</vt:lpstr>
      <vt:lpstr>7.3.1.4. NAT and ICMP</vt:lpstr>
      <vt:lpstr>7.3.1.6. NAT and Multicast</vt:lpstr>
      <vt:lpstr>7.3.1.7. NAT and IPv6</vt:lpstr>
      <vt:lpstr>7.3.1.7. NAT and IPv6</vt:lpstr>
      <vt:lpstr>7.3.2. Address and Port Translation Behavior</vt:lpstr>
      <vt:lpstr>7.3.2. Address and Port Translation Behavior</vt:lpstr>
      <vt:lpstr>7.3.2. Address and Port Translation Behavior</vt:lpstr>
      <vt:lpstr>7.3.3. Filtering Behavior</vt:lpstr>
      <vt:lpstr>7.3.4. Servers behind NATs</vt:lpstr>
      <vt:lpstr>7.3.5. Hairpinning and NAT Loopback</vt:lpstr>
      <vt:lpstr>7.3.6. NAT Editors</vt:lpstr>
      <vt:lpstr>7.3.7. Service Provider NAT (SPNAT) and Service Provider IPv6 Transition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유재정</cp:lastModifiedBy>
  <cp:revision>57</cp:revision>
  <dcterms:created xsi:type="dcterms:W3CDTF">2006-10-05T04:04:58Z</dcterms:created>
  <dcterms:modified xsi:type="dcterms:W3CDTF">2015-10-27T14:47:39Z</dcterms:modified>
</cp:coreProperties>
</file>