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68" r:id="rId15"/>
    <p:sldId id="271" r:id="rId16"/>
    <p:sldId id="280" r:id="rId17"/>
    <p:sldId id="272" r:id="rId18"/>
    <p:sldId id="273" r:id="rId19"/>
    <p:sldId id="274" r:id="rId20"/>
    <p:sldId id="281" r:id="rId21"/>
    <p:sldId id="275" r:id="rId22"/>
    <p:sldId id="276" r:id="rId23"/>
    <p:sldId id="277" r:id="rId24"/>
    <p:sldId id="278" r:id="rId25"/>
    <p:sldId id="279" r:id="rId26"/>
  </p:sldIdLst>
  <p:sldSz cx="9144000" cy="6858000" type="screen4x3"/>
  <p:notesSz cx="10234613" cy="7099300"/>
  <p:custDataLst>
    <p:tags r:id="rId29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D4"/>
    <a:srgbClr val="6969CD"/>
    <a:srgbClr val="EAEAEA"/>
    <a:srgbClr val="B2B2B2"/>
    <a:srgbClr val="93AEFB"/>
    <a:srgbClr val="AABFFC"/>
    <a:srgbClr val="E2C442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03" autoAdjust="0"/>
    <p:restoredTop sz="92934" autoAdjust="0"/>
  </p:normalViewPr>
  <p:slideViewPr>
    <p:cSldViewPr snapToGrid="0">
      <p:cViewPr>
        <p:scale>
          <a:sx n="75" d="100"/>
          <a:sy n="75" d="100"/>
        </p:scale>
        <p:origin x="-2580" y="-7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21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138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  <a:ea typeface="굴림" charset="-127"/>
              </a:defRPr>
            </a:lvl1pPr>
          </a:lstStyle>
          <a:p>
            <a:fld id="{1F19F2C2-2AF5-4007-A222-3919E81A0AA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55593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73575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</a:defRPr>
            </a:lvl1pPr>
          </a:lstStyle>
          <a:p>
            <a:endParaRPr lang="de-DE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51525" y="0"/>
            <a:ext cx="4357688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</a:defRPr>
            </a:lvl1pPr>
          </a:lstStyle>
          <a:p>
            <a:endParaRPr lang="de-DE"/>
          </a:p>
        </p:txBody>
      </p:sp>
      <p:sp>
        <p:nvSpPr>
          <p:cNvPr id="186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332163" y="546100"/>
            <a:ext cx="3557587" cy="2668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77950" y="3378200"/>
            <a:ext cx="745648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57988"/>
            <a:ext cx="4473575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charset="0"/>
              </a:defRPr>
            </a:lvl1pPr>
          </a:lstStyle>
          <a:p>
            <a:endParaRPr lang="de-DE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51525" y="6757988"/>
            <a:ext cx="435768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charset="0"/>
              </a:defRPr>
            </a:lvl1pPr>
          </a:lstStyle>
          <a:p>
            <a:fld id="{26F538D7-F14D-49AB-895A-B43D2C65E5F9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41403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EA89C4-FCDC-4969-98DC-BB2A26B0727F}" type="slidenum">
              <a:rPr lang="de-DE"/>
              <a:pPr/>
              <a:t>1</a:t>
            </a:fld>
            <a:endParaRPr lang="de-DE"/>
          </a:p>
        </p:txBody>
      </p:sp>
      <p:sp>
        <p:nvSpPr>
          <p:cNvPr id="402434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715AEC-1806-4281-ADC6-495F2558CEF1}" type="slidenum">
              <a:rPr lang="de-DE"/>
              <a:pPr/>
              <a:t>3</a:t>
            </a:fld>
            <a:endParaRPr lang="de-DE"/>
          </a:p>
        </p:txBody>
      </p:sp>
      <p:sp>
        <p:nvSpPr>
          <p:cNvPr id="40448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3751B8-1F8C-4FDE-A298-4A34F36C91C2}" type="slidenum">
              <a:rPr lang="de-DE"/>
              <a:pPr/>
              <a:t>16</a:t>
            </a:fld>
            <a:endParaRPr lang="de-DE"/>
          </a:p>
        </p:txBody>
      </p:sp>
      <p:sp>
        <p:nvSpPr>
          <p:cNvPr id="4372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618D83-9AB9-469D-B373-DBE742AD412F}" type="slidenum">
              <a:rPr lang="de-DE"/>
              <a:pPr/>
              <a:t>20</a:t>
            </a:fld>
            <a:endParaRPr lang="de-DE"/>
          </a:p>
        </p:txBody>
      </p:sp>
      <p:sp>
        <p:nvSpPr>
          <p:cNvPr id="4392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400175"/>
            <a:ext cx="7772400" cy="1143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de-DE" noProof="0" smtClean="0"/>
              <a:t>Klicken Sie, um </a:t>
            </a:r>
            <a:r>
              <a:rPr lang="en-US" altLang="ko-KR" noProof="0" smtClean="0"/>
              <a:t>das</a:t>
            </a:r>
            <a:r>
              <a:rPr lang="de-DE" noProof="0" smtClean="0"/>
              <a:t> Titelformat zu bearbeiten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5088" y="2933700"/>
            <a:ext cx="6400800" cy="205263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/>
            </a:lvl1pPr>
          </a:lstStyle>
          <a:p>
            <a:pPr lvl="0"/>
            <a:r>
              <a:rPr lang="de-DE" noProof="0" smtClean="0"/>
              <a:t>Klicken </a:t>
            </a:r>
            <a:r>
              <a:rPr lang="en-US" altLang="ko-KR" noProof="0" smtClean="0"/>
              <a:t>Sie</a:t>
            </a:r>
            <a:r>
              <a:rPr lang="de-DE" noProof="0" smtClean="0"/>
              <a:t>, um das Format des Untertitelmasters zu bearbeiten</a:t>
            </a:r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3124200" y="596265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>
                <a:latin typeface="Tahoma" charset="0"/>
                <a:ea typeface="굴림" charset="-127"/>
              </a:rPr>
              <a:t>Computer Networks Group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de-DE" sz="1800">
                <a:latin typeface="Tahoma" charset="0"/>
              </a:rPr>
              <a:t>Universität Paderborn</a:t>
            </a:r>
            <a:endParaRPr lang="en-US" altLang="ko-KR" sz="1800">
              <a:latin typeface="Tahoma" charset="0"/>
              <a:ea typeface="굴림" charset="-127"/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750888" y="2220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512763" y="2752725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49519" name="Picture 15" descr="uni-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5967413"/>
            <a:ext cx="6572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6C7BE-EEF3-47A4-9642-C557D0F74D5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93293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7EAD1-98E5-4798-832C-C0D65B1F747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6744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CD881B-0B52-4EDD-BBA3-46B8D038137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28117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B3A7E6-3066-49BD-9BC5-714F0B7EE9A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82350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C0C02-A78E-49ED-85FF-40988FA949C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799903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574606-D1AA-4EB1-815E-E363E84F2E3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66286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5A5CE6-925A-47E7-A114-0EE96F73801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19176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13C26-BD89-49D0-ACBB-36C72F1EE13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679920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E91DBC-536B-4CFF-8FF5-6423E12E530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9976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11963" y="150813"/>
            <a:ext cx="2132012" cy="59547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2750" y="150813"/>
            <a:ext cx="6246813" cy="59547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1257D0-CEFF-469A-9BED-E5F13B05D3C0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1375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150813"/>
            <a:ext cx="8531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das Titelformat zu bearbeiten</a:t>
            </a: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14400"/>
            <a:ext cx="8488362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die Formate des Vorlagentextes zu bearbeiten</a:t>
            </a:r>
          </a:p>
          <a:p>
            <a:pPr lvl="1"/>
            <a:r>
              <a:rPr lang="en-US" altLang="ko-KR" smtClean="0"/>
              <a:t>Zweite Ebene</a:t>
            </a:r>
          </a:p>
          <a:p>
            <a:pPr lvl="2"/>
            <a:r>
              <a:rPr lang="en-US" altLang="ko-KR" smtClean="0"/>
              <a:t>Dritte Ebene</a:t>
            </a:r>
          </a:p>
          <a:p>
            <a:pPr lvl="3"/>
            <a:r>
              <a:rPr lang="en-US" altLang="ko-KR" smtClean="0"/>
              <a:t>Vierte Ebene</a:t>
            </a:r>
          </a:p>
          <a:p>
            <a:pPr lvl="4"/>
            <a:r>
              <a:rPr lang="en-US" altLang="ko-KR" smtClean="0"/>
              <a:t>Fünfte Ebene</a:t>
            </a:r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319088" y="252413"/>
            <a:ext cx="0" cy="6921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157163" y="784225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157163" y="6240463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6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340475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a typeface="굴림" charset="-127"/>
              </a:defRPr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148507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1250" y="6340475"/>
            <a:ext cx="567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charset="-127"/>
              </a:defRPr>
            </a:lvl1pPr>
          </a:lstStyle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14850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340475"/>
            <a:ext cx="6667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9DB0CDC8-ECE7-4EDD-BEAB-7B2FCD82F8E5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48510" name="Picture 30" descr="uni-logo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515938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857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2pPr>
      <a:lvl3pPr marL="12382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>
          <a:solidFill>
            <a:schemeClr val="tx1"/>
          </a:solidFill>
          <a:latin typeface="+mn-lt"/>
        </a:defRPr>
      </a:lvl3pPr>
      <a:lvl4pPr marL="1619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4pPr>
      <a:lvl5pPr marL="2000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5pPr>
      <a:lvl6pPr marL="24574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6pPr>
      <a:lvl7pPr marL="29146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7pPr>
      <a:lvl8pPr marL="33718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8pPr>
      <a:lvl9pPr marL="38290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982663"/>
            <a:ext cx="7772400" cy="1560512"/>
          </a:xfrm>
        </p:spPr>
        <p:txBody>
          <a:bodyPr/>
          <a:lstStyle/>
          <a:p>
            <a:r>
              <a:rPr lang="de-DE"/>
              <a:t>Ad hoc and Sensor Networks</a:t>
            </a:r>
            <a:br>
              <a:rPr lang="de-DE"/>
            </a:br>
            <a:r>
              <a:rPr lang="en-US" altLang="ko-KR">
                <a:ea typeface="굴림" charset="-127"/>
              </a:rPr>
              <a:t>Chapter 6: Link layer protocols</a:t>
            </a:r>
            <a:endParaRPr lang="de-DE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Holger Karl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C4D133-673B-4BCA-98C2-A5391B4B2898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Goals of this chapter – Link layer tasks in general </a:t>
            </a:r>
          </a:p>
        </p:txBody>
      </p:sp>
      <p:sp>
        <p:nvSpPr>
          <p:cNvPr id="412676" name="Rectangle 4"/>
          <p:cNvSpPr>
            <a:spLocks noChangeArrowheads="1"/>
          </p:cNvSpPr>
          <p:nvPr/>
        </p:nvSpPr>
        <p:spPr bwMode="auto">
          <a:xfrm>
            <a:off x="730250" y="974725"/>
            <a:ext cx="1239838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12677" name="Rectangle 5"/>
          <p:cNvSpPr>
            <a:spLocks noChangeArrowheads="1"/>
          </p:cNvSpPr>
          <p:nvPr/>
        </p:nvSpPr>
        <p:spPr bwMode="auto">
          <a:xfrm>
            <a:off x="730250" y="1790700"/>
            <a:ext cx="1757363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412678" name="Rectangle 6"/>
          <p:cNvSpPr>
            <a:spLocks noChangeArrowheads="1"/>
          </p:cNvSpPr>
          <p:nvPr/>
        </p:nvSpPr>
        <p:spPr bwMode="auto">
          <a:xfrm>
            <a:off x="730250" y="3743325"/>
            <a:ext cx="2519363" cy="366713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ko-KR" altLang="en-US"/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Framing – group bit sequence into packets/frames</a:t>
            </a:r>
          </a:p>
          <a:p>
            <a:pPr lvl="1"/>
            <a:r>
              <a:rPr lang="en-US" altLang="ko-KR">
                <a:ea typeface="굴림" charset="-127"/>
              </a:rPr>
              <a:t>Important: format, size</a:t>
            </a:r>
          </a:p>
          <a:p>
            <a:r>
              <a:rPr lang="en-US" altLang="ko-KR">
                <a:ea typeface="굴림" charset="-127"/>
              </a:rPr>
              <a:t>Error control – make sure that the sent bits arrive and no other</a:t>
            </a:r>
          </a:p>
          <a:p>
            <a:pPr lvl="1"/>
            <a:r>
              <a:rPr lang="en-US" altLang="ko-KR">
                <a:ea typeface="굴림" charset="-127"/>
              </a:rPr>
              <a:t>Forward and backward error control</a:t>
            </a:r>
          </a:p>
          <a:p>
            <a:r>
              <a:rPr lang="en-US" altLang="ko-KR">
                <a:ea typeface="굴림" charset="-127"/>
              </a:rPr>
              <a:t>Flow control – ensure that a fast sender does not overrun its slow(er) receiver</a:t>
            </a:r>
          </a:p>
          <a:p>
            <a:r>
              <a:rPr lang="en-US" altLang="ko-KR">
                <a:ea typeface="굴림" charset="-127"/>
              </a:rPr>
              <a:t>Link management – discovery and manage links to neighbors </a:t>
            </a:r>
          </a:p>
          <a:p>
            <a:pPr lvl="1"/>
            <a:r>
              <a:rPr lang="en-US" altLang="ko-KR">
                <a:ea typeface="굴림" charset="-127"/>
              </a:rPr>
              <a:t>Do not use a neighbor at any cost, only if link is good enough </a:t>
            </a: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Understand the issues involved in turning the radio communication between two neighboring nodes into a somewhat reliable </a:t>
            </a:r>
            <a:r>
              <a:rPr lang="en-US" altLang="ko-KR" b="1" i="1">
                <a:ea typeface="굴림" charset="-127"/>
              </a:rPr>
              <a:t>link</a:t>
            </a:r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6" grpId="0" animBg="1"/>
      <p:bldP spid="412677" grpId="0" animBg="1"/>
      <p:bldP spid="41267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BB71A-AF76-46AC-9B5A-AB41749D5B69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Error control</a:t>
            </a:r>
          </a:p>
          <a:p>
            <a:r>
              <a:rPr lang="en-US" altLang="ko-KR">
                <a:ea typeface="굴림" charset="-127"/>
              </a:rPr>
              <a:t>Framing</a:t>
            </a:r>
          </a:p>
          <a:p>
            <a:r>
              <a:rPr lang="en-US" altLang="ko-KR">
                <a:ea typeface="굴림" charset="-127"/>
              </a:rPr>
              <a:t>Link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5FAE0-772E-4CE4-93B5-EACC681DFCDB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Error control</a:t>
            </a:r>
          </a:p>
        </p:txBody>
      </p:sp>
      <p:sp>
        <p:nvSpPr>
          <p:cNvPr id="414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Error control has to ensure that data transport is </a:t>
            </a:r>
          </a:p>
          <a:p>
            <a:pPr lvl="1"/>
            <a:r>
              <a:rPr lang="en-US" altLang="ko-KR">
                <a:ea typeface="굴림" charset="-127"/>
              </a:rPr>
              <a:t>Error-free – deliver exactly the sent bits/packets</a:t>
            </a:r>
          </a:p>
          <a:p>
            <a:pPr lvl="1"/>
            <a:r>
              <a:rPr lang="en-US" altLang="ko-KR">
                <a:ea typeface="굴림" charset="-127"/>
              </a:rPr>
              <a:t>In-sequence – deliver them in the original order</a:t>
            </a:r>
          </a:p>
          <a:p>
            <a:pPr lvl="1"/>
            <a:r>
              <a:rPr lang="en-US" altLang="ko-KR">
                <a:ea typeface="굴림" charset="-127"/>
              </a:rPr>
              <a:t>Duplicate-free – and at most once </a:t>
            </a:r>
          </a:p>
          <a:p>
            <a:pPr lvl="1"/>
            <a:r>
              <a:rPr lang="en-US" altLang="ko-KR">
                <a:ea typeface="굴림" charset="-127"/>
              </a:rPr>
              <a:t>Loss-free – and at least once </a:t>
            </a:r>
          </a:p>
          <a:p>
            <a:r>
              <a:rPr lang="en-US" altLang="ko-KR">
                <a:ea typeface="굴림" charset="-127"/>
              </a:rPr>
              <a:t>Causes: fading, interference, loss of bit synchronization, …</a:t>
            </a:r>
          </a:p>
          <a:p>
            <a:pPr lvl="1"/>
            <a:r>
              <a:rPr lang="en-US" altLang="ko-KR">
                <a:ea typeface="굴림" charset="-127"/>
              </a:rPr>
              <a:t>Results in bit errors, bursty, sometimes heavy-tailed runs (see physical layer chapter)</a:t>
            </a:r>
          </a:p>
          <a:p>
            <a:pPr lvl="1"/>
            <a:r>
              <a:rPr lang="en-US" altLang="ko-KR">
                <a:ea typeface="굴림" charset="-127"/>
              </a:rPr>
              <a:t>In wireless, sometimes quite high average bit error rates – 10</a:t>
            </a:r>
            <a:r>
              <a:rPr lang="en-US" altLang="ko-KR" baseline="30000">
                <a:ea typeface="굴림" charset="-127"/>
              </a:rPr>
              <a:t>-2</a:t>
            </a:r>
            <a:r>
              <a:rPr lang="en-US" altLang="ko-KR">
                <a:ea typeface="굴림" charset="-127"/>
              </a:rPr>
              <a:t> … 10</a:t>
            </a:r>
            <a:r>
              <a:rPr lang="en-US" altLang="ko-KR" baseline="30000">
                <a:ea typeface="굴림" charset="-127"/>
              </a:rPr>
              <a:t>-4</a:t>
            </a:r>
            <a:r>
              <a:rPr lang="en-US" altLang="ko-KR">
                <a:ea typeface="굴림" charset="-127"/>
              </a:rPr>
              <a:t> possible!</a:t>
            </a:r>
          </a:p>
          <a:p>
            <a:r>
              <a:rPr lang="en-US" altLang="ko-KR">
                <a:ea typeface="굴림" charset="-127"/>
              </a:rPr>
              <a:t>Approaches</a:t>
            </a:r>
          </a:p>
          <a:p>
            <a:pPr lvl="1"/>
            <a:r>
              <a:rPr lang="en-US" altLang="ko-KR">
                <a:ea typeface="굴림" charset="-127"/>
              </a:rPr>
              <a:t>Backward error control – ARQ</a:t>
            </a:r>
          </a:p>
          <a:p>
            <a:pPr lvl="1"/>
            <a:r>
              <a:rPr lang="en-US" altLang="ko-KR">
                <a:ea typeface="굴림" charset="-127"/>
              </a:rPr>
              <a:t>Forward error control – FEC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2BABC-C9A8-4647-A8E9-3B1ADE4BF7FE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Backward error control – ARQ </a:t>
            </a:r>
          </a:p>
        </p:txBody>
      </p:sp>
      <p:sp>
        <p:nvSpPr>
          <p:cNvPr id="41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Basic procedure (a quick recap)</a:t>
            </a:r>
          </a:p>
          <a:p>
            <a:pPr lvl="1"/>
            <a:r>
              <a:rPr lang="en-US" altLang="ko-KR">
                <a:ea typeface="굴림" charset="-127"/>
              </a:rPr>
              <a:t>Put header information around the payload</a:t>
            </a:r>
          </a:p>
          <a:p>
            <a:pPr lvl="1"/>
            <a:r>
              <a:rPr lang="en-US" altLang="ko-KR">
                <a:ea typeface="굴림" charset="-127"/>
              </a:rPr>
              <a:t>Compute a checksum and add it to the packet</a:t>
            </a:r>
          </a:p>
          <a:p>
            <a:pPr lvl="2"/>
            <a:r>
              <a:rPr lang="en-US" altLang="ko-KR">
                <a:ea typeface="굴림" charset="-127"/>
              </a:rPr>
              <a:t>Typically: Cyclic redundancy check (CRC), quick, low overhead, low residual error rate</a:t>
            </a:r>
          </a:p>
          <a:p>
            <a:pPr lvl="1"/>
            <a:r>
              <a:rPr lang="en-US" altLang="ko-KR">
                <a:ea typeface="굴림" charset="-127"/>
              </a:rPr>
              <a:t>Provide feedback from receiver to sender</a:t>
            </a:r>
          </a:p>
          <a:p>
            <a:pPr lvl="2"/>
            <a:r>
              <a:rPr lang="en-US" altLang="ko-KR">
                <a:ea typeface="굴림" charset="-127"/>
              </a:rPr>
              <a:t>Send </a:t>
            </a:r>
            <a:r>
              <a:rPr lang="en-US" altLang="ko-KR" b="1" i="1">
                <a:ea typeface="굴림" charset="-127"/>
              </a:rPr>
              <a:t>positive </a:t>
            </a:r>
            <a:r>
              <a:rPr lang="en-US" altLang="ko-KR">
                <a:ea typeface="굴림" charset="-127"/>
              </a:rPr>
              <a:t>or </a:t>
            </a:r>
            <a:r>
              <a:rPr lang="en-US" altLang="ko-KR" b="1" i="1">
                <a:ea typeface="굴림" charset="-127"/>
              </a:rPr>
              <a:t>negative acknowledgement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Sender uses timer to detect that acknowledgements have not arrived</a:t>
            </a:r>
          </a:p>
          <a:p>
            <a:pPr lvl="2"/>
            <a:r>
              <a:rPr lang="en-US" altLang="ko-KR">
                <a:ea typeface="굴림" charset="-127"/>
              </a:rPr>
              <a:t>Assumes packet has not arrived</a:t>
            </a:r>
          </a:p>
          <a:p>
            <a:pPr lvl="2"/>
            <a:r>
              <a:rPr lang="en-US" altLang="ko-KR">
                <a:ea typeface="굴림" charset="-127"/>
              </a:rPr>
              <a:t>Optimal timer setting? </a:t>
            </a:r>
          </a:p>
          <a:p>
            <a:pPr lvl="1"/>
            <a:r>
              <a:rPr lang="en-US" altLang="ko-KR">
                <a:ea typeface="굴림" charset="-127"/>
              </a:rPr>
              <a:t>If sender infers that a packet has not been received correctly, sender can retransmit it </a:t>
            </a:r>
          </a:p>
          <a:p>
            <a:pPr lvl="2"/>
            <a:r>
              <a:rPr lang="en-US" altLang="ko-KR">
                <a:ea typeface="굴림" charset="-127"/>
              </a:rPr>
              <a:t>What is maximum number of retransmission attempts? If bounded, at best a semi-reliable protocols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1FFEEE-8EA0-483E-A6F9-FF75EB52AF8D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Standard ARQ protocols</a:t>
            </a:r>
          </a:p>
        </p:txBody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Alternating bit – at most one packet outstanding, single bit sequence number</a:t>
            </a:r>
          </a:p>
          <a:p>
            <a:r>
              <a:rPr lang="en-US" altLang="ko-KR">
                <a:ea typeface="굴림" charset="-127"/>
              </a:rPr>
              <a:t>Go-back N – send up to N packets, if a packet has not been acknowledged when timer goes off, retransmit all unacknowledged packets</a:t>
            </a:r>
          </a:p>
          <a:p>
            <a:r>
              <a:rPr lang="en-US" altLang="ko-KR">
                <a:ea typeface="굴림" charset="-127"/>
              </a:rPr>
              <a:t>Selective Repeat – when timer goes off, only send that particular packet </a:t>
            </a: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FC88D-03C4-41F1-914D-A01EDBF8CA5C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How to use acknowledgements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Be careful about ACKs from different layers</a:t>
            </a:r>
          </a:p>
          <a:p>
            <a:pPr lvl="1"/>
            <a:r>
              <a:rPr lang="en-US" altLang="ko-KR">
                <a:ea typeface="굴림" charset="-127"/>
              </a:rPr>
              <a:t>A MAC ACK (e.g., S-MAC) does not necessarily imply buffer space in the link layer</a:t>
            </a:r>
          </a:p>
          <a:p>
            <a:pPr lvl="1"/>
            <a:r>
              <a:rPr lang="en-US" altLang="ko-KR">
                <a:ea typeface="굴림" charset="-127"/>
              </a:rPr>
              <a:t>On the other hand, having both MAC and link layer ACKs is a waste</a:t>
            </a:r>
          </a:p>
          <a:p>
            <a:r>
              <a:rPr lang="en-US" altLang="ko-KR">
                <a:ea typeface="굴림" charset="-127"/>
              </a:rPr>
              <a:t>Do not (necessarily) acknowledge every packet – use cumulative ACKs</a:t>
            </a:r>
          </a:p>
          <a:p>
            <a:pPr lvl="1"/>
            <a:r>
              <a:rPr lang="en-US" altLang="ko-KR">
                <a:ea typeface="굴림" charset="-127"/>
              </a:rPr>
              <a:t>Tradeoff against buffer space </a:t>
            </a:r>
          </a:p>
          <a:p>
            <a:pPr lvl="1"/>
            <a:r>
              <a:rPr lang="en-US" altLang="ko-KR">
                <a:ea typeface="굴림" charset="-127"/>
              </a:rPr>
              <a:t>Tradeoff against number of negative ACKs to send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DC0B-0A8C-4550-B2CC-735A130A7A61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418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When to retransmit</a:t>
            </a:r>
          </a:p>
        </p:txBody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Assuming sender has decided to retransmit a packet – when to do so? </a:t>
            </a:r>
          </a:p>
          <a:p>
            <a:pPr lvl="1"/>
            <a:r>
              <a:rPr lang="en-US" altLang="ko-KR">
                <a:ea typeface="굴림" charset="-127"/>
              </a:rPr>
              <a:t>In a BSC channel, any time is as good as any </a:t>
            </a:r>
          </a:p>
          <a:p>
            <a:pPr lvl="1"/>
            <a:r>
              <a:rPr lang="en-US" altLang="ko-KR">
                <a:ea typeface="굴림" charset="-127"/>
              </a:rPr>
              <a:t>In fading channels, try to avoid bad channel states – postpone transmissions</a:t>
            </a:r>
          </a:p>
          <a:p>
            <a:pPr lvl="1"/>
            <a:r>
              <a:rPr lang="en-US" altLang="ko-KR">
                <a:ea typeface="굴림" charset="-127"/>
              </a:rPr>
              <a:t>Instead (e.g.): send a packet to another node if in queue (exploit multi-user diversity) </a:t>
            </a:r>
          </a:p>
          <a:p>
            <a:r>
              <a:rPr lang="en-US" altLang="ko-KR">
                <a:ea typeface="굴림" charset="-127"/>
              </a:rPr>
              <a:t>How long to wait? </a:t>
            </a:r>
          </a:p>
          <a:p>
            <a:pPr lvl="1"/>
            <a:r>
              <a:rPr lang="en-US" altLang="ko-KR">
                <a:ea typeface="굴림" charset="-127"/>
              </a:rPr>
              <a:t>Example solution: Probing protocol</a:t>
            </a:r>
          </a:p>
          <a:p>
            <a:pPr lvl="1"/>
            <a:r>
              <a:rPr lang="en-US" altLang="ko-KR">
                <a:ea typeface="굴림" charset="-127"/>
              </a:rPr>
              <a:t>Idea: reflect channel state by two protocol modes, “normal” and “probing”</a:t>
            </a:r>
          </a:p>
          <a:p>
            <a:pPr lvl="1"/>
            <a:r>
              <a:rPr lang="en-US" altLang="ko-KR">
                <a:ea typeface="굴림" charset="-127"/>
              </a:rPr>
              <a:t>When error occurs, go from normal to probing mode</a:t>
            </a:r>
          </a:p>
          <a:p>
            <a:pPr lvl="1"/>
            <a:r>
              <a:rPr lang="en-US" altLang="ko-KR">
                <a:ea typeface="굴림" charset="-127"/>
              </a:rPr>
              <a:t>In probing mode, periodically send short packets (acknowledged by receiver) – when successful, go to normal mode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52997-05F9-49F5-BE65-781EDE4DB879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Forward error control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Idea: Endow symbols in a packet with additional redundancy to withstand a limited amount of random permutations</a:t>
            </a:r>
          </a:p>
          <a:p>
            <a:pPr lvl="1"/>
            <a:r>
              <a:rPr lang="en-US" altLang="ko-KR">
                <a:ea typeface="굴림" charset="-127"/>
              </a:rPr>
              <a:t>Additionally: interleaving – change order of symbols to withstand burst errors </a:t>
            </a:r>
          </a:p>
        </p:txBody>
      </p:sp>
      <p:graphicFrame>
        <p:nvGraphicFramePr>
          <p:cNvPr id="419844" name="Object 4"/>
          <p:cNvGraphicFramePr>
            <a:graphicFrameLocks noChangeAspect="1"/>
          </p:cNvGraphicFramePr>
          <p:nvPr/>
        </p:nvGraphicFramePr>
        <p:xfrm>
          <a:off x="930275" y="2914650"/>
          <a:ext cx="7143750" cy="300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45" name="Visio" r:id="rId3" imgW="7143560" imgH="3008376" progId="Visio.Drawing.11">
                  <p:embed/>
                </p:oleObj>
              </mc:Choice>
              <mc:Fallback>
                <p:oleObj name="Visio" r:id="rId3" imgW="7143560" imgH="3008376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2914650"/>
                        <a:ext cx="7143750" cy="3008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602800-3109-4E95-9DD6-248E7F8569BE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420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Block-coded FEC </a:t>
            </a:r>
          </a:p>
        </p:txBody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Level of redundancy: </a:t>
            </a:r>
            <a:r>
              <a:rPr lang="en-US" altLang="ko-KR" b="1" i="1">
                <a:ea typeface="굴림" charset="-127"/>
              </a:rPr>
              <a:t>blocks of symbols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Block: k p-ary source symbols (not necessarily just bits)</a:t>
            </a:r>
          </a:p>
          <a:p>
            <a:pPr lvl="1"/>
            <a:r>
              <a:rPr lang="en-US" altLang="ko-KR">
                <a:ea typeface="굴림" charset="-127"/>
              </a:rPr>
              <a:t>Encoded into n q-ary channel symbols</a:t>
            </a:r>
          </a:p>
          <a:p>
            <a:r>
              <a:rPr lang="en-US" altLang="ko-KR">
                <a:ea typeface="굴림" charset="-127"/>
              </a:rPr>
              <a:t>Injective mapping (</a:t>
            </a:r>
            <a:r>
              <a:rPr lang="en-US" altLang="ko-KR" b="1" i="1">
                <a:ea typeface="굴림" charset="-127"/>
              </a:rPr>
              <a:t>code) </a:t>
            </a:r>
            <a:r>
              <a:rPr lang="en-US" altLang="ko-KR">
                <a:ea typeface="굴림" charset="-127"/>
              </a:rPr>
              <a:t>of p</a:t>
            </a:r>
            <a:r>
              <a:rPr lang="en-US" altLang="ko-KR" baseline="30000">
                <a:ea typeface="굴림" charset="-127"/>
              </a:rPr>
              <a:t>k</a:t>
            </a:r>
            <a:r>
              <a:rPr lang="en-US" altLang="ko-KR">
                <a:ea typeface="굴림" charset="-127"/>
              </a:rPr>
              <a:t> source symbols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q</a:t>
            </a:r>
            <a:r>
              <a:rPr lang="en-US" altLang="ko-KR" baseline="30000">
                <a:ea typeface="굴림" charset="-127"/>
              </a:rPr>
              <a:t>n</a:t>
            </a:r>
            <a:r>
              <a:rPr lang="en-US" altLang="ko-KR">
                <a:ea typeface="굴림" charset="-127"/>
              </a:rPr>
              <a:t> channel symbols</a:t>
            </a:r>
          </a:p>
          <a:p>
            <a:r>
              <a:rPr lang="en-US" altLang="ko-KR" b="1" i="1">
                <a:ea typeface="굴림" charset="-127"/>
              </a:rPr>
              <a:t>Code rate</a:t>
            </a:r>
            <a:r>
              <a:rPr lang="en-US" altLang="ko-KR">
                <a:ea typeface="굴림" charset="-127"/>
              </a:rPr>
              <a:t>: (k ld p) / (n ld q)</a:t>
            </a:r>
          </a:p>
          <a:p>
            <a:pPr lvl="1"/>
            <a:r>
              <a:rPr lang="en-US" altLang="ko-KR">
                <a:ea typeface="굴림" charset="-127"/>
              </a:rPr>
              <a:t>When p=q=2: k/n is code rate</a:t>
            </a:r>
          </a:p>
          <a:p>
            <a:r>
              <a:rPr lang="en-US" altLang="ko-KR">
                <a:ea typeface="굴림" charset="-127"/>
              </a:rPr>
              <a:t>For p=q=2: Hamming bound – code can correct up to t bit errors only if </a:t>
            </a:r>
          </a:p>
          <a:p>
            <a:pPr lvl="1"/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Codes for (n,k,t) do not always exist </a:t>
            </a:r>
          </a:p>
        </p:txBody>
      </p:sp>
      <p:pic>
        <p:nvPicPr>
          <p:cNvPr id="420868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825" y="4437063"/>
            <a:ext cx="2544763" cy="102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A674F-F75D-4506-878C-D9B51E035FFD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Popular block codes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Popular examples</a:t>
            </a:r>
          </a:p>
          <a:p>
            <a:pPr lvl="1"/>
            <a:r>
              <a:rPr lang="en-US" altLang="ko-KR">
                <a:ea typeface="굴림" charset="-127"/>
              </a:rPr>
              <a:t>Reed-Solomon codes (RS)</a:t>
            </a:r>
          </a:p>
          <a:p>
            <a:pPr lvl="1"/>
            <a:r>
              <a:rPr lang="en-US" altLang="ko-KR">
                <a:ea typeface="굴림" charset="-127"/>
              </a:rPr>
              <a:t>Bose-Chaudhuri-Hocquenghem codes (BCH) 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Energy consumption</a:t>
            </a:r>
          </a:p>
          <a:p>
            <a:pPr lvl="1"/>
            <a:r>
              <a:rPr lang="en-US" altLang="ko-KR">
                <a:ea typeface="굴림" charset="-127"/>
              </a:rPr>
              <a:t>E.g., BCH encoding: negligible overhead (linear-feedback shift register)</a:t>
            </a:r>
          </a:p>
          <a:p>
            <a:pPr lvl="1"/>
            <a:r>
              <a:rPr lang="en-US" altLang="ko-KR">
                <a:ea typeface="굴림" charset="-127"/>
              </a:rPr>
              <a:t>BCH decoding: depends on block length and Hamming distance (n, t as on last slide)</a:t>
            </a: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Similar for RS codes</a:t>
            </a:r>
          </a:p>
        </p:txBody>
      </p:sp>
      <p:pic>
        <p:nvPicPr>
          <p:cNvPr id="421895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" y="4405313"/>
            <a:ext cx="8277225" cy="59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A28FA-2DE2-4CF0-AB4A-D84AB92EDAA0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Convolutional codes </a:t>
            </a:r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Code rate: ratio of k user bits mapped onto n coded bits</a:t>
            </a:r>
          </a:p>
          <a:p>
            <a:r>
              <a:rPr lang="en-US" altLang="ko-KR">
                <a:ea typeface="굴림" charset="-127"/>
              </a:rPr>
              <a:t>Constraint length K determines </a:t>
            </a:r>
            <a:r>
              <a:rPr lang="en-US" altLang="ko-KR" b="1" i="1">
                <a:ea typeface="굴림" charset="-127"/>
              </a:rPr>
              <a:t>coding gain</a:t>
            </a:r>
          </a:p>
          <a:p>
            <a:r>
              <a:rPr lang="en-US" altLang="ko-KR">
                <a:ea typeface="굴림" charset="-127"/>
              </a:rPr>
              <a:t>Energy</a:t>
            </a:r>
          </a:p>
          <a:p>
            <a:pPr lvl="1"/>
            <a:r>
              <a:rPr lang="en-US" altLang="ko-KR">
                <a:ea typeface="굴림" charset="-127"/>
              </a:rPr>
              <a:t>Encoding: cheap</a:t>
            </a:r>
          </a:p>
          <a:p>
            <a:pPr lvl="1"/>
            <a:r>
              <a:rPr lang="en-US" altLang="ko-KR">
                <a:ea typeface="굴림" charset="-127"/>
              </a:rPr>
              <a:t>Decoding: Viterbi algorithm, energy &amp; memory depends exponentially (!) on constraint length 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  <p:graphicFrame>
        <p:nvGraphicFramePr>
          <p:cNvPr id="423940" name="Object 4"/>
          <p:cNvGraphicFramePr>
            <a:graphicFrameLocks noChangeAspect="1"/>
          </p:cNvGraphicFramePr>
          <p:nvPr/>
        </p:nvGraphicFramePr>
        <p:xfrm>
          <a:off x="1812925" y="812800"/>
          <a:ext cx="5740400" cy="263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41" name="Visio" r:id="rId3" imgW="6299454" imgH="2892362" progId="Visio.Drawing.11">
                  <p:embed/>
                </p:oleObj>
              </mc:Choice>
              <mc:Fallback>
                <p:oleObj name="Visio" r:id="rId3" imgW="6299454" imgH="2892362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925" y="812800"/>
                        <a:ext cx="5740400" cy="2635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4CAC3-D2BA-42DA-B63B-1FA866C3944D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424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Energy consumption of convolutional codes</a:t>
            </a:r>
          </a:p>
        </p:txBody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2514600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Tradeoff between coding energy and reduced transmission power (coding gain)</a:t>
            </a:r>
          </a:p>
          <a:p>
            <a:r>
              <a:rPr lang="en-US" altLang="ko-KR">
                <a:ea typeface="굴림" charset="-127"/>
              </a:rPr>
              <a:t>Overall: block codes tend to be more energy-efficient </a:t>
            </a:r>
          </a:p>
        </p:txBody>
      </p:sp>
      <p:pic>
        <p:nvPicPr>
          <p:cNvPr id="424964" name="Picture 4" descr="link-layer-min_9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8163" y="977900"/>
            <a:ext cx="5762625" cy="5124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4965" name="AutoShape 5"/>
          <p:cNvSpPr>
            <a:spLocks/>
          </p:cNvSpPr>
          <p:nvPr/>
        </p:nvSpPr>
        <p:spPr bwMode="auto">
          <a:xfrm>
            <a:off x="7472363" y="6032500"/>
            <a:ext cx="1671637" cy="609600"/>
          </a:xfrm>
          <a:prstGeom prst="accentCallout1">
            <a:avLst>
              <a:gd name="adj1" fmla="val 18750"/>
              <a:gd name="adj2" fmla="val -4560"/>
              <a:gd name="adj3" fmla="val -11199"/>
              <a:gd name="adj4" fmla="val -26403"/>
            </a:avLst>
          </a:prstGeom>
          <a:noFill/>
          <a:ln w="12700">
            <a:solidFill>
              <a:srgbClr val="003065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altLang="ko-KR">
                <a:ea typeface="굴림" charset="-127"/>
              </a:rPr>
              <a:t>RESIDUAL bit error prob.!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3D216-2FF2-4D09-9EDC-67477D055F69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422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Comparison: FEC vs. ARQ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3184525" cy="5191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FEC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Constant overhead for each packet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Not (easily) possible to adapt to changing channel characteristics 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ARQ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Overhead only when errors occurred (expect for ACK, always needed)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Both schemes have their uses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hybrid schemes</a:t>
            </a:r>
          </a:p>
          <a:p>
            <a:pPr lvl="1"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charset="-127"/>
            </a:endParaRPr>
          </a:p>
        </p:txBody>
      </p:sp>
      <p:pic>
        <p:nvPicPr>
          <p:cNvPr id="422919" name="Picture 7" descr="b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958850"/>
            <a:ext cx="6100762" cy="457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2920" name="Text Box 8"/>
          <p:cNvSpPr txBox="1">
            <a:spLocks noChangeArrowheads="1"/>
          </p:cNvSpPr>
          <p:nvPr/>
        </p:nvSpPr>
        <p:spPr bwMode="auto">
          <a:xfrm>
            <a:off x="3827463" y="5538788"/>
            <a:ext cx="508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BCH + unlimited number of retransmissions</a:t>
            </a:r>
          </a:p>
        </p:txBody>
      </p:sp>
      <p:sp>
        <p:nvSpPr>
          <p:cNvPr id="422921" name="Text Box 9"/>
          <p:cNvSpPr txBox="1">
            <a:spLocks noChangeArrowheads="1"/>
          </p:cNvSpPr>
          <p:nvPr/>
        </p:nvSpPr>
        <p:spPr bwMode="auto">
          <a:xfrm rot="-5400000">
            <a:off x="1983582" y="2936081"/>
            <a:ext cx="3459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Relative energy consumption</a:t>
            </a:r>
          </a:p>
        </p:txBody>
      </p:sp>
      <p:sp>
        <p:nvSpPr>
          <p:cNvPr id="422922" name="Text Box 10"/>
          <p:cNvSpPr txBox="1">
            <a:spLocks noChangeArrowheads="1"/>
          </p:cNvSpPr>
          <p:nvPr/>
        </p:nvSpPr>
        <p:spPr bwMode="auto">
          <a:xfrm>
            <a:off x="5849938" y="722313"/>
            <a:ext cx="31146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t: error correction capacity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3674-17E1-4CDE-B51B-4DE5388C4475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427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Power control on a link level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Further controllable parameter: transmission power </a:t>
            </a:r>
          </a:p>
          <a:p>
            <a:pPr lvl="1"/>
            <a:r>
              <a:rPr lang="en-US" altLang="ko-KR">
                <a:ea typeface="굴림" charset="-127"/>
              </a:rPr>
              <a:t>Higher power, lower error rates – less FEC/ARQ necessary</a:t>
            </a:r>
          </a:p>
          <a:p>
            <a:pPr lvl="1"/>
            <a:r>
              <a:rPr lang="en-US" altLang="ko-KR">
                <a:ea typeface="굴림" charset="-127"/>
              </a:rPr>
              <a:t>Lower power, higher error rates – higher FEC necessary</a:t>
            </a:r>
          </a:p>
          <a:p>
            <a:r>
              <a:rPr lang="en-US" altLang="ko-KR">
                <a:ea typeface="굴림" charset="-127"/>
              </a:rPr>
              <a:t>Tradeoff!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C5F7BB-ABC6-4B1B-86F7-E030780A0823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436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43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Error control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Framing</a:t>
            </a:r>
          </a:p>
          <a:p>
            <a:r>
              <a:rPr lang="en-US" altLang="ko-KR">
                <a:ea typeface="굴림" charset="-127"/>
              </a:rPr>
              <a:t>Link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8F7FE-BB24-4783-8671-4A45BD5A365F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428046" name="Rectangle 14"/>
          <p:cNvSpPr>
            <a:spLocks noChangeArrowheads="1"/>
          </p:cNvSpPr>
          <p:nvPr/>
        </p:nvSpPr>
        <p:spPr bwMode="auto">
          <a:xfrm>
            <a:off x="4156075" y="0"/>
            <a:ext cx="5364163" cy="7019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Frame, packet size</a:t>
            </a:r>
          </a:p>
        </p:txBody>
      </p:sp>
      <p:sp>
        <p:nvSpPr>
          <p:cNvPr id="428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3733800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Small packets: low packet error rate, high packetization overhead</a:t>
            </a:r>
          </a:p>
          <a:p>
            <a:r>
              <a:rPr lang="en-US" altLang="ko-KR">
                <a:ea typeface="굴림" charset="-127"/>
              </a:rPr>
              <a:t>Large packets: high packet error rate, low overhead</a:t>
            </a:r>
          </a:p>
          <a:p>
            <a:r>
              <a:rPr lang="en-US" altLang="ko-KR">
                <a:ea typeface="굴림" charset="-127"/>
              </a:rPr>
              <a:t>Depends on bit error rate, energy consumption per transmitted bit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Notation: h(overhead, payload size, BER)</a:t>
            </a:r>
          </a:p>
        </p:txBody>
      </p:sp>
      <p:pic>
        <p:nvPicPr>
          <p:cNvPr id="428043" name="Picture 11" descr="bl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0"/>
            <a:ext cx="4556125" cy="341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8045" name="Picture 13" descr="b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0888" y="3421063"/>
            <a:ext cx="4583112" cy="343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AEEA89-DB22-49B4-80F5-05B3AC1E5007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429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Dynamically adapt frame length</a:t>
            </a:r>
          </a:p>
        </p:txBody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For known bit error rate (BER), optimal frame length is easy to determine</a:t>
            </a:r>
          </a:p>
          <a:p>
            <a:r>
              <a:rPr lang="en-US" altLang="ko-KR">
                <a:ea typeface="굴림" charset="-127"/>
              </a:rPr>
              <a:t>Problem: how to estimate BER? </a:t>
            </a:r>
          </a:p>
          <a:p>
            <a:pPr lvl="1"/>
            <a:r>
              <a:rPr lang="en-US" altLang="ko-KR">
                <a:ea typeface="굴림" charset="-127"/>
              </a:rPr>
              <a:t>Collect channel state information at the receiver (RSSI, FEC decoder information, …) </a:t>
            </a:r>
          </a:p>
          <a:p>
            <a:pPr lvl="1"/>
            <a:r>
              <a:rPr lang="en-US" altLang="ko-KR">
                <a:ea typeface="굴림" charset="-127"/>
              </a:rPr>
              <a:t>Example: Use number of attempts T required to transmit the last M packets as an estimator of the packet error rate (assuming a BSC) </a:t>
            </a:r>
          </a:p>
          <a:p>
            <a:pPr lvl="2"/>
            <a:r>
              <a:rPr lang="en-US" altLang="ko-KR">
                <a:ea typeface="굴림" charset="-127"/>
              </a:rPr>
              <a:t>Details: homework assignment</a:t>
            </a:r>
          </a:p>
          <a:p>
            <a:r>
              <a:rPr lang="en-US" altLang="ko-KR">
                <a:ea typeface="굴림" charset="-127"/>
              </a:rPr>
              <a:t>Second problem: how long are observations valid/how should they be aged? </a:t>
            </a:r>
          </a:p>
          <a:p>
            <a:pPr lvl="1"/>
            <a:r>
              <a:rPr lang="en-US" altLang="ko-KR">
                <a:ea typeface="굴림" charset="-127"/>
              </a:rPr>
              <a:t>Only recent past is – if anything at all – somewhat credible 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7D9BC-E403-411F-88F0-8086A1F52139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2400">
                <a:ea typeface="굴림" charset="-127"/>
              </a:rPr>
              <a:t>Putting it together: ARQ, FEC, frame length optimization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Applying ARQ, FEC (both block and convolutional codes), frame length optimization to a Rayleigh fading channel</a:t>
            </a:r>
          </a:p>
          <a:p>
            <a:pPr lvl="1"/>
            <a:r>
              <a:rPr lang="en-US" altLang="ko-KR">
                <a:ea typeface="굴림" charset="-127"/>
              </a:rPr>
              <a:t>Channel modeled as Gilbert-Elliot </a:t>
            </a:r>
          </a:p>
          <a:p>
            <a:endParaRPr lang="en-US" altLang="ko-KR">
              <a:ea typeface="굴림" charset="-127"/>
            </a:endParaRPr>
          </a:p>
        </p:txBody>
      </p:sp>
      <p:pic>
        <p:nvPicPr>
          <p:cNvPr id="430085" name="Picture 5" descr="link-layer-lettieri_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368550"/>
            <a:ext cx="8210550" cy="370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DBB0F-8F45-4747-AF30-EA21E3359008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438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Error control</a:t>
            </a:r>
          </a:p>
          <a:p>
            <a:r>
              <a:rPr lang="en-US" altLang="ko-KR">
                <a:ea typeface="굴림" charset="-127"/>
              </a:rPr>
              <a:t>Framing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Link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9FDFEF-A7FF-4074-9E25-D9B99E0D51A7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431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Link management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Goal: decide to which neighbors that are </a:t>
            </a:r>
            <a:r>
              <a:rPr lang="en-US" altLang="ko-KR" i="1">
                <a:ea typeface="굴림" charset="-127"/>
              </a:rPr>
              <a:t>more or less</a:t>
            </a:r>
            <a:r>
              <a:rPr lang="en-US" altLang="ko-KR">
                <a:ea typeface="굴림" charset="-127"/>
              </a:rPr>
              <a:t> reachable a link should be established</a:t>
            </a:r>
          </a:p>
          <a:p>
            <a:pPr lvl="1"/>
            <a:r>
              <a:rPr lang="en-US" altLang="ko-KR">
                <a:ea typeface="굴림" charset="-127"/>
              </a:rPr>
              <a:t>Problem: communication quality fluctuates, far away neighbors can be costly to talk to, error-prone, quality can only be estimated</a:t>
            </a:r>
          </a:p>
          <a:p>
            <a:r>
              <a:rPr lang="en-US" altLang="ko-KR">
                <a:ea typeface="굴림" charset="-127"/>
              </a:rPr>
              <a:t>Establish a </a:t>
            </a:r>
            <a:r>
              <a:rPr lang="en-US" altLang="ko-KR" b="1" i="1">
                <a:ea typeface="굴림" charset="-127"/>
              </a:rPr>
              <a:t>neighborhood table</a:t>
            </a:r>
            <a:r>
              <a:rPr lang="en-US" altLang="ko-KR">
                <a:ea typeface="굴림" charset="-127"/>
              </a:rPr>
              <a:t> for each node</a:t>
            </a:r>
          </a:p>
          <a:p>
            <a:pPr lvl="1"/>
            <a:r>
              <a:rPr lang="en-US" altLang="ko-KR">
                <a:ea typeface="굴림" charset="-127"/>
              </a:rPr>
              <a:t>Partially automatically constructed by MAC protocols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6E4CF-E11C-4094-8FCB-A24485D73A76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Link quality characteristics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4870450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Expected: simple, circular shape of “region of communication” – not realistic</a:t>
            </a:r>
          </a:p>
          <a:p>
            <a:r>
              <a:rPr lang="en-US" altLang="ko-KR">
                <a:ea typeface="굴림" charset="-127"/>
              </a:rPr>
              <a:t>Instead: </a:t>
            </a:r>
          </a:p>
          <a:p>
            <a:pPr lvl="1"/>
            <a:r>
              <a:rPr lang="en-US" altLang="ko-KR">
                <a:ea typeface="굴림" charset="-127"/>
              </a:rPr>
              <a:t>Correlation between distance and loss rate is weak; iso-loss-lines are not circular but irregular</a:t>
            </a:r>
          </a:p>
          <a:p>
            <a:pPr lvl="1"/>
            <a:r>
              <a:rPr lang="en-US" altLang="ko-KR">
                <a:ea typeface="굴림" charset="-127"/>
              </a:rPr>
              <a:t>Asymmetric links are relatively frequent (up to 15%)</a:t>
            </a:r>
          </a:p>
          <a:p>
            <a:pPr lvl="1"/>
            <a:r>
              <a:rPr lang="en-US" altLang="ko-KR">
                <a:ea typeface="굴림" charset="-127"/>
              </a:rPr>
              <a:t>Significant short-term PER variations even for stationary nodes</a:t>
            </a:r>
          </a:p>
        </p:txBody>
      </p:sp>
      <p:pic>
        <p:nvPicPr>
          <p:cNvPr id="432132" name="Picture 4" descr="link-layer-ganesan_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0038" y="890588"/>
            <a:ext cx="3505200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A2D49C-EF5F-46DD-9CA1-821F116A013D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Three regions of communication 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3084512" cy="5191125"/>
          </a:xfrm>
        </p:spPr>
        <p:txBody>
          <a:bodyPr/>
          <a:lstStyle/>
          <a:p>
            <a:r>
              <a:rPr lang="en-US" altLang="ko-KR" b="1" i="1">
                <a:ea typeface="굴림" charset="-127"/>
              </a:rPr>
              <a:t>Effective region</a:t>
            </a:r>
            <a:r>
              <a:rPr lang="en-US" altLang="ko-KR">
                <a:ea typeface="굴림" charset="-127"/>
              </a:rPr>
              <a:t>: PER consistently  &lt; 10%</a:t>
            </a:r>
          </a:p>
          <a:p>
            <a:r>
              <a:rPr lang="en-US" altLang="ko-KR" b="1" i="1">
                <a:ea typeface="굴림" charset="-127"/>
              </a:rPr>
              <a:t>Transitional region: </a:t>
            </a:r>
            <a:r>
              <a:rPr lang="en-US" altLang="ko-KR">
                <a:ea typeface="굴림" charset="-127"/>
              </a:rPr>
              <a:t>anything in between, with large variation for nodes at same distance</a:t>
            </a:r>
            <a:endParaRPr lang="en-US" altLang="ko-KR" b="1" i="1">
              <a:ea typeface="굴림" charset="-127"/>
            </a:endParaRPr>
          </a:p>
          <a:p>
            <a:r>
              <a:rPr lang="en-US" altLang="ko-KR" b="1" i="1">
                <a:ea typeface="굴림" charset="-127"/>
              </a:rPr>
              <a:t>Poor region</a:t>
            </a:r>
            <a:r>
              <a:rPr lang="en-US" altLang="ko-KR">
                <a:ea typeface="굴림" charset="-127"/>
              </a:rPr>
              <a:t>: PER well beyond 90% </a:t>
            </a:r>
          </a:p>
        </p:txBody>
      </p:sp>
      <p:pic>
        <p:nvPicPr>
          <p:cNvPr id="433156" name="Picture 4" descr="link-layer-woo_1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0" y="1157288"/>
            <a:ext cx="5378450" cy="425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E678F9-3C75-4210-89C4-340CACC19E52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434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Link quality estimation</a:t>
            </a:r>
          </a:p>
        </p:txBody>
      </p:sp>
      <p:sp>
        <p:nvSpPr>
          <p:cNvPr id="43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How to estimate, on-line, in the field, the actual link quality?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Requirements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Precision – estimator should give the statistically correct result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Agility – estimator should react quickly to changes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Stability – estimator should not be influenced by short aberrations 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Efficiency – Active or passive estimator</a:t>
            </a:r>
          </a:p>
          <a:p>
            <a:pPr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Example: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WMEWMA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only estimates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at fixed intervals</a:t>
            </a:r>
          </a:p>
        </p:txBody>
      </p:sp>
      <p:graphicFrame>
        <p:nvGraphicFramePr>
          <p:cNvPr id="434180" name="Object 4"/>
          <p:cNvGraphicFramePr>
            <a:graphicFrameLocks noChangeAspect="1"/>
          </p:cNvGraphicFramePr>
          <p:nvPr/>
        </p:nvGraphicFramePr>
        <p:xfrm>
          <a:off x="2103438" y="3429000"/>
          <a:ext cx="546735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4185" name="Visio" r:id="rId4" imgW="6381686" imgH="1243711" progId="Visio.Drawing.11">
                  <p:embed/>
                </p:oleObj>
              </mc:Choice>
              <mc:Fallback>
                <p:oleObj name="Visio" r:id="rId4" imgW="6381686" imgH="1243711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3438" y="3429000"/>
                        <a:ext cx="5467350" cy="106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algn="ctr">
                            <a:solidFill>
                              <a:srgbClr val="003065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4184" name="Picture 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4751388"/>
            <a:ext cx="5502275" cy="1344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6: Link layer protocols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25F063-EFDE-42DA-8814-76721FDB979E}" type="slidenum">
              <a:rPr lang="en-US" altLang="ko-KR"/>
              <a:pPr/>
              <a:t>25</a:t>
            </a:fld>
            <a:endParaRPr lang="en-US" altLang="ko-KR"/>
          </a:p>
        </p:txBody>
      </p:sp>
      <p:sp>
        <p:nvSpPr>
          <p:cNvPr id="435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Conclusion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Link layer combines traditional mechanisms</a:t>
            </a:r>
          </a:p>
          <a:p>
            <a:pPr lvl="1"/>
            <a:r>
              <a:rPr lang="en-US" altLang="ko-KR">
                <a:ea typeface="굴림" charset="-127"/>
              </a:rPr>
              <a:t>Framing, packet synchronization, flow control</a:t>
            </a:r>
          </a:p>
          <a:p>
            <a:pPr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	with relatively specific issues</a:t>
            </a:r>
          </a:p>
          <a:p>
            <a:pPr lvl="1"/>
            <a:r>
              <a:rPr lang="en-US" altLang="ko-KR">
                <a:ea typeface="굴림" charset="-127"/>
              </a:rPr>
              <a:t>Careful choice of error control mechanisms – tradeoffs between FEC &amp; ARQ &amp; transmission power &amp; packet size …</a:t>
            </a:r>
          </a:p>
          <a:p>
            <a:pPr lvl="1"/>
            <a:r>
              <a:rPr lang="en-US" altLang="ko-KR">
                <a:ea typeface="굴림" charset="-127"/>
              </a:rPr>
              <a:t>Link estimation and characterization 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434"/>
  <p:tag name="DEFAULTHEIGHT" val="39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begin{displaymath}&#10;  2^{n-k} \ge \sum_{i=0}^t {n \choose i}&#10;\end{displaymath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141"/>
  <p:tag name="PICTUREFILESIZE" val="1146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$&#10;  E_\mathrm{dec} = (2 n t + 2 t^2) \cdot (E_\mathrm{add} + E_\mathrm{mult})&#10;$$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349"/>
  <p:tag name="PICTUREFILESIZE" val="157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&#10;P_n = \alpha P_{n-1 } + (1-\alpha) \frac{r_n}{r_n + f_n}$\\&#10;$r_n$: received packets in interval\\&#10;$f_n$: packets identified as lost&#10;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311"/>
  <p:tag name="PICTUREFILESIZE" val="40638"/>
</p:tagLst>
</file>

<file path=ppt/theme/theme1.xml><?xml version="1.0" encoding="utf-8"?>
<a:theme xmlns:a="http://schemas.openxmlformats.org/drawingml/2006/main" name="hk1">
  <a:themeElements>
    <a:clrScheme name="hk1 8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h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k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8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hk1</Template>
  <TotalTime>25</TotalTime>
  <Words>1648</Words>
  <Application>Microsoft Office PowerPoint</Application>
  <PresentationFormat>화면 슬라이드 쇼(4:3)</PresentationFormat>
  <Paragraphs>256</Paragraphs>
  <Slides>25</Slides>
  <Notes>4</Notes>
  <HiddenSlides>0</HiddenSlides>
  <MMClips>0</MMClips>
  <ScaleCrop>false</ScaleCrop>
  <HeadingPairs>
    <vt:vector size="8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2" baseType="lpstr">
      <vt:lpstr>Arial</vt:lpstr>
      <vt:lpstr>Tahoma</vt:lpstr>
      <vt:lpstr>Symbol</vt:lpstr>
      <vt:lpstr>Wingdings</vt:lpstr>
      <vt:lpstr>cmsy10</vt:lpstr>
      <vt:lpstr>hk1</vt:lpstr>
      <vt:lpstr>Microsoft Visio Drawing</vt:lpstr>
      <vt:lpstr>Ad hoc and Sensor Networks Chapter 6: Link layer protocols</vt:lpstr>
      <vt:lpstr>Goals of this chapter – Link layer tasks in general </vt:lpstr>
      <vt:lpstr>Overview</vt:lpstr>
      <vt:lpstr>Error control</vt:lpstr>
      <vt:lpstr>Backward error control – ARQ </vt:lpstr>
      <vt:lpstr>Standard ARQ protocols</vt:lpstr>
      <vt:lpstr>How to use acknowledgements</vt:lpstr>
      <vt:lpstr>When to retransmit</vt:lpstr>
      <vt:lpstr>Forward error control</vt:lpstr>
      <vt:lpstr>Block-coded FEC </vt:lpstr>
      <vt:lpstr>Popular block codes</vt:lpstr>
      <vt:lpstr>Convolutional codes </vt:lpstr>
      <vt:lpstr>Energy consumption of convolutional codes</vt:lpstr>
      <vt:lpstr>Comparison: FEC vs. ARQ</vt:lpstr>
      <vt:lpstr>Power control on a link level</vt:lpstr>
      <vt:lpstr>Overview</vt:lpstr>
      <vt:lpstr>Frame, packet size</vt:lpstr>
      <vt:lpstr>Dynamically adapt frame length</vt:lpstr>
      <vt:lpstr>Putting it together: ARQ, FEC, frame length optimization</vt:lpstr>
      <vt:lpstr>Overview</vt:lpstr>
      <vt:lpstr>Link management</vt:lpstr>
      <vt:lpstr>Link quality characteristics</vt:lpstr>
      <vt:lpstr>Three regions of communication </vt:lpstr>
      <vt:lpstr>Link quality estimation</vt:lpstr>
      <vt:lpstr>Conclusion</vt:lpstr>
    </vt:vector>
  </TitlesOfParts>
  <Company>TU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Holger Karl</dc:creator>
  <cp:lastModifiedBy>hyogon</cp:lastModifiedBy>
  <cp:revision>106</cp:revision>
  <cp:lastPrinted>2002-01-28T12:49:24Z</cp:lastPrinted>
  <dcterms:created xsi:type="dcterms:W3CDTF">2005-02-22T08:40:05Z</dcterms:created>
  <dcterms:modified xsi:type="dcterms:W3CDTF">2013-03-01T04:25:06Z</dcterms:modified>
</cp:coreProperties>
</file>