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EADA0-8129-4F2B-B8BF-D995BFA3CEA5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F6849-68F7-44A8-94CA-A457A5642F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046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EADA0-8129-4F2B-B8BF-D995BFA3CEA5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F6849-68F7-44A8-94CA-A457A5642F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2508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EADA0-8129-4F2B-B8BF-D995BFA3CEA5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F6849-68F7-44A8-94CA-A457A5642F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9667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EADA0-8129-4F2B-B8BF-D995BFA3CEA5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F6849-68F7-44A8-94CA-A457A5642F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5942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EADA0-8129-4F2B-B8BF-D995BFA3CEA5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F6849-68F7-44A8-94CA-A457A5642F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5304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EADA0-8129-4F2B-B8BF-D995BFA3CEA5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F6849-68F7-44A8-94CA-A457A5642F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6700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EADA0-8129-4F2B-B8BF-D995BFA3CEA5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F6849-68F7-44A8-94CA-A457A5642F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7714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EADA0-8129-4F2B-B8BF-D995BFA3CEA5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F6849-68F7-44A8-94CA-A457A5642F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9376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EADA0-8129-4F2B-B8BF-D995BFA3CEA5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F6849-68F7-44A8-94CA-A457A5642F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8867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EADA0-8129-4F2B-B8BF-D995BFA3CEA5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F6849-68F7-44A8-94CA-A457A5642F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6224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EADA0-8129-4F2B-B8BF-D995BFA3CEA5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F6849-68F7-44A8-94CA-A457A5642F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8034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0EADA0-8129-4F2B-B8BF-D995BFA3CEA5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3F6849-68F7-44A8-94CA-A457A5642F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4866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12.2~12.3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/>
              <a:t>최호열</a:t>
            </a:r>
            <a:endParaRPr lang="en-US" altLang="ko-KR" dirty="0" smtClean="0"/>
          </a:p>
          <a:p>
            <a:r>
              <a:rPr lang="en-US" altLang="ko-KR" dirty="0" smtClean="0"/>
              <a:t>2015021524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10431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12.1 The TCP Service Model</a:t>
            </a:r>
            <a:endParaRPr lang="ko-KR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endParaRPr lang="en-US" altLang="ko-KR" dirty="0" smtClean="0"/>
              </a:p>
              <a:p>
                <a:r>
                  <a:rPr lang="en-US" altLang="ko-KR" dirty="0" smtClean="0"/>
                  <a:t>TCP </a:t>
                </a:r>
              </a:p>
              <a:p>
                <a:endParaRPr lang="en-US" altLang="ko-KR" dirty="0" smtClean="0"/>
              </a:p>
              <a:p>
                <a:pPr lvl="1"/>
                <a:r>
                  <a:rPr lang="en-US" altLang="ko-KR" dirty="0" smtClean="0"/>
                  <a:t>provides a </a:t>
                </a:r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/>
                      </a:rPr>
                      <m:t>𝑐𝑜𝑛𝑛𝑒𝑐𝑡𝑖𝑜𝑛</m:t>
                    </m:r>
                    <m:r>
                      <a:rPr lang="en-US" altLang="ko-KR" b="0" i="1" smtClean="0">
                        <a:latin typeface="Cambria Math"/>
                      </a:rPr>
                      <m:t>−</m:t>
                    </m:r>
                    <m:r>
                      <a:rPr lang="en-US" altLang="ko-KR" b="0" i="1" smtClean="0">
                        <a:latin typeface="Cambria Math"/>
                      </a:rPr>
                      <m:t>𝑜𝑟𝑖𝑒𝑛𝑡𝑒𝑑</m:t>
                    </m:r>
                    <m:r>
                      <a:rPr lang="en-US" altLang="ko-KR" b="0" i="1" smtClean="0">
                        <a:latin typeface="Cambria Math"/>
                      </a:rPr>
                      <m:t>, </m:t>
                    </m:r>
                  </m:oMath>
                </a14:m>
                <a:r>
                  <a:rPr lang="en-US" altLang="ko-KR" dirty="0" smtClean="0"/>
                  <a:t>reliable byte stream service</a:t>
                </a:r>
              </a:p>
              <a:p>
                <a:pPr lvl="1"/>
                <a:endParaRPr lang="en-US" altLang="ko-KR" dirty="0" smtClean="0"/>
              </a:p>
              <a:p>
                <a:pPr lvl="1"/>
                <a:r>
                  <a:rPr lang="en-US" altLang="ko-KR" dirty="0" smtClean="0"/>
                  <a:t>provides a byte stream abstraction to applications that use it</a:t>
                </a:r>
              </a:p>
              <a:p>
                <a:pPr lvl="1"/>
                <a:endParaRPr lang="en-US" altLang="ko-KR" dirty="0" smtClean="0"/>
              </a:p>
              <a:p>
                <a:pPr lvl="1"/>
                <a:r>
                  <a:rPr lang="en-US" altLang="ko-KR" dirty="0" smtClean="0"/>
                  <a:t>does no interpret the contents of the bytes in the byte stream at all</a:t>
                </a:r>
                <a:endParaRPr lang="ko-KR" altLang="en-US" dirty="0"/>
              </a:p>
            </p:txBody>
          </p:sp>
        </mc:Choice>
        <mc:Fallback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48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27285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12.2.2 Reliability in TCP</a:t>
            </a:r>
            <a:endParaRPr lang="ko-KR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endParaRPr lang="en-US" altLang="ko-KR" dirty="0" smtClean="0"/>
              </a:p>
              <a:p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/>
                      </a:rPr>
                      <m:t>𝑝𝑎𝑐𝑘𝑒𝑡𝑖𝑧𝑎𝑡𝑖𝑜𝑛</m:t>
                    </m:r>
                  </m:oMath>
                </a14:m>
                <a:endParaRPr lang="en-US" altLang="ko-KR" b="0" dirty="0" smtClean="0"/>
              </a:p>
              <a:p>
                <a:endParaRPr lang="en-US" altLang="ko-KR" dirty="0" smtClean="0"/>
              </a:p>
              <a:p>
                <a:r>
                  <a:rPr lang="en-US" altLang="ko-KR" dirty="0" smtClean="0"/>
                  <a:t>checksum</a:t>
                </a:r>
              </a:p>
              <a:p>
                <a:endParaRPr lang="en-US" altLang="ko-KR" dirty="0" smtClean="0"/>
              </a:p>
              <a:p>
                <a:r>
                  <a:rPr lang="en-US" altLang="ko-KR" dirty="0" smtClean="0"/>
                  <a:t>retransmission timer</a:t>
                </a:r>
              </a:p>
              <a:p>
                <a:endParaRPr lang="en-US" altLang="ko-KR" dirty="0" smtClean="0"/>
              </a:p>
              <a:p>
                <a:r>
                  <a:rPr lang="en-US" altLang="ko-KR" dirty="0" smtClean="0"/>
                  <a:t>acknowledgment</a:t>
                </a:r>
              </a:p>
              <a:p>
                <a:endParaRPr lang="en-US" altLang="ko-KR" dirty="0" smtClean="0"/>
              </a:p>
              <a:p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/>
                      </a:rPr>
                      <m:t>𝑓𝑢𝑙𝑙</m:t>
                    </m:r>
                    <m:r>
                      <a:rPr lang="en-US" altLang="ko-KR" b="0" i="1" smtClean="0">
                        <a:latin typeface="Cambria Math"/>
                      </a:rPr>
                      <m:t>−</m:t>
                    </m:r>
                    <m:r>
                      <a:rPr lang="en-US" altLang="ko-KR" b="0" i="1" smtClean="0">
                        <a:latin typeface="Cambria Math"/>
                      </a:rPr>
                      <m:t>𝑑𝑢𝑝𝑙𝑒𝑥</m:t>
                    </m:r>
                  </m:oMath>
                </a14:m>
                <a:r>
                  <a:rPr lang="ko-KR" altLang="en-US" dirty="0" smtClean="0"/>
                  <a:t> </a:t>
                </a:r>
                <a:r>
                  <a:rPr lang="en-US" altLang="ko-KR" dirty="0" smtClean="0"/>
                  <a:t>service</a:t>
                </a:r>
              </a:p>
              <a:p>
                <a:endParaRPr lang="en-US" altLang="ko-KR" dirty="0" smtClean="0"/>
              </a:p>
              <a:p>
                <a:r>
                  <a:rPr lang="en-US" altLang="ko-KR" dirty="0" smtClean="0"/>
                  <a:t>sequence numbers</a:t>
                </a:r>
              </a:p>
              <a:p>
                <a:pPr marL="0" indent="0">
                  <a:buNone/>
                </a:pPr>
                <a:endParaRPr lang="ko-KR" altLang="en-US" dirty="0"/>
              </a:p>
            </p:txBody>
          </p:sp>
        </mc:Choice>
        <mc:Fallback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815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835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12.3 TCP Header and Encapsulation</a:t>
            </a:r>
            <a:endParaRPr lang="ko-KR" alt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88840"/>
            <a:ext cx="8229600" cy="2565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657" y="4797152"/>
            <a:ext cx="7100686" cy="1017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9581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12.3 TCP Header and Encapsulation</a:t>
            </a:r>
            <a:endParaRPr lang="ko-KR" alt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00808"/>
            <a:ext cx="8229600" cy="3865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5760810"/>
            <a:ext cx="2285061" cy="258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95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12.3 TCP Header and Encapsulation</a:t>
            </a:r>
            <a:endParaRPr lang="ko-KR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endParaRPr lang="en-US" altLang="ko-KR" dirty="0" smtClean="0"/>
              </a:p>
              <a:p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/>
                      </a:rPr>
                      <m:t>𝑆𝑜𝑢𝑟𝑐𝑒</m:t>
                    </m:r>
                    <m:r>
                      <a:rPr lang="en-US" altLang="ko-KR" i="1" dirty="0" smtClean="0">
                        <a:latin typeface="Cambria Math"/>
                      </a:rPr>
                      <m:t> </m:t>
                    </m:r>
                    <m:r>
                      <a:rPr lang="en-US" altLang="ko-KR" i="1" dirty="0" smtClean="0">
                        <a:latin typeface="Cambria Math"/>
                      </a:rPr>
                      <m:t>𝑃𝑜𝑟𝑡</m:t>
                    </m:r>
                    <m:r>
                      <a:rPr lang="en-US" altLang="ko-KR" i="1" dirty="0" smtClean="0">
                        <a:latin typeface="Cambria Math"/>
                      </a:rPr>
                      <m:t>, </m:t>
                    </m:r>
                    <m:r>
                      <a:rPr lang="en-US" altLang="ko-KR" i="1" dirty="0" smtClean="0">
                        <a:latin typeface="Cambria Math"/>
                      </a:rPr>
                      <m:t>𝐷𝑒𝑠𝑡𝑖𝑛𝑎𝑡𝑖𝑜𝑛</m:t>
                    </m:r>
                    <m:r>
                      <a:rPr lang="en-US" altLang="ko-KR" i="1" dirty="0" smtClean="0">
                        <a:latin typeface="Cambria Math"/>
                      </a:rPr>
                      <m:t> </m:t>
                    </m:r>
                    <m:r>
                      <a:rPr lang="en-US" altLang="ko-KR" i="1" dirty="0" smtClean="0">
                        <a:latin typeface="Cambria Math"/>
                      </a:rPr>
                      <m:t>𝑃𝑜𝑟𝑡</m:t>
                    </m:r>
                  </m:oMath>
                </a14:m>
                <a:r>
                  <a:rPr lang="en-US" altLang="ko-KR" dirty="0" smtClean="0"/>
                  <a:t> field</a:t>
                </a:r>
              </a:p>
              <a:p>
                <a:endParaRPr lang="en-US" altLang="ko-KR" dirty="0" smtClean="0"/>
              </a:p>
              <a:p>
                <a:pPr lvl="1"/>
                <a:r>
                  <a:rPr lang="en-US" altLang="ko-KR" dirty="0"/>
                  <a:t>U</a:t>
                </a:r>
                <a:r>
                  <a:rPr lang="en-US" altLang="ko-KR" dirty="0" smtClean="0"/>
                  <a:t>niquely identify each connection, along with the source and destination IP address in the IP header</a:t>
                </a:r>
              </a:p>
              <a:p>
                <a:pPr lvl="1"/>
                <a:endParaRPr lang="en-US" altLang="ko-KR" dirty="0" smtClean="0"/>
              </a:p>
              <a:p>
                <a:pPr lvl="1"/>
                <a:r>
                  <a:rPr lang="en-US" altLang="ko-KR" dirty="0" smtClean="0"/>
                  <a:t>The combination of an IP address and a port number is sometimes called an </a:t>
                </a:r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/>
                      </a:rPr>
                      <m:t>𝑒𝑛𝑑𝑝𝑜𝑖𝑛𝑡</m:t>
                    </m:r>
                    <m:r>
                      <a:rPr lang="en-US" altLang="ko-KR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altLang="ko-KR" dirty="0" smtClean="0"/>
                  <a:t>or </a:t>
                </a:r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/>
                      </a:rPr>
                      <m:t>𝑠𝑜𝑐𝑘𝑒𝑡</m:t>
                    </m:r>
                  </m:oMath>
                </a14:m>
                <a:r>
                  <a:rPr lang="en-US" altLang="ko-KR" dirty="0" smtClean="0"/>
                  <a:t> in the TCP literature</a:t>
                </a:r>
              </a:p>
              <a:p>
                <a:pPr lvl="1"/>
                <a:endParaRPr lang="en-US" altLang="ko-KR" dirty="0" smtClean="0"/>
              </a:p>
              <a:p>
                <a:pPr lvl="1"/>
                <a:r>
                  <a:rPr lang="en-US" altLang="ko-KR" dirty="0" smtClean="0"/>
                  <a:t>It is a </a:t>
                </a:r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/>
                      </a:rPr>
                      <m:t>𝑝𝑎𝑖𝑟</m:t>
                    </m:r>
                  </m:oMath>
                </a14:m>
                <a:r>
                  <a:rPr lang="ko-KR" altLang="en-US" dirty="0" smtClean="0"/>
                  <a:t> </a:t>
                </a:r>
                <a:r>
                  <a:rPr lang="en-US" altLang="ko-KR" dirty="0" smtClean="0"/>
                  <a:t>of sockets or endpoints that uniquely identifies each TCP connection</a:t>
                </a:r>
                <a:endParaRPr lang="ko-KR" altLang="en-US" dirty="0"/>
              </a:p>
            </p:txBody>
          </p:sp>
        </mc:Choice>
        <mc:Fallback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1307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12.3 TCP Header and Encapsulation</a:t>
            </a:r>
            <a:endParaRPr lang="ko-KR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endParaRPr lang="en-US" altLang="ko-KR" b="0" i="1" dirty="0" smtClean="0">
                  <a:latin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en-US" altLang="ko-KR" b="0" i="1" dirty="0" smtClean="0">
                        <a:latin typeface="Cambria Math"/>
                      </a:rPr>
                      <m:t>𝑆𝑒𝑞𝑢𝑒𝑛𝑐𝑒</m:t>
                    </m:r>
                    <m:r>
                      <a:rPr lang="en-US" altLang="ko-KR" b="0" i="1" dirty="0" smtClean="0">
                        <a:latin typeface="Cambria Math"/>
                      </a:rPr>
                      <m:t> </m:t>
                    </m:r>
                    <m:r>
                      <a:rPr lang="en-US" altLang="ko-KR" b="0" i="1" dirty="0" smtClean="0">
                        <a:latin typeface="Cambria Math"/>
                      </a:rPr>
                      <m:t>𝑁𝑢𝑚𝑏𝑒𝑟</m:t>
                    </m:r>
                  </m:oMath>
                </a14:m>
                <a:r>
                  <a:rPr lang="en-US" altLang="ko-KR" dirty="0" smtClean="0"/>
                  <a:t> field</a:t>
                </a:r>
              </a:p>
              <a:p>
                <a:endParaRPr lang="en-US" altLang="ko-KR" dirty="0" smtClean="0"/>
              </a:p>
              <a:p>
                <a:pPr lvl="1"/>
                <a:r>
                  <a:rPr lang="en-US" altLang="ko-KR" dirty="0" smtClean="0"/>
                  <a:t>It identifies the byte in the stream of data from the sending TCP to the receiving TCP that the first byte of data in the containing segment represents</a:t>
                </a:r>
              </a:p>
              <a:p>
                <a:pPr lvl="1"/>
                <a:endParaRPr lang="en-US" altLang="ko-KR" dirty="0"/>
              </a:p>
              <a:p>
                <a:pPr lvl="1"/>
                <a:r>
                  <a:rPr lang="en-US" altLang="ko-KR" dirty="0" smtClean="0"/>
                  <a:t>32-bit unsigned number</a:t>
                </a:r>
              </a:p>
              <a:p>
                <a:pPr lvl="1"/>
                <a:endParaRPr lang="en-US" altLang="ko-KR" dirty="0"/>
              </a:p>
              <a:p>
                <a:pPr lvl="1"/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/>
                      </a:rPr>
                      <m:t>𝐴𝑐𝑘𝑛𝑜𝑤𝑙𝑒𝑑𝑔𝑚𝑒𝑛𝑡</m:t>
                    </m:r>
                    <m:r>
                      <a:rPr lang="en-US" altLang="ko-KR" b="0" i="1" smtClean="0">
                        <a:latin typeface="Cambria Math"/>
                      </a:rPr>
                      <m:t> </m:t>
                    </m:r>
                    <m:r>
                      <a:rPr lang="en-US" altLang="ko-KR" b="0" i="1" smtClean="0">
                        <a:latin typeface="Cambria Math"/>
                      </a:rPr>
                      <m:t>𝑁𝑢𝑚𝑏𝑒𝑟</m:t>
                    </m:r>
                    <m:r>
                      <a:rPr lang="en-US" altLang="ko-KR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altLang="ko-KR" dirty="0" smtClean="0"/>
                  <a:t>field contains the next sequence number that the sender of the acknowledgment expects to receive</a:t>
                </a:r>
              </a:p>
              <a:p>
                <a:pPr lvl="2"/>
                <a:r>
                  <a:rPr lang="en-US" altLang="ko-KR" dirty="0" smtClean="0"/>
                  <a:t>sequence number of the last successfully received byte of data plus 1</a:t>
                </a:r>
              </a:p>
              <a:p>
                <a:pPr lvl="2"/>
                <a:endParaRPr lang="en-US" altLang="ko-KR" dirty="0" smtClean="0"/>
              </a:p>
              <a:p>
                <a:pPr lvl="1"/>
                <a:r>
                  <a:rPr lang="en-US" altLang="ko-KR" dirty="0" smtClean="0"/>
                  <a:t>Valid only if the </a:t>
                </a:r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/>
                      </a:rPr>
                      <m:t>𝐴𝐶𝐾</m:t>
                    </m:r>
                  </m:oMath>
                </a14:m>
                <a:r>
                  <a:rPr lang="en-US" altLang="ko-KR" dirty="0" smtClean="0"/>
                  <a:t> bit field is on</a:t>
                </a:r>
              </a:p>
              <a:p>
                <a:pPr lvl="1"/>
                <a:endParaRPr lang="ko-KR" altLang="en-US" dirty="0"/>
              </a:p>
            </p:txBody>
          </p:sp>
        </mc:Choice>
        <mc:Fallback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815" r="-7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9794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12.3 TCP Header and Encapsulation</a:t>
            </a:r>
            <a:endParaRPr lang="ko-KR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endParaRPr lang="en-US" altLang="ko-KR" i="1" dirty="0" smtClean="0">
                  <a:latin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/>
                      </a:rPr>
                      <m:t>𝐴𝑐𝑘𝑛𝑜𝑤𝑙𝑒𝑑𝑔𝑚𝑒𝑛𝑡</m:t>
                    </m:r>
                    <m:r>
                      <a:rPr lang="en-US" altLang="ko-KR" i="1" dirty="0" smtClean="0">
                        <a:latin typeface="Cambria Math"/>
                      </a:rPr>
                      <m:t> </m:t>
                    </m:r>
                    <m:r>
                      <a:rPr lang="en-US" altLang="ko-KR" i="1" dirty="0" smtClean="0">
                        <a:latin typeface="Cambria Math"/>
                      </a:rPr>
                      <m:t>𝑁𝑢𝑚𝑏𝑒𝑟</m:t>
                    </m:r>
                  </m:oMath>
                </a14:m>
                <a:r>
                  <a:rPr lang="en-US" altLang="ko-KR" dirty="0" smtClean="0"/>
                  <a:t> field</a:t>
                </a:r>
              </a:p>
              <a:p>
                <a:endParaRPr lang="en-US" altLang="ko-KR" dirty="0" smtClean="0"/>
              </a:p>
              <a:p>
                <a:pPr lvl="1"/>
                <a:r>
                  <a:rPr lang="en-US" altLang="ko-KR" dirty="0" smtClean="0"/>
                  <a:t>To indicate the largest byte received in order at the receiver</a:t>
                </a:r>
              </a:p>
              <a:p>
                <a:pPr lvl="1"/>
                <a:endParaRPr lang="en-US" altLang="ko-KR" dirty="0" smtClean="0"/>
              </a:p>
              <a:p>
                <a:pPr lvl="1"/>
                <a:r>
                  <a:rPr lang="en-US" altLang="ko-KR" dirty="0" smtClean="0"/>
                  <a:t>Modern TCPs have a </a:t>
                </a:r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/>
                      </a:rPr>
                      <m:t>𝑠𝑒𝑙𝑒𝑐𝑡𝑖𝑣𝑒</m:t>
                    </m:r>
                    <m:r>
                      <a:rPr lang="en-US" altLang="ko-KR" b="0" i="1" smtClean="0">
                        <a:latin typeface="Cambria Math"/>
                      </a:rPr>
                      <m:t> </m:t>
                    </m:r>
                    <m:r>
                      <a:rPr lang="en-US" altLang="ko-KR" b="0" i="1" smtClean="0">
                        <a:latin typeface="Cambria Math"/>
                      </a:rPr>
                      <m:t>𝑎𝑐𝑘𝑛𝑜𝑤𝑙𝑒𝑑𝑔𝑚𝑒𝑛𝑡</m:t>
                    </m:r>
                  </m:oMath>
                </a14:m>
                <a:r>
                  <a:rPr lang="en-US" altLang="ko-KR" dirty="0" smtClean="0"/>
                  <a:t> (SACK) option that allows the receiver to indicate to the sender out-of-order data it has received correctly</a:t>
                </a:r>
              </a:p>
            </p:txBody>
          </p:sp>
        </mc:Choice>
        <mc:Fallback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r="-889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538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12.3 TCP Header and Encapsulation</a:t>
            </a:r>
            <a:endParaRPr lang="ko-KR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endParaRPr lang="en-US" altLang="ko-KR" i="1" dirty="0" smtClean="0">
                  <a:latin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/>
                      </a:rPr>
                      <m:t>𝐻𝑒𝑎𝑑𝑒𝑟</m:t>
                    </m:r>
                    <m:r>
                      <a:rPr lang="en-US" altLang="ko-KR" i="1" dirty="0" smtClean="0">
                        <a:latin typeface="Cambria Math"/>
                      </a:rPr>
                      <m:t> </m:t>
                    </m:r>
                    <m:r>
                      <a:rPr lang="en-US" altLang="ko-KR" i="1" dirty="0" smtClean="0">
                        <a:latin typeface="Cambria Math"/>
                      </a:rPr>
                      <m:t>𝐿𝑒𝑛𝑔𝑡h</m:t>
                    </m:r>
                  </m:oMath>
                </a14:m>
                <a:r>
                  <a:rPr lang="en-US" altLang="ko-KR" dirty="0" smtClean="0"/>
                  <a:t> field</a:t>
                </a:r>
              </a:p>
              <a:p>
                <a:endParaRPr lang="en-US" altLang="ko-KR" dirty="0" smtClean="0"/>
              </a:p>
              <a:p>
                <a:pPr lvl="1"/>
                <a:r>
                  <a:rPr lang="en-US" altLang="ko-KR" dirty="0" smtClean="0"/>
                  <a:t>It gives the length of the header in 32-bit words</a:t>
                </a:r>
              </a:p>
              <a:p>
                <a:pPr lvl="1"/>
                <a:endParaRPr lang="en-US" altLang="ko-KR" dirty="0"/>
              </a:p>
              <a:p>
                <a:pPr lvl="1"/>
                <a:r>
                  <a:rPr lang="en-US" altLang="ko-KR" dirty="0" smtClean="0"/>
                  <a:t>This is required because the length of the </a:t>
                </a:r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/>
                      </a:rPr>
                      <m:t>𝑜𝑝𝑡𝑖𝑜𝑛</m:t>
                    </m:r>
                  </m:oMath>
                </a14:m>
                <a:r>
                  <a:rPr lang="en-US" altLang="ko-KR" dirty="0" smtClean="0"/>
                  <a:t> field is variable</a:t>
                </a:r>
              </a:p>
              <a:p>
                <a:pPr lvl="1"/>
                <a:endParaRPr lang="en-US" altLang="ko-KR" dirty="0"/>
              </a:p>
              <a:p>
                <a:pPr lvl="1"/>
                <a:r>
                  <a:rPr lang="en-US" altLang="ko-KR" dirty="0" smtClean="0"/>
                  <a:t>With a 4-bit field, up to 60-byte header</a:t>
                </a:r>
              </a:p>
              <a:p>
                <a:pPr lvl="1"/>
                <a:endParaRPr lang="en-US" altLang="ko-KR" dirty="0"/>
              </a:p>
              <a:p>
                <a:pPr lvl="1"/>
                <a:r>
                  <a:rPr lang="en-US" altLang="ko-KR" dirty="0" smtClean="0"/>
                  <a:t>Without options, the size is 20 bytes</a:t>
                </a:r>
              </a:p>
            </p:txBody>
          </p:sp>
        </mc:Choice>
        <mc:Fallback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b="-2695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1858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12.3 TCP Header and Encapsulation</a:t>
            </a:r>
            <a:endParaRPr lang="ko-KR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55000" lnSpcReduction="20000"/>
              </a:bodyPr>
              <a:lstStyle/>
              <a:p>
                <a:endParaRPr lang="en-US" altLang="ko-KR" i="1" dirty="0" smtClean="0">
                  <a:latin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/>
                      </a:rPr>
                      <m:t>𝑒𝑖𝑔h𝑡</m:t>
                    </m:r>
                    <m:r>
                      <a:rPr lang="en-US" altLang="ko-KR" i="1" dirty="0" smtClean="0">
                        <a:latin typeface="Cambria Math"/>
                      </a:rPr>
                      <m:t> </m:t>
                    </m:r>
                    <m:r>
                      <a:rPr lang="en-US" altLang="ko-KR" i="1" dirty="0" smtClean="0">
                        <a:latin typeface="Cambria Math"/>
                      </a:rPr>
                      <m:t>𝑏𝑖𝑡</m:t>
                    </m:r>
                    <m:r>
                      <a:rPr lang="en-US" altLang="ko-KR" b="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altLang="ko-KR" dirty="0" smtClean="0"/>
                  <a:t>fields</a:t>
                </a:r>
              </a:p>
              <a:p>
                <a:endParaRPr lang="en-US" altLang="ko-KR" dirty="0" smtClean="0"/>
              </a:p>
              <a:p>
                <a:pPr lvl="1"/>
                <a:r>
                  <a:rPr lang="en-US" altLang="ko-KR" dirty="0" smtClean="0"/>
                  <a:t>CWR : Congestion Window Reduced</a:t>
                </a:r>
              </a:p>
              <a:p>
                <a:pPr lvl="1"/>
                <a:endParaRPr lang="en-US" altLang="ko-KR" dirty="0" smtClean="0"/>
              </a:p>
              <a:p>
                <a:pPr lvl="1"/>
                <a:r>
                  <a:rPr lang="en-US" altLang="ko-KR" dirty="0" smtClean="0"/>
                  <a:t>ECE : ECN Echo</a:t>
                </a:r>
              </a:p>
              <a:p>
                <a:pPr lvl="1"/>
                <a:endParaRPr lang="en-US" altLang="ko-KR" dirty="0" smtClean="0"/>
              </a:p>
              <a:p>
                <a:pPr lvl="1"/>
                <a:r>
                  <a:rPr lang="en-US" altLang="ko-KR" dirty="0" smtClean="0"/>
                  <a:t>URG : Urgent</a:t>
                </a:r>
              </a:p>
              <a:p>
                <a:pPr lvl="1"/>
                <a:endParaRPr lang="en-US" altLang="ko-KR" dirty="0" smtClean="0"/>
              </a:p>
              <a:p>
                <a:pPr lvl="1"/>
                <a:r>
                  <a:rPr lang="en-US" altLang="ko-KR" dirty="0" smtClean="0"/>
                  <a:t>ACK : Acknowledgment</a:t>
                </a:r>
              </a:p>
              <a:p>
                <a:pPr lvl="1"/>
                <a:endParaRPr lang="en-US" altLang="ko-KR" dirty="0" smtClean="0"/>
              </a:p>
              <a:p>
                <a:pPr lvl="1"/>
                <a:r>
                  <a:rPr lang="en-US" altLang="ko-KR" dirty="0" smtClean="0"/>
                  <a:t>PSH : Push</a:t>
                </a:r>
              </a:p>
              <a:p>
                <a:pPr lvl="1"/>
                <a:endParaRPr lang="en-US" altLang="ko-KR" dirty="0" smtClean="0"/>
              </a:p>
              <a:p>
                <a:pPr lvl="1"/>
                <a:r>
                  <a:rPr lang="en-US" altLang="ko-KR" dirty="0" smtClean="0"/>
                  <a:t>RST : Reset the connection</a:t>
                </a:r>
              </a:p>
              <a:p>
                <a:pPr lvl="1"/>
                <a:endParaRPr lang="en-US" altLang="ko-KR" dirty="0" smtClean="0"/>
              </a:p>
              <a:p>
                <a:pPr lvl="1"/>
                <a:r>
                  <a:rPr lang="en-US" altLang="ko-KR" dirty="0" smtClean="0"/>
                  <a:t>SYN : Synchronize sequence numbers to initiate a connection</a:t>
                </a:r>
              </a:p>
              <a:p>
                <a:pPr lvl="1"/>
                <a:endParaRPr lang="en-US" altLang="ko-KR" dirty="0" smtClean="0"/>
              </a:p>
              <a:p>
                <a:pPr lvl="1"/>
                <a:r>
                  <a:rPr lang="en-US" altLang="ko-KR" dirty="0" smtClean="0"/>
                  <a:t>FIN : The sender of the segment is finished sending to its peer</a:t>
                </a:r>
              </a:p>
              <a:p>
                <a:pPr lvl="1"/>
                <a:endParaRPr lang="en-US" altLang="ko-KR" dirty="0" smtClean="0"/>
              </a:p>
            </p:txBody>
          </p:sp>
        </mc:Choice>
        <mc:Fallback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3582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12.3 TCP Header and Encapsulation</a:t>
            </a:r>
            <a:endParaRPr lang="ko-KR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endParaRPr lang="en-US" altLang="ko-KR" b="0" i="1" dirty="0" smtClean="0">
                  <a:latin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/>
                      </a:rPr>
                      <m:t>𝑊𝑖𝑛𝑑𝑜𝑤</m:t>
                    </m:r>
                    <m:r>
                      <a:rPr lang="en-US" altLang="ko-KR" b="0" i="1" smtClean="0">
                        <a:latin typeface="Cambria Math"/>
                      </a:rPr>
                      <m:t> </m:t>
                    </m:r>
                    <m:r>
                      <a:rPr lang="en-US" altLang="ko-KR" b="0" i="1" smtClean="0">
                        <a:latin typeface="Cambria Math"/>
                      </a:rPr>
                      <m:t>𝑆𝑖𝑧𝑒</m:t>
                    </m:r>
                  </m:oMath>
                </a14:m>
                <a:r>
                  <a:rPr lang="en-US" altLang="ko-KR" dirty="0" smtClean="0"/>
                  <a:t> field</a:t>
                </a:r>
              </a:p>
              <a:p>
                <a:endParaRPr lang="en-US" altLang="ko-KR" dirty="0" smtClean="0"/>
              </a:p>
              <a:p>
                <a:pPr lvl="1"/>
                <a:r>
                  <a:rPr lang="en-US" altLang="ko-KR" dirty="0" smtClean="0"/>
                  <a:t>TCP’s flow control is provided by each end advertising a window size using this field</a:t>
                </a:r>
              </a:p>
              <a:p>
                <a:pPr lvl="1"/>
                <a:endParaRPr lang="en-US" altLang="ko-KR" dirty="0" smtClean="0"/>
              </a:p>
              <a:p>
                <a:pPr lvl="1"/>
                <a:r>
                  <a:rPr lang="en-US" altLang="ko-KR" dirty="0" smtClean="0"/>
                  <a:t>The number of bytes that the receiver is willing to accept</a:t>
                </a:r>
              </a:p>
              <a:p>
                <a:pPr lvl="1"/>
                <a:endParaRPr lang="en-US" altLang="ko-KR" dirty="0" smtClean="0"/>
              </a:p>
              <a:p>
                <a:pPr lvl="1"/>
                <a:r>
                  <a:rPr lang="en-US" altLang="ko-KR" dirty="0" smtClean="0"/>
                  <a:t>16-bit field, limiting the window to 65,535 bytes, and thereby limiting TCP’s throughput performance</a:t>
                </a:r>
              </a:p>
              <a:p>
                <a:pPr lvl="1"/>
                <a:endParaRPr lang="en-US" altLang="ko-KR" dirty="0" smtClean="0"/>
              </a:p>
            </p:txBody>
          </p:sp>
        </mc:Choice>
        <mc:Fallback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3582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12.3 TCP Header and Encapsulation</a:t>
            </a:r>
            <a:endParaRPr lang="ko-KR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endParaRPr lang="en-US" altLang="ko-KR" dirty="0" smtClean="0"/>
              </a:p>
              <a:p>
                <a:r>
                  <a:rPr lang="en-US" altLang="ko-KR" dirty="0" smtClean="0"/>
                  <a:t>TCP </a:t>
                </a:r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/>
                      </a:rPr>
                      <m:t>𝑐h𝑒𝑐𝑘𝑠𝑢𝑚</m:t>
                    </m:r>
                  </m:oMath>
                </a14:m>
                <a:r>
                  <a:rPr lang="en-US" altLang="ko-KR" dirty="0" smtClean="0"/>
                  <a:t> field</a:t>
                </a:r>
              </a:p>
              <a:p>
                <a:endParaRPr lang="en-US" altLang="ko-KR" dirty="0" smtClean="0"/>
              </a:p>
              <a:p>
                <a:pPr lvl="1"/>
                <a:r>
                  <a:rPr lang="en-US" altLang="ko-KR" dirty="0" smtClean="0"/>
                  <a:t>It covers the TCP header and data and some fields in the IP header, using a pseudo-header computation</a:t>
                </a:r>
              </a:p>
              <a:p>
                <a:pPr lvl="1"/>
                <a:endParaRPr lang="en-US" altLang="ko-KR" dirty="0"/>
              </a:p>
              <a:p>
                <a:pPr lvl="1"/>
                <a:r>
                  <a:rPr lang="en-US" altLang="ko-KR" dirty="0" smtClean="0"/>
                  <a:t>It is mandatory for this field to be calculated and stored by the sender, and then verified by the receiver</a:t>
                </a:r>
              </a:p>
            </p:txBody>
          </p:sp>
        </mc:Choice>
        <mc:Fallback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48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4706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12.3 TCP Header and Encapsulation</a:t>
            </a:r>
            <a:endParaRPr lang="ko-KR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endParaRPr lang="en-US" altLang="ko-KR" b="0" i="1" dirty="0" smtClean="0">
                  <a:latin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/>
                      </a:rPr>
                      <m:t>𝑈𝑟𝑔𝑒𝑛𝑡</m:t>
                    </m:r>
                    <m:r>
                      <a:rPr lang="en-US" altLang="ko-KR" b="0" i="1" smtClean="0">
                        <a:latin typeface="Cambria Math"/>
                      </a:rPr>
                      <m:t> </m:t>
                    </m:r>
                    <m:r>
                      <a:rPr lang="en-US" altLang="ko-KR" b="0" i="1" smtClean="0">
                        <a:latin typeface="Cambria Math"/>
                      </a:rPr>
                      <m:t>𝑃𝑜𝑖𝑛𝑡𝑒𝑟</m:t>
                    </m:r>
                  </m:oMath>
                </a14:m>
                <a:r>
                  <a:rPr lang="en-US" altLang="ko-KR" dirty="0" smtClean="0"/>
                  <a:t> field</a:t>
                </a:r>
              </a:p>
              <a:p>
                <a:endParaRPr lang="en-US" altLang="ko-KR" dirty="0" smtClean="0"/>
              </a:p>
              <a:p>
                <a:pPr lvl="1"/>
                <a:r>
                  <a:rPr lang="en-US" altLang="ko-KR" dirty="0" smtClean="0"/>
                  <a:t>valid only if the </a:t>
                </a:r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/>
                      </a:rPr>
                      <m:t>𝑈𝑅𝐺</m:t>
                    </m:r>
                  </m:oMath>
                </a14:m>
                <a:r>
                  <a:rPr lang="en-US" altLang="ko-KR" dirty="0" smtClean="0"/>
                  <a:t> bit field is set</a:t>
                </a:r>
              </a:p>
              <a:p>
                <a:pPr lvl="1"/>
                <a:endParaRPr lang="en-US" altLang="ko-KR" dirty="0" smtClean="0"/>
              </a:p>
              <a:p>
                <a:pPr lvl="1"/>
                <a:r>
                  <a:rPr lang="en-US" altLang="ko-KR" dirty="0" smtClean="0"/>
                  <a:t>This “pointer” is a positive offset that must be added to the </a:t>
                </a:r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/>
                      </a:rPr>
                      <m:t>𝑆𝑒𝑞𝑢𝑒𝑛𝑐𝑒</m:t>
                    </m:r>
                    <m:r>
                      <a:rPr lang="en-US" altLang="ko-KR" b="0" i="1" smtClean="0">
                        <a:latin typeface="Cambria Math"/>
                      </a:rPr>
                      <m:t> </m:t>
                    </m:r>
                    <m:r>
                      <a:rPr lang="en-US" altLang="ko-KR" b="0" i="1" smtClean="0">
                        <a:latin typeface="Cambria Math"/>
                      </a:rPr>
                      <m:t>𝑁𝑢𝑚𝑏𝑒𝑟</m:t>
                    </m:r>
                  </m:oMath>
                </a14:m>
                <a:r>
                  <a:rPr lang="en-US" altLang="ko-KR" dirty="0" smtClean="0"/>
                  <a:t> field of the segment to yield the sequence number of the </a:t>
                </a:r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/>
                      </a:rPr>
                      <m:t>𝑙𝑎𝑠𝑡</m:t>
                    </m:r>
                  </m:oMath>
                </a14:m>
                <a:r>
                  <a:rPr lang="en-US" altLang="ko-KR" dirty="0" smtClean="0"/>
                  <a:t> byte of urgent data</a:t>
                </a:r>
              </a:p>
            </p:txBody>
          </p:sp>
        </mc:Choice>
        <mc:Fallback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141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12.3 TCP Header and Encapsulation</a:t>
            </a:r>
            <a:endParaRPr lang="ko-KR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US" altLang="ko-KR" b="0" i="1" dirty="0" smtClean="0">
                  <a:latin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/>
                      </a:rPr>
                      <m:t>𝑂𝑝𝑡𝑖𝑜𝑛</m:t>
                    </m:r>
                    <m:r>
                      <a:rPr lang="en-US" altLang="ko-KR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altLang="ko-KR" dirty="0" smtClean="0"/>
                  <a:t>field</a:t>
                </a:r>
              </a:p>
              <a:p>
                <a:endParaRPr lang="en-US" altLang="ko-KR" dirty="0"/>
              </a:p>
              <a:p>
                <a:pPr lvl="1"/>
                <a:r>
                  <a:rPr lang="en-US" altLang="ko-KR" dirty="0" smtClean="0"/>
                  <a:t>MSS, Maximum Segment Size option</a:t>
                </a:r>
              </a:p>
              <a:p>
                <a:pPr lvl="1"/>
                <a:endParaRPr lang="en-US" altLang="ko-KR" dirty="0"/>
              </a:p>
              <a:p>
                <a:pPr lvl="1"/>
                <a:r>
                  <a:rPr lang="en-US" altLang="ko-KR" dirty="0" smtClean="0"/>
                  <a:t>The MSS option specifies the maximum-size segment that the sender of the option is willing to receive in the reverse direction.</a:t>
                </a:r>
              </a:p>
            </p:txBody>
          </p:sp>
        </mc:Choice>
        <mc:Fallback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r="-1556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0810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539</Words>
  <Application>Microsoft Office PowerPoint</Application>
  <PresentationFormat>화면 슬라이드 쇼(4:3)</PresentationFormat>
  <Paragraphs>115</Paragraphs>
  <Slides>14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5" baseType="lpstr">
      <vt:lpstr>Office 테마</vt:lpstr>
      <vt:lpstr>12.2~12.3</vt:lpstr>
      <vt:lpstr>12.1 The TCP Service Model</vt:lpstr>
      <vt:lpstr>12.2.2 Reliability in TCP</vt:lpstr>
      <vt:lpstr>12.3 TCP Header and Encapsulation</vt:lpstr>
      <vt:lpstr>12.3 TCP Header and Encapsulation</vt:lpstr>
      <vt:lpstr>12.3 TCP Header and Encapsulation</vt:lpstr>
      <vt:lpstr>12.3 TCP Header and Encapsulation</vt:lpstr>
      <vt:lpstr>12.3 TCP Header and Encapsulation</vt:lpstr>
      <vt:lpstr>12.3 TCP Header and Encapsulation</vt:lpstr>
      <vt:lpstr>12.3 TCP Header and Encapsulation</vt:lpstr>
      <vt:lpstr>12.3 TCP Header and Encapsulation</vt:lpstr>
      <vt:lpstr>12.3 TCP Header and Encapsulation</vt:lpstr>
      <vt:lpstr>12.3 TCP Header and Encapsulation</vt:lpstr>
      <vt:lpstr>12.3 TCP Header and Encapsulation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12.2~12.3</dc:title>
  <dc:creator>Registered User</dc:creator>
  <cp:lastModifiedBy>Registered User</cp:lastModifiedBy>
  <cp:revision>10</cp:revision>
  <cp:lastPrinted>2015-12-08T10:34:41Z</cp:lastPrinted>
  <dcterms:created xsi:type="dcterms:W3CDTF">2015-12-08T06:51:01Z</dcterms:created>
  <dcterms:modified xsi:type="dcterms:W3CDTF">2015-12-08T10:36:55Z</dcterms:modified>
</cp:coreProperties>
</file>