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0"/>
  </p:notesMasterIdLst>
  <p:sldIdLst>
    <p:sldId id="256" r:id="rId2"/>
    <p:sldId id="288" r:id="rId3"/>
    <p:sldId id="289" r:id="rId4"/>
    <p:sldId id="260" r:id="rId5"/>
    <p:sldId id="261" r:id="rId6"/>
    <p:sldId id="262" r:id="rId7"/>
    <p:sldId id="263" r:id="rId8"/>
    <p:sldId id="29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93" r:id="rId18"/>
    <p:sldId id="294" r:id="rId19"/>
    <p:sldId id="272" r:id="rId20"/>
    <p:sldId id="295" r:id="rId21"/>
    <p:sldId id="297" r:id="rId22"/>
    <p:sldId id="273" r:id="rId23"/>
    <p:sldId id="291" r:id="rId24"/>
    <p:sldId id="274" r:id="rId25"/>
    <p:sldId id="290" r:id="rId26"/>
    <p:sldId id="275" r:id="rId27"/>
    <p:sldId id="296" r:id="rId28"/>
    <p:sldId id="278" r:id="rId29"/>
    <p:sldId id="279" r:id="rId30"/>
    <p:sldId id="280" r:id="rId31"/>
    <p:sldId id="282" r:id="rId32"/>
    <p:sldId id="277" r:id="rId33"/>
    <p:sldId id="281" r:id="rId34"/>
    <p:sldId id="283" r:id="rId35"/>
    <p:sldId id="284" r:id="rId36"/>
    <p:sldId id="285" r:id="rId37"/>
    <p:sldId id="286" r:id="rId38"/>
    <p:sldId id="287" r:id="rId3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96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09F7E1-A319-4242-8ACD-19577E454313}" type="datetimeFigureOut">
              <a:rPr lang="ko-KR" altLang="en-US" smtClean="0"/>
              <a:t>2023-12-04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258888-16D5-48EF-8E84-9E1C8C45AA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6945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0070C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F2E10-6421-43F0-A65A-8654DAE367BC}" type="datetime1">
              <a:rPr lang="ko-KR" altLang="en-US" smtClean="0"/>
              <a:t>2023-12-04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4610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127132"/>
            <a:ext cx="10515600" cy="837374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70C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127342"/>
            <a:ext cx="10515600" cy="5049621"/>
          </a:xfrm>
        </p:spPr>
        <p:txBody>
          <a:bodyPr/>
          <a:lstStyle>
            <a:lvl1pPr>
              <a:spcBef>
                <a:spcPts val="1200"/>
              </a:spcBef>
              <a:buClr>
                <a:srgbClr val="0070C0"/>
              </a:buCl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spcBef>
                <a:spcPts val="1200"/>
              </a:spcBef>
              <a:buFont typeface="Arial" panose="020B0604020202020204" pitchFamily="34" charset="0"/>
              <a:buChar char="-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1200"/>
              </a:spcBef>
              <a:buClr>
                <a:srgbClr val="0070C0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 편집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8DBB4-A5E5-40C7-BDA0-F1675896EEF6}" type="datetime1">
              <a:rPr lang="ko-KR" altLang="en-US" smtClean="0"/>
              <a:t>2023-12-04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630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02B9-FC86-45E2-9382-AE691E15C94F}" type="datetime1">
              <a:rPr lang="ko-KR" altLang="en-US" smtClean="0"/>
              <a:t>2023-12-04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7425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6727-32E3-4F1C-82E5-EDA69ADA23CC}" type="datetime1">
              <a:rPr lang="ko-KR" altLang="en-US" smtClean="0"/>
              <a:t>2023-12-04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096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62152-3DCB-466D-8FA5-B68DBE070B23}" type="datetime1">
              <a:rPr lang="ko-KR" altLang="en-US" smtClean="0"/>
              <a:t>2023-12-04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4939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5B24-137C-498A-ADFE-BEAE7CE9D727}" type="datetime1">
              <a:rPr lang="ko-KR" altLang="en-US" smtClean="0"/>
              <a:t>2023-12-04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4188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822DF-48A0-483C-B18C-5C2603E05E72}" type="datetime1">
              <a:rPr lang="ko-KR" altLang="en-US" smtClean="0"/>
              <a:t>2023-12-04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198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F113C-D5EA-4956-8E86-176A5992AB39}" type="datetime1">
              <a:rPr lang="ko-KR" altLang="en-US" smtClean="0"/>
              <a:t>2023-12-04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5189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C371D-53BD-4F8E-9305-F0A12E6E9985}" type="datetime1">
              <a:rPr lang="ko-KR" altLang="en-US" smtClean="0"/>
              <a:t>2023-12-04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3816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DE5E-2C8E-458F-9508-1DFA5E51C87A}" type="datetime1">
              <a:rPr lang="ko-KR" altLang="en-US" smtClean="0"/>
              <a:t>2023-12-04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3531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F8780-9B8C-4366-84D0-5A7E28EAD499}" type="datetime1">
              <a:rPr lang="ko-KR" altLang="en-US" smtClean="0"/>
              <a:t>2023-12-04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5006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72D64-6C72-4F44-BB3B-6C7CC5595CBD}" type="datetime1">
              <a:rPr lang="ko-KR" altLang="en-US" smtClean="0"/>
              <a:t>2023-12-04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2646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1670533"/>
          </a:xfrm>
        </p:spPr>
        <p:txBody>
          <a:bodyPr>
            <a:normAutofit/>
          </a:bodyPr>
          <a:lstStyle/>
          <a:p>
            <a:r>
              <a:rPr lang="en-US" altLang="ko-KR" sz="5400" dirty="0" smtClean="0"/>
              <a:t>Long Term Evolution (LTE)</a:t>
            </a:r>
            <a:endParaRPr lang="ko-KR" altLang="en-US" sz="54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5952" y="3981450"/>
            <a:ext cx="2021297" cy="1872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58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Background: Base </a:t>
            </a:r>
            <a:r>
              <a:rPr lang="en-US" altLang="ko-KR" dirty="0" smtClean="0"/>
              <a:t>stations near </a:t>
            </a:r>
            <a:r>
              <a:rPr lang="en-US" altLang="ko-KR" dirty="0" err="1" smtClean="0"/>
              <a:t>Anam</a:t>
            </a:r>
            <a:r>
              <a:rPr lang="en-US" altLang="ko-KR" dirty="0" smtClean="0"/>
              <a:t> station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2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27342"/>
            <a:ext cx="4635477" cy="2613991"/>
          </a:xfrm>
          <a:prstGeom prst="rect">
            <a:avLst/>
          </a:prstGeom>
        </p:spPr>
      </p:pic>
      <p:sp>
        <p:nvSpPr>
          <p:cNvPr id="7" name="아래쪽 화살표 6"/>
          <p:cNvSpPr/>
          <p:nvPr/>
        </p:nvSpPr>
        <p:spPr>
          <a:xfrm>
            <a:off x="2181639" y="1401417"/>
            <a:ext cx="233570" cy="283266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7946" y="2562764"/>
            <a:ext cx="7516759" cy="3976148"/>
          </a:xfrm>
          <a:prstGeom prst="rect">
            <a:avLst/>
          </a:prstGeom>
        </p:spPr>
      </p:pic>
      <p:sp>
        <p:nvSpPr>
          <p:cNvPr id="9" name="아래쪽 화살표 8"/>
          <p:cNvSpPr/>
          <p:nvPr/>
        </p:nvSpPr>
        <p:spPr>
          <a:xfrm>
            <a:off x="5315560" y="2496673"/>
            <a:ext cx="233570" cy="283266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아래쪽 화살표 10"/>
          <p:cNvSpPr/>
          <p:nvPr/>
        </p:nvSpPr>
        <p:spPr>
          <a:xfrm>
            <a:off x="8129730" y="2496673"/>
            <a:ext cx="233570" cy="283266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363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Mobile communication network is composed of two parts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3</a:t>
            </a:fld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1537925" y="1813142"/>
            <a:ext cx="8693520" cy="4790858"/>
            <a:chOff x="1537925" y="1813142"/>
            <a:chExt cx="8693520" cy="4790858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77140" y="1813142"/>
              <a:ext cx="8554305" cy="4790858"/>
            </a:xfrm>
            <a:prstGeom prst="rect">
              <a:avLst/>
            </a:prstGeom>
          </p:spPr>
        </p:pic>
        <p:sp>
          <p:nvSpPr>
            <p:cNvPr id="8" name="직사각형 7"/>
            <p:cNvSpPr/>
            <p:nvPr/>
          </p:nvSpPr>
          <p:spPr>
            <a:xfrm>
              <a:off x="1537925" y="5779687"/>
              <a:ext cx="838940" cy="7945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" name="모서리가 둥근 직사각형 4"/>
          <p:cNvSpPr/>
          <p:nvPr/>
        </p:nvSpPr>
        <p:spPr>
          <a:xfrm>
            <a:off x="3079750" y="1670050"/>
            <a:ext cx="2311400" cy="5051425"/>
          </a:xfrm>
          <a:prstGeom prst="roundRect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5500688" y="1670050"/>
            <a:ext cx="4730757" cy="5051425"/>
          </a:xfrm>
          <a:prstGeom prst="roundRect">
            <a:avLst>
              <a:gd name="adj" fmla="val 7003"/>
            </a:avLst>
          </a:prstGeom>
          <a:solidFill>
            <a:srgbClr val="FFC000">
              <a:alpha val="2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168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4</a:t>
            </a:r>
            <a:r>
              <a:rPr lang="en-US" altLang="ko-KR" baseline="30000" dirty="0" smtClean="0"/>
              <a:t>th</a:t>
            </a:r>
            <a:r>
              <a:rPr lang="en-US" altLang="ko-KR" dirty="0" smtClean="0"/>
              <a:t> Generation Cellular (Mobile) Communication</a:t>
            </a:r>
          </a:p>
          <a:p>
            <a:pPr lvl="1"/>
            <a:r>
              <a:rPr lang="en-US" altLang="ko-KR" dirty="0" smtClean="0"/>
              <a:t>2010s</a:t>
            </a:r>
          </a:p>
          <a:p>
            <a:r>
              <a:rPr lang="en-US" altLang="ko-KR" dirty="0" smtClean="0"/>
              <a:t>Came along when Internet </a:t>
            </a:r>
            <a:r>
              <a:rPr lang="en-US" altLang="ko-KR" dirty="0" smtClean="0"/>
              <a:t>traffic was exploding</a:t>
            </a:r>
            <a:endParaRPr lang="en-US" altLang="ko-KR" dirty="0" smtClean="0"/>
          </a:p>
          <a:p>
            <a:r>
              <a:rPr lang="en-US" altLang="ko-KR" dirty="0" smtClean="0"/>
              <a:t>Naturally, the goal was providing “broadband”(= high speed)</a:t>
            </a:r>
          </a:p>
          <a:p>
            <a:pPr lvl="1"/>
            <a:r>
              <a:rPr lang="en-US" altLang="ko-KR" dirty="0" smtClean="0"/>
              <a:t>Mostly in download (upload is relatively weak)</a:t>
            </a:r>
          </a:p>
          <a:p>
            <a:pPr lvl="2"/>
            <a:r>
              <a:rPr lang="en-US" altLang="ko-KR" dirty="0" smtClean="0"/>
              <a:t>Up to 100 Mbps in high mobility</a:t>
            </a:r>
          </a:p>
          <a:p>
            <a:pPr lvl="2"/>
            <a:r>
              <a:rPr lang="en-US" altLang="ko-KR" dirty="0" smtClean="0"/>
              <a:t>Up to 1 </a:t>
            </a:r>
            <a:r>
              <a:rPr lang="en-US" altLang="ko-KR" dirty="0" err="1" smtClean="0"/>
              <a:t>Gbps</a:t>
            </a:r>
            <a:r>
              <a:rPr lang="en-US" altLang="ko-KR" dirty="0" smtClean="0"/>
              <a:t> in low mobility</a:t>
            </a:r>
          </a:p>
          <a:p>
            <a:r>
              <a:rPr lang="en-US" altLang="ko-KR" dirty="0" smtClean="0"/>
              <a:t>LTE is actually the name of the radio access network (RAN)</a:t>
            </a:r>
          </a:p>
          <a:p>
            <a:pPr lvl="1"/>
            <a:r>
              <a:rPr lang="en-US" altLang="ko-KR" dirty="0" smtClean="0"/>
              <a:t>Core network in 4G is called Evolved Packet Core (EPC)</a:t>
            </a:r>
          </a:p>
          <a:p>
            <a:pPr lvl="1"/>
            <a:r>
              <a:rPr lang="en-US" altLang="ko-KR" dirty="0" smtClean="0"/>
              <a:t>“Evolved” = All IP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589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Generations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4G no longer supports circuit-switched voice</a:t>
            </a:r>
          </a:p>
          <a:p>
            <a:pPr lvl="1"/>
            <a:r>
              <a:rPr lang="en-US" altLang="ko-KR" dirty="0" smtClean="0"/>
              <a:t>Even voice is </a:t>
            </a:r>
            <a:r>
              <a:rPr lang="en-US" altLang="ko-KR" dirty="0" smtClean="0"/>
              <a:t>carried by IP packets over </a:t>
            </a:r>
            <a:r>
              <a:rPr lang="en-US" altLang="ko-KR" dirty="0" smtClean="0"/>
              <a:t>LTE (“Voice over LTE”)</a:t>
            </a:r>
          </a:p>
          <a:p>
            <a:r>
              <a:rPr lang="en-US" altLang="ko-KR" dirty="0" smtClean="0"/>
              <a:t>Like IP for core network, OFDM is the biggest success for RAN</a:t>
            </a:r>
          </a:p>
          <a:p>
            <a:pPr lvl="1"/>
            <a:r>
              <a:rPr lang="en-US" altLang="ko-KR" dirty="0" smtClean="0"/>
              <a:t>Both </a:t>
            </a:r>
            <a:r>
              <a:rPr lang="en-US" altLang="ko-KR" dirty="0" smtClean="0"/>
              <a:t>continue </a:t>
            </a:r>
            <a:r>
              <a:rPr lang="en-US" altLang="ko-KR" dirty="0" smtClean="0"/>
              <a:t>in 5G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5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162" y="3233737"/>
            <a:ext cx="7305675" cy="330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13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LTEs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LTE and LTE Advanced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6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62" y="1918873"/>
            <a:ext cx="10887075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11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LTE architecture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127342"/>
            <a:ext cx="5999922" cy="5049621"/>
          </a:xfrm>
        </p:spPr>
        <p:txBody>
          <a:bodyPr/>
          <a:lstStyle/>
          <a:p>
            <a:r>
              <a:rPr lang="en-US" altLang="ko-KR" dirty="0" smtClean="0"/>
              <a:t>Evolved Packet System (EPS)</a:t>
            </a:r>
          </a:p>
          <a:p>
            <a:pPr lvl="1"/>
            <a:r>
              <a:rPr lang="en-US" altLang="ko-KR" dirty="0" smtClean="0"/>
              <a:t>EPS = EPC + LTE</a:t>
            </a:r>
          </a:p>
          <a:p>
            <a:pPr lvl="1"/>
            <a:r>
              <a:rPr lang="en-US" altLang="ko-KR" dirty="0" smtClean="0"/>
              <a:t>EPC and LTE evolve independently</a:t>
            </a:r>
          </a:p>
          <a:p>
            <a:pPr lvl="2"/>
            <a:r>
              <a:rPr lang="en-US" altLang="ko-KR" dirty="0" smtClean="0"/>
              <a:t>LTE = E-UTRAN</a:t>
            </a:r>
          </a:p>
          <a:p>
            <a:pPr lvl="1"/>
            <a:r>
              <a:rPr lang="en-US" altLang="ko-KR" dirty="0" err="1" smtClean="0"/>
              <a:t>eNodeB</a:t>
            </a:r>
            <a:r>
              <a:rPr lang="en-US" altLang="ko-KR" dirty="0"/>
              <a:t> </a:t>
            </a:r>
            <a:r>
              <a:rPr lang="en-US" altLang="ko-KR" dirty="0" smtClean="0"/>
              <a:t>is the base station</a:t>
            </a:r>
          </a:p>
          <a:p>
            <a:pPr lvl="2"/>
            <a:r>
              <a:rPr lang="en-US" altLang="ko-KR" u="sng" dirty="0" smtClean="0"/>
              <a:t>Logical</a:t>
            </a:r>
            <a:r>
              <a:rPr lang="en-US" altLang="ko-KR" dirty="0" smtClean="0"/>
              <a:t> and more powerful than in 3G</a:t>
            </a:r>
          </a:p>
          <a:p>
            <a:pPr lvl="2"/>
            <a:r>
              <a:rPr lang="en-US" altLang="ko-KR" dirty="0" smtClean="0"/>
              <a:t>Participates in radio </a:t>
            </a:r>
            <a:r>
              <a:rPr lang="en-US" altLang="ko-KR" dirty="0"/>
              <a:t>resource control, admission control, mobility </a:t>
            </a:r>
            <a:r>
              <a:rPr lang="en-US" altLang="ko-KR" dirty="0" smtClean="0"/>
              <a:t>management</a:t>
            </a:r>
          </a:p>
          <a:p>
            <a:pPr lvl="1"/>
            <a:r>
              <a:rPr lang="en-US" altLang="ko-KR" dirty="0" smtClean="0"/>
              <a:t>Bandwidth</a:t>
            </a:r>
          </a:p>
          <a:p>
            <a:pPr lvl="2"/>
            <a:r>
              <a:rPr lang="en-US" altLang="ko-KR" dirty="0" smtClean="0"/>
              <a:t>1.4 ~ 20 MHz</a:t>
            </a:r>
          </a:p>
          <a:p>
            <a:pPr lvl="2"/>
            <a:r>
              <a:rPr lang="en-US" altLang="ko-KR" dirty="0" smtClean="0"/>
              <a:t>Up to 100 MHz with carrier aggregation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7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1733" y="246401"/>
            <a:ext cx="4729907" cy="638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392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source Allocation for Vertical Sectorization in LTE-Advanced System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499" y="1636585"/>
            <a:ext cx="3533202" cy="236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eNodeB</a:t>
            </a:r>
            <a:r>
              <a:rPr lang="en-US" altLang="ko-KR" dirty="0" smtClean="0"/>
              <a:t> is logical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127342"/>
            <a:ext cx="4981113" cy="5049621"/>
          </a:xfrm>
        </p:spPr>
        <p:txBody>
          <a:bodyPr/>
          <a:lstStyle/>
          <a:p>
            <a:r>
              <a:rPr lang="en-US" altLang="ko-KR" dirty="0" smtClean="0"/>
              <a:t>Can have multiple cells or sectors</a:t>
            </a:r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Some of its processing can be done elsewhere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8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7215" y="1287261"/>
            <a:ext cx="6550337" cy="459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158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EPS functions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Access control</a:t>
            </a:r>
          </a:p>
          <a:p>
            <a:pPr lvl="1"/>
            <a:r>
              <a:rPr lang="en-US" altLang="ko-KR" dirty="0" smtClean="0"/>
              <a:t>Network selection, authentication, authorization, admission control, policy and charging enforcement, lawful interception</a:t>
            </a:r>
          </a:p>
          <a:p>
            <a:r>
              <a:rPr lang="en-US" altLang="ko-KR" dirty="0" smtClean="0"/>
              <a:t>Packet routing</a:t>
            </a:r>
          </a:p>
          <a:p>
            <a:r>
              <a:rPr lang="en-US" altLang="ko-KR" dirty="0" smtClean="0"/>
              <a:t>Security</a:t>
            </a:r>
          </a:p>
          <a:p>
            <a:pPr lvl="1"/>
            <a:r>
              <a:rPr lang="en-US" altLang="ko-KR" dirty="0" smtClean="0"/>
              <a:t>Encryption, integrity protection</a:t>
            </a:r>
          </a:p>
          <a:p>
            <a:r>
              <a:rPr lang="en-US" altLang="ko-KR" dirty="0" smtClean="0"/>
              <a:t>Mobility management</a:t>
            </a:r>
          </a:p>
          <a:p>
            <a:r>
              <a:rPr lang="en-US" altLang="ko-KR" dirty="0" smtClean="0"/>
              <a:t>Radio resource management</a:t>
            </a:r>
          </a:p>
          <a:p>
            <a:r>
              <a:rPr lang="en-US" altLang="ko-KR" dirty="0" smtClean="0"/>
              <a:t>Network management</a:t>
            </a:r>
          </a:p>
          <a:p>
            <a:r>
              <a:rPr lang="en-US" altLang="ko-KR" dirty="0" smtClean="0"/>
              <a:t>IP networking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9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8258" y="2381792"/>
            <a:ext cx="3215413" cy="433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24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EPC components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127342"/>
            <a:ext cx="6735417" cy="5432484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Mobility Management Entity (MME)</a:t>
            </a:r>
          </a:p>
          <a:p>
            <a:pPr lvl="1"/>
            <a:r>
              <a:rPr lang="en-US" altLang="ko-KR" dirty="0"/>
              <a:t>Supports user equipment context, identity, authentication, and authorization</a:t>
            </a:r>
          </a:p>
          <a:p>
            <a:pPr lvl="1"/>
            <a:r>
              <a:rPr lang="en-US" altLang="ko-KR" dirty="0" smtClean="0"/>
              <a:t>Mainly </a:t>
            </a:r>
            <a:r>
              <a:rPr lang="en-US" altLang="ko-KR" dirty="0"/>
              <a:t>perform Non Access Stratum procedures, which consist of two main groups</a:t>
            </a:r>
          </a:p>
          <a:p>
            <a:pPr lvl="2"/>
            <a:r>
              <a:rPr lang="en-US" altLang="ko-KR" dirty="0" smtClean="0"/>
              <a:t>Functions </a:t>
            </a:r>
            <a:r>
              <a:rPr lang="en-US" altLang="ko-KR" dirty="0"/>
              <a:t>related to bearer management (EPS Session Management)</a:t>
            </a:r>
          </a:p>
          <a:p>
            <a:pPr lvl="3"/>
            <a:r>
              <a:rPr lang="en-US" altLang="ko-KR" dirty="0" smtClean="0"/>
              <a:t>Bearer </a:t>
            </a:r>
            <a:r>
              <a:rPr lang="en-US" altLang="ko-KR" dirty="0"/>
              <a:t>can be seen as a logical communication tunnel</a:t>
            </a:r>
          </a:p>
          <a:p>
            <a:pPr lvl="2"/>
            <a:r>
              <a:rPr lang="en-US" altLang="ko-KR" dirty="0" smtClean="0"/>
              <a:t>Functions </a:t>
            </a:r>
            <a:r>
              <a:rPr lang="en-US" altLang="ko-KR" dirty="0"/>
              <a:t>related to connection management (EPS Mobility Management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10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4221" y="127132"/>
            <a:ext cx="4197840" cy="566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829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EPC components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127342"/>
            <a:ext cx="6834809" cy="5432484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Serving </a:t>
            </a:r>
            <a:r>
              <a:rPr lang="en-US" altLang="ko-KR" dirty="0"/>
              <a:t>Gateway (SGW)</a:t>
            </a:r>
          </a:p>
          <a:p>
            <a:pPr lvl="1"/>
            <a:r>
              <a:rPr lang="en-US" altLang="ko-KR" dirty="0" smtClean="0"/>
              <a:t>Receives </a:t>
            </a:r>
            <a:r>
              <a:rPr lang="en-US" altLang="ko-KR" dirty="0"/>
              <a:t>and sends packets between the </a:t>
            </a:r>
            <a:r>
              <a:rPr lang="en-US" altLang="ko-KR" dirty="0" err="1"/>
              <a:t>eNodeB</a:t>
            </a:r>
            <a:r>
              <a:rPr lang="en-US" altLang="ko-KR" dirty="0"/>
              <a:t> and the core network</a:t>
            </a:r>
          </a:p>
          <a:p>
            <a:pPr lvl="1"/>
            <a:r>
              <a:rPr lang="en-US" altLang="ko-KR" dirty="0" smtClean="0"/>
              <a:t>Perform </a:t>
            </a:r>
            <a:r>
              <a:rPr lang="en-US" altLang="ko-KR" dirty="0"/>
              <a:t>packet routing and forwarding within EPC</a:t>
            </a:r>
          </a:p>
          <a:p>
            <a:pPr lvl="1"/>
            <a:r>
              <a:rPr lang="en-US" altLang="ko-KR" dirty="0" smtClean="0"/>
              <a:t>Anchor </a:t>
            </a:r>
            <a:r>
              <a:rPr lang="en-US" altLang="ko-KR" dirty="0"/>
              <a:t>point for intra LTE-mobility</a:t>
            </a:r>
          </a:p>
          <a:p>
            <a:pPr lvl="1"/>
            <a:r>
              <a:rPr lang="en-US" altLang="ko-KR" dirty="0" smtClean="0"/>
              <a:t>Lawful intercept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11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0251" y="127132"/>
            <a:ext cx="4197840" cy="566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809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EPC components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127342"/>
            <a:ext cx="6809961" cy="5432484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Packet </a:t>
            </a:r>
            <a:r>
              <a:rPr lang="en-US" altLang="ko-KR" dirty="0"/>
              <a:t>Data Network Gateway (PGW)</a:t>
            </a:r>
          </a:p>
          <a:p>
            <a:pPr lvl="1"/>
            <a:r>
              <a:rPr lang="en-US" altLang="ko-KR" dirty="0" smtClean="0"/>
              <a:t>Connects </a:t>
            </a:r>
            <a:r>
              <a:rPr lang="en-US" altLang="ko-KR" dirty="0"/>
              <a:t>the EPC with external </a:t>
            </a:r>
            <a:r>
              <a:rPr lang="en-US" altLang="ko-KR" dirty="0" smtClean="0"/>
              <a:t>networks</a:t>
            </a:r>
          </a:p>
          <a:p>
            <a:pPr lvl="2"/>
            <a:r>
              <a:rPr lang="en-US" altLang="ko-KR" dirty="0" smtClean="0"/>
              <a:t>Internet</a:t>
            </a:r>
          </a:p>
          <a:p>
            <a:pPr lvl="2"/>
            <a:r>
              <a:rPr lang="en-US" altLang="ko-KR" dirty="0" smtClean="0"/>
              <a:t>PSTN</a:t>
            </a:r>
            <a:endParaRPr lang="en-US" altLang="ko-KR" dirty="0"/>
          </a:p>
          <a:p>
            <a:pPr lvl="1"/>
            <a:r>
              <a:rPr lang="en-US" altLang="ko-KR" dirty="0" smtClean="0"/>
              <a:t>A </a:t>
            </a:r>
            <a:r>
              <a:rPr lang="en-US" altLang="ko-KR" dirty="0"/>
              <a:t>router that performs UE IP assignment, per user packet filtering</a:t>
            </a:r>
          </a:p>
          <a:p>
            <a:pPr lvl="1"/>
            <a:r>
              <a:rPr lang="en-US" altLang="ko-KR" dirty="0" smtClean="0"/>
              <a:t>Anchor </a:t>
            </a:r>
            <a:r>
              <a:rPr lang="en-US" altLang="ko-KR" dirty="0"/>
              <a:t>point for mobility with non 3GPP access network</a:t>
            </a:r>
          </a:p>
          <a:p>
            <a:pPr lvl="1"/>
            <a:r>
              <a:rPr lang="en-US" altLang="ko-KR" dirty="0" smtClean="0"/>
              <a:t>Lawful </a:t>
            </a:r>
            <a:r>
              <a:rPr lang="en-US" altLang="ko-KR" dirty="0"/>
              <a:t>intercept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12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404" y="127132"/>
            <a:ext cx="4197840" cy="566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906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EPC components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127342"/>
            <a:ext cx="6809961" cy="5432484"/>
          </a:xfrm>
        </p:spPr>
        <p:txBody>
          <a:bodyPr>
            <a:normAutofit/>
          </a:bodyPr>
          <a:lstStyle/>
          <a:p>
            <a:r>
              <a:rPr lang="en-US" altLang="ko-KR" dirty="0"/>
              <a:t>Home Subscriber Server (HSS)</a:t>
            </a:r>
          </a:p>
          <a:p>
            <a:pPr lvl="1"/>
            <a:r>
              <a:rPr lang="en-US" altLang="ko-KR" dirty="0" smtClean="0"/>
              <a:t>Database </a:t>
            </a:r>
            <a:r>
              <a:rPr lang="en-US" altLang="ko-KR" dirty="0"/>
              <a:t>of user-related and subscriber-related information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Interfaces</a:t>
            </a:r>
            <a:endParaRPr lang="en-US" altLang="ko-KR" dirty="0"/>
          </a:p>
          <a:p>
            <a:pPr lvl="1"/>
            <a:r>
              <a:rPr lang="en-US" altLang="ko-KR" dirty="0" smtClean="0"/>
              <a:t>S1 </a:t>
            </a:r>
            <a:r>
              <a:rPr lang="en-US" altLang="ko-KR" dirty="0"/>
              <a:t>interface between </a:t>
            </a:r>
            <a:r>
              <a:rPr lang="en-US" altLang="ko-KR" dirty="0" smtClean="0"/>
              <a:t>LTE and </a:t>
            </a:r>
            <a:r>
              <a:rPr lang="en-US" altLang="ko-KR" dirty="0"/>
              <a:t>EPC</a:t>
            </a:r>
          </a:p>
          <a:p>
            <a:pPr lvl="2"/>
            <a:r>
              <a:rPr lang="en-US" altLang="ko-KR" dirty="0" smtClean="0"/>
              <a:t>For </a:t>
            </a:r>
            <a:r>
              <a:rPr lang="en-US" altLang="ko-KR" dirty="0"/>
              <a:t>both control purposes (connect MME to </a:t>
            </a:r>
            <a:r>
              <a:rPr lang="en-US" altLang="ko-KR" dirty="0" err="1"/>
              <a:t>eNodeB</a:t>
            </a:r>
            <a:r>
              <a:rPr lang="en-US" altLang="ko-KR" dirty="0"/>
              <a:t>) and for </a:t>
            </a:r>
            <a:r>
              <a:rPr lang="en-US" altLang="ko-KR" dirty="0" smtClean="0"/>
              <a:t>user plane </a:t>
            </a:r>
            <a:r>
              <a:rPr lang="en-US" altLang="ko-KR" dirty="0"/>
              <a:t>data traffic(connect SGW to </a:t>
            </a:r>
            <a:r>
              <a:rPr lang="en-US" altLang="ko-KR" dirty="0" err="1"/>
              <a:t>eNodeB</a:t>
            </a:r>
            <a:r>
              <a:rPr lang="en-US" altLang="ko-KR" dirty="0"/>
              <a:t>)</a:t>
            </a:r>
          </a:p>
          <a:p>
            <a:pPr lvl="1"/>
            <a:r>
              <a:rPr lang="en-US" altLang="ko-KR" dirty="0" smtClean="0"/>
              <a:t>S5/S8 </a:t>
            </a:r>
            <a:r>
              <a:rPr lang="en-US" altLang="ko-KR" dirty="0"/>
              <a:t>connects MME with PGW</a:t>
            </a:r>
          </a:p>
          <a:p>
            <a:pPr lvl="1"/>
            <a:r>
              <a:rPr lang="en-US" altLang="ko-KR" dirty="0" smtClean="0"/>
              <a:t>S11 </a:t>
            </a:r>
            <a:r>
              <a:rPr lang="en-US" altLang="ko-KR" dirty="0"/>
              <a:t>connects SGW with MME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13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404" y="127132"/>
            <a:ext cx="4197840" cy="566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794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Radio access network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127342"/>
            <a:ext cx="6809961" cy="5432484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dirty="0"/>
              <a:t>Mainly consist of </a:t>
            </a:r>
            <a:r>
              <a:rPr lang="en-US" altLang="ko-KR" dirty="0" err="1" smtClean="0"/>
              <a:t>eNodeB’s</a:t>
            </a:r>
            <a:endParaRPr lang="en-US" altLang="ko-KR" dirty="0"/>
          </a:p>
          <a:p>
            <a:r>
              <a:rPr lang="en-US" altLang="ko-KR" dirty="0" smtClean="0"/>
              <a:t>Runs Access </a:t>
            </a:r>
            <a:r>
              <a:rPr lang="en-US" altLang="ko-KR" dirty="0"/>
              <a:t>Stratum Protocol (AS)</a:t>
            </a:r>
          </a:p>
          <a:p>
            <a:r>
              <a:rPr lang="en-US" altLang="ko-KR" dirty="0" smtClean="0"/>
              <a:t>X2 interface </a:t>
            </a:r>
            <a:r>
              <a:rPr lang="en-US" altLang="ko-KR" dirty="0"/>
              <a:t>between </a:t>
            </a:r>
            <a:r>
              <a:rPr lang="en-US" altLang="ko-KR" dirty="0" err="1"/>
              <a:t>eNodeB</a:t>
            </a:r>
            <a:endParaRPr lang="en-US" altLang="ko-KR" dirty="0"/>
          </a:p>
          <a:p>
            <a:pPr lvl="1"/>
            <a:r>
              <a:rPr lang="en-US" altLang="ko-KR" dirty="0" smtClean="0"/>
              <a:t>X2 </a:t>
            </a:r>
            <a:r>
              <a:rPr lang="en-US" altLang="ko-KR" dirty="0"/>
              <a:t>control and X2 user</a:t>
            </a:r>
          </a:p>
          <a:p>
            <a:r>
              <a:rPr lang="en-US" altLang="ko-KR" dirty="0" smtClean="0"/>
              <a:t>Main </a:t>
            </a:r>
            <a:r>
              <a:rPr lang="en-US" altLang="ko-KR" dirty="0"/>
              <a:t>functions</a:t>
            </a:r>
          </a:p>
          <a:p>
            <a:pPr lvl="1"/>
            <a:r>
              <a:rPr lang="en-US" altLang="ko-KR" u="sng" dirty="0" smtClean="0"/>
              <a:t>Radio </a:t>
            </a:r>
            <a:r>
              <a:rPr lang="en-US" altLang="ko-KR" u="sng" dirty="0"/>
              <a:t>resource management </a:t>
            </a:r>
            <a:endParaRPr lang="en-US" altLang="ko-KR" u="sng" dirty="0" smtClean="0"/>
          </a:p>
          <a:p>
            <a:pPr lvl="2"/>
            <a:r>
              <a:rPr lang="en-US" altLang="ko-KR" dirty="0" smtClean="0"/>
              <a:t>Radio </a:t>
            </a:r>
            <a:r>
              <a:rPr lang="en-US" altLang="ko-KR" dirty="0"/>
              <a:t>bearer </a:t>
            </a:r>
            <a:r>
              <a:rPr lang="en-US" altLang="ko-KR" dirty="0" smtClean="0"/>
              <a:t>control</a:t>
            </a:r>
          </a:p>
          <a:p>
            <a:pPr lvl="2"/>
            <a:r>
              <a:rPr lang="en-US" altLang="ko-KR" dirty="0" smtClean="0"/>
              <a:t>Radio </a:t>
            </a:r>
            <a:r>
              <a:rPr lang="en-US" altLang="ko-KR" dirty="0"/>
              <a:t>mobility </a:t>
            </a:r>
            <a:r>
              <a:rPr lang="en-US" altLang="ko-KR" dirty="0" smtClean="0"/>
              <a:t>control</a:t>
            </a:r>
          </a:p>
          <a:p>
            <a:pPr lvl="2"/>
            <a:r>
              <a:rPr lang="en-US" altLang="ko-KR" dirty="0" smtClean="0"/>
              <a:t>Scheduling (uplink </a:t>
            </a:r>
            <a:r>
              <a:rPr lang="en-US" altLang="ko-KR" dirty="0"/>
              <a:t>and </a:t>
            </a:r>
            <a:r>
              <a:rPr lang="en-US" altLang="ko-KR" dirty="0" smtClean="0"/>
              <a:t>downlink)</a:t>
            </a:r>
            <a:endParaRPr lang="en-US" altLang="ko-KR" dirty="0"/>
          </a:p>
          <a:p>
            <a:pPr lvl="1"/>
            <a:r>
              <a:rPr lang="en-US" altLang="ko-KR" dirty="0" smtClean="0"/>
              <a:t>Header </a:t>
            </a:r>
            <a:r>
              <a:rPr lang="en-US" altLang="ko-KR" dirty="0"/>
              <a:t>compression</a:t>
            </a:r>
          </a:p>
          <a:p>
            <a:pPr lvl="1"/>
            <a:r>
              <a:rPr lang="en-US" altLang="ko-KR" dirty="0" smtClean="0"/>
              <a:t>Security</a:t>
            </a:r>
            <a:endParaRPr lang="en-US" altLang="ko-KR" dirty="0"/>
          </a:p>
          <a:p>
            <a:pPr lvl="1"/>
            <a:r>
              <a:rPr lang="en-US" altLang="ko-KR" dirty="0" smtClean="0"/>
              <a:t>Connectivity </a:t>
            </a:r>
            <a:r>
              <a:rPr lang="en-US" altLang="ko-KR" dirty="0"/>
              <a:t>to EPC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14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8526" y="127132"/>
            <a:ext cx="4197840" cy="566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8945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Radio resource management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“bearer” = packet “pipe” with committed resource</a:t>
            </a:r>
          </a:p>
          <a:p>
            <a:pPr lvl="1"/>
            <a:r>
              <a:rPr lang="en-US" altLang="ko-KR" dirty="0" smtClean="0"/>
              <a:t>Like circuit in circuit switching</a:t>
            </a:r>
          </a:p>
          <a:p>
            <a:pPr lvl="1"/>
            <a:r>
              <a:rPr lang="en-US" altLang="ko-KR" dirty="0" smtClean="0"/>
              <a:t>Runs between PGW and UE (smartphone)</a:t>
            </a:r>
          </a:p>
          <a:p>
            <a:pPr lvl="1"/>
            <a:r>
              <a:rPr lang="en-US" altLang="ko-KR" dirty="0"/>
              <a:t>C</a:t>
            </a:r>
            <a:r>
              <a:rPr lang="en-US" altLang="ko-KR" dirty="0" smtClean="0"/>
              <a:t>an be mapped to specific </a:t>
            </a:r>
            <a:r>
              <a:rPr lang="en-US" altLang="ko-KR" dirty="0" err="1" smtClean="0"/>
              <a:t>QoS</a:t>
            </a:r>
            <a:r>
              <a:rPr lang="en-US" altLang="ko-KR" dirty="0" smtClean="0"/>
              <a:t> parameters</a:t>
            </a:r>
          </a:p>
          <a:p>
            <a:pPr lvl="2"/>
            <a:r>
              <a:rPr lang="en-US" altLang="ko-KR" dirty="0" smtClean="0"/>
              <a:t>Data rate (Mbps), delay, error rate, etc.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15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712" y="3527373"/>
            <a:ext cx="6907903" cy="319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472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694" y="3527373"/>
            <a:ext cx="6907903" cy="3194102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Radio resource management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When UE connect to the EPS, a persistent, default </a:t>
            </a:r>
            <a:r>
              <a:rPr lang="en-US" altLang="ko-KR" dirty="0" smtClean="0"/>
              <a:t>bearer connection </a:t>
            </a:r>
            <a:r>
              <a:rPr lang="en-US" altLang="ko-KR" dirty="0"/>
              <a:t>is established through the life time of </a:t>
            </a:r>
            <a:r>
              <a:rPr lang="en-US" altLang="ko-KR" dirty="0" smtClean="0"/>
              <a:t>the connection</a:t>
            </a:r>
            <a:endParaRPr lang="en-US" altLang="ko-KR" dirty="0"/>
          </a:p>
          <a:p>
            <a:r>
              <a:rPr lang="en-US" altLang="ko-KR" dirty="0" smtClean="0"/>
              <a:t>User </a:t>
            </a:r>
            <a:r>
              <a:rPr lang="en-US" altLang="ko-KR" dirty="0"/>
              <a:t>plane transports IP packets between PGW and UE</a:t>
            </a:r>
          </a:p>
          <a:p>
            <a:pPr lvl="1"/>
            <a:r>
              <a:rPr lang="en-US" altLang="ko-KR" dirty="0" smtClean="0"/>
              <a:t>In </a:t>
            </a:r>
            <a:r>
              <a:rPr lang="en-US" altLang="ko-KR" dirty="0"/>
              <a:t>EPC, it is tunneled using GPRS tunneling protocol (GTP)</a:t>
            </a:r>
          </a:p>
          <a:p>
            <a:pPr lvl="1"/>
            <a:r>
              <a:rPr lang="en-US" altLang="ko-KR" dirty="0" smtClean="0"/>
              <a:t>From </a:t>
            </a:r>
            <a:r>
              <a:rPr lang="en-US" altLang="ko-KR" dirty="0" err="1"/>
              <a:t>eNodeB</a:t>
            </a:r>
            <a:r>
              <a:rPr lang="en-US" altLang="ko-KR" dirty="0"/>
              <a:t> to UE, it is tunneled by Packet Data </a:t>
            </a:r>
            <a:r>
              <a:rPr lang="en-US" altLang="ko-KR" dirty="0" smtClean="0"/>
              <a:t>Convergence Protocol </a:t>
            </a:r>
            <a:r>
              <a:rPr lang="en-US" altLang="ko-KR" dirty="0"/>
              <a:t>(PDCP)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02669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OFDM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Orthogonality between subcarriers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17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199" y="2081333"/>
            <a:ext cx="5903844" cy="3481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565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OFDMA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Very much like our classroom scheduling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18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5698" y="2165285"/>
            <a:ext cx="5831164" cy="428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990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Inter-cell interference coordination (ICIC)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When </a:t>
            </a:r>
            <a:r>
              <a:rPr lang="en-US" altLang="ko-KR" dirty="0"/>
              <a:t>the same frequency is </a:t>
            </a:r>
            <a:r>
              <a:rPr lang="en-US" altLang="ko-KR" dirty="0" smtClean="0"/>
              <a:t>used in </a:t>
            </a:r>
            <a:r>
              <a:rPr lang="en-US" altLang="ko-KR" dirty="0"/>
              <a:t>a neighboring cell</a:t>
            </a:r>
          </a:p>
          <a:p>
            <a:r>
              <a:rPr lang="en-US" altLang="ko-KR" dirty="0" smtClean="0"/>
              <a:t>Goal </a:t>
            </a:r>
            <a:r>
              <a:rPr lang="en-US" altLang="ko-KR" dirty="0"/>
              <a:t>is universal frequency reuse (N = </a:t>
            </a:r>
            <a:r>
              <a:rPr lang="en-US" altLang="ko-KR" dirty="0" smtClean="0"/>
              <a:t>1)</a:t>
            </a:r>
          </a:p>
          <a:p>
            <a:pPr lvl="1"/>
            <a:r>
              <a:rPr lang="en-US" altLang="ko-KR" dirty="0" smtClean="0"/>
              <a:t>Must </a:t>
            </a:r>
            <a:r>
              <a:rPr lang="en-US" altLang="ko-KR" dirty="0"/>
              <a:t>avoid interference when UEs are near each other at </a:t>
            </a:r>
            <a:r>
              <a:rPr lang="en-US" altLang="ko-KR" dirty="0" smtClean="0"/>
              <a:t>cell edges</a:t>
            </a:r>
            <a:endParaRPr lang="en-US" altLang="ko-KR" dirty="0"/>
          </a:p>
          <a:p>
            <a:pPr lvl="1"/>
            <a:r>
              <a:rPr lang="en-US" altLang="ko-KR" dirty="0" smtClean="0"/>
              <a:t>Interference </a:t>
            </a:r>
            <a:r>
              <a:rPr lang="en-US" altLang="ko-KR" dirty="0"/>
              <a:t>randomization, cancellation, coordination, </a:t>
            </a:r>
            <a:r>
              <a:rPr lang="en-US" altLang="ko-KR" dirty="0" smtClean="0"/>
              <a:t>and avoidance </a:t>
            </a:r>
            <a:r>
              <a:rPr lang="en-US" altLang="ko-KR" dirty="0"/>
              <a:t>are used</a:t>
            </a:r>
          </a:p>
          <a:p>
            <a:r>
              <a:rPr lang="en-US" altLang="ko-KR" dirty="0" err="1" smtClean="0"/>
              <a:t>eNodeBs</a:t>
            </a:r>
            <a:r>
              <a:rPr lang="en-US" altLang="ko-KR" dirty="0" smtClean="0"/>
              <a:t> </a:t>
            </a:r>
            <a:r>
              <a:rPr lang="en-US" altLang="ko-KR" dirty="0"/>
              <a:t>send indicators</a:t>
            </a:r>
          </a:p>
          <a:p>
            <a:pPr lvl="1"/>
            <a:r>
              <a:rPr lang="en-US" altLang="ko-KR" dirty="0" smtClean="0"/>
              <a:t>Relative </a:t>
            </a:r>
            <a:r>
              <a:rPr lang="en-US" altLang="ko-KR" dirty="0"/>
              <a:t>Narrowband Transmit Power, High Interference, </a:t>
            </a:r>
            <a:r>
              <a:rPr lang="en-US" altLang="ko-KR" dirty="0" smtClean="0"/>
              <a:t>and Overload </a:t>
            </a:r>
            <a:r>
              <a:rPr lang="en-US" altLang="ko-KR" dirty="0"/>
              <a:t>indicators</a:t>
            </a:r>
          </a:p>
          <a:p>
            <a:r>
              <a:rPr lang="en-US" altLang="ko-KR" dirty="0" smtClean="0"/>
              <a:t>Later </a:t>
            </a:r>
            <a:r>
              <a:rPr lang="en-US" altLang="ko-KR" dirty="0"/>
              <a:t>releases of LTE have improved </a:t>
            </a:r>
            <a:r>
              <a:rPr lang="en-US" altLang="ko-KR" dirty="0" smtClean="0"/>
              <a:t>interference control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68899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3848" y="711052"/>
            <a:ext cx="6333504" cy="4133525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ICIC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127342"/>
            <a:ext cx="4605648" cy="5049621"/>
          </a:xfrm>
        </p:spPr>
        <p:txBody>
          <a:bodyPr/>
          <a:lstStyle/>
          <a:p>
            <a:r>
              <a:rPr lang="en-US" altLang="ko-KR" dirty="0" smtClean="0"/>
              <a:t>User different power and frequency to mitigate inter-cell interference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20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13" y="4437072"/>
            <a:ext cx="6405770" cy="1619674"/>
          </a:xfrm>
          <a:prstGeom prst="rect">
            <a:avLst/>
          </a:prstGeom>
        </p:spPr>
      </p:pic>
      <p:sp>
        <p:nvSpPr>
          <p:cNvPr id="7" name="위로 굽은 화살표 6"/>
          <p:cNvSpPr/>
          <p:nvPr/>
        </p:nvSpPr>
        <p:spPr>
          <a:xfrm>
            <a:off x="6843091" y="4343400"/>
            <a:ext cx="1972918" cy="1431235"/>
          </a:xfrm>
          <a:prstGeom prst="bent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41256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Connection procedure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127342"/>
            <a:ext cx="7028145" cy="5049621"/>
          </a:xfrm>
        </p:spPr>
        <p:txBody>
          <a:bodyPr>
            <a:normAutofit lnSpcReduction="10000"/>
          </a:bodyPr>
          <a:lstStyle/>
          <a:p>
            <a:r>
              <a:rPr lang="en-US" altLang="ko-KR" dirty="0" smtClean="0"/>
              <a:t>Initially, UE (e.g. smartphone) selects Public Land Mobile Network (PLMN)</a:t>
            </a:r>
          </a:p>
          <a:p>
            <a:pPr lvl="1"/>
            <a:r>
              <a:rPr lang="en-US" altLang="ko-KR" dirty="0" smtClean="0"/>
              <a:t>Look into USIM</a:t>
            </a:r>
          </a:p>
          <a:p>
            <a:pPr lvl="1"/>
            <a:r>
              <a:rPr lang="en-US" altLang="ko-KR" dirty="0" smtClean="0"/>
              <a:t>Register to PLMN</a:t>
            </a:r>
          </a:p>
          <a:p>
            <a:r>
              <a:rPr lang="en-US" altLang="ko-KR" dirty="0" smtClean="0"/>
              <a:t> Select a cell in the PLMN</a:t>
            </a:r>
          </a:p>
          <a:p>
            <a:pPr lvl="1"/>
            <a:r>
              <a:rPr lang="en-US" altLang="ko-KR" dirty="0" smtClean="0"/>
              <a:t>Last cell the UE camped on, or</a:t>
            </a:r>
          </a:p>
          <a:p>
            <a:pPr lvl="1"/>
            <a:r>
              <a:rPr lang="en-US" altLang="ko-KR" dirty="0" smtClean="0"/>
              <a:t>Scan one</a:t>
            </a:r>
          </a:p>
          <a:p>
            <a:pPr lvl="1"/>
            <a:r>
              <a:rPr lang="en-US" altLang="ko-KR" dirty="0" smtClean="0"/>
              <a:t>Synchronize to it</a:t>
            </a:r>
          </a:p>
          <a:p>
            <a:r>
              <a:rPr lang="en-US" altLang="ko-KR" dirty="0" smtClean="0"/>
              <a:t>Mobility management</a:t>
            </a:r>
          </a:p>
          <a:p>
            <a:pPr lvl="1"/>
            <a:r>
              <a:rPr lang="en-US" altLang="ko-KR" dirty="0" smtClean="0"/>
              <a:t>Connected: handover</a:t>
            </a:r>
          </a:p>
          <a:p>
            <a:pPr lvl="1"/>
            <a:r>
              <a:rPr lang="en-US" altLang="ko-KR" dirty="0" smtClean="0"/>
              <a:t>Idle: cell reselection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21</a:t>
            </a:fld>
            <a:endParaRPr lang="ko-KR" altLang="en-US"/>
          </a:p>
        </p:txBody>
      </p:sp>
      <p:pic>
        <p:nvPicPr>
          <p:cNvPr id="1026" name="Picture 2" descr="https://telecommunications4dummies.files.wordpress.com/2021/02/image-7.png?w=39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8157" y="1363413"/>
            <a:ext cx="4218349" cy="4594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8138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Mobility management: hard handover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127342"/>
            <a:ext cx="10515600" cy="5343032"/>
          </a:xfrm>
        </p:spPr>
        <p:txBody>
          <a:bodyPr>
            <a:normAutofit lnSpcReduction="10000"/>
          </a:bodyPr>
          <a:lstStyle/>
          <a:p>
            <a:r>
              <a:rPr lang="en-US" altLang="ko-KR" dirty="0" smtClean="0"/>
              <a:t>S1 </a:t>
            </a:r>
            <a:r>
              <a:rPr lang="en-US" altLang="ko-KR" dirty="0"/>
              <a:t>mobility</a:t>
            </a:r>
          </a:p>
          <a:p>
            <a:pPr lvl="1"/>
            <a:r>
              <a:rPr lang="en-US" altLang="ko-KR" dirty="0" smtClean="0"/>
              <a:t>Preparation</a:t>
            </a:r>
            <a:endParaRPr lang="en-US" altLang="ko-KR" dirty="0"/>
          </a:p>
          <a:p>
            <a:pPr lvl="2"/>
            <a:r>
              <a:rPr lang="en-US" altLang="ko-KR" dirty="0" smtClean="0"/>
              <a:t>Decision </a:t>
            </a:r>
            <a:r>
              <a:rPr lang="en-US" altLang="ko-KR" dirty="0"/>
              <a:t>has been made for handover and the destination MME </a:t>
            </a:r>
            <a:r>
              <a:rPr lang="en-US" altLang="ko-KR" dirty="0" smtClean="0"/>
              <a:t>and </a:t>
            </a:r>
            <a:r>
              <a:rPr lang="en-US" altLang="ko-KR" dirty="0" err="1" smtClean="0"/>
              <a:t>eNodeB</a:t>
            </a:r>
            <a:r>
              <a:rPr lang="en-US" altLang="ko-KR" dirty="0" smtClean="0"/>
              <a:t> </a:t>
            </a:r>
            <a:r>
              <a:rPr lang="en-US" altLang="ko-KR" dirty="0"/>
              <a:t>have been identified</a:t>
            </a:r>
          </a:p>
          <a:p>
            <a:pPr lvl="2"/>
            <a:r>
              <a:rPr lang="en-US" altLang="ko-KR" dirty="0" smtClean="0"/>
              <a:t>MME </a:t>
            </a:r>
            <a:r>
              <a:rPr lang="en-US" altLang="ko-KR" dirty="0"/>
              <a:t>sends handover request to destination </a:t>
            </a:r>
            <a:r>
              <a:rPr lang="en-US" altLang="ko-KR" dirty="0" err="1"/>
              <a:t>eNodeB</a:t>
            </a:r>
            <a:endParaRPr lang="en-US" altLang="ko-KR" dirty="0"/>
          </a:p>
          <a:p>
            <a:pPr lvl="2"/>
            <a:r>
              <a:rPr lang="en-US" altLang="ko-KR" dirty="0" smtClean="0"/>
              <a:t>MME </a:t>
            </a:r>
            <a:r>
              <a:rPr lang="en-US" altLang="ko-KR" dirty="0"/>
              <a:t>sends handover command to UE</a:t>
            </a:r>
          </a:p>
          <a:p>
            <a:pPr lvl="1"/>
            <a:r>
              <a:rPr lang="en-US" altLang="ko-KR" dirty="0" smtClean="0"/>
              <a:t>Execution</a:t>
            </a:r>
            <a:endParaRPr lang="en-US" altLang="ko-KR" dirty="0"/>
          </a:p>
          <a:p>
            <a:pPr lvl="2"/>
            <a:r>
              <a:rPr lang="en-US" altLang="ko-KR" dirty="0" smtClean="0"/>
              <a:t>UE </a:t>
            </a:r>
            <a:r>
              <a:rPr lang="en-US" altLang="ko-KR" dirty="0"/>
              <a:t>performs RAN procedures for the handover</a:t>
            </a:r>
          </a:p>
          <a:p>
            <a:pPr lvl="2"/>
            <a:r>
              <a:rPr lang="en-US" altLang="ko-KR" dirty="0" smtClean="0"/>
              <a:t>Involving </a:t>
            </a:r>
            <a:r>
              <a:rPr lang="en-US" altLang="ko-KR" dirty="0" err="1"/>
              <a:t>eNodeB’s</a:t>
            </a:r>
            <a:r>
              <a:rPr lang="en-US" altLang="ko-KR" dirty="0"/>
              <a:t> exchange relevant data for </a:t>
            </a:r>
            <a:r>
              <a:rPr lang="en-US" altLang="ko-KR" dirty="0" smtClean="0"/>
              <a:t>handover</a:t>
            </a:r>
            <a:endParaRPr lang="en-US" altLang="ko-KR" dirty="0"/>
          </a:p>
          <a:p>
            <a:pPr lvl="1"/>
            <a:r>
              <a:rPr lang="en-US" altLang="ko-KR" dirty="0" smtClean="0"/>
              <a:t>Completion</a:t>
            </a:r>
            <a:endParaRPr lang="en-US" altLang="ko-KR" dirty="0"/>
          </a:p>
          <a:p>
            <a:pPr lvl="2"/>
            <a:r>
              <a:rPr lang="en-US" altLang="ko-KR" dirty="0" smtClean="0"/>
              <a:t>Target </a:t>
            </a:r>
            <a:r>
              <a:rPr lang="en-US" altLang="ko-KR" dirty="0" err="1"/>
              <a:t>eNodeB</a:t>
            </a:r>
            <a:r>
              <a:rPr lang="en-US" altLang="ko-KR" dirty="0"/>
              <a:t> notifies MME</a:t>
            </a:r>
          </a:p>
          <a:p>
            <a:pPr lvl="2"/>
            <a:r>
              <a:rPr lang="en-US" altLang="ko-KR" dirty="0" smtClean="0"/>
              <a:t>MME directs </a:t>
            </a:r>
            <a:r>
              <a:rPr lang="en-US" altLang="ko-KR" dirty="0"/>
              <a:t>source </a:t>
            </a:r>
            <a:r>
              <a:rPr lang="en-US" altLang="ko-KR" dirty="0" err="1"/>
              <a:t>eNodeB</a:t>
            </a:r>
            <a:r>
              <a:rPr lang="en-US" altLang="ko-KR" dirty="0"/>
              <a:t> to release the resources that has been </a:t>
            </a:r>
            <a:r>
              <a:rPr lang="en-US" altLang="ko-KR" dirty="0" smtClean="0"/>
              <a:t>used by </a:t>
            </a:r>
            <a:r>
              <a:rPr lang="en-US" altLang="ko-KR" dirty="0"/>
              <a:t>the UE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69345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S1 handover</a:t>
            </a:r>
            <a:endParaRPr lang="ko-KR" altLang="en-US" dirty="0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5483" y="889424"/>
            <a:ext cx="8177045" cy="5832052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10640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Mobility management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127342"/>
            <a:ext cx="10515600" cy="5343032"/>
          </a:xfrm>
        </p:spPr>
        <p:txBody>
          <a:bodyPr>
            <a:normAutofit/>
          </a:bodyPr>
          <a:lstStyle/>
          <a:p>
            <a:r>
              <a:rPr lang="en-US" altLang="ko-KR" dirty="0"/>
              <a:t>X2 mobility</a:t>
            </a:r>
          </a:p>
          <a:p>
            <a:pPr lvl="1"/>
            <a:r>
              <a:rPr lang="en-US" altLang="ko-KR" dirty="0" smtClean="0"/>
              <a:t>Preparation</a:t>
            </a:r>
            <a:endParaRPr lang="en-US" altLang="ko-KR" dirty="0"/>
          </a:p>
          <a:p>
            <a:pPr lvl="2"/>
            <a:r>
              <a:rPr lang="en-US" altLang="ko-KR" dirty="0" smtClean="0"/>
              <a:t>Source </a:t>
            </a:r>
            <a:r>
              <a:rPr lang="en-US" altLang="ko-KR" dirty="0" err="1"/>
              <a:t>eNodeB</a:t>
            </a:r>
            <a:r>
              <a:rPr lang="en-US" altLang="ko-KR" dirty="0"/>
              <a:t> sends handover request to destination </a:t>
            </a:r>
            <a:r>
              <a:rPr lang="en-US" altLang="ko-KR" dirty="0" err="1"/>
              <a:t>eNodeB</a:t>
            </a:r>
            <a:endParaRPr lang="en-US" altLang="ko-KR" dirty="0"/>
          </a:p>
          <a:p>
            <a:pPr lvl="2"/>
            <a:r>
              <a:rPr lang="en-US" altLang="ko-KR" dirty="0" smtClean="0"/>
              <a:t>Destination </a:t>
            </a:r>
            <a:r>
              <a:rPr lang="en-US" altLang="ko-KR" dirty="0" err="1"/>
              <a:t>eNodeB</a:t>
            </a:r>
            <a:r>
              <a:rPr lang="en-US" altLang="ko-KR" dirty="0"/>
              <a:t> works with MME and SGW to </a:t>
            </a:r>
            <a:r>
              <a:rPr lang="en-US" altLang="ko-KR" dirty="0" smtClean="0"/>
              <a:t>establish resources </a:t>
            </a:r>
            <a:r>
              <a:rPr lang="en-US" altLang="ko-KR" dirty="0"/>
              <a:t>for the UE</a:t>
            </a:r>
          </a:p>
          <a:p>
            <a:pPr lvl="1"/>
            <a:r>
              <a:rPr lang="en-US" altLang="ko-KR" dirty="0" smtClean="0"/>
              <a:t>Execution</a:t>
            </a:r>
            <a:endParaRPr lang="en-US" altLang="ko-KR" dirty="0"/>
          </a:p>
          <a:p>
            <a:pPr lvl="2"/>
            <a:r>
              <a:rPr lang="en-US" altLang="ko-KR" dirty="0" smtClean="0"/>
              <a:t>Source </a:t>
            </a:r>
            <a:r>
              <a:rPr lang="en-US" altLang="ko-KR" dirty="0" err="1"/>
              <a:t>eNodeB</a:t>
            </a:r>
            <a:r>
              <a:rPr lang="en-US" altLang="ko-KR" dirty="0"/>
              <a:t> signals the UE</a:t>
            </a:r>
          </a:p>
          <a:p>
            <a:pPr lvl="2"/>
            <a:r>
              <a:rPr lang="en-US" altLang="ko-KR" dirty="0" smtClean="0"/>
              <a:t>The </a:t>
            </a:r>
            <a:r>
              <a:rPr lang="en-US" altLang="ko-KR" dirty="0"/>
              <a:t>UE performs RAN procedures for handover</a:t>
            </a:r>
          </a:p>
          <a:p>
            <a:pPr lvl="2"/>
            <a:r>
              <a:rPr lang="en-US" altLang="ko-KR" dirty="0" smtClean="0"/>
              <a:t>Data </a:t>
            </a:r>
            <a:r>
              <a:rPr lang="en-US" altLang="ko-KR" dirty="0"/>
              <a:t>exchanges between involving </a:t>
            </a:r>
            <a:r>
              <a:rPr lang="en-US" altLang="ko-KR" dirty="0" err="1"/>
              <a:t>eNodeB</a:t>
            </a:r>
            <a:endParaRPr lang="en-US" altLang="ko-KR" dirty="0"/>
          </a:p>
          <a:p>
            <a:pPr lvl="1"/>
            <a:r>
              <a:rPr lang="en-US" altLang="ko-KR" dirty="0" smtClean="0"/>
              <a:t>Completion</a:t>
            </a:r>
            <a:endParaRPr lang="en-US" altLang="ko-KR" dirty="0"/>
          </a:p>
          <a:p>
            <a:pPr lvl="2"/>
            <a:r>
              <a:rPr lang="en-US" altLang="ko-KR" dirty="0" smtClean="0"/>
              <a:t>UE </a:t>
            </a:r>
            <a:r>
              <a:rPr lang="en-US" altLang="ko-KR" dirty="0"/>
              <a:t>sends handoff complete message to MME and </a:t>
            </a:r>
            <a:r>
              <a:rPr lang="en-US" altLang="ko-KR" dirty="0" smtClean="0"/>
              <a:t>SGW</a:t>
            </a:r>
            <a:endParaRPr lang="en-US" altLang="ko-KR" dirty="0"/>
          </a:p>
          <a:p>
            <a:pPr lvl="2"/>
            <a:r>
              <a:rPr lang="en-US" altLang="ko-KR" dirty="0" smtClean="0"/>
              <a:t>SGW </a:t>
            </a:r>
            <a:r>
              <a:rPr lang="en-US" altLang="ko-KR" dirty="0"/>
              <a:t>switch GTP tunnel to the destination </a:t>
            </a:r>
            <a:r>
              <a:rPr lang="en-US" altLang="ko-KR" dirty="0" err="1"/>
              <a:t>eNodeB</a:t>
            </a:r>
            <a:endParaRPr lang="en-US" altLang="ko-KR" dirty="0"/>
          </a:p>
          <a:p>
            <a:pPr lvl="2"/>
            <a:r>
              <a:rPr lang="en-US" altLang="ko-KR" dirty="0" smtClean="0"/>
              <a:t>Destination </a:t>
            </a:r>
            <a:r>
              <a:rPr lang="en-US" altLang="ko-KR" dirty="0" err="1"/>
              <a:t>eNodeB</a:t>
            </a:r>
            <a:r>
              <a:rPr lang="en-US" altLang="ko-KR" dirty="0"/>
              <a:t> asks source </a:t>
            </a:r>
            <a:r>
              <a:rPr lang="en-US" altLang="ko-KR" dirty="0" err="1"/>
              <a:t>eNodeB</a:t>
            </a:r>
            <a:r>
              <a:rPr lang="en-US" altLang="ko-KR" dirty="0"/>
              <a:t> to release the resource </a:t>
            </a:r>
            <a:r>
              <a:rPr lang="en-US" altLang="ko-KR" dirty="0" smtClean="0"/>
              <a:t>for the </a:t>
            </a:r>
            <a:r>
              <a:rPr lang="en-US" altLang="ko-KR" dirty="0"/>
              <a:t>UE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32510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X2 handover</a:t>
            </a:r>
            <a:endParaRPr lang="ko-KR" altLang="en-US" dirty="0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5737" y="889543"/>
            <a:ext cx="8576748" cy="5836653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36299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Mobility procedure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To determines handover decisions, </a:t>
            </a:r>
            <a:r>
              <a:rPr lang="en-US" altLang="ko-KR" dirty="0" smtClean="0"/>
              <a:t>following information </a:t>
            </a:r>
            <a:r>
              <a:rPr lang="en-US" altLang="ko-KR" dirty="0"/>
              <a:t>might be </a:t>
            </a:r>
            <a:r>
              <a:rPr lang="en-US" altLang="ko-KR" dirty="0" smtClean="0"/>
              <a:t>included</a:t>
            </a:r>
            <a:endParaRPr lang="en-US" altLang="ko-KR" dirty="0"/>
          </a:p>
          <a:p>
            <a:pPr lvl="1"/>
            <a:r>
              <a:rPr lang="en-US" altLang="ko-KR" dirty="0" smtClean="0"/>
              <a:t>Radio </a:t>
            </a:r>
            <a:r>
              <a:rPr lang="en-US" altLang="ko-KR" dirty="0"/>
              <a:t>link quality, UE capability, call type, </a:t>
            </a:r>
            <a:r>
              <a:rPr lang="en-US" altLang="ko-KR" dirty="0" err="1" smtClean="0"/>
              <a:t>QoS</a:t>
            </a:r>
            <a:r>
              <a:rPr lang="en-US" altLang="ko-KR" dirty="0" smtClean="0"/>
              <a:t> requirements</a:t>
            </a:r>
            <a:r>
              <a:rPr lang="en-US" altLang="ko-KR" dirty="0"/>
              <a:t>, and policy related </a:t>
            </a:r>
            <a:r>
              <a:rPr lang="en-US" altLang="ko-KR" dirty="0" smtClean="0"/>
              <a:t>aspects</a:t>
            </a:r>
            <a:endParaRPr lang="en-US" altLang="ko-KR" dirty="0"/>
          </a:p>
          <a:p>
            <a:pPr lvl="2"/>
            <a:r>
              <a:rPr lang="en-US" altLang="ko-KR" dirty="0" smtClean="0"/>
              <a:t>Reference </a:t>
            </a:r>
            <a:r>
              <a:rPr lang="en-US" altLang="ko-KR" dirty="0"/>
              <a:t>Signal Received Power (RSCP) </a:t>
            </a:r>
            <a:r>
              <a:rPr lang="en-US" altLang="ko-KR" dirty="0" smtClean="0"/>
              <a:t>indicates radio </a:t>
            </a:r>
            <a:r>
              <a:rPr lang="en-US" altLang="ko-KR" dirty="0"/>
              <a:t>link quality for a connection in an LTE cell</a:t>
            </a:r>
          </a:p>
          <a:p>
            <a:pPr lvl="1"/>
            <a:r>
              <a:rPr lang="en-US" altLang="ko-KR" dirty="0" smtClean="0"/>
              <a:t>UE </a:t>
            </a:r>
            <a:r>
              <a:rPr lang="en-US" altLang="ko-KR" dirty="0"/>
              <a:t>prepares measurement report which </a:t>
            </a:r>
            <a:r>
              <a:rPr lang="en-US" altLang="ko-KR" dirty="0" smtClean="0"/>
              <a:t>contains RSCP </a:t>
            </a:r>
            <a:r>
              <a:rPr lang="en-US" altLang="ko-KR" dirty="0"/>
              <a:t>for the neighboring </a:t>
            </a:r>
            <a:r>
              <a:rPr lang="en-US" altLang="ko-KR" dirty="0" err="1"/>
              <a:t>eNodeBs</a:t>
            </a:r>
            <a:endParaRPr lang="en-US" altLang="ko-KR" dirty="0"/>
          </a:p>
          <a:p>
            <a:pPr lvl="2"/>
            <a:r>
              <a:rPr lang="en-US" altLang="ko-KR" dirty="0" smtClean="0"/>
              <a:t>The </a:t>
            </a:r>
            <a:r>
              <a:rPr lang="en-US" altLang="ko-KR" dirty="0"/>
              <a:t>serving </a:t>
            </a:r>
            <a:r>
              <a:rPr lang="en-US" altLang="ko-KR" dirty="0" err="1"/>
              <a:t>eNodeB</a:t>
            </a:r>
            <a:r>
              <a:rPr lang="en-US" altLang="ko-KR" dirty="0"/>
              <a:t> provides the list of </a:t>
            </a:r>
            <a:r>
              <a:rPr lang="en-US" altLang="ko-KR" dirty="0" err="1"/>
              <a:t>eNodeB</a:t>
            </a:r>
            <a:r>
              <a:rPr lang="en-US" altLang="ko-KR" dirty="0"/>
              <a:t> </a:t>
            </a:r>
            <a:r>
              <a:rPr lang="en-US" altLang="ko-KR" dirty="0" smtClean="0"/>
              <a:t>as requested </a:t>
            </a:r>
            <a:r>
              <a:rPr lang="en-US" altLang="ko-KR" dirty="0"/>
              <a:t>by the UE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59705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Mobility management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Cell reselection is mobility management for idle terminals</a:t>
            </a:r>
          </a:p>
          <a:p>
            <a:pPr lvl="1"/>
            <a:r>
              <a:rPr lang="en-US" altLang="ko-KR" dirty="0" smtClean="0"/>
              <a:t>Idle terminal periodically wakes up and measures signal power from its current serving cell</a:t>
            </a:r>
          </a:p>
          <a:p>
            <a:r>
              <a:rPr lang="en-US" altLang="ko-KR" dirty="0" smtClean="0"/>
              <a:t>In case the mobility crosses tracking area (TA) boundary, update this information at MME</a:t>
            </a:r>
          </a:p>
          <a:p>
            <a:pPr lvl="1"/>
            <a:r>
              <a:rPr lang="en-US" altLang="ko-KR" dirty="0" smtClean="0"/>
              <a:t>For paging later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27</a:t>
            </a:fld>
            <a:endParaRPr lang="ko-KR" altLang="en-US"/>
          </a:p>
        </p:txBody>
      </p:sp>
      <p:pic>
        <p:nvPicPr>
          <p:cNvPr id="2050" name="Picture 2" descr="https://www.netmanias.com/en/?m=attach&amp;no=32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355" y="3504888"/>
            <a:ext cx="6671111" cy="3353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7748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LTE channel structures and protocols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/>
              <a:t>LTE radio interface is divided</a:t>
            </a:r>
          </a:p>
          <a:p>
            <a:pPr lvl="1"/>
            <a:r>
              <a:rPr lang="en-US" altLang="ko-KR" dirty="0" smtClean="0"/>
              <a:t>Control </a:t>
            </a:r>
            <a:r>
              <a:rPr lang="en-US" altLang="ko-KR" dirty="0"/>
              <a:t>Plane</a:t>
            </a:r>
          </a:p>
          <a:p>
            <a:pPr lvl="1"/>
            <a:r>
              <a:rPr lang="en-US" altLang="ko-KR" dirty="0" smtClean="0"/>
              <a:t>User </a:t>
            </a:r>
            <a:r>
              <a:rPr lang="en-US" altLang="ko-KR" dirty="0"/>
              <a:t>Plane</a:t>
            </a:r>
          </a:p>
          <a:p>
            <a:r>
              <a:rPr lang="en-US" altLang="ko-KR" dirty="0" smtClean="0"/>
              <a:t>User </a:t>
            </a:r>
            <a:r>
              <a:rPr lang="en-US" altLang="ko-KR" dirty="0"/>
              <a:t>plane protocols</a:t>
            </a:r>
          </a:p>
          <a:p>
            <a:pPr lvl="1"/>
            <a:r>
              <a:rPr lang="en-US" altLang="ko-KR" dirty="0" smtClean="0"/>
              <a:t>Part </a:t>
            </a:r>
            <a:r>
              <a:rPr lang="en-US" altLang="ko-KR" dirty="0"/>
              <a:t>of the Access Stratum</a:t>
            </a:r>
          </a:p>
          <a:p>
            <a:pPr lvl="1"/>
            <a:r>
              <a:rPr lang="en-US" altLang="ko-KR" dirty="0" smtClean="0"/>
              <a:t>Transport </a:t>
            </a:r>
            <a:r>
              <a:rPr lang="en-US" altLang="ko-KR" dirty="0"/>
              <a:t>packets between UE and PGW</a:t>
            </a:r>
          </a:p>
          <a:p>
            <a:pPr lvl="1"/>
            <a:r>
              <a:rPr lang="en-US" altLang="ko-KR" dirty="0" smtClean="0"/>
              <a:t>PDCP </a:t>
            </a:r>
            <a:r>
              <a:rPr lang="en-US" altLang="ko-KR" dirty="0"/>
              <a:t>transports packets between UE and </a:t>
            </a:r>
            <a:r>
              <a:rPr lang="en-US" altLang="ko-KR" dirty="0" err="1"/>
              <a:t>eNodeB</a:t>
            </a:r>
            <a:r>
              <a:rPr lang="en-US" altLang="ko-KR" dirty="0"/>
              <a:t> on the </a:t>
            </a:r>
            <a:r>
              <a:rPr lang="en-US" altLang="ko-KR" dirty="0" smtClean="0"/>
              <a:t>radio interface</a:t>
            </a:r>
            <a:endParaRPr lang="en-US" altLang="ko-KR" dirty="0"/>
          </a:p>
          <a:p>
            <a:pPr lvl="1"/>
            <a:r>
              <a:rPr lang="en-US" altLang="ko-KR" dirty="0" smtClean="0"/>
              <a:t>GTP </a:t>
            </a:r>
            <a:r>
              <a:rPr lang="en-US" altLang="ko-KR" dirty="0"/>
              <a:t>sends packets through the other interfaces </a:t>
            </a:r>
            <a:endParaRPr lang="en-US" altLang="ko-KR" dirty="0" smtClean="0"/>
          </a:p>
          <a:p>
            <a:r>
              <a:rPr lang="en-US" altLang="ko-KR" dirty="0" smtClean="0"/>
              <a:t>Control </a:t>
            </a:r>
            <a:r>
              <a:rPr lang="en-US" altLang="ko-KR" dirty="0"/>
              <a:t>plane protocols</a:t>
            </a:r>
          </a:p>
          <a:p>
            <a:pPr lvl="1"/>
            <a:r>
              <a:rPr lang="en-US" altLang="ko-KR" dirty="0" smtClean="0"/>
              <a:t>Part </a:t>
            </a:r>
            <a:r>
              <a:rPr lang="en-US" altLang="ko-KR" dirty="0"/>
              <a:t>of Non-Access Stratum (NAS) for communication </a:t>
            </a:r>
            <a:r>
              <a:rPr lang="en-US" altLang="ko-KR" dirty="0" smtClean="0"/>
              <a:t>between MME </a:t>
            </a:r>
            <a:r>
              <a:rPr lang="en-US" altLang="ko-KR" dirty="0"/>
              <a:t>and UE</a:t>
            </a:r>
          </a:p>
          <a:p>
            <a:pPr lvl="1"/>
            <a:r>
              <a:rPr lang="en-US" altLang="ko-KR" dirty="0" smtClean="0"/>
              <a:t>Deals </a:t>
            </a:r>
            <a:r>
              <a:rPr lang="en-US" altLang="ko-KR" dirty="0"/>
              <a:t>with mobility management, call setup, security </a:t>
            </a:r>
            <a:r>
              <a:rPr lang="en-US" altLang="ko-KR" dirty="0" smtClean="0"/>
              <a:t>functions between </a:t>
            </a:r>
            <a:r>
              <a:rPr lang="en-US" altLang="ko-KR" dirty="0"/>
              <a:t>UE and MME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36976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LTE channel structures and protocols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29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188" y="1151903"/>
            <a:ext cx="4985624" cy="538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3308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LTE channel structures and protocols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Control plane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30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328" y="1742272"/>
            <a:ext cx="9183343" cy="443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073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Control plane protocols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NAS (Non Access Stratum)</a:t>
            </a:r>
          </a:p>
          <a:p>
            <a:pPr lvl="1"/>
            <a:r>
              <a:rPr lang="en-US" altLang="ko-KR" dirty="0" smtClean="0"/>
              <a:t>Mobility </a:t>
            </a:r>
            <a:r>
              <a:rPr lang="en-US" altLang="ko-KR" dirty="0"/>
              <a:t>management, call setup, security </a:t>
            </a:r>
            <a:r>
              <a:rPr lang="en-US" altLang="ko-KR" dirty="0" smtClean="0"/>
              <a:t>functions between </a:t>
            </a:r>
            <a:r>
              <a:rPr lang="en-US" altLang="ko-KR" dirty="0"/>
              <a:t>UE and MME</a:t>
            </a:r>
          </a:p>
          <a:p>
            <a:r>
              <a:rPr lang="en-US" altLang="ko-KR" dirty="0" smtClean="0"/>
              <a:t>Radio </a:t>
            </a:r>
            <a:r>
              <a:rPr lang="en-US" altLang="ko-KR" dirty="0"/>
              <a:t>Resource Control (RRC)</a:t>
            </a:r>
          </a:p>
          <a:p>
            <a:pPr lvl="1"/>
            <a:r>
              <a:rPr lang="en-US" altLang="ko-KR" dirty="0" smtClean="0"/>
              <a:t>Performs </a:t>
            </a:r>
            <a:r>
              <a:rPr lang="en-US" altLang="ko-KR" dirty="0"/>
              <a:t>control plane functions to control radio resources</a:t>
            </a:r>
          </a:p>
          <a:p>
            <a:pPr lvl="1"/>
            <a:r>
              <a:rPr lang="en-US" altLang="ko-KR" dirty="0" smtClean="0"/>
              <a:t>Important </a:t>
            </a:r>
            <a:r>
              <a:rPr lang="en-US" altLang="ko-KR" dirty="0"/>
              <a:t>aspects of </a:t>
            </a:r>
            <a:r>
              <a:rPr lang="en-US" altLang="ko-KR" dirty="0" smtClean="0"/>
              <a:t>RRC</a:t>
            </a:r>
            <a:endParaRPr lang="en-US" altLang="ko-KR" dirty="0"/>
          </a:p>
          <a:p>
            <a:pPr lvl="2"/>
            <a:r>
              <a:rPr lang="en-US" altLang="ko-KR" dirty="0" smtClean="0"/>
              <a:t>Connection </a:t>
            </a:r>
            <a:r>
              <a:rPr lang="en-US" altLang="ko-KR" dirty="0"/>
              <a:t>states :RRC_IDLE and </a:t>
            </a:r>
            <a:r>
              <a:rPr lang="en-US" altLang="ko-KR" dirty="0" smtClean="0"/>
              <a:t>RRC_CONNECTED states</a:t>
            </a:r>
            <a:endParaRPr lang="en-US" altLang="ko-KR" dirty="0"/>
          </a:p>
          <a:p>
            <a:pPr lvl="2"/>
            <a:r>
              <a:rPr lang="en-US" altLang="ko-KR" dirty="0" smtClean="0"/>
              <a:t>Signaling </a:t>
            </a:r>
            <a:r>
              <a:rPr lang="en-US" altLang="ko-KR" dirty="0"/>
              <a:t>Radio Bearers (SRB): Radio bearer to transmit RRC </a:t>
            </a:r>
            <a:r>
              <a:rPr lang="en-US" altLang="ko-KR" dirty="0" smtClean="0"/>
              <a:t>and NAS </a:t>
            </a:r>
            <a:r>
              <a:rPr lang="en-US" altLang="ko-KR" dirty="0"/>
              <a:t>messages</a:t>
            </a:r>
          </a:p>
          <a:p>
            <a:pPr lvl="2"/>
            <a:r>
              <a:rPr lang="en-US" altLang="ko-KR" dirty="0" smtClean="0"/>
              <a:t>System </a:t>
            </a:r>
            <a:r>
              <a:rPr lang="en-US" altLang="ko-KR" dirty="0"/>
              <a:t>Control Information : Master Information Block </a:t>
            </a:r>
            <a:r>
              <a:rPr lang="en-US" altLang="ko-KR" dirty="0" smtClean="0"/>
              <a:t>and System </a:t>
            </a:r>
            <a:r>
              <a:rPr lang="en-US" altLang="ko-KR" dirty="0"/>
              <a:t>Information Block</a:t>
            </a:r>
          </a:p>
          <a:p>
            <a:pPr lvl="3"/>
            <a:r>
              <a:rPr lang="en-US" altLang="ko-KR" dirty="0" smtClean="0"/>
              <a:t>MIB </a:t>
            </a:r>
            <a:r>
              <a:rPr lang="en-US" altLang="ko-KR" dirty="0"/>
              <a:t>and SIB contains essential information that UE needs to know </a:t>
            </a:r>
            <a:r>
              <a:rPr lang="en-US" altLang="ko-KR" dirty="0" smtClean="0"/>
              <a:t>about a </a:t>
            </a:r>
            <a:r>
              <a:rPr lang="en-US" altLang="ko-KR" dirty="0"/>
              <a:t>cell characteristics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22715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Non-Access Stratum (NAS) protocols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For interaction between the EPC and the UE</a:t>
            </a:r>
          </a:p>
          <a:p>
            <a:pPr lvl="1"/>
            <a:r>
              <a:rPr lang="en-US" altLang="ko-KR" dirty="0" smtClean="0"/>
              <a:t>Not </a:t>
            </a:r>
            <a:r>
              <a:rPr lang="en-US" altLang="ko-KR" dirty="0"/>
              <a:t>part of the Access Stratum that carries data</a:t>
            </a:r>
          </a:p>
          <a:p>
            <a:r>
              <a:rPr lang="en-US" altLang="ko-KR" dirty="0" smtClean="0"/>
              <a:t>EPS </a:t>
            </a:r>
            <a:r>
              <a:rPr lang="en-US" altLang="ko-KR" dirty="0"/>
              <a:t>Mobility Management (EMM)</a:t>
            </a:r>
          </a:p>
          <a:p>
            <a:pPr lvl="1"/>
            <a:r>
              <a:rPr lang="en-US" altLang="ko-KR" dirty="0" smtClean="0"/>
              <a:t>Manage </a:t>
            </a:r>
            <a:r>
              <a:rPr lang="en-US" altLang="ko-KR" dirty="0"/>
              <a:t>the mobility of the UE</a:t>
            </a:r>
          </a:p>
          <a:p>
            <a:r>
              <a:rPr lang="en-US" altLang="ko-KR" dirty="0" smtClean="0"/>
              <a:t>EPS </a:t>
            </a:r>
            <a:r>
              <a:rPr lang="en-US" altLang="ko-KR" dirty="0"/>
              <a:t>Session Management (ESM)</a:t>
            </a:r>
          </a:p>
          <a:p>
            <a:pPr lvl="1"/>
            <a:r>
              <a:rPr lang="en-US" altLang="ko-KR" dirty="0" smtClean="0"/>
              <a:t>Activate</a:t>
            </a:r>
            <a:r>
              <a:rPr lang="en-US" altLang="ko-KR" dirty="0"/>
              <a:t>, authenticate, modify, and </a:t>
            </a:r>
            <a:r>
              <a:rPr lang="en-US" altLang="ko-KR" dirty="0" smtClean="0"/>
              <a:t>de-activate user-plane </a:t>
            </a:r>
            <a:r>
              <a:rPr lang="en-US" altLang="ko-KR" dirty="0"/>
              <a:t>channels for connections between </a:t>
            </a:r>
            <a:r>
              <a:rPr lang="en-US" altLang="ko-KR" dirty="0" smtClean="0"/>
              <a:t>the UE</a:t>
            </a:r>
            <a:r>
              <a:rPr lang="en-US" altLang="ko-KR" dirty="0"/>
              <a:t>, SGW, and PGW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21772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LTE channel structures and protocols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User plane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33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418" y="2136705"/>
            <a:ext cx="11144250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3548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User and control planes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/>
              <a:t>Packet Data Convergence Protocol (PDCP)</a:t>
            </a:r>
          </a:p>
          <a:p>
            <a:pPr lvl="1"/>
            <a:r>
              <a:rPr lang="en-US" altLang="ko-KR" dirty="0" smtClean="0"/>
              <a:t>Delivers </a:t>
            </a:r>
            <a:r>
              <a:rPr lang="en-US" altLang="ko-KR" dirty="0"/>
              <a:t>packets from UE to </a:t>
            </a:r>
            <a:r>
              <a:rPr lang="en-US" altLang="ko-KR" dirty="0" err="1"/>
              <a:t>eNodeB</a:t>
            </a:r>
            <a:endParaRPr lang="en-US" altLang="ko-KR" dirty="0"/>
          </a:p>
          <a:p>
            <a:pPr lvl="1"/>
            <a:r>
              <a:rPr lang="en-US" altLang="ko-KR" dirty="0" smtClean="0"/>
              <a:t>Involves </a:t>
            </a:r>
            <a:r>
              <a:rPr lang="en-US" altLang="ko-KR" dirty="0"/>
              <a:t>header compression, ciphering, integrity protection, </a:t>
            </a:r>
            <a:r>
              <a:rPr lang="en-US" altLang="ko-KR" dirty="0" smtClean="0"/>
              <a:t>in-sequence delivery</a:t>
            </a:r>
            <a:r>
              <a:rPr lang="en-US" altLang="ko-KR" dirty="0"/>
              <a:t>, buffering and forwarding of packets </a:t>
            </a:r>
            <a:r>
              <a:rPr lang="en-US" altLang="ko-KR" dirty="0" smtClean="0"/>
              <a:t>during handover</a:t>
            </a:r>
            <a:endParaRPr lang="en-US" altLang="ko-KR" dirty="0"/>
          </a:p>
          <a:p>
            <a:pPr lvl="1"/>
            <a:r>
              <a:rPr lang="en-US" altLang="ko-KR" dirty="0" smtClean="0"/>
              <a:t>One </a:t>
            </a:r>
            <a:r>
              <a:rPr lang="en-US" altLang="ko-KR" dirty="0"/>
              <a:t>PDCP instance per bearer</a:t>
            </a:r>
          </a:p>
          <a:p>
            <a:r>
              <a:rPr lang="en-US" altLang="ko-KR" dirty="0" smtClean="0"/>
              <a:t>Radio </a:t>
            </a:r>
            <a:r>
              <a:rPr lang="en-US" altLang="ko-KR" dirty="0"/>
              <a:t>Link Control (RLC)</a:t>
            </a:r>
          </a:p>
          <a:p>
            <a:pPr lvl="1"/>
            <a:r>
              <a:rPr lang="en-US" altLang="ko-KR" dirty="0" smtClean="0"/>
              <a:t>Segments </a:t>
            </a:r>
            <a:r>
              <a:rPr lang="en-US" altLang="ko-KR" dirty="0"/>
              <a:t>or concatenates data units</a:t>
            </a:r>
          </a:p>
          <a:p>
            <a:pPr lvl="1"/>
            <a:r>
              <a:rPr lang="en-US" altLang="ko-KR" dirty="0" smtClean="0"/>
              <a:t>Performs </a:t>
            </a:r>
            <a:r>
              <a:rPr lang="en-US" altLang="ko-KR" dirty="0"/>
              <a:t>ARQ when MAC layer H-ARQ fails</a:t>
            </a:r>
          </a:p>
          <a:p>
            <a:pPr lvl="1"/>
            <a:r>
              <a:rPr lang="en-US" altLang="ko-KR" dirty="0" smtClean="0"/>
              <a:t>RLC </a:t>
            </a:r>
            <a:r>
              <a:rPr lang="en-US" altLang="ko-KR" dirty="0"/>
              <a:t>operation modes:</a:t>
            </a:r>
          </a:p>
          <a:p>
            <a:pPr lvl="2"/>
            <a:r>
              <a:rPr lang="en-US" altLang="ko-KR" dirty="0" smtClean="0"/>
              <a:t>Transparent </a:t>
            </a:r>
            <a:r>
              <a:rPr lang="en-US" altLang="ko-KR" dirty="0"/>
              <a:t>mode (TM): No header with no RLC functions for segmentation </a:t>
            </a:r>
            <a:r>
              <a:rPr lang="en-US" altLang="ko-KR" dirty="0" smtClean="0"/>
              <a:t>or concatenation</a:t>
            </a:r>
            <a:r>
              <a:rPr lang="en-US" altLang="ko-KR" dirty="0"/>
              <a:t>. Used for broadcast and paging message, not for user plane </a:t>
            </a:r>
            <a:r>
              <a:rPr lang="en-US" altLang="ko-KR" dirty="0" smtClean="0"/>
              <a:t>data transmission</a:t>
            </a:r>
            <a:endParaRPr lang="en-US" altLang="ko-KR" dirty="0"/>
          </a:p>
          <a:p>
            <a:pPr lvl="2"/>
            <a:r>
              <a:rPr lang="en-US" altLang="ko-KR" dirty="0" smtClean="0"/>
              <a:t>Unacknowledged </a:t>
            </a:r>
            <a:r>
              <a:rPr lang="en-US" altLang="ko-KR" dirty="0"/>
              <a:t>Mode (UM) : Provides in-sequence delivery of data, </a:t>
            </a:r>
            <a:r>
              <a:rPr lang="en-US" altLang="ko-KR" dirty="0" smtClean="0"/>
              <a:t>no retransmission</a:t>
            </a:r>
            <a:endParaRPr lang="en-US" altLang="ko-KR" dirty="0"/>
          </a:p>
          <a:p>
            <a:pPr lvl="2"/>
            <a:r>
              <a:rPr lang="en-US" altLang="ko-KR" dirty="0" smtClean="0"/>
              <a:t>Acknowledged </a:t>
            </a:r>
            <a:r>
              <a:rPr lang="en-US" altLang="ko-KR" dirty="0"/>
              <a:t>Mode ( AM) : Best for error sensitive application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56200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Segmentation and concatenation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35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352" y="1116881"/>
            <a:ext cx="8960126" cy="5087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072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User and control planes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Medium Access Control (MAC)</a:t>
            </a:r>
          </a:p>
          <a:p>
            <a:pPr lvl="1"/>
            <a:r>
              <a:rPr lang="en-US" altLang="ko-KR" dirty="0" smtClean="0"/>
              <a:t>Performs </a:t>
            </a:r>
            <a:r>
              <a:rPr lang="en-US" altLang="ko-KR" dirty="0"/>
              <a:t>H-ARQ</a:t>
            </a:r>
          </a:p>
          <a:p>
            <a:pPr lvl="1"/>
            <a:r>
              <a:rPr lang="en-US" altLang="ko-KR" dirty="0" smtClean="0"/>
              <a:t>Prioritizes </a:t>
            </a:r>
            <a:r>
              <a:rPr lang="en-US" altLang="ko-KR" dirty="0"/>
              <a:t>and decides which UEs and </a:t>
            </a:r>
            <a:r>
              <a:rPr lang="en-US" altLang="ko-KR" dirty="0" smtClean="0"/>
              <a:t>radio bearers </a:t>
            </a:r>
            <a:r>
              <a:rPr lang="en-US" altLang="ko-KR" dirty="0"/>
              <a:t>will send or receive data on which </a:t>
            </a:r>
            <a:r>
              <a:rPr lang="en-US" altLang="ko-KR" dirty="0" smtClean="0"/>
              <a:t>shared physical </a:t>
            </a:r>
            <a:r>
              <a:rPr lang="en-US" altLang="ko-KR" dirty="0"/>
              <a:t>resources</a:t>
            </a:r>
          </a:p>
          <a:p>
            <a:pPr lvl="1"/>
            <a:r>
              <a:rPr lang="en-US" altLang="ko-KR" dirty="0" smtClean="0"/>
              <a:t>Decides </a:t>
            </a:r>
            <a:r>
              <a:rPr lang="en-US" altLang="ko-KR" dirty="0"/>
              <a:t>the transmission format, i.e., </a:t>
            </a:r>
            <a:r>
              <a:rPr lang="en-US" altLang="ko-KR" dirty="0" smtClean="0"/>
              <a:t>the modulation </a:t>
            </a:r>
            <a:r>
              <a:rPr lang="en-US" altLang="ko-KR" dirty="0"/>
              <a:t>format, code rate, MIMO rank, </a:t>
            </a:r>
            <a:r>
              <a:rPr lang="en-US" altLang="ko-KR" dirty="0" smtClean="0"/>
              <a:t>and power </a:t>
            </a:r>
            <a:r>
              <a:rPr lang="en-US" altLang="ko-KR" dirty="0"/>
              <a:t>level</a:t>
            </a:r>
          </a:p>
          <a:p>
            <a:r>
              <a:rPr lang="en-US" altLang="ko-KR" dirty="0" smtClean="0"/>
              <a:t>Physical </a:t>
            </a:r>
            <a:r>
              <a:rPr lang="en-US" altLang="ko-KR" dirty="0"/>
              <a:t>layer actually transmits the data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7999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LTE channel structure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/>
              <a:t>Three types of channels</a:t>
            </a:r>
          </a:p>
          <a:p>
            <a:pPr lvl="1"/>
            <a:r>
              <a:rPr lang="en-US" altLang="ko-KR" dirty="0" smtClean="0"/>
              <a:t>Channels </a:t>
            </a:r>
            <a:r>
              <a:rPr lang="en-US" altLang="ko-KR" dirty="0"/>
              <a:t>provide services to the layers above</a:t>
            </a:r>
          </a:p>
          <a:p>
            <a:pPr lvl="1"/>
            <a:r>
              <a:rPr lang="en-US" altLang="ko-KR" dirty="0" smtClean="0"/>
              <a:t>Defined </a:t>
            </a:r>
            <a:r>
              <a:rPr lang="en-US" altLang="ko-KR" dirty="0"/>
              <a:t>at the Service Access Points between protocol layer</a:t>
            </a:r>
          </a:p>
          <a:p>
            <a:pPr lvl="1"/>
            <a:r>
              <a:rPr lang="en-US" altLang="ko-KR" dirty="0" smtClean="0"/>
              <a:t>Type </a:t>
            </a:r>
            <a:r>
              <a:rPr lang="en-US" altLang="ko-KR" dirty="0"/>
              <a:t>of channels</a:t>
            </a:r>
          </a:p>
          <a:p>
            <a:pPr lvl="2"/>
            <a:r>
              <a:rPr lang="en-US" altLang="ko-KR" dirty="0" smtClean="0"/>
              <a:t>Logical </a:t>
            </a:r>
            <a:r>
              <a:rPr lang="en-US" altLang="ko-KR" dirty="0"/>
              <a:t>channels</a:t>
            </a:r>
          </a:p>
          <a:p>
            <a:pPr lvl="3"/>
            <a:r>
              <a:rPr lang="en-US" altLang="ko-KR" dirty="0" smtClean="0"/>
              <a:t>Provide </a:t>
            </a:r>
            <a:r>
              <a:rPr lang="en-US" altLang="ko-KR" dirty="0"/>
              <a:t>services from the MAC layer to the RLC</a:t>
            </a:r>
          </a:p>
          <a:p>
            <a:pPr lvl="3"/>
            <a:r>
              <a:rPr lang="en-US" altLang="ko-KR" dirty="0" smtClean="0"/>
              <a:t>Provide </a:t>
            </a:r>
            <a:r>
              <a:rPr lang="en-US" altLang="ko-KR" dirty="0"/>
              <a:t>a logical connection for control and traffic</a:t>
            </a:r>
          </a:p>
          <a:p>
            <a:pPr lvl="2"/>
            <a:r>
              <a:rPr lang="en-US" altLang="ko-KR" dirty="0" smtClean="0"/>
              <a:t>Transport </a:t>
            </a:r>
            <a:r>
              <a:rPr lang="en-US" altLang="ko-KR" dirty="0"/>
              <a:t>channels</a:t>
            </a:r>
          </a:p>
          <a:p>
            <a:pPr lvl="3"/>
            <a:r>
              <a:rPr lang="en-US" altLang="ko-KR" dirty="0" smtClean="0"/>
              <a:t>Provide </a:t>
            </a:r>
            <a:r>
              <a:rPr lang="en-US" altLang="ko-KR" dirty="0"/>
              <a:t>PHY layer services to the MAC layer</a:t>
            </a:r>
          </a:p>
          <a:p>
            <a:pPr lvl="3"/>
            <a:r>
              <a:rPr lang="en-US" altLang="ko-KR" dirty="0" smtClean="0"/>
              <a:t>Define </a:t>
            </a:r>
            <a:r>
              <a:rPr lang="en-US" altLang="ko-KR" dirty="0"/>
              <a:t>modulation, coding, and antenna configurations</a:t>
            </a:r>
          </a:p>
          <a:p>
            <a:pPr lvl="2"/>
            <a:r>
              <a:rPr lang="en-US" altLang="ko-KR" dirty="0" smtClean="0"/>
              <a:t>Physical </a:t>
            </a:r>
            <a:r>
              <a:rPr lang="en-US" altLang="ko-KR" dirty="0"/>
              <a:t>channels</a:t>
            </a:r>
          </a:p>
          <a:p>
            <a:pPr lvl="3"/>
            <a:r>
              <a:rPr lang="en-US" altLang="ko-KR" dirty="0" smtClean="0"/>
              <a:t>Define </a:t>
            </a:r>
            <a:r>
              <a:rPr lang="en-US" altLang="ko-KR" dirty="0"/>
              <a:t>time and frequency resources use to carry information to the </a:t>
            </a:r>
            <a:r>
              <a:rPr lang="en-US" altLang="ko-KR" dirty="0" smtClean="0"/>
              <a:t>upper layers</a:t>
            </a:r>
            <a:endParaRPr lang="en-US" altLang="ko-KR" dirty="0"/>
          </a:p>
          <a:p>
            <a:r>
              <a:rPr lang="en-US" altLang="ko-KR" dirty="0" smtClean="0"/>
              <a:t>Different </a:t>
            </a:r>
            <a:r>
              <a:rPr lang="en-US" altLang="ko-KR" dirty="0"/>
              <a:t>types of broadcast, multicast, paging, and shared channels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30673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Radio interface architecture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38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19294"/>
            <a:ext cx="4467075" cy="4690128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0570" y="1119294"/>
            <a:ext cx="4467075" cy="4690128"/>
          </a:xfrm>
          <a:prstGeom prst="rect">
            <a:avLst/>
          </a:prstGeom>
        </p:spPr>
      </p:pic>
      <p:sp>
        <p:nvSpPr>
          <p:cNvPr id="8" name="왼쪽/오른쪽 화살표 7"/>
          <p:cNvSpPr/>
          <p:nvPr/>
        </p:nvSpPr>
        <p:spPr>
          <a:xfrm>
            <a:off x="4507396" y="5252830"/>
            <a:ext cx="2117034" cy="288235"/>
          </a:xfrm>
          <a:prstGeom prst="left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641574" y="5635487"/>
            <a:ext cx="2068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Channels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155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1468</TotalTime>
  <Words>1555</Words>
  <Application>Microsoft Office PowerPoint</Application>
  <PresentationFormat>와이드스크린</PresentationFormat>
  <Paragraphs>273</Paragraphs>
  <Slides>38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38</vt:i4>
      </vt:variant>
    </vt:vector>
  </HeadingPairs>
  <TitlesOfParts>
    <vt:vector size="44" baseType="lpstr">
      <vt:lpstr>맑은 고딕</vt:lpstr>
      <vt:lpstr>Arial</vt:lpstr>
      <vt:lpstr>Arial Black</vt:lpstr>
      <vt:lpstr>Times New Roman</vt:lpstr>
      <vt:lpstr>Wingdings</vt:lpstr>
      <vt:lpstr>Office 테마</vt:lpstr>
      <vt:lpstr>Long Term Evolution (LTE)</vt:lpstr>
      <vt:lpstr>Background: Base stations near Anam station</vt:lpstr>
      <vt:lpstr>Introduction</vt:lpstr>
      <vt:lpstr>Introduction</vt:lpstr>
      <vt:lpstr>Generations</vt:lpstr>
      <vt:lpstr>LTEs</vt:lpstr>
      <vt:lpstr>LTE architecture</vt:lpstr>
      <vt:lpstr>eNodeB is logical</vt:lpstr>
      <vt:lpstr>EPS functions</vt:lpstr>
      <vt:lpstr>EPC components</vt:lpstr>
      <vt:lpstr>EPC components</vt:lpstr>
      <vt:lpstr>EPC components</vt:lpstr>
      <vt:lpstr>EPC components</vt:lpstr>
      <vt:lpstr>Radio access network</vt:lpstr>
      <vt:lpstr>Radio resource management</vt:lpstr>
      <vt:lpstr>Radio resource management</vt:lpstr>
      <vt:lpstr>OFDM</vt:lpstr>
      <vt:lpstr>OFDMA</vt:lpstr>
      <vt:lpstr>Inter-cell interference coordination (ICIC)</vt:lpstr>
      <vt:lpstr>ICIC</vt:lpstr>
      <vt:lpstr>Connection procedure</vt:lpstr>
      <vt:lpstr>Mobility management: hard handover</vt:lpstr>
      <vt:lpstr>S1 handover</vt:lpstr>
      <vt:lpstr>Mobility management</vt:lpstr>
      <vt:lpstr>X2 handover</vt:lpstr>
      <vt:lpstr>Mobility procedure</vt:lpstr>
      <vt:lpstr>Mobility management</vt:lpstr>
      <vt:lpstr>LTE channel structures and protocols</vt:lpstr>
      <vt:lpstr>LTE channel structures and protocols</vt:lpstr>
      <vt:lpstr>LTE channel structures and protocols</vt:lpstr>
      <vt:lpstr>Control plane protocols</vt:lpstr>
      <vt:lpstr>Non-Access Stratum (NAS) protocols</vt:lpstr>
      <vt:lpstr>LTE channel structures and protocols</vt:lpstr>
      <vt:lpstr>User and control planes</vt:lpstr>
      <vt:lpstr>Segmentation and concatenation</vt:lpstr>
      <vt:lpstr>User and control planes</vt:lpstr>
      <vt:lpstr>LTE channel structure</vt:lpstr>
      <vt:lpstr>Radio interface architecture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Bluetooth Low Energy (BLE)</dc:title>
  <dc:creator>김효곤[ 교수 / 컴퓨터학과 ]</dc:creator>
  <cp:lastModifiedBy>김효곤[ 교수 / 컴퓨터학과 ]</cp:lastModifiedBy>
  <cp:revision>706</cp:revision>
  <dcterms:created xsi:type="dcterms:W3CDTF">2023-11-23T10:35:45Z</dcterms:created>
  <dcterms:modified xsi:type="dcterms:W3CDTF">2023-12-04T11:29:34Z</dcterms:modified>
</cp:coreProperties>
</file>