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71" r:id="rId4"/>
    <p:sldId id="259" r:id="rId5"/>
    <p:sldId id="272" r:id="rId6"/>
    <p:sldId id="260" r:id="rId7"/>
    <p:sldId id="261" r:id="rId8"/>
    <p:sldId id="273" r:id="rId9"/>
    <p:sldId id="262" r:id="rId10"/>
    <p:sldId id="263" r:id="rId11"/>
    <p:sldId id="264" r:id="rId12"/>
    <p:sldId id="265" r:id="rId13"/>
    <p:sldId id="274" r:id="rId14"/>
    <p:sldId id="266" r:id="rId15"/>
    <p:sldId id="267" r:id="rId16"/>
    <p:sldId id="268" r:id="rId17"/>
    <p:sldId id="275" r:id="rId18"/>
    <p:sldId id="269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406" autoAdjust="0"/>
  </p:normalViewPr>
  <p:slideViewPr>
    <p:cSldViewPr snapToGrid="0">
      <p:cViewPr>
        <p:scale>
          <a:sx n="100" d="100"/>
          <a:sy n="100" d="100"/>
        </p:scale>
        <p:origin x="462" y="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C49ED-4A2C-4202-9EEC-EF0A799C5641}" type="datetimeFigureOut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EC2B5-21D0-457C-B43A-5EA5963A91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7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823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456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0809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431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2456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611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169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3489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737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EC2B5-21D0-457C-B43A-5EA5963A915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880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8560-828B-4DBC-859C-26C7B8155388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44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8074-DE49-4F21-9F27-43C7D83D77AC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31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836E9-7133-481A-BA74-500F84BFACF5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58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68EB-25EC-48B8-8F65-6898F0612630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7396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CE9B0-8058-4321-A9AB-215256E589AF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40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A384-99F2-416C-8CF7-4C2D466FCA45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81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11C4-FE85-4440-A13E-234802C61FE4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5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B91F286-BAAB-465B-ACF6-2B9A0EC4EDED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783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E7E9-A2C0-49F5-9C96-56536EE6DD1B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19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B93F5-C606-4BC2-AFFE-02E7738F50F4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505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1565-6370-410B-B080-A156A50FE8AA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56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9335C05-363B-4F82-A307-CB2AFFC549EC}" type="datetime1">
              <a:rPr lang="ko-KR" altLang="en-US" smtClean="0"/>
              <a:t>2014-03-12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DC88994-14D9-4083-8E85-DAB6F8B65E0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67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Standardization of the In-Car Gesture Interaction Space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 smtClean="0"/>
              <a:t>Automotiveui</a:t>
            </a:r>
            <a:r>
              <a:rPr lang="en-US" altLang="ko-KR" smtClean="0"/>
              <a:t>, 2013</a:t>
            </a:r>
            <a:endParaRPr lang="en-US" altLang="ko-KR" dirty="0" smtClean="0"/>
          </a:p>
          <a:p>
            <a:r>
              <a:rPr lang="en-US" altLang="ko-KR" dirty="0" smtClean="0"/>
              <a:t>Presenter : </a:t>
            </a:r>
            <a:r>
              <a:rPr lang="en-US" altLang="ko-KR" dirty="0" err="1" smtClean="0"/>
              <a:t>byungjo</a:t>
            </a:r>
            <a:r>
              <a:rPr lang="en-US" altLang="ko-KR" dirty="0" smtClean="0"/>
              <a:t> Kim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36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Towards Virtual Controls: 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current generation of cars is equipped with </a:t>
            </a:r>
            <a:r>
              <a:rPr lang="en-US" altLang="ko-KR" b="1" dirty="0" smtClean="0">
                <a:solidFill>
                  <a:schemeClr val="tx1"/>
                </a:solidFill>
              </a:rPr>
              <a:t>TOO MANY </a:t>
            </a:r>
            <a:r>
              <a:rPr lang="en-US" altLang="ko-KR" dirty="0" smtClean="0"/>
              <a:t>buttons/switches, indicator lamps..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028" name="Picture 4" descr="http://static.hothdwallpaper.net/518b1e1e0331e378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4" b="8838"/>
          <a:stretch/>
        </p:blipFill>
        <p:spPr bwMode="auto">
          <a:xfrm>
            <a:off x="1253224" y="2174993"/>
            <a:ext cx="9746511" cy="411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85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Towards Virtual Controls: 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According to a 2013 study, </a:t>
            </a:r>
            <a:r>
              <a:rPr lang="en-US" altLang="ko-KR" b="1" dirty="0" smtClean="0"/>
              <a:t>driver distraction</a:t>
            </a:r>
            <a:r>
              <a:rPr lang="en-US" altLang="ko-KR" dirty="0" smtClean="0"/>
              <a:t> is the number of three cause for major accidents</a:t>
            </a:r>
          </a:p>
          <a:p>
            <a:r>
              <a:rPr lang="en-US" altLang="ko-KR" dirty="0" smtClean="0"/>
              <a:t>Division of brain hampers reaction time and the ability of judgment and most critical 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2050" name="Picture 2" descr="http://ojsfile.ohmynews.com/STD_IMG_FILE/2012/0508/IE001436247_ST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796" y="3295613"/>
            <a:ext cx="4642884" cy="300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clutchd.com/wp-content/gallery/26_august_2010-driving-skills-for-life/clutchd-com-driving-skills-for-life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295613"/>
            <a:ext cx="4823932" cy="299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오른쪽 화살표 5"/>
          <p:cNvSpPr/>
          <p:nvPr/>
        </p:nvSpPr>
        <p:spPr>
          <a:xfrm rot="10800000">
            <a:off x="2870790" y="3857414"/>
            <a:ext cx="2020186" cy="221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른쪽 화살표 8"/>
          <p:cNvSpPr/>
          <p:nvPr/>
        </p:nvSpPr>
        <p:spPr>
          <a:xfrm rot="8912080">
            <a:off x="3046311" y="4409474"/>
            <a:ext cx="2020186" cy="221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 rot="9691453">
            <a:off x="1952339" y="4350554"/>
            <a:ext cx="3021302" cy="2052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52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Rationale for Distraction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Regarding distribution and driving safety, a crucial factor to consider is the </a:t>
            </a:r>
            <a:r>
              <a:rPr lang="en-US" altLang="ko-KR" b="1" dirty="0" smtClean="0"/>
              <a:t>VISUAL WORKLOAD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many of the in-car systems and indicators require permanent observation</a:t>
            </a:r>
          </a:p>
          <a:p>
            <a:pPr lvl="1"/>
            <a:r>
              <a:rPr lang="en-US" altLang="ko-KR" dirty="0" smtClean="0"/>
              <a:t>also the interaction with buttons/controls demands visual attention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Using a head-up display (HUD) has demonstrated </a:t>
            </a:r>
          </a:p>
          <a:p>
            <a:pPr lvl="1"/>
            <a:r>
              <a:rPr lang="en-US" altLang="ko-KR" dirty="0" smtClean="0"/>
              <a:t> to minimize the mental workload</a:t>
            </a:r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to decrease response times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 it has shown an improvement of information presentation efficiency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BUT, overlaid information might also </a:t>
            </a:r>
            <a:r>
              <a:rPr lang="en-US" altLang="ko-KR" b="1" dirty="0" smtClean="0">
                <a:sym typeface="Wingdings" panose="05000000000000000000" pitchFamily="2" charset="2"/>
              </a:rPr>
              <a:t>deteriorate the reaction time</a:t>
            </a:r>
            <a:endParaRPr lang="ko-KR" altLang="en-US" b="1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796" y="4603897"/>
            <a:ext cx="4041204" cy="172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Rationale for Distraction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For in-car application, some studies* have confirmed that drivers would accept gesture control</a:t>
            </a:r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and it* has shown that at least one hand can be used to perform gestures without distracting the driver</a:t>
            </a: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Gestures can be indeed a good alternative to the current paradigm of physical interaction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 but before proceeding with the definition of gestures to control in-car function,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 an important issue to deal with is the </a:t>
            </a:r>
            <a:r>
              <a:rPr lang="en-US" altLang="ko-KR" b="1" dirty="0" smtClean="0">
                <a:sym typeface="Wingdings" panose="05000000000000000000" pitchFamily="2" charset="2"/>
              </a:rPr>
              <a:t>application area</a:t>
            </a:r>
            <a:r>
              <a:rPr lang="en-US" altLang="ko-KR" dirty="0" smtClean="0">
                <a:sym typeface="Wingdings" panose="05000000000000000000" pitchFamily="2" charset="2"/>
              </a:rPr>
              <a:t> to neither distract the driver nor other road participants</a:t>
            </a:r>
          </a:p>
          <a:p>
            <a:pPr lvl="2"/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where / how a gesture should be performed</a:t>
            </a:r>
          </a:p>
          <a:p>
            <a:pPr lvl="2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5977468"/>
            <a:ext cx="12492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*D</a:t>
            </a:r>
            <a:r>
              <a:rPr lang="en-US" altLang="ko-KR" sz="1000" dirty="0"/>
              <a:t>. </a:t>
            </a:r>
            <a:r>
              <a:rPr lang="en-US" altLang="ko-KR" sz="1000" dirty="0" err="1"/>
              <a:t>Bannach</a:t>
            </a:r>
            <a:r>
              <a:rPr lang="en-US" altLang="ko-KR" sz="1000" dirty="0"/>
              <a:t>, </a:t>
            </a:r>
            <a:r>
              <a:rPr lang="en-US" altLang="ko-KR" sz="1000" dirty="0" smtClean="0"/>
              <a:t> </a:t>
            </a:r>
            <a:r>
              <a:rPr lang="en-US" altLang="ko-KR" sz="1000" dirty="0"/>
              <a:t>Waving real hand gestures recorded by </a:t>
            </a:r>
            <a:r>
              <a:rPr lang="en-US" altLang="ko-KR" sz="1000" dirty="0" smtClean="0"/>
              <a:t>wearable motion </a:t>
            </a:r>
            <a:r>
              <a:rPr lang="en-US" altLang="ko-KR" sz="1000" dirty="0"/>
              <a:t>sensors to a virtual car and driver in a </a:t>
            </a:r>
            <a:r>
              <a:rPr lang="en-US" altLang="ko-KR" sz="1000" dirty="0" smtClean="0"/>
              <a:t>mixed-reality parking </a:t>
            </a:r>
            <a:r>
              <a:rPr lang="en-US" altLang="ko-KR" sz="1000" dirty="0"/>
              <a:t>game. In Computational Intelligence and Games</a:t>
            </a:r>
            <a:r>
              <a:rPr lang="en-US" altLang="ko-KR" sz="1000" dirty="0" smtClean="0"/>
              <a:t>, 2007</a:t>
            </a:r>
            <a:r>
              <a:rPr lang="en-US" altLang="ko-KR" sz="1000" dirty="0"/>
              <a:t>. CIG 2007. IEEE Symposium on, pages 32–39, </a:t>
            </a:r>
            <a:r>
              <a:rPr lang="en-US" altLang="ko-KR" sz="1000" dirty="0" smtClean="0"/>
              <a:t>2007</a:t>
            </a:r>
          </a:p>
          <a:p>
            <a:r>
              <a:rPr lang="en-US" altLang="ko-KR" sz="1000" dirty="0"/>
              <a:t>*C. J. Patten. Cognitive Workload and the Driver</a:t>
            </a:r>
            <a:r>
              <a:rPr lang="en-US" altLang="ko-KR" sz="1000" dirty="0" smtClean="0"/>
              <a:t>: Understanding </a:t>
            </a:r>
            <a:r>
              <a:rPr lang="en-US" altLang="ko-KR" sz="1000" dirty="0"/>
              <a:t>the Eﬀects of Cognitive Workload on </a:t>
            </a:r>
            <a:r>
              <a:rPr lang="en-US" altLang="ko-KR" sz="1000" dirty="0" smtClean="0"/>
              <a:t>Driving from </a:t>
            </a:r>
            <a:r>
              <a:rPr lang="en-US" altLang="ko-KR" sz="1000" dirty="0"/>
              <a:t>a Human Information Processing Perspective. </a:t>
            </a:r>
            <a:r>
              <a:rPr lang="en-US" altLang="ko-KR" sz="1000" dirty="0" smtClean="0"/>
              <a:t>PhD Thesis</a:t>
            </a:r>
            <a:r>
              <a:rPr lang="en-US" altLang="ko-KR" sz="1000" dirty="0"/>
              <a:t>, Department of Psychology, Stockholm University, 2007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983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Standardization of Spatial Parameters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With increasing number and complexity of controls and information displays, </a:t>
            </a:r>
          </a:p>
          <a:p>
            <a:pPr lvl="1"/>
            <a:r>
              <a:rPr lang="en-US" altLang="ko-KR" dirty="0" smtClean="0"/>
              <a:t>International standardization agencies have started to standardize </a:t>
            </a:r>
          </a:p>
          <a:p>
            <a:pPr lvl="2"/>
            <a:r>
              <a:rPr lang="en-US" altLang="ko-KR" dirty="0" smtClean="0"/>
              <a:t>ISO 2575: symbols for use on controls, indicators, and tell-tales</a:t>
            </a:r>
          </a:p>
          <a:p>
            <a:pPr lvl="2"/>
            <a:r>
              <a:rPr lang="en-US" altLang="ko-KR" dirty="0" smtClean="0"/>
              <a:t>ISO 7397 / 4514: front vision / back vision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ISO 4040: the placement of indicator units and control lamps in and around the dashboard </a:t>
            </a:r>
          </a:p>
          <a:p>
            <a:pPr lvl="2"/>
            <a:r>
              <a:rPr lang="en-US" altLang="ko-KR" dirty="0" smtClean="0"/>
              <a:t>ISO 3958: hand reach distances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main aim of these standards is </a:t>
            </a:r>
            <a:endParaRPr lang="en-US" altLang="ko-KR" dirty="0" smtClean="0"/>
          </a:p>
          <a:p>
            <a:pPr lvl="1"/>
            <a:r>
              <a:rPr lang="en-US" altLang="ko-KR" b="1" dirty="0" smtClean="0"/>
              <a:t>to </a:t>
            </a:r>
            <a:r>
              <a:rPr lang="en-US" altLang="ko-KR" b="1" dirty="0" smtClean="0"/>
              <a:t>improve operation efficiency</a:t>
            </a:r>
            <a:r>
              <a:rPr lang="en-US" altLang="ko-KR" dirty="0" smtClean="0"/>
              <a:t> by optimizing and harmonizing the </a:t>
            </a:r>
            <a:r>
              <a:rPr lang="en-US" altLang="ko-KR" b="1" dirty="0" smtClean="0"/>
              <a:t>arrangement / placement</a:t>
            </a:r>
            <a:r>
              <a:rPr lang="en-US" altLang="ko-KR" dirty="0" smtClean="0"/>
              <a:t> of indicator systems and control elements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1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Challenge: “Invisible” Controls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Inherent problem of gestural interaction:</a:t>
            </a:r>
          </a:p>
          <a:p>
            <a:pPr lvl="1"/>
            <a:r>
              <a:rPr lang="en-US" altLang="ko-KR" dirty="0" smtClean="0"/>
              <a:t>Suitable techniques</a:t>
            </a:r>
          </a:p>
          <a:p>
            <a:pPr lvl="1"/>
            <a:r>
              <a:rPr lang="en-US" altLang="ko-KR" dirty="0" smtClean="0"/>
              <a:t>Selection of systems/functions to control with gesture</a:t>
            </a:r>
          </a:p>
          <a:p>
            <a:pPr lvl="1"/>
            <a:r>
              <a:rPr lang="en-US" altLang="ko-KR" dirty="0" smtClean="0"/>
              <a:t>Definition of the gesture-function mapping</a:t>
            </a:r>
          </a:p>
          <a:p>
            <a:endParaRPr lang="en-US" altLang="ko-KR" dirty="0"/>
          </a:p>
          <a:p>
            <a:r>
              <a:rPr lang="en-US" altLang="ko-KR" dirty="0" smtClean="0"/>
              <a:t>Driven by latest advancements,</a:t>
            </a:r>
          </a:p>
          <a:p>
            <a:pPr lvl="1"/>
            <a:r>
              <a:rPr lang="en-US" altLang="ko-KR" dirty="0" smtClean="0"/>
              <a:t>Infrared image analysis from “depth cameras”</a:t>
            </a:r>
          </a:p>
          <a:p>
            <a:pPr lvl="1"/>
            <a:r>
              <a:rPr lang="en-US" altLang="ko-KR" dirty="0" smtClean="0"/>
              <a:t>Capacitive proximity sensing</a:t>
            </a:r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4098" name="Picture 2" descr="http://m.eet.com/media/1169944/azoteq%20figure%2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040" y="3277276"/>
            <a:ext cx="3098580" cy="270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benfarrell.com/wp-content/uploads/2012/12/depth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7" r="26629" b="20704"/>
          <a:stretch/>
        </p:blipFill>
        <p:spPr bwMode="auto">
          <a:xfrm>
            <a:off x="6044422" y="3370521"/>
            <a:ext cx="2719771" cy="260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07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Challenge: “Invisible” Controls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technology allows </a:t>
            </a:r>
          </a:p>
          <a:p>
            <a:pPr lvl="1"/>
            <a:r>
              <a:rPr lang="en-US" altLang="ko-KR" dirty="0" smtClean="0"/>
              <a:t>To perform micro-gestures on the steering wheel,</a:t>
            </a:r>
          </a:p>
          <a:p>
            <a:pPr lvl="1"/>
            <a:r>
              <a:rPr lang="en-US" altLang="ko-KR" dirty="0" smtClean="0"/>
              <a:t>Finger gestures in the gearshift area,</a:t>
            </a:r>
          </a:p>
          <a:p>
            <a:pPr lvl="1"/>
            <a:r>
              <a:rPr lang="en-US" altLang="ko-KR" dirty="0" smtClean="0"/>
              <a:t>Free multi-finger / hand gestures in the open space</a:t>
            </a:r>
          </a:p>
          <a:p>
            <a:r>
              <a:rPr lang="en-US" altLang="ko-KR" dirty="0" smtClean="0"/>
              <a:t>More general research works</a:t>
            </a:r>
          </a:p>
          <a:p>
            <a:pPr lvl="1"/>
            <a:r>
              <a:rPr lang="en-US" altLang="ko-KR" dirty="0" smtClean="0"/>
              <a:t>Focused on the intuitiveness of gesture use</a:t>
            </a:r>
          </a:p>
          <a:p>
            <a:pPr lvl="1"/>
            <a:r>
              <a:rPr lang="en-US" altLang="ko-KR" dirty="0" smtClean="0"/>
              <a:t>Discussed the quantity of gestures for efficient application</a:t>
            </a:r>
          </a:p>
          <a:p>
            <a:pPr lvl="1"/>
            <a:r>
              <a:rPr lang="en-US" altLang="ko-KR" dirty="0" smtClean="0"/>
              <a:t>The ergonomics of in-car gestures</a:t>
            </a:r>
          </a:p>
          <a:p>
            <a:pPr lvl="1"/>
            <a:endParaRPr lang="en-US" altLang="ko-KR" dirty="0"/>
          </a:p>
          <a:p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Unfortunately, </a:t>
            </a:r>
            <a:r>
              <a:rPr lang="en-US" altLang="ko-KR" b="1" dirty="0" smtClean="0"/>
              <a:t>NOBODY</a:t>
            </a:r>
            <a:r>
              <a:rPr lang="en-US" altLang="ko-KR" dirty="0" smtClean="0"/>
              <a:t> has investigated </a:t>
            </a:r>
            <a:r>
              <a:rPr lang="en-US" altLang="ko-KR" b="1" dirty="0" smtClean="0"/>
              <a:t>SPATIAL</a:t>
            </a:r>
            <a:r>
              <a:rPr lang="en-US" altLang="ko-KR" dirty="0" smtClean="0"/>
              <a:t> properties and </a:t>
            </a:r>
            <a:r>
              <a:rPr lang="en-US" altLang="ko-KR" b="1" dirty="0" smtClean="0"/>
              <a:t>TIME</a:t>
            </a:r>
            <a:r>
              <a:rPr lang="en-US" altLang="ko-KR" dirty="0" smtClean="0"/>
              <a:t> behavior of gesture execution in the car domain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98" y="1913672"/>
            <a:ext cx="3143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310" y="2099123"/>
            <a:ext cx="3143250" cy="225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그룹 7"/>
          <p:cNvGrpSpPr/>
          <p:nvPr/>
        </p:nvGrpSpPr>
        <p:grpSpPr>
          <a:xfrm>
            <a:off x="7353300" y="2473878"/>
            <a:ext cx="2986088" cy="2257200"/>
            <a:chOff x="7353300" y="2528470"/>
            <a:chExt cx="2986088" cy="22572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300" y="2528470"/>
              <a:ext cx="2986088" cy="22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6469" y="3095095"/>
              <a:ext cx="785813" cy="1123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690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Research Aim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avoid interference between gesture execution and arranging control elements, the aim of this work is</a:t>
            </a:r>
          </a:p>
          <a:p>
            <a:pPr lvl="1"/>
            <a:r>
              <a:rPr lang="en-US" altLang="ko-KR" dirty="0" smtClean="0"/>
              <a:t>in the preparation for a later standardization of </a:t>
            </a:r>
            <a:r>
              <a:rPr lang="en-US" altLang="ko-KR" b="1" dirty="0" smtClean="0"/>
              <a:t>space/time properties of gestures </a:t>
            </a:r>
          </a:p>
          <a:p>
            <a:pPr lvl="1"/>
            <a:r>
              <a:rPr lang="en-US" altLang="ko-KR" dirty="0" smtClean="0"/>
              <a:t>and gesture classes similar to standards such as ISO 3958 / ISO 4040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hypotheses investigated are as follows:</a:t>
            </a:r>
          </a:p>
          <a:p>
            <a:pPr lvl="1"/>
            <a:r>
              <a:rPr lang="en-US" altLang="ko-KR" b="1" dirty="0" smtClean="0"/>
              <a:t>H1</a:t>
            </a:r>
            <a:r>
              <a:rPr lang="en-US" altLang="ko-KR" dirty="0" smtClean="0"/>
              <a:t>: Drivers perform open gestures in almost the same space and with similar spatial extent &amp; length of time</a:t>
            </a:r>
          </a:p>
          <a:p>
            <a:pPr lvl="1"/>
            <a:r>
              <a:rPr lang="en-US" altLang="ko-KR" b="1" dirty="0" smtClean="0"/>
              <a:t>H2</a:t>
            </a:r>
            <a:r>
              <a:rPr lang="en-US" altLang="ko-KR" dirty="0" smtClean="0"/>
              <a:t>: The region where a driver performs a specific gesture differs based on the task set and allow for clear space segmentation.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8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Selection &amp; Reduction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Preceding the on-the-road driving tests, an opinion survey was conducted </a:t>
            </a:r>
          </a:p>
          <a:p>
            <a:pPr lvl="1"/>
            <a:r>
              <a:rPr lang="en-US" altLang="ko-KR" dirty="0" smtClean="0"/>
              <a:t> involving 67 participants of different age, gender, and technology affinity</a:t>
            </a:r>
          </a:p>
          <a:p>
            <a:r>
              <a:rPr lang="en-US" altLang="ko-KR" dirty="0" smtClean="0"/>
              <a:t>Participants were </a:t>
            </a:r>
          </a:p>
          <a:p>
            <a:pPr lvl="1"/>
            <a:r>
              <a:rPr lang="en-US" altLang="ko-KR" dirty="0" smtClean="0"/>
              <a:t>First, asked about their preferred 5 functions</a:t>
            </a:r>
          </a:p>
          <a:p>
            <a:pPr lvl="1"/>
            <a:r>
              <a:rPr lang="en-US" altLang="ko-KR" dirty="0" smtClean="0"/>
              <a:t>Second, asked which finger/hand gesture they would like to use for each of these functions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7165" y="3779071"/>
            <a:ext cx="3268515" cy="23429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34050" y="6055139"/>
            <a:ext cx="25747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Pic. </a:t>
            </a:r>
            <a:r>
              <a:rPr lang="en-US" altLang="ko-KR" sz="1100" dirty="0"/>
              <a:t>from </a:t>
            </a:r>
            <a:r>
              <a:rPr lang="en-US" altLang="ko-KR" sz="1100" dirty="0" err="1" smtClean="0"/>
              <a:t>Vatavu</a:t>
            </a:r>
            <a:r>
              <a:rPr lang="en-US" altLang="ko-KR" sz="1100" dirty="0"/>
              <a:t> </a:t>
            </a:r>
            <a:r>
              <a:rPr lang="en-US" altLang="ko-KR" sz="1100" dirty="0" smtClean="0"/>
              <a:t>for better understanding</a:t>
            </a:r>
            <a:endParaRPr lang="ko-KR" altLang="en-US" sz="11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275" y="3690774"/>
            <a:ext cx="5596713" cy="25620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26378" y="6121989"/>
            <a:ext cx="28745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Result of approval voting and expert discussion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11256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 Setup &amp; User Study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Addressing the research questions of identifying the feature space of gestures, </a:t>
            </a:r>
          </a:p>
          <a:p>
            <a:r>
              <a:rPr lang="en-US" altLang="ko-KR" dirty="0" smtClean="0"/>
              <a:t>An experiment setups :</a:t>
            </a:r>
          </a:p>
          <a:p>
            <a:pPr lvl="1"/>
            <a:r>
              <a:rPr lang="en-US" altLang="ko-KR" dirty="0" smtClean="0"/>
              <a:t>A real driving study on a blocked load</a:t>
            </a:r>
          </a:p>
          <a:p>
            <a:pPr lvl="1"/>
            <a:r>
              <a:rPr lang="en-US" altLang="ko-KR" dirty="0" smtClean="0"/>
              <a:t>Performing gestures as they would like to do in reality</a:t>
            </a:r>
          </a:p>
          <a:p>
            <a:pPr lvl="1"/>
            <a:r>
              <a:rPr lang="en-US" altLang="ko-KR" dirty="0" smtClean="0"/>
              <a:t>Only a small set of around ten functions/symbols was considered</a:t>
            </a:r>
          </a:p>
          <a:p>
            <a:pPr lvl="1"/>
            <a:r>
              <a:rPr lang="en-US" altLang="ko-KR" dirty="0" smtClean="0"/>
              <a:t>Be designed and executed along two different gesture classes (car / media control)</a:t>
            </a:r>
          </a:p>
          <a:p>
            <a:pPr lvl="1"/>
            <a:r>
              <a:rPr lang="en-US" altLang="ko-KR" dirty="0" smtClean="0"/>
              <a:t>The occurrence of functions to control with a gesture was randomized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32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Data Recording portion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obtain spatial properties of gestures executed by the participants,</a:t>
            </a:r>
          </a:p>
          <a:p>
            <a:pPr lvl="1"/>
            <a:r>
              <a:rPr lang="en-US" altLang="ko-KR" dirty="0" smtClean="0"/>
              <a:t>The RGBD (depth infrared) sensor of a </a:t>
            </a:r>
            <a:r>
              <a:rPr lang="en-US" altLang="ko-KR" b="1" dirty="0" smtClean="0"/>
              <a:t>Kinect</a:t>
            </a:r>
            <a:r>
              <a:rPr lang="en-US" altLang="ko-KR" dirty="0" smtClean="0"/>
              <a:t> was used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b="1" dirty="0" err="1" smtClean="0"/>
              <a:t>GoPro</a:t>
            </a:r>
            <a:r>
              <a:rPr lang="en-US" altLang="ko-KR" b="1" dirty="0" smtClean="0"/>
              <a:t> Hero </a:t>
            </a:r>
            <a:r>
              <a:rPr lang="en-US" altLang="ko-KR" dirty="0" smtClean="0"/>
              <a:t>cam was used as a RGB sensor</a:t>
            </a:r>
          </a:p>
          <a:p>
            <a:r>
              <a:rPr lang="en-US" altLang="ko-KR" dirty="0" smtClean="0"/>
              <a:t>For accurate calculation of the actual position of gesture trajectories </a:t>
            </a:r>
          </a:p>
          <a:p>
            <a:pPr lvl="1"/>
            <a:r>
              <a:rPr lang="en-US" altLang="ko-KR" dirty="0" smtClean="0"/>
              <a:t>Three reference points in the vehicle were used</a:t>
            </a:r>
          </a:p>
          <a:p>
            <a:pPr lvl="2"/>
            <a:r>
              <a:rPr lang="en-US" altLang="ko-KR" dirty="0" smtClean="0"/>
              <a:t>Center of the steering wheel </a:t>
            </a:r>
          </a:p>
          <a:p>
            <a:pPr lvl="2"/>
            <a:r>
              <a:rPr lang="en-US" altLang="ko-KR" dirty="0" smtClean="0"/>
              <a:t>Rear mirror</a:t>
            </a:r>
          </a:p>
          <a:p>
            <a:pPr lvl="2"/>
            <a:r>
              <a:rPr lang="en-US" altLang="ko-KR" dirty="0" smtClean="0"/>
              <a:t>Center console</a:t>
            </a:r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480" y="3505538"/>
            <a:ext cx="3157978" cy="2658902"/>
          </a:xfrm>
          <a:prstGeom prst="rect">
            <a:avLst/>
          </a:prstGeom>
        </p:spPr>
      </p:pic>
      <p:cxnSp>
        <p:nvCxnSpPr>
          <p:cNvPr id="8" name="직선 화살표 연결선 7"/>
          <p:cNvCxnSpPr/>
          <p:nvPr/>
        </p:nvCxnSpPr>
        <p:spPr>
          <a:xfrm>
            <a:off x="2530549" y="3997842"/>
            <a:ext cx="7017488" cy="191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/>
          <p:nvPr/>
        </p:nvCxnSpPr>
        <p:spPr>
          <a:xfrm>
            <a:off x="2806995" y="4241207"/>
            <a:ext cx="6422065" cy="1479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40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028064"/>
            <a:ext cx="3592936" cy="203298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1824433"/>
            <a:ext cx="5308901" cy="2116558"/>
          </a:xfrm>
          <a:prstGeom prst="rect">
            <a:avLst/>
          </a:prstGeom>
        </p:spPr>
      </p:pic>
      <p:cxnSp>
        <p:nvCxnSpPr>
          <p:cNvPr id="10" name="직선 연결선 9"/>
          <p:cNvCxnSpPr/>
          <p:nvPr/>
        </p:nvCxnSpPr>
        <p:spPr>
          <a:xfrm flipH="1">
            <a:off x="1097280" y="2977116"/>
            <a:ext cx="1422636" cy="107224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893748" y="3072809"/>
            <a:ext cx="1720782" cy="9978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747" y="1824432"/>
            <a:ext cx="9538933" cy="38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1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Evaluation; Data Preprocessing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obtain higher-level spatial and temporal data, gesture trajectories were preprocessed.</a:t>
            </a:r>
          </a:p>
          <a:p>
            <a:pPr lvl="1"/>
            <a:r>
              <a:rPr lang="en-US" altLang="ko-KR" dirty="0" smtClean="0"/>
              <a:t>Even though gesture detection is possible with high performance with Kinect, it is not very well suited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Preprocessing included</a:t>
            </a:r>
          </a:p>
          <a:p>
            <a:pPr lvl="1"/>
            <a:r>
              <a:rPr lang="en-US" altLang="ko-KR" dirty="0" smtClean="0"/>
              <a:t>Determining the start and end frame of gesture</a:t>
            </a:r>
          </a:p>
          <a:p>
            <a:pPr lvl="1"/>
            <a:r>
              <a:rPr lang="en-US" altLang="ko-KR" dirty="0" smtClean="0"/>
              <a:t>Identifying subject’s hand and finger positions and orientations in each frame</a:t>
            </a:r>
          </a:p>
          <a:p>
            <a:pPr lvl="1"/>
            <a:r>
              <a:rPr lang="en-US" altLang="ko-KR" dirty="0" smtClean="0"/>
              <a:t>Calculating / mapping raw data positions into a Cartesian coordinate system</a:t>
            </a:r>
          </a:p>
          <a:p>
            <a:pPr lvl="1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8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Evaluation; Gesture Density Plots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154" y="1845734"/>
            <a:ext cx="9386422" cy="447258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74" y="2300883"/>
            <a:ext cx="11543412" cy="35414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50200" y="5326829"/>
            <a:ext cx="22860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Execution area of car control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776079" y="5326829"/>
            <a:ext cx="2503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Execution area of media control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271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 and Discussion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Gesture execution times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16" y="2328051"/>
            <a:ext cx="5829464" cy="371811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4372" y="2330298"/>
            <a:ext cx="6117628" cy="3280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7156" y="6034972"/>
            <a:ext cx="6298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Execution times and tendency for gestures assigned to car / media control functions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8957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 and Discussion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97280" y="1845734"/>
            <a:ext cx="6462469" cy="4023360"/>
          </a:xfrm>
        </p:spPr>
        <p:txBody>
          <a:bodyPr/>
          <a:lstStyle/>
          <a:p>
            <a:r>
              <a:rPr lang="en-US" altLang="ko-KR" dirty="0" smtClean="0"/>
              <a:t>Similarity of gestures &amp; execution regions</a:t>
            </a:r>
          </a:p>
          <a:p>
            <a:pPr lvl="1"/>
            <a:r>
              <a:rPr lang="en-US" altLang="ko-KR" dirty="0" smtClean="0"/>
              <a:t>From the gesture trajectories, </a:t>
            </a:r>
          </a:p>
          <a:p>
            <a:pPr lvl="2"/>
            <a:r>
              <a:rPr lang="en-US" altLang="ko-KR" dirty="0" smtClean="0"/>
              <a:t>It is NOT possible to forecast an “average trajectory”</a:t>
            </a:r>
          </a:p>
          <a:p>
            <a:pPr lvl="2"/>
            <a:r>
              <a:rPr lang="en-US" altLang="ko-KR" dirty="0" smtClean="0"/>
              <a:t>But, it is </a:t>
            </a:r>
            <a:r>
              <a:rPr lang="en-US" altLang="ko-KR" b="1" dirty="0" smtClean="0"/>
              <a:t>possible</a:t>
            </a:r>
            <a:r>
              <a:rPr lang="en-US" altLang="ko-KR" dirty="0" smtClean="0"/>
              <a:t> to define </a:t>
            </a:r>
            <a:r>
              <a:rPr lang="en-US" altLang="ko-KR" b="1" dirty="0" smtClean="0"/>
              <a:t>regions(s)</a:t>
            </a:r>
            <a:r>
              <a:rPr lang="en-US" altLang="ko-KR" dirty="0" smtClean="0"/>
              <a:t> where gestures will be performed</a:t>
            </a:r>
          </a:p>
          <a:p>
            <a:pPr lvl="2"/>
            <a:endParaRPr lang="en-US" altLang="ko-KR" dirty="0"/>
          </a:p>
          <a:p>
            <a:pPr lvl="1"/>
            <a:r>
              <a:rPr lang="en-US" altLang="ko-KR" dirty="0" smtClean="0"/>
              <a:t>Also detected a significant difference between the gesture execution regions of car / media control functions </a:t>
            </a:r>
          </a:p>
          <a:p>
            <a:pPr lvl="2"/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320" y="2152754"/>
            <a:ext cx="4807680" cy="34093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13118" y="5549641"/>
            <a:ext cx="4750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Little variation of gesture trajectories for “open/close window”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4685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 this paper, they have investigated</a:t>
            </a:r>
          </a:p>
          <a:p>
            <a:pPr lvl="1"/>
            <a:r>
              <a:rPr lang="en-US" altLang="ko-KR" dirty="0" smtClean="0"/>
              <a:t>execution regions, spatial extent, and time behavior of open gestures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Providing car (interior) manufacturer with gesture characteristics and execution regions would allow them to better design future in-vehicle interaction concepts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8994-14D9-4083-8E85-DAB6F8B65E0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5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680</TotalTime>
  <Words>1164</Words>
  <Application>Microsoft Office PowerPoint</Application>
  <PresentationFormat>사용자 지정</PresentationFormat>
  <Paragraphs>167</Paragraphs>
  <Slides>18</Slides>
  <Notes>11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추억</vt:lpstr>
      <vt:lpstr>Standardization of the In-Car Gesture Interaction Space</vt:lpstr>
      <vt:lpstr>Towards Virtual Controls: Motivation</vt:lpstr>
      <vt:lpstr>Towards Virtual Controls: Motivation</vt:lpstr>
      <vt:lpstr>Rationale for Distraction</vt:lpstr>
      <vt:lpstr>Rationale for Distraction</vt:lpstr>
      <vt:lpstr>Standardization of Spatial Parameters</vt:lpstr>
      <vt:lpstr>Challenge: “Invisible” Controls</vt:lpstr>
      <vt:lpstr>Challenge: “Invisible” Controls</vt:lpstr>
      <vt:lpstr>Research Aim</vt:lpstr>
      <vt:lpstr>Gesture Selection &amp; Reduction</vt:lpstr>
      <vt:lpstr>Experiment Setup &amp; User Study</vt:lpstr>
      <vt:lpstr>Data Recording portion</vt:lpstr>
      <vt:lpstr>Evaluation</vt:lpstr>
      <vt:lpstr>Evaluation; Data Preprocessing</vt:lpstr>
      <vt:lpstr>Evaluation; Gesture Density Plots</vt:lpstr>
      <vt:lpstr>Results and Discussion</vt:lpstr>
      <vt:lpstr>Results and Discussion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Standardization of the In-Car Gesture Interaction Space</dc:title>
  <dc:creator>raboM</dc:creator>
  <cp:lastModifiedBy>ByungjoKim</cp:lastModifiedBy>
  <cp:revision>66</cp:revision>
  <dcterms:created xsi:type="dcterms:W3CDTF">2014-03-09T09:51:41Z</dcterms:created>
  <dcterms:modified xsi:type="dcterms:W3CDTF">2014-03-11T15:57:32Z</dcterms:modified>
</cp:coreProperties>
</file>