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256" r:id="rId2"/>
    <p:sldId id="257" r:id="rId3"/>
    <p:sldId id="267" r:id="rId4"/>
    <p:sldId id="260" r:id="rId5"/>
    <p:sldId id="261" r:id="rId6"/>
    <p:sldId id="266" r:id="rId7"/>
    <p:sldId id="258" r:id="rId8"/>
    <p:sldId id="297" r:id="rId9"/>
    <p:sldId id="275" r:id="rId10"/>
    <p:sldId id="277" r:id="rId11"/>
    <p:sldId id="279" r:id="rId12"/>
    <p:sldId id="292" r:id="rId13"/>
    <p:sldId id="264" r:id="rId14"/>
    <p:sldId id="280" r:id="rId15"/>
    <p:sldId id="281" r:id="rId16"/>
    <p:sldId id="282" r:id="rId17"/>
    <p:sldId id="272" r:id="rId18"/>
    <p:sldId id="285" r:id="rId19"/>
    <p:sldId id="289" r:id="rId20"/>
    <p:sldId id="304" r:id="rId21"/>
    <p:sldId id="293" r:id="rId22"/>
    <p:sldId id="294" r:id="rId23"/>
    <p:sldId id="295" r:id="rId24"/>
    <p:sldId id="287" r:id="rId25"/>
    <p:sldId id="291" r:id="rId26"/>
    <p:sldId id="283" r:id="rId27"/>
    <p:sldId id="274" r:id="rId28"/>
  </p:sldIdLst>
  <p:sldSz cx="12192000" cy="6858000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67144" autoAdjust="0"/>
  </p:normalViewPr>
  <p:slideViewPr>
    <p:cSldViewPr snapToGrid="0">
      <p:cViewPr varScale="1">
        <p:scale>
          <a:sx n="78" d="100"/>
          <a:sy n="78" d="100"/>
        </p:scale>
        <p:origin x="1788" y="84"/>
      </p:cViewPr>
      <p:guideLst/>
    </p:cSldViewPr>
  </p:slideViewPr>
  <p:outlineViewPr>
    <p:cViewPr>
      <p:scale>
        <a:sx n="33" d="100"/>
        <a:sy n="33" d="100"/>
      </p:scale>
      <p:origin x="0" y="-16452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0" d="100"/>
          <a:sy n="90" d="100"/>
        </p:scale>
        <p:origin x="36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BF1C60-9456-4547-8E9A-A79B9D78455A}" type="datetimeFigureOut">
              <a:rPr lang="ko-KR" altLang="en-US" smtClean="0"/>
              <a:t>2015-01-16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C87446-B81A-41E6-8C09-29F22135A9C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81378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2D4B01-BA9C-4EB5-A892-C19F0534263C}" type="datetimeFigureOut">
              <a:rPr lang="ko-KR" altLang="en-US" smtClean="0"/>
              <a:t>2015-01-16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5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4" y="9428585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80C83C-BC0C-45F7-8BCD-B621DC54A87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541541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80C83C-BC0C-45F7-8BCD-B621DC54A879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859975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80C83C-BC0C-45F7-8BCD-B621DC54A879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705560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80C83C-BC0C-45F7-8BCD-B621DC54A879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84037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80C83C-BC0C-45F7-8BCD-B621DC54A879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79839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80C83C-BC0C-45F7-8BCD-B621DC54A879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305231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80C83C-BC0C-45F7-8BCD-B621DC54A879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736049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80C83C-BC0C-45F7-8BCD-B621DC54A879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619992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80C83C-BC0C-45F7-8BCD-B621DC54A879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029026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80C83C-BC0C-45F7-8BCD-B621DC54A879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038283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80C83C-BC0C-45F7-8BCD-B621DC54A879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539747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80C83C-BC0C-45F7-8BCD-B621DC54A879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981654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80C83C-BC0C-45F7-8BCD-B621DC54A879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14882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80C83C-BC0C-45F7-8BCD-B621DC54A879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768011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80C83C-BC0C-45F7-8BCD-B621DC54A879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188454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80C83C-BC0C-45F7-8BCD-B621DC54A879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068717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80C83C-BC0C-45F7-8BCD-B621DC54A879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9946012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80C83C-BC0C-45F7-8BCD-B621DC54A879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6402327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80C83C-BC0C-45F7-8BCD-B621DC54A879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756643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80C83C-BC0C-45F7-8BCD-B621DC54A879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5821063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80C83C-BC0C-45F7-8BCD-B621DC54A879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017531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80C83C-BC0C-45F7-8BCD-B621DC54A879}" type="slidenum">
              <a:rPr lang="ko-KR" altLang="en-US" smtClean="0"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485121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80C83C-BC0C-45F7-8BCD-B621DC54A879}" type="slidenum">
              <a:rPr lang="ko-KR" altLang="en-US" smtClean="0"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59346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80C83C-BC0C-45F7-8BCD-B621DC54A879}" type="slidenum">
              <a:rPr lang="ko-KR" altLang="en-US" smtClean="0"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6390601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80C83C-BC0C-45F7-8BCD-B621DC54A879}" type="slidenum">
              <a:rPr lang="ko-KR" altLang="en-US" smtClean="0"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3431540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80C83C-BC0C-45F7-8BCD-B621DC54A879}" type="slidenum">
              <a:rPr lang="ko-KR" altLang="en-US" smtClean="0"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6854485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80C83C-BC0C-45F7-8BCD-B621DC54A879}" type="slidenum">
              <a:rPr lang="ko-KR" altLang="en-US" smtClean="0"/>
              <a:t>26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901193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80C83C-BC0C-45F7-8BCD-B621DC54A879}" type="slidenum">
              <a:rPr lang="ko-KR" altLang="en-US" smtClean="0"/>
              <a:t>27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416621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1EA4C-D681-4398-A1C4-952FCF536808}" type="datetime1">
              <a:rPr lang="ko-KR" altLang="en-US" smtClean="0"/>
              <a:t>2015-01-16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Communications Lab.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1EC42-3AFE-4E03-8E1B-091C2769CCD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650784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34630-283C-4AC8-9EB8-50FB43C76E89}" type="datetime1">
              <a:rPr lang="ko-KR" altLang="en-US" smtClean="0"/>
              <a:t>2015-01-16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Communications Lab.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1EC42-3AFE-4E03-8E1B-091C2769CCD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994982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592E2-D2AE-43C0-A70D-0A01DFFA71D3}" type="datetime1">
              <a:rPr lang="ko-KR" altLang="en-US" smtClean="0"/>
              <a:t>2015-01-16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Communications Lab.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1EC42-3AFE-4E03-8E1B-091C2769CCD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28120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AC10D-1140-4C2F-B91D-B4A3037ABFB8}" type="datetime1">
              <a:rPr lang="ko-KR" altLang="en-US" smtClean="0"/>
              <a:t>2015-01-16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Communications Lab.</a:t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1EC42-3AFE-4E03-8E1B-091C2769CCD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435571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746DB-F31B-480C-BFD9-5E22022E77DF}" type="datetime1">
              <a:rPr lang="ko-KR" altLang="en-US" smtClean="0"/>
              <a:t>2015-01-16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Communications Lab.</a:t>
            </a:r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1EC42-3AFE-4E03-8E1B-091C2769CCD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38543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BFE2F-95DC-44CD-B7FD-6C1A7C4DCFBC}" type="datetime1">
              <a:rPr lang="ko-KR" altLang="en-US" smtClean="0"/>
              <a:t>2015-01-16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Communications Lab.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1EC42-3AFE-4E03-8E1B-091C2769CCD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708400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2BC31-9FC7-4BFB-B30A-5F61C2AE314B}" type="datetime1">
              <a:rPr lang="ko-KR" altLang="en-US" smtClean="0"/>
              <a:t>2015-01-16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Communications Lab.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1EC42-3AFE-4E03-8E1B-091C2769CCD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37817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ED23C-AFA2-4FA0-849A-0054EFCD6A23}" type="datetime1">
              <a:rPr lang="ko-KR" altLang="en-US" smtClean="0"/>
              <a:t>2015-01-16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Communications Lab.</a:t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1EC42-3AFE-4E03-8E1B-091C2769CCD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917876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376A9-C5E5-4C24-9F27-2A227AF44AE0}" type="datetime1">
              <a:rPr lang="ko-KR" altLang="en-US" smtClean="0"/>
              <a:t>2015-01-16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Communications Lab.</a:t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1EC42-3AFE-4E03-8E1B-091C2769CCD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649537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6F13E-8D13-4247-807E-F08A053E3965}" type="datetime1">
              <a:rPr lang="ko-KR" altLang="en-US" smtClean="0"/>
              <a:t>2015-01-16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Communications Lab.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1EC42-3AFE-4E03-8E1B-091C2769CCD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10497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B966F-E695-45A8-95F9-550D831952B5}" type="datetime1">
              <a:rPr lang="ko-KR" altLang="en-US" smtClean="0"/>
              <a:t>2015-01-16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Communications Lab.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1EC42-3AFE-4E03-8E1B-091C2769CCD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12861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2B1C8E-0FA3-4ADE-ADA5-A24834E3BA80}" type="datetime1">
              <a:rPr lang="ko-KR" altLang="en-US" smtClean="0"/>
              <a:t>2015-01-16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ko-KR" smtClean="0"/>
              <a:t>Wireless Data Communications Lab.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11EC42-3AFE-4E03-8E1B-091C2769CCD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2639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An Overview of the IEEE 802.15.4a Standard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altLang="ko-KR" dirty="0" smtClean="0"/>
              <a:t>Aristotle University of Thessaloniki</a:t>
            </a:r>
          </a:p>
          <a:p>
            <a:r>
              <a:rPr lang="en-US" altLang="ko-KR" dirty="0" smtClean="0"/>
              <a:t>&amp;</a:t>
            </a:r>
          </a:p>
          <a:p>
            <a:r>
              <a:rPr lang="en-US" altLang="ko-KR" dirty="0" smtClean="0"/>
              <a:t>CERTH</a:t>
            </a:r>
          </a:p>
          <a:p>
            <a:endParaRPr lang="en-US" altLang="ko-KR" dirty="0"/>
          </a:p>
          <a:p>
            <a:r>
              <a:rPr lang="en-US" altLang="ko-KR" dirty="0" smtClean="0"/>
              <a:t>IEEE Communications Magazine 2010</a:t>
            </a:r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Communications Lab.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1EC42-3AFE-4E03-8E1B-091C2769CCDB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05766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Contents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Introduction</a:t>
            </a:r>
          </a:p>
          <a:p>
            <a:r>
              <a:rPr lang="en-US" altLang="ko-KR" dirty="0" smtClean="0"/>
              <a:t>The alternative PHYs of 802.15.4a</a:t>
            </a:r>
          </a:p>
          <a:p>
            <a:pPr lvl="1"/>
            <a:r>
              <a:rPr lang="en-US" altLang="ko-KR" dirty="0" smtClean="0"/>
              <a:t>Ultra wideband (UWB) PHY</a:t>
            </a:r>
          </a:p>
          <a:p>
            <a:pPr lvl="1"/>
            <a:r>
              <a:rPr lang="en-US" altLang="ko-KR" dirty="0" smtClean="0"/>
              <a:t>Chirp spread spectrum (CSS) PHY</a:t>
            </a:r>
          </a:p>
          <a:p>
            <a:r>
              <a:rPr lang="en-US" altLang="ko-KR" dirty="0" smtClean="0"/>
              <a:t>The MAC sub-layer</a:t>
            </a:r>
          </a:p>
          <a:p>
            <a:r>
              <a:rPr lang="en-US" altLang="ko-KR" dirty="0" smtClean="0"/>
              <a:t>Summary</a:t>
            </a:r>
          </a:p>
          <a:p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Communications Lab.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1EC42-3AFE-4E03-8E1B-091C2769CCDB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22224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Contents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Introduction</a:t>
            </a:r>
          </a:p>
          <a:p>
            <a:r>
              <a:rPr lang="en-US" altLang="ko-KR" dirty="0" smtClean="0">
                <a:solidFill>
                  <a:schemeClr val="bg2"/>
                </a:solidFill>
              </a:rPr>
              <a:t>The alternative PHYs of 802.15.4a</a:t>
            </a:r>
          </a:p>
          <a:p>
            <a:pPr lvl="1"/>
            <a:r>
              <a:rPr lang="en-US" altLang="ko-KR" dirty="0" smtClean="0">
                <a:solidFill>
                  <a:schemeClr val="bg2"/>
                </a:solidFill>
              </a:rPr>
              <a:t>Ultra wideband (UWB) PHY</a:t>
            </a:r>
          </a:p>
          <a:p>
            <a:pPr lvl="1"/>
            <a:r>
              <a:rPr lang="en-US" altLang="ko-KR" dirty="0" smtClean="0">
                <a:solidFill>
                  <a:schemeClr val="bg2"/>
                </a:solidFill>
              </a:rPr>
              <a:t>Chirp spread spectrum (CSS) PHY</a:t>
            </a:r>
          </a:p>
          <a:p>
            <a:r>
              <a:rPr lang="en-US" altLang="ko-KR" dirty="0" smtClean="0">
                <a:solidFill>
                  <a:schemeClr val="bg2"/>
                </a:solidFill>
              </a:rPr>
              <a:t>The MAC sub-layer</a:t>
            </a:r>
          </a:p>
          <a:p>
            <a:r>
              <a:rPr lang="en-US" altLang="ko-KR" dirty="0" smtClean="0">
                <a:solidFill>
                  <a:schemeClr val="bg2"/>
                </a:solidFill>
              </a:rPr>
              <a:t>Summary</a:t>
            </a:r>
          </a:p>
          <a:p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Communications Lab.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1EC42-3AFE-4E03-8E1B-091C2769CCDB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12763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Introduction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 smtClean="0"/>
              <a:t>IEEE 802.15.4 provides low-cost and low-power wireless connectivity within short ranges of up to 20 m </a:t>
            </a:r>
          </a:p>
          <a:p>
            <a:pPr lvl="1"/>
            <a:r>
              <a:rPr lang="en-US" altLang="ko-KR" dirty="0" smtClean="0"/>
              <a:t>Suited for sensor networking</a:t>
            </a:r>
          </a:p>
          <a:p>
            <a:pPr lvl="1"/>
            <a:endParaRPr lang="en-US" altLang="ko-KR" dirty="0"/>
          </a:p>
          <a:p>
            <a:r>
              <a:rPr lang="en-US" altLang="ko-KR" dirty="0" smtClean="0"/>
              <a:t>After the release of the IEEE 802.15.4, the capability of measuring distance between devices with high accuracy is needed</a:t>
            </a:r>
          </a:p>
          <a:p>
            <a:pPr lvl="1"/>
            <a:r>
              <a:rPr lang="en-US" altLang="ko-KR" dirty="0" smtClean="0"/>
              <a:t>For expanding the range of potential applications of a low-bit-rate</a:t>
            </a:r>
          </a:p>
          <a:p>
            <a:pPr lvl="1"/>
            <a:endParaRPr lang="en-US" altLang="ko-KR" dirty="0"/>
          </a:p>
          <a:p>
            <a:r>
              <a:rPr lang="en-US" altLang="ko-KR" dirty="0" smtClean="0"/>
              <a:t>The above capability was precluded to the IEEE 802.15.4 due to the limited signal bandwidth</a:t>
            </a:r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Communications Lab.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1EC42-3AFE-4E03-8E1B-091C2769CCDB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16535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Introduction (cont.)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 smtClean="0"/>
              <a:t>IEEE 802.15 Low Rate Alternative PHY Task Group (TG4a) was created with the goal of</a:t>
            </a:r>
          </a:p>
          <a:p>
            <a:pPr lvl="1"/>
            <a:r>
              <a:rPr lang="en-US" altLang="ko-KR" dirty="0" smtClean="0"/>
              <a:t>Defining alternative PHYs able to provide the desired ranging capability and correspondingly adapting the MAC</a:t>
            </a:r>
          </a:p>
          <a:p>
            <a:pPr lvl="1"/>
            <a:endParaRPr lang="en-US" altLang="ko-KR" dirty="0" smtClean="0"/>
          </a:p>
          <a:p>
            <a:r>
              <a:rPr lang="en-US" altLang="ko-KR" dirty="0" smtClean="0"/>
              <a:t>IEEE 802.15.4a was designed for providing</a:t>
            </a:r>
          </a:p>
          <a:p>
            <a:pPr lvl="1"/>
            <a:r>
              <a:rPr lang="en-US" altLang="ko-KR" dirty="0" smtClean="0"/>
              <a:t>High-precision ranging capability (1 m accuracy and better)</a:t>
            </a:r>
          </a:p>
          <a:p>
            <a:pPr lvl="1"/>
            <a:r>
              <a:rPr lang="en-US" altLang="ko-KR" dirty="0" smtClean="0"/>
              <a:t>High throughput</a:t>
            </a:r>
          </a:p>
          <a:p>
            <a:pPr lvl="1"/>
            <a:r>
              <a:rPr lang="en-US" altLang="ko-KR" dirty="0" smtClean="0"/>
              <a:t>Ultra low power consumption</a:t>
            </a:r>
          </a:p>
          <a:p>
            <a:pPr lvl="1"/>
            <a:r>
              <a:rPr lang="en-US" altLang="ko-KR" dirty="0" smtClean="0"/>
              <a:t>Scalability to data rates</a:t>
            </a:r>
          </a:p>
          <a:p>
            <a:pPr lvl="1"/>
            <a:r>
              <a:rPr lang="en-US" altLang="ko-KR" dirty="0" smtClean="0"/>
              <a:t>longer range, and low cost</a:t>
            </a:r>
          </a:p>
          <a:p>
            <a:pPr lvl="1"/>
            <a:endParaRPr lang="en-US" altLang="ko-KR" dirty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/>
          </a:p>
          <a:p>
            <a:pPr lvl="1"/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Communications Lab.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1EC42-3AFE-4E03-8E1B-091C2769CCDB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8412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Contents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>
                <a:solidFill>
                  <a:schemeClr val="bg2"/>
                </a:solidFill>
              </a:rPr>
              <a:t>Introduction</a:t>
            </a:r>
          </a:p>
          <a:p>
            <a:r>
              <a:rPr lang="en-US" altLang="ko-KR" dirty="0" smtClean="0"/>
              <a:t>The alternative PHYs of 802.15.4a</a:t>
            </a:r>
          </a:p>
          <a:p>
            <a:pPr lvl="1"/>
            <a:r>
              <a:rPr lang="en-US" altLang="ko-KR" dirty="0" smtClean="0"/>
              <a:t>Ultra wideband (UWB) PHY</a:t>
            </a:r>
          </a:p>
          <a:p>
            <a:pPr lvl="1"/>
            <a:r>
              <a:rPr lang="en-US" altLang="ko-KR" dirty="0" smtClean="0"/>
              <a:t>Chirp spread spectrum (CSS) PHY</a:t>
            </a:r>
          </a:p>
          <a:p>
            <a:r>
              <a:rPr lang="en-US" altLang="ko-KR" dirty="0" smtClean="0">
                <a:solidFill>
                  <a:schemeClr val="bg2"/>
                </a:solidFill>
              </a:rPr>
              <a:t>The MAC sub-layer</a:t>
            </a:r>
          </a:p>
          <a:p>
            <a:r>
              <a:rPr lang="en-US" altLang="ko-KR" dirty="0" smtClean="0">
                <a:solidFill>
                  <a:schemeClr val="bg2"/>
                </a:solidFill>
              </a:rPr>
              <a:t>Summary</a:t>
            </a:r>
          </a:p>
          <a:p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Communications Lab.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1EC42-3AFE-4E03-8E1B-091C2769CCDB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25800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The alternative PHYs of 802.15.4a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altLang="ko-KR" dirty="0" smtClean="0"/>
              <a:t>IEEE 802.15.4a consists of two optional PHYs</a:t>
            </a:r>
          </a:p>
          <a:p>
            <a:pPr lvl="1"/>
            <a:r>
              <a:rPr lang="en-US" altLang="ko-KR" dirty="0" smtClean="0"/>
              <a:t>Ultra wideband (UWB) PHY</a:t>
            </a:r>
          </a:p>
          <a:p>
            <a:pPr lvl="1"/>
            <a:r>
              <a:rPr lang="en-US" altLang="ko-KR" dirty="0" smtClean="0"/>
              <a:t>Chirp spread spectrum (CSS) PHY</a:t>
            </a:r>
          </a:p>
          <a:p>
            <a:pPr lvl="1"/>
            <a:endParaRPr lang="en-US" altLang="ko-KR" dirty="0" smtClean="0"/>
          </a:p>
          <a:p>
            <a:r>
              <a:rPr lang="en-US" altLang="ko-KR" dirty="0" smtClean="0"/>
              <a:t>UWB PHY is specialized in higher range, high data rates and provides optional feature of precision ranging</a:t>
            </a:r>
          </a:p>
          <a:p>
            <a:pPr lvl="1"/>
            <a:r>
              <a:rPr lang="en-US" altLang="ko-KR" dirty="0" smtClean="0"/>
              <a:t>Indoor localization</a:t>
            </a:r>
          </a:p>
          <a:p>
            <a:pPr lvl="1"/>
            <a:endParaRPr lang="en-US" altLang="ko-KR" dirty="0"/>
          </a:p>
          <a:p>
            <a:r>
              <a:rPr lang="en-US" altLang="ko-KR" dirty="0" smtClean="0"/>
              <a:t>CSS PHY is specialized in longer ranges and communications of devices moving at high speeds</a:t>
            </a:r>
          </a:p>
          <a:p>
            <a:pPr lvl="1"/>
            <a:r>
              <a:rPr lang="en-US" altLang="ko-KR" dirty="0" smtClean="0"/>
              <a:t>V2V</a:t>
            </a:r>
          </a:p>
          <a:p>
            <a:endParaRPr lang="en-US" altLang="ko-KR" dirty="0"/>
          </a:p>
          <a:p>
            <a:r>
              <a:rPr lang="en-US" altLang="ko-KR" dirty="0" smtClean="0"/>
              <a:t>Both PHYs added scalability to data rates, longer ranges, lower power consumption and precision ranging capabilities</a:t>
            </a:r>
          </a:p>
          <a:p>
            <a:endParaRPr lang="en-US" altLang="ko-KR" dirty="0"/>
          </a:p>
          <a:p>
            <a:pPr lvl="1"/>
            <a:endParaRPr lang="en-US" altLang="ko-KR" dirty="0" smtClean="0"/>
          </a:p>
          <a:p>
            <a:pPr lvl="1"/>
            <a:endParaRPr lang="en-US" altLang="ko-KR" dirty="0"/>
          </a:p>
          <a:p>
            <a:pPr lvl="1"/>
            <a:endParaRPr lang="en-US" altLang="ko-KR" dirty="0" smtClean="0"/>
          </a:p>
          <a:p>
            <a:pPr lvl="1"/>
            <a:endParaRPr lang="en-US" altLang="ko-KR" dirty="0"/>
          </a:p>
          <a:p>
            <a:endParaRPr lang="en-US" altLang="ko-KR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Communications Lab.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1EC42-3AFE-4E03-8E1B-091C2769CCDB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61252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Ultra wideband (UWB) PHY</a:t>
            </a:r>
            <a:br>
              <a:rPr lang="en-US" altLang="ko-KR" dirty="0" smtClean="0"/>
            </a:br>
            <a:r>
              <a:rPr lang="en-US" altLang="ko-KR" sz="3200" dirty="0" smtClean="0"/>
              <a:t>overview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825625"/>
            <a:ext cx="8169876" cy="4749836"/>
          </a:xfrm>
        </p:spPr>
        <p:txBody>
          <a:bodyPr>
            <a:normAutofit fontScale="70000" lnSpcReduction="20000"/>
          </a:bodyPr>
          <a:lstStyle/>
          <a:p>
            <a:r>
              <a:rPr lang="en-US" altLang="ko-KR" dirty="0" smtClean="0"/>
              <a:t>The UWB PHY uses an Impulse Radio approach</a:t>
            </a:r>
          </a:p>
          <a:p>
            <a:pPr lvl="1"/>
            <a:r>
              <a:rPr lang="en-US" altLang="ko-KR" dirty="0" smtClean="0"/>
              <a:t>Short pulses with a bandwidth matching the channel bandwidth are transmitted</a:t>
            </a:r>
          </a:p>
          <a:p>
            <a:pPr lvl="1"/>
            <a:r>
              <a:rPr lang="en-US" altLang="ko-KR" dirty="0" smtClean="0"/>
              <a:t>Each symbol is associated with a sequence of pulses, called burst</a:t>
            </a:r>
          </a:p>
          <a:p>
            <a:endParaRPr lang="en-US" altLang="ko-KR" dirty="0"/>
          </a:p>
          <a:p>
            <a:r>
              <a:rPr lang="en-US" altLang="ko-KR" dirty="0" smtClean="0"/>
              <a:t>The UWB PHY supports three bands of operation</a:t>
            </a:r>
          </a:p>
          <a:p>
            <a:pPr lvl="1"/>
            <a:r>
              <a:rPr lang="en-US" altLang="ko-KR" dirty="0" smtClean="0"/>
              <a:t>Sub-gigahertz band : Ch. 0 (250-750 MHz)</a:t>
            </a:r>
          </a:p>
          <a:p>
            <a:pPr lvl="1"/>
            <a:r>
              <a:rPr lang="en-US" altLang="ko-KR" dirty="0" smtClean="0"/>
              <a:t>Low-band : Ch. 1 to 4 (3244-4742 MHz)</a:t>
            </a:r>
          </a:p>
          <a:p>
            <a:pPr lvl="1"/>
            <a:r>
              <a:rPr lang="en-US" altLang="ko-KR" dirty="0" smtClean="0"/>
              <a:t>High-band : Ch. 5 to 15 (5944-10234 MHz)</a:t>
            </a:r>
          </a:p>
          <a:p>
            <a:pPr lvl="2"/>
            <a:endParaRPr lang="en-US" altLang="ko-KR" dirty="0" smtClean="0"/>
          </a:p>
          <a:p>
            <a:r>
              <a:rPr lang="en-US" altLang="ko-KR" dirty="0" smtClean="0"/>
              <a:t>A compliant devices shall implement support for at least one of the mandatory channel {0 3 9}</a:t>
            </a:r>
          </a:p>
          <a:p>
            <a:endParaRPr lang="en-US" altLang="ko-KR" dirty="0"/>
          </a:p>
          <a:p>
            <a:r>
              <a:rPr lang="en-US" altLang="ko-KR" dirty="0" smtClean="0"/>
              <a:t>The UWB channels {4 7 11 15} are all optional channels and are differentiated from other UWB channels by the larger bandwidth </a:t>
            </a:r>
          </a:p>
          <a:p>
            <a:pPr lvl="1"/>
            <a:r>
              <a:rPr lang="en-US" altLang="ko-KR" dirty="0" smtClean="0"/>
              <a:t>For devices to transmit at a higher power, then achieve longer range and enhance multipath resistance, while leading to more accurate range estimates</a:t>
            </a:r>
          </a:p>
          <a:p>
            <a:pPr lvl="1"/>
            <a:endParaRPr lang="en-US" altLang="ko-KR" dirty="0"/>
          </a:p>
          <a:p>
            <a:endParaRPr lang="en-US" altLang="ko-KR" dirty="0" smtClean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Communications Lab.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1EC42-3AFE-4E03-8E1B-091C2769CCDB}" type="slidenum">
              <a:rPr lang="ko-KR" altLang="en-US" smtClean="0"/>
              <a:t>8</a:t>
            </a:fld>
            <a:endParaRPr lang="ko-KR" altLang="en-US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3"/>
          <a:srcRect l="4336" b="1004"/>
          <a:stretch/>
        </p:blipFill>
        <p:spPr>
          <a:xfrm>
            <a:off x="8662086" y="1825625"/>
            <a:ext cx="3529914" cy="3141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723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UWB PHY</a:t>
            </a:r>
            <a:br>
              <a:rPr lang="en-US" altLang="ko-KR" dirty="0" smtClean="0"/>
            </a:br>
            <a:r>
              <a:rPr lang="en-US" altLang="ko-KR" sz="3200" dirty="0" smtClean="0"/>
              <a:t>UWB frame format</a:t>
            </a:r>
            <a:endParaRPr lang="ko-KR" altLang="en-US" sz="32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2311400"/>
            <a:ext cx="11131193" cy="4171593"/>
          </a:xfrm>
        </p:spPr>
        <p:txBody>
          <a:bodyPr>
            <a:normAutofit fontScale="77500" lnSpcReduction="20000"/>
          </a:bodyPr>
          <a:lstStyle/>
          <a:p>
            <a:r>
              <a:rPr lang="en-US" altLang="ko-KR" dirty="0" smtClean="0"/>
              <a:t>The SHR preamble is composed of a preamble and a start-of-frame delimiter (SFD)</a:t>
            </a:r>
          </a:p>
          <a:p>
            <a:endParaRPr lang="en-US" altLang="ko-KR" dirty="0"/>
          </a:p>
          <a:p>
            <a:r>
              <a:rPr lang="en-US" altLang="ko-KR" dirty="0" smtClean="0"/>
              <a:t>The SFD signals is</a:t>
            </a:r>
            <a:r>
              <a:rPr lang="ko-KR" altLang="en-US" dirty="0"/>
              <a:t> </a:t>
            </a:r>
            <a:r>
              <a:rPr lang="en-US" altLang="ko-KR" dirty="0" smtClean="0"/>
              <a:t>the end of the preamble and the beginning of the PHY header</a:t>
            </a:r>
          </a:p>
          <a:p>
            <a:pPr lvl="1"/>
            <a:r>
              <a:rPr lang="en-US" altLang="ko-KR" dirty="0" smtClean="0"/>
              <a:t>It is used to establish frame timing</a:t>
            </a:r>
          </a:p>
          <a:p>
            <a:pPr lvl="1"/>
            <a:r>
              <a:rPr lang="en-US" altLang="ko-KR" dirty="0" smtClean="0"/>
              <a:t>Its detection is important for accurate ranging counting</a:t>
            </a:r>
          </a:p>
          <a:p>
            <a:pPr lvl="1"/>
            <a:endParaRPr lang="en-US" altLang="ko-KR" dirty="0" smtClean="0"/>
          </a:p>
          <a:p>
            <a:r>
              <a:rPr lang="en-US" altLang="ko-KR" dirty="0" smtClean="0"/>
              <a:t>The PHR conveys information necessary for successful decoding of the packet to the receiver</a:t>
            </a:r>
          </a:p>
          <a:p>
            <a:pPr lvl="1"/>
            <a:r>
              <a:rPr lang="en-US" altLang="ko-KR" dirty="0" smtClean="0"/>
              <a:t>Data rate used to transmit PSDU</a:t>
            </a:r>
          </a:p>
          <a:p>
            <a:pPr lvl="1"/>
            <a:r>
              <a:rPr lang="en-US" altLang="ko-KR" dirty="0" smtClean="0"/>
              <a:t>The duration of the current frame’s preamble</a:t>
            </a:r>
          </a:p>
          <a:p>
            <a:pPr lvl="1"/>
            <a:r>
              <a:rPr lang="en-US" altLang="ko-KR" dirty="0" smtClean="0"/>
              <a:t>The length of the frame payload (0-1209 symbols)</a:t>
            </a:r>
          </a:p>
          <a:p>
            <a:pPr lvl="1"/>
            <a:r>
              <a:rPr lang="en-US" altLang="ko-KR" dirty="0" smtClean="0"/>
              <a:t>Six parity check bits to protect PHR</a:t>
            </a:r>
          </a:p>
          <a:p>
            <a:pPr lvl="1"/>
            <a:endParaRPr lang="en-US" altLang="ko-KR" dirty="0"/>
          </a:p>
          <a:p>
            <a:endParaRPr lang="en-US" altLang="ko-KR" dirty="0" smtClean="0"/>
          </a:p>
          <a:p>
            <a:pPr lvl="1"/>
            <a:endParaRPr lang="en-US" altLang="ko-KR" dirty="0" smtClean="0"/>
          </a:p>
          <a:p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Communications Lab.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1EC42-3AFE-4E03-8E1B-091C2769CCDB}" type="slidenum">
              <a:rPr lang="ko-KR" altLang="en-US" smtClean="0"/>
              <a:t>9</a:t>
            </a:fld>
            <a:endParaRPr lang="ko-KR" altLang="en-US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3206" y="365125"/>
            <a:ext cx="6834787" cy="1854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302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UWB PHY </a:t>
            </a:r>
            <a:br>
              <a:rPr lang="en-US" altLang="ko-KR" dirty="0" smtClean="0"/>
            </a:br>
            <a:r>
              <a:rPr lang="en-US" altLang="ko-KR" sz="3200" dirty="0" smtClean="0"/>
              <a:t>UWB PHY modulation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A combination of burst position modulation (BPM) and binary phase shift keying (BPSK) is used to modulate the symbols</a:t>
            </a:r>
          </a:p>
          <a:p>
            <a:endParaRPr lang="en-US" altLang="ko-KR" dirty="0"/>
          </a:p>
          <a:p>
            <a:r>
              <a:rPr lang="en-US" altLang="ko-KR" dirty="0" smtClean="0"/>
              <a:t>In the BPM-BPSK modulation scheme, a UWB PHY symbol carries two bits of information</a:t>
            </a:r>
          </a:p>
          <a:p>
            <a:pPr lvl="1"/>
            <a:r>
              <a:rPr lang="en-US" altLang="ko-KR" dirty="0" smtClean="0"/>
              <a:t>One bit is used to determine the position of a burst of pulses</a:t>
            </a:r>
          </a:p>
          <a:p>
            <a:pPr lvl="1"/>
            <a:r>
              <a:rPr lang="en-US" altLang="ko-KR" dirty="0" smtClean="0"/>
              <a:t>Additional bit is used to modulate the phase of this same burst</a:t>
            </a:r>
          </a:p>
          <a:p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Communications Lab.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1EC42-3AFE-4E03-8E1B-091C2769CCDB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246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UWB PHY </a:t>
            </a:r>
            <a:br>
              <a:rPr lang="en-US" altLang="ko-KR" dirty="0" smtClean="0"/>
            </a:br>
            <a:r>
              <a:rPr lang="en-US" altLang="ko-KR" sz="3200" dirty="0" smtClean="0"/>
              <a:t>Ranging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825624"/>
            <a:ext cx="6214592" cy="4895851"/>
          </a:xfrm>
        </p:spPr>
        <p:txBody>
          <a:bodyPr>
            <a:normAutofit fontScale="85000" lnSpcReduction="20000"/>
          </a:bodyPr>
          <a:lstStyle/>
          <a:p>
            <a:r>
              <a:rPr lang="en-US" altLang="ko-KR" dirty="0" smtClean="0"/>
              <a:t>Only the UWB PHY supports ranging estimation by using the two-way ranging (TWR)</a:t>
            </a:r>
          </a:p>
          <a:p>
            <a:pPr lvl="1"/>
            <a:r>
              <a:rPr lang="en-US" altLang="ko-KR" dirty="0" smtClean="0"/>
              <a:t>Ranging without the need for a common time reference</a:t>
            </a:r>
          </a:p>
          <a:p>
            <a:pPr lvl="1"/>
            <a:endParaRPr lang="en-US" altLang="ko-KR" dirty="0"/>
          </a:p>
          <a:p>
            <a:pPr marL="971550" lvl="1" indent="-514350">
              <a:buFont typeface="+mj-lt"/>
              <a:buAutoNum type="arabicPeriod"/>
            </a:pPr>
            <a:r>
              <a:rPr lang="en-US" altLang="ko-KR" sz="2100" dirty="0" smtClean="0"/>
              <a:t>Device A sends a range request packet to device B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altLang="ko-KR" sz="2100" dirty="0" smtClean="0"/>
              <a:t>Device B waits </a:t>
            </a:r>
            <a:r>
              <a:rPr lang="en-US" altLang="ko-KR" sz="2100" dirty="0" err="1" smtClean="0"/>
              <a:t>t</a:t>
            </a:r>
            <a:r>
              <a:rPr lang="en-US" altLang="ko-KR" sz="800" dirty="0" err="1" smtClean="0"/>
              <a:t>replyB</a:t>
            </a:r>
            <a:r>
              <a:rPr lang="en-US" altLang="ko-KR" sz="2100" dirty="0" smtClean="0"/>
              <a:t>, known to both devices, to send a request back to device A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altLang="ko-KR" sz="2100" dirty="0" smtClean="0"/>
              <a:t>Based on that packet, device A can measure the RTT (</a:t>
            </a:r>
            <a:r>
              <a:rPr lang="en-US" altLang="ko-KR" sz="2100" dirty="0" err="1" smtClean="0"/>
              <a:t>t</a:t>
            </a:r>
            <a:r>
              <a:rPr lang="en-US" altLang="ko-KR" sz="1400" dirty="0" err="1" smtClean="0"/>
              <a:t>roundA</a:t>
            </a:r>
            <a:r>
              <a:rPr lang="en-US" altLang="ko-KR" sz="2100" dirty="0" smtClean="0"/>
              <a:t>) and extract the one-way time-of-flight (</a:t>
            </a:r>
            <a:r>
              <a:rPr lang="en-US" altLang="ko-KR" sz="2100" dirty="0" err="1" smtClean="0"/>
              <a:t>t</a:t>
            </a:r>
            <a:r>
              <a:rPr lang="en-US" altLang="ko-KR" sz="1400" dirty="0" err="1" smtClean="0"/>
              <a:t>p</a:t>
            </a:r>
            <a:r>
              <a:rPr lang="en-US" altLang="ko-KR" sz="2100" dirty="0" smtClean="0"/>
              <a:t>) </a:t>
            </a:r>
          </a:p>
          <a:p>
            <a:pPr lvl="2"/>
            <a:r>
              <a:rPr lang="en-US" altLang="ko-KR" sz="1500" dirty="0" err="1" smtClean="0"/>
              <a:t>t</a:t>
            </a:r>
            <a:r>
              <a:rPr lang="en-US" altLang="ko-KR" sz="1200" dirty="0" err="1" smtClean="0"/>
              <a:t>rountA</a:t>
            </a:r>
            <a:r>
              <a:rPr lang="en-US" altLang="ko-KR" sz="2100" dirty="0" smtClean="0"/>
              <a:t> </a:t>
            </a:r>
            <a:r>
              <a:rPr lang="en-US" altLang="ko-KR" sz="1500" dirty="0" smtClean="0"/>
              <a:t>= 2t</a:t>
            </a:r>
            <a:r>
              <a:rPr lang="en-US" altLang="ko-KR" sz="1200" dirty="0" smtClean="0"/>
              <a:t>p</a:t>
            </a:r>
            <a:r>
              <a:rPr lang="en-US" altLang="ko-KR" sz="1500" dirty="0" smtClean="0"/>
              <a:t> + </a:t>
            </a:r>
            <a:r>
              <a:rPr lang="en-US" altLang="ko-KR" sz="1500" dirty="0" err="1" smtClean="0"/>
              <a:t>t</a:t>
            </a:r>
            <a:r>
              <a:rPr lang="en-US" altLang="ko-KR" sz="1200" dirty="0" err="1" smtClean="0"/>
              <a:t>replyB</a:t>
            </a:r>
            <a:endParaRPr lang="en-US" altLang="ko-KR" sz="1200" dirty="0" smtClean="0"/>
          </a:p>
          <a:p>
            <a:pPr lvl="2"/>
            <a:endParaRPr lang="en-US" altLang="ko-KR" dirty="0"/>
          </a:p>
          <a:p>
            <a:r>
              <a:rPr lang="en-US" altLang="ko-KR" dirty="0" smtClean="0"/>
              <a:t>The large bandwidth of the UWB signals enable accurate ranging estimations of less than 3 ns</a:t>
            </a:r>
          </a:p>
          <a:p>
            <a:pPr lvl="1"/>
            <a:r>
              <a:rPr lang="en-US" altLang="ko-KR" dirty="0" smtClean="0"/>
              <a:t>&lt; 1m</a:t>
            </a:r>
          </a:p>
          <a:p>
            <a:endParaRPr lang="en-US" altLang="ko-KR" dirty="0" smtClean="0"/>
          </a:p>
          <a:p>
            <a:pPr lvl="1"/>
            <a:endParaRPr lang="en-US" altLang="ko-KR" dirty="0"/>
          </a:p>
          <a:p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Communications Lab.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1EC42-3AFE-4E03-8E1B-091C2769CCDB}" type="slidenum">
              <a:rPr lang="ko-KR" altLang="en-US" smtClean="0"/>
              <a:t>11</a:t>
            </a:fld>
            <a:endParaRPr lang="ko-KR" altLang="en-US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2791" y="2571670"/>
            <a:ext cx="5029618" cy="2481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361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UWB PHY </a:t>
            </a:r>
            <a:br>
              <a:rPr lang="en-US" altLang="ko-KR" dirty="0" smtClean="0"/>
            </a:br>
            <a:r>
              <a:rPr lang="en-US" altLang="ko-KR" sz="3200" dirty="0" smtClean="0"/>
              <a:t>Ranging (cont.)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199" y="1825624"/>
            <a:ext cx="11020425" cy="4895851"/>
          </a:xfrm>
        </p:spPr>
        <p:txBody>
          <a:bodyPr>
            <a:normAutofit/>
          </a:bodyPr>
          <a:lstStyle/>
          <a:p>
            <a:r>
              <a:rPr lang="en-US" altLang="ko-KR" dirty="0" smtClean="0"/>
              <a:t>In order to safeguard the integrity of the ranging traffic, the IEEE 802.15.4a foresees a </a:t>
            </a:r>
            <a:r>
              <a:rPr lang="en-US" altLang="ko-KR" i="1" dirty="0" smtClean="0"/>
              <a:t>private ranging </a:t>
            </a:r>
            <a:r>
              <a:rPr lang="en-US" altLang="ko-KR" dirty="0" smtClean="0"/>
              <a:t>procedure based on the use of longer preambles</a:t>
            </a:r>
          </a:p>
          <a:p>
            <a:pPr lvl="1"/>
            <a:r>
              <a:rPr lang="en-US" altLang="ko-KR" dirty="0" smtClean="0"/>
              <a:t>Aimed at avoiding eavesdropping or jamming of ranging packets by malicious devices</a:t>
            </a:r>
          </a:p>
          <a:p>
            <a:pPr lvl="1"/>
            <a:endParaRPr lang="en-US" altLang="ko-KR" dirty="0" smtClean="0"/>
          </a:p>
          <a:p>
            <a:pPr lvl="1"/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Communications Lab.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1EC42-3AFE-4E03-8E1B-091C2769CCDB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47166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1" algn="l" rtl="0" latinLnBrk="1">
              <a:lnSpc>
                <a:spcPct val="90000"/>
              </a:lnSpc>
              <a:spcBef>
                <a:spcPct val="0"/>
              </a:spcBef>
            </a:pPr>
            <a:r>
              <a:rPr lang="en-US" altLang="ko-KR" sz="4400" dirty="0" smtClean="0">
                <a:latin typeface="+mj-lt"/>
              </a:rPr>
              <a:t>Chirp spread spectrum (CSS) PHY</a:t>
            </a:r>
            <a:br>
              <a:rPr lang="en-US" altLang="ko-KR" sz="4400" dirty="0" smtClean="0">
                <a:latin typeface="+mj-lt"/>
              </a:rPr>
            </a:br>
            <a:r>
              <a:rPr lang="en-US" altLang="ko-KR" sz="3200" dirty="0" smtClean="0">
                <a:latin typeface="+mj-lt"/>
              </a:rPr>
              <a:t>overview</a:t>
            </a:r>
            <a:endParaRPr lang="ko-KR" altLang="en-US" sz="4400" dirty="0">
              <a:latin typeface="+mj-lt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The CSS is designed to provide robust performance for low-rate wireless personal area network (LR-WPAN) applications</a:t>
            </a:r>
          </a:p>
          <a:p>
            <a:pPr lvl="1"/>
            <a:r>
              <a:rPr lang="en-US" altLang="ko-KR" dirty="0" smtClean="0"/>
              <a:t>While leveraging the capability of CSS waveforms to support long range links or links to mobile devices moving at higher speeds</a:t>
            </a:r>
          </a:p>
          <a:p>
            <a:pPr lvl="1"/>
            <a:endParaRPr lang="en-US" altLang="ko-KR" dirty="0"/>
          </a:p>
          <a:p>
            <a:r>
              <a:rPr lang="en-US" altLang="ko-KR" dirty="0" smtClean="0"/>
              <a:t>The CSS supports 2450 MHz band of operation</a:t>
            </a:r>
          </a:p>
          <a:p>
            <a:pPr lvl="1"/>
            <a:endParaRPr lang="en-US" altLang="ko-KR" dirty="0"/>
          </a:p>
          <a:p>
            <a:r>
              <a:rPr lang="en-US" altLang="ko-KR" dirty="0" smtClean="0"/>
              <a:t>The channel plan offers 14 channels spaced at 5MHz</a:t>
            </a:r>
          </a:p>
          <a:p>
            <a:pPr lvl="1"/>
            <a:r>
              <a:rPr lang="en-US" altLang="ko-KR" dirty="0" smtClean="0"/>
              <a:t>CSS can have a greater benefit from more spectrum</a:t>
            </a:r>
            <a:endParaRPr lang="en-US" altLang="ko-KR" dirty="0"/>
          </a:p>
          <a:p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Communications Lab.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1EC42-3AFE-4E03-8E1B-091C2769CCDB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94891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1" algn="l" rtl="0" latinLnBrk="1">
              <a:lnSpc>
                <a:spcPct val="90000"/>
              </a:lnSpc>
              <a:spcBef>
                <a:spcPct val="0"/>
              </a:spcBef>
            </a:pPr>
            <a:r>
              <a:rPr lang="en-US" altLang="ko-KR" sz="4400" dirty="0" smtClean="0">
                <a:latin typeface="+mj-lt"/>
              </a:rPr>
              <a:t>CSS PHY</a:t>
            </a:r>
            <a:br>
              <a:rPr lang="en-US" altLang="ko-KR" sz="4400" dirty="0" smtClean="0">
                <a:latin typeface="+mj-lt"/>
              </a:rPr>
            </a:br>
            <a:r>
              <a:rPr lang="en-US" altLang="ko-KR" sz="3200" dirty="0" smtClean="0">
                <a:latin typeface="+mj-lt"/>
              </a:rPr>
              <a:t>Chirp symbols</a:t>
            </a:r>
            <a:endParaRPr lang="ko-KR" altLang="en-US" sz="4400" dirty="0">
              <a:latin typeface="+mj-lt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825625"/>
            <a:ext cx="5250084" cy="4351338"/>
          </a:xfrm>
        </p:spPr>
        <p:txBody>
          <a:bodyPr/>
          <a:lstStyle/>
          <a:p>
            <a:r>
              <a:rPr lang="en-US" altLang="ko-KR" dirty="0" smtClean="0"/>
              <a:t>A </a:t>
            </a:r>
            <a:r>
              <a:rPr lang="en-US" altLang="ko-KR" i="1" dirty="0" smtClean="0"/>
              <a:t>windowed chirp</a:t>
            </a:r>
            <a:r>
              <a:rPr lang="en-US" altLang="ko-KR" dirty="0" smtClean="0"/>
              <a:t> is a sinusoidal signal </a:t>
            </a:r>
          </a:p>
          <a:p>
            <a:pPr lvl="1"/>
            <a:r>
              <a:rPr lang="en-US" altLang="ko-KR" dirty="0" smtClean="0"/>
              <a:t>whose frequency increases or decreases linearly over a certain amount of time</a:t>
            </a:r>
          </a:p>
          <a:p>
            <a:pPr lvl="1"/>
            <a:endParaRPr lang="en-US" altLang="ko-KR" dirty="0" smtClean="0"/>
          </a:p>
          <a:p>
            <a:r>
              <a:rPr lang="en-US" altLang="ko-KR" dirty="0" smtClean="0"/>
              <a:t>The CSS uses patterns of smaller chirps to build one larger chirp symbol</a:t>
            </a:r>
          </a:p>
          <a:p>
            <a:pPr lvl="1"/>
            <a:r>
              <a:rPr lang="en-US" altLang="ko-KR" dirty="0" smtClean="0"/>
              <a:t>Sub-chirp</a:t>
            </a:r>
            <a:endParaRPr lang="en-US" altLang="ko-KR" dirty="0"/>
          </a:p>
          <a:p>
            <a:endParaRPr lang="en-US" altLang="ko-KR" dirty="0" smtClean="0"/>
          </a:p>
          <a:p>
            <a:pPr lvl="1"/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Communications Lab.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1EC42-3AFE-4E03-8E1B-091C2769CCDB}" type="slidenum">
              <a:rPr lang="ko-KR" altLang="en-US" smtClean="0"/>
              <a:t>14</a:t>
            </a:fld>
            <a:endParaRPr lang="ko-KR" altLang="en-US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5210" y="1622859"/>
            <a:ext cx="5018590" cy="4554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618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1" algn="l" rtl="0" latinLnBrk="1">
              <a:lnSpc>
                <a:spcPct val="90000"/>
              </a:lnSpc>
              <a:spcBef>
                <a:spcPct val="0"/>
              </a:spcBef>
            </a:pPr>
            <a:r>
              <a:rPr lang="en-US" altLang="ko-KR" sz="4400" dirty="0" smtClean="0">
                <a:latin typeface="+mj-lt"/>
              </a:rPr>
              <a:t>CSS PHY</a:t>
            </a:r>
            <a:br>
              <a:rPr lang="en-US" altLang="ko-KR" sz="4400" dirty="0" smtClean="0">
                <a:latin typeface="+mj-lt"/>
              </a:rPr>
            </a:br>
            <a:r>
              <a:rPr lang="en-US" altLang="ko-KR" sz="3200" dirty="0" smtClean="0">
                <a:latin typeface="+mj-lt"/>
              </a:rPr>
              <a:t>CSS modulation and spreading</a:t>
            </a:r>
            <a:endParaRPr lang="ko-KR" altLang="en-US" sz="4400" dirty="0">
              <a:latin typeface="+mj-lt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To encode information the CSS uses differential quadrature phase-shift keying (DQPSK) and bi-orthogonal coding</a:t>
            </a:r>
          </a:p>
          <a:p>
            <a:pPr lvl="1"/>
            <a:endParaRPr lang="en-US" altLang="ko-KR" dirty="0"/>
          </a:p>
          <a:p>
            <a:r>
              <a:rPr lang="en-US" altLang="ko-KR" dirty="0" smtClean="0"/>
              <a:t>Unlike other spread spectrum, It does not add any pseudo-random elements to the signal</a:t>
            </a:r>
          </a:p>
          <a:p>
            <a:pPr lvl="1"/>
            <a:r>
              <a:rPr lang="en-US" altLang="ko-KR" dirty="0" smtClean="0"/>
              <a:t>It relies on the linear nature of the chirp pulses</a:t>
            </a:r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 smtClean="0"/>
              <a:t>Wireless Data Communications Lab.</a:t>
            </a:r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1EC42-3AFE-4E03-8E1B-091C2769CCDB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31673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1" algn="l" rtl="0" latinLnBrk="1">
              <a:lnSpc>
                <a:spcPct val="90000"/>
              </a:lnSpc>
              <a:spcBef>
                <a:spcPct val="0"/>
              </a:spcBef>
            </a:pPr>
            <a:r>
              <a:rPr lang="en-US" altLang="ko-KR" sz="4400" dirty="0" smtClean="0">
                <a:latin typeface="+mj-lt"/>
              </a:rPr>
              <a:t>CSS PHY</a:t>
            </a:r>
            <a:br>
              <a:rPr lang="en-US" altLang="ko-KR" sz="4400" dirty="0" smtClean="0">
                <a:latin typeface="+mj-lt"/>
              </a:rPr>
            </a:br>
            <a:r>
              <a:rPr lang="en-US" altLang="ko-KR" sz="3200" dirty="0" smtClean="0">
                <a:latin typeface="+mj-lt"/>
              </a:rPr>
              <a:t>CSS frame format</a:t>
            </a:r>
            <a:endParaRPr lang="ko-KR" altLang="en-US" sz="4400" dirty="0">
              <a:latin typeface="+mj-lt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825625"/>
            <a:ext cx="5250084" cy="4351338"/>
          </a:xfrm>
        </p:spPr>
        <p:txBody>
          <a:bodyPr>
            <a:normAutofit lnSpcReduction="10000"/>
          </a:bodyPr>
          <a:lstStyle/>
          <a:p>
            <a:r>
              <a:rPr lang="en-US" altLang="ko-KR" dirty="0" smtClean="0"/>
              <a:t>The PPDU packet structure of the CSS PHY</a:t>
            </a:r>
          </a:p>
          <a:p>
            <a:endParaRPr lang="en-US" altLang="ko-KR" dirty="0"/>
          </a:p>
          <a:p>
            <a:r>
              <a:rPr lang="en-US" altLang="ko-KR" dirty="0" smtClean="0"/>
              <a:t>The SHR is for the synchronization 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The PHR field is used to describe the length of the PSDU</a:t>
            </a:r>
          </a:p>
          <a:p>
            <a:pPr lvl="1"/>
            <a:r>
              <a:rPr lang="en-US" altLang="ko-KR" dirty="0" smtClean="0"/>
              <a:t>Up to 256 octets in length</a:t>
            </a:r>
          </a:p>
          <a:p>
            <a:pPr lvl="1"/>
            <a:endParaRPr lang="en-US" altLang="ko-KR" dirty="0" smtClean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Communications Lab.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1EC42-3AFE-4E03-8E1B-091C2769CCDB}" type="slidenum">
              <a:rPr lang="ko-KR" altLang="en-US" smtClean="0"/>
              <a:t>16</a:t>
            </a:fld>
            <a:endParaRPr lang="ko-KR" altLang="en-US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9785" y="1500712"/>
            <a:ext cx="5822215" cy="3617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475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Contents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>
                <a:solidFill>
                  <a:schemeClr val="bg2"/>
                </a:solidFill>
              </a:rPr>
              <a:t>Introduction</a:t>
            </a:r>
          </a:p>
          <a:p>
            <a:r>
              <a:rPr lang="en-US" altLang="ko-KR" dirty="0" smtClean="0">
                <a:solidFill>
                  <a:schemeClr val="bg2"/>
                </a:solidFill>
              </a:rPr>
              <a:t>The alternative PHYs of 802.15.4a</a:t>
            </a:r>
          </a:p>
          <a:p>
            <a:pPr lvl="1"/>
            <a:r>
              <a:rPr lang="en-US" altLang="ko-KR" dirty="0" smtClean="0">
                <a:solidFill>
                  <a:schemeClr val="bg2"/>
                </a:solidFill>
              </a:rPr>
              <a:t>Ultra wideband (UWB) PHY</a:t>
            </a:r>
          </a:p>
          <a:p>
            <a:pPr lvl="1"/>
            <a:r>
              <a:rPr lang="en-US" altLang="ko-KR" dirty="0" smtClean="0">
                <a:solidFill>
                  <a:schemeClr val="bg2"/>
                </a:solidFill>
              </a:rPr>
              <a:t>Chirp spread spectrum (CSS) PHY</a:t>
            </a:r>
          </a:p>
          <a:p>
            <a:r>
              <a:rPr lang="en-US" altLang="ko-KR" dirty="0" smtClean="0"/>
              <a:t>The MAC sub-layer</a:t>
            </a:r>
          </a:p>
          <a:p>
            <a:r>
              <a:rPr lang="en-US" altLang="ko-KR" dirty="0" smtClean="0">
                <a:solidFill>
                  <a:schemeClr val="bg2"/>
                </a:solidFill>
              </a:rPr>
              <a:t>Summary</a:t>
            </a:r>
          </a:p>
          <a:p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Communications Lab.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1EC42-3AFE-4E03-8E1B-091C2769CCDB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4814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The MAC sub-layer</a:t>
            </a:r>
            <a:br>
              <a:rPr lang="en-US" altLang="ko-KR" dirty="0" smtClean="0"/>
            </a:br>
            <a:r>
              <a:rPr lang="en-US" altLang="ko-KR" sz="3200" dirty="0" smtClean="0"/>
              <a:t>Network topologies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IEEE 802.15.4a supports all types of devices and topologies defined by the IEEE 802.15.4 in its MAC section</a:t>
            </a:r>
          </a:p>
          <a:p>
            <a:pPr lvl="1"/>
            <a:endParaRPr lang="en-US" altLang="ko-KR" dirty="0" smtClean="0"/>
          </a:p>
          <a:p>
            <a:r>
              <a:rPr lang="en-US" altLang="ko-KR" dirty="0" smtClean="0"/>
              <a:t>Two classes of devices supported are </a:t>
            </a:r>
          </a:p>
          <a:p>
            <a:pPr lvl="1"/>
            <a:r>
              <a:rPr lang="en-US" altLang="ko-KR" dirty="0" smtClean="0"/>
              <a:t>Full functional devices (FFDs)</a:t>
            </a:r>
          </a:p>
          <a:p>
            <a:pPr lvl="2"/>
            <a:r>
              <a:rPr lang="en-US" altLang="ko-KR" dirty="0" smtClean="0"/>
              <a:t>All network functionalities are implemented</a:t>
            </a:r>
          </a:p>
          <a:p>
            <a:pPr lvl="1"/>
            <a:r>
              <a:rPr lang="en-US" altLang="ko-KR" dirty="0" smtClean="0"/>
              <a:t>Reduced functional devices (RFDs)</a:t>
            </a:r>
          </a:p>
          <a:p>
            <a:pPr lvl="2"/>
            <a:r>
              <a:rPr lang="en-US" altLang="ko-KR" dirty="0" smtClean="0"/>
              <a:t>Only support a reduced set of functionalities (e.g. temperature sensor node)</a:t>
            </a:r>
          </a:p>
          <a:p>
            <a:pPr lvl="1"/>
            <a:endParaRPr lang="en-US" altLang="ko-KR" dirty="0" smtClean="0"/>
          </a:p>
          <a:p>
            <a:pPr lvl="1"/>
            <a:endParaRPr lang="en-US" altLang="ko-KR" dirty="0" smtClean="0"/>
          </a:p>
          <a:p>
            <a:endParaRPr lang="en-US" altLang="ko-KR" dirty="0"/>
          </a:p>
          <a:p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Communications Lab.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1EC42-3AFE-4E03-8E1B-091C2769CCDB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89097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The MAC sub-layer</a:t>
            </a:r>
            <a:br>
              <a:rPr lang="en-US" altLang="ko-KR" dirty="0" smtClean="0"/>
            </a:br>
            <a:r>
              <a:rPr lang="en-US" altLang="ko-KR" sz="3200" dirty="0" smtClean="0"/>
              <a:t>Network topologies (cont.)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825624"/>
            <a:ext cx="5250084" cy="4895851"/>
          </a:xfrm>
        </p:spPr>
        <p:txBody>
          <a:bodyPr>
            <a:normAutofit fontScale="85000" lnSpcReduction="20000"/>
          </a:bodyPr>
          <a:lstStyle/>
          <a:p>
            <a:r>
              <a:rPr lang="en-US" altLang="ko-KR" dirty="0" smtClean="0"/>
              <a:t>RFDs and FFDs organize themselves in PANs</a:t>
            </a:r>
          </a:p>
          <a:p>
            <a:pPr lvl="1"/>
            <a:r>
              <a:rPr lang="en-US" altLang="ko-KR" dirty="0" smtClean="0"/>
              <a:t>The common configuration of a PAN will be a star topology</a:t>
            </a:r>
          </a:p>
          <a:p>
            <a:pPr lvl="1"/>
            <a:endParaRPr lang="en-US" altLang="ko-KR" dirty="0" smtClean="0"/>
          </a:p>
          <a:p>
            <a:r>
              <a:rPr lang="en-US" altLang="ko-KR" dirty="0" smtClean="0"/>
              <a:t>RFDs can only connect with the PAN coordinator</a:t>
            </a:r>
          </a:p>
          <a:p>
            <a:pPr lvl="1"/>
            <a:r>
              <a:rPr lang="en-US" altLang="ko-KR" dirty="0" smtClean="0"/>
              <a:t>FFDs can communicate directly as long as they are within physical reach</a:t>
            </a:r>
          </a:p>
          <a:p>
            <a:pPr lvl="1"/>
            <a:endParaRPr lang="en-US" altLang="ko-KR" dirty="0"/>
          </a:p>
          <a:p>
            <a:r>
              <a:rPr lang="en-US" altLang="ko-KR" dirty="0" smtClean="0"/>
              <a:t>The adopted topology is an application design choice</a:t>
            </a:r>
          </a:p>
          <a:p>
            <a:pPr lvl="1"/>
            <a:r>
              <a:rPr lang="en-US" altLang="ko-KR" dirty="0" smtClean="0"/>
              <a:t>Star topology : fire detection for low latency</a:t>
            </a:r>
          </a:p>
          <a:p>
            <a:pPr lvl="1"/>
            <a:r>
              <a:rPr lang="en-US" altLang="ko-KR" dirty="0" smtClean="0"/>
              <a:t>Peer to peer topology : security for large-area coverage</a:t>
            </a:r>
          </a:p>
          <a:p>
            <a:endParaRPr lang="en-US" altLang="ko-KR" dirty="0" smtClean="0"/>
          </a:p>
          <a:p>
            <a:pPr marL="0" indent="0">
              <a:buNone/>
            </a:pPr>
            <a:endParaRPr lang="en-US" altLang="ko-KR" dirty="0" smtClean="0"/>
          </a:p>
          <a:p>
            <a:pPr lvl="1"/>
            <a:endParaRPr lang="en-US" altLang="ko-KR" dirty="0" smtClean="0"/>
          </a:p>
          <a:p>
            <a:pPr lvl="1"/>
            <a:endParaRPr lang="en-US" altLang="ko-KR" dirty="0" smtClean="0"/>
          </a:p>
          <a:p>
            <a:endParaRPr lang="en-US" altLang="ko-KR" dirty="0"/>
          </a:p>
          <a:p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Communications Lab.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1EC42-3AFE-4E03-8E1B-091C2769CCDB}" type="slidenum">
              <a:rPr lang="ko-KR" altLang="en-US" smtClean="0"/>
              <a:t>19</a:t>
            </a:fld>
            <a:endParaRPr lang="ko-KR" altLang="en-US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870075"/>
            <a:ext cx="5905439" cy="3737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135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According to the IEEE 802.15.4/4a, access to the medium within a PAN can be either scheduled-based or contention-based </a:t>
            </a:r>
          </a:p>
          <a:p>
            <a:endParaRPr lang="en-US" altLang="ko-KR" dirty="0"/>
          </a:p>
          <a:p>
            <a:r>
              <a:rPr lang="en-US" altLang="ko-KR" dirty="0" smtClean="0"/>
              <a:t>Medium access within a PAN is controlled by the PAN coordinator, which may choose between two access modalities</a:t>
            </a:r>
          </a:p>
          <a:p>
            <a:pPr lvl="1"/>
            <a:r>
              <a:rPr lang="en-US" altLang="ko-KR" dirty="0" smtClean="0"/>
              <a:t>Beacon-enabled</a:t>
            </a:r>
          </a:p>
          <a:p>
            <a:pPr lvl="1"/>
            <a:r>
              <a:rPr lang="en-US" altLang="ko-KR" dirty="0" err="1" smtClean="0"/>
              <a:t>Nonbeacon</a:t>
            </a:r>
            <a:r>
              <a:rPr lang="en-US" altLang="ko-KR" dirty="0" smtClean="0"/>
              <a:t>-enabled</a:t>
            </a:r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Communications Lab.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1EC42-3AFE-4E03-8E1B-091C2769CCDB}" type="slidenum">
              <a:rPr lang="ko-KR" altLang="en-US" smtClean="0"/>
              <a:t>20</a:t>
            </a:fld>
            <a:endParaRPr lang="ko-KR" altLang="en-US"/>
          </a:p>
        </p:txBody>
      </p:sp>
      <p:sp>
        <p:nvSpPr>
          <p:cNvPr id="7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The MAC sub-layer</a:t>
            </a:r>
            <a:br>
              <a:rPr lang="en-US" altLang="ko-KR" dirty="0" smtClean="0"/>
            </a:br>
            <a:r>
              <a:rPr lang="en-US" altLang="ko-KR" sz="3200" dirty="0" smtClean="0"/>
              <a:t>MAC strategies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12522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The MAC sub-layer</a:t>
            </a:r>
            <a:br>
              <a:rPr lang="en-US" altLang="ko-KR" dirty="0" smtClean="0"/>
            </a:br>
            <a:r>
              <a:rPr lang="en-US" altLang="ko-KR" sz="3200" dirty="0" smtClean="0"/>
              <a:t>MAC strategies </a:t>
            </a:r>
            <a:r>
              <a:rPr lang="en-US" altLang="ko-KR" sz="3200" dirty="0"/>
              <a:t>(cont.)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altLang="ko-KR" dirty="0" smtClean="0"/>
              <a:t>Beacon-enabled PAN</a:t>
            </a:r>
          </a:p>
          <a:p>
            <a:pPr lvl="1"/>
            <a:r>
              <a:rPr lang="en-US" altLang="ko-KR" dirty="0" smtClean="0"/>
              <a:t>The period between two consecutive beacons defines a </a:t>
            </a:r>
            <a:r>
              <a:rPr lang="en-US" altLang="ko-KR" i="1" dirty="0" err="1" smtClean="0"/>
              <a:t>superframe</a:t>
            </a:r>
            <a:endParaRPr lang="en-US" altLang="ko-KR" i="1" dirty="0" smtClean="0"/>
          </a:p>
          <a:p>
            <a:pPr lvl="2"/>
            <a:r>
              <a:rPr lang="en-US" altLang="ko-KR" dirty="0" smtClean="0"/>
              <a:t>Divided in 16 slots</a:t>
            </a:r>
          </a:p>
          <a:p>
            <a:pPr lvl="2"/>
            <a:r>
              <a:rPr lang="en-US" altLang="ko-KR" dirty="0" smtClean="0"/>
              <a:t>The first slot is always occupied by the beacon</a:t>
            </a:r>
          </a:p>
          <a:p>
            <a:pPr lvl="2"/>
            <a:r>
              <a:rPr lang="en-US" altLang="ko-KR" dirty="0" smtClean="0"/>
              <a:t>Other slots are divided into CAP and CFP</a:t>
            </a:r>
          </a:p>
          <a:p>
            <a:pPr lvl="1"/>
            <a:endParaRPr lang="en-US" altLang="ko-KR" dirty="0"/>
          </a:p>
          <a:p>
            <a:pPr lvl="1"/>
            <a:r>
              <a:rPr lang="en-US" altLang="ko-KR" dirty="0" smtClean="0"/>
              <a:t>CAP (Contention Access Period) is used for the data communications by random access</a:t>
            </a:r>
          </a:p>
          <a:p>
            <a:pPr lvl="1"/>
            <a:endParaRPr lang="en-US" altLang="ko-KR" dirty="0"/>
          </a:p>
          <a:p>
            <a:pPr lvl="1"/>
            <a:r>
              <a:rPr lang="en-US" altLang="ko-KR" dirty="0" smtClean="0"/>
              <a:t>CFP (Contention Free Period) is used for the </a:t>
            </a:r>
            <a:r>
              <a:rPr lang="en-US" altLang="ko-KR" dirty="0"/>
              <a:t>specific devices </a:t>
            </a:r>
            <a:r>
              <a:rPr lang="en-US" altLang="ko-KR" dirty="0" smtClean="0"/>
              <a:t>assigned time slots by the PAN coordinator</a:t>
            </a:r>
            <a:endParaRPr lang="en-US" altLang="ko-KR" dirty="0"/>
          </a:p>
          <a:p>
            <a:pPr lvl="2"/>
            <a:r>
              <a:rPr lang="en-US" altLang="ko-KR" dirty="0" smtClean="0"/>
              <a:t>GTS (Guaranteed Time Slots)</a:t>
            </a:r>
          </a:p>
          <a:p>
            <a:pPr lvl="2"/>
            <a:endParaRPr lang="en-US" altLang="ko-KR" dirty="0"/>
          </a:p>
          <a:p>
            <a:r>
              <a:rPr lang="en-US" altLang="ko-KR" dirty="0" smtClean="0"/>
              <a:t>Non	beacon-enabled PAN</a:t>
            </a:r>
          </a:p>
          <a:p>
            <a:pPr lvl="1"/>
            <a:r>
              <a:rPr lang="en-US" altLang="ko-KR" dirty="0" smtClean="0"/>
              <a:t>Only random access is used</a:t>
            </a:r>
          </a:p>
          <a:p>
            <a:pPr lvl="1"/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Communications Lab.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1EC42-3AFE-4E03-8E1B-091C2769CCDB}" type="slidenum">
              <a:rPr lang="ko-KR" altLang="en-US" smtClean="0"/>
              <a:t>21</a:t>
            </a:fld>
            <a:endParaRPr lang="ko-KR" altLang="en-US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3"/>
          <a:srcRect r="953" b="12071"/>
          <a:stretch/>
        </p:blipFill>
        <p:spPr>
          <a:xfrm>
            <a:off x="6569216" y="-85403"/>
            <a:ext cx="5622784" cy="2226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7017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The MAC sub-layer</a:t>
            </a:r>
            <a:br>
              <a:rPr lang="en-US" altLang="ko-KR" dirty="0" smtClean="0"/>
            </a:br>
            <a:r>
              <a:rPr lang="en-US" altLang="ko-KR" sz="3200" dirty="0" smtClean="0"/>
              <a:t>MAC strategies (cont.)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Depending on the network topology, devices adopt a CSMA/CA protocol to access the medium</a:t>
            </a:r>
          </a:p>
          <a:p>
            <a:pPr lvl="1"/>
            <a:r>
              <a:rPr lang="en-US" altLang="ko-KR" dirty="0" smtClean="0"/>
              <a:t>Beacon-enabled</a:t>
            </a:r>
          </a:p>
          <a:p>
            <a:pPr lvl="2"/>
            <a:r>
              <a:rPr lang="en-US" altLang="ko-KR" dirty="0" smtClean="0"/>
              <a:t>Slotted CSMA/CA</a:t>
            </a:r>
          </a:p>
          <a:p>
            <a:pPr lvl="1"/>
            <a:r>
              <a:rPr lang="en-US" altLang="ko-KR" dirty="0" err="1" smtClean="0"/>
              <a:t>Nonbeacon</a:t>
            </a:r>
            <a:r>
              <a:rPr lang="en-US" altLang="ko-KR" dirty="0" smtClean="0"/>
              <a:t>-enabled</a:t>
            </a:r>
          </a:p>
          <a:p>
            <a:pPr lvl="2"/>
            <a:r>
              <a:rPr lang="en-US" altLang="ko-KR" dirty="0" err="1" smtClean="0"/>
              <a:t>Unslotted</a:t>
            </a:r>
            <a:r>
              <a:rPr lang="en-US" altLang="ko-KR" dirty="0" smtClean="0"/>
              <a:t> or standard CSMA/CA</a:t>
            </a:r>
          </a:p>
          <a:p>
            <a:pPr lvl="1"/>
            <a:endParaRPr lang="en-US" altLang="ko-KR" dirty="0"/>
          </a:p>
          <a:p>
            <a:r>
              <a:rPr lang="en-US" altLang="ko-KR" dirty="0" smtClean="0"/>
              <a:t>Channel access mechanism is the significant difference between IEEE 802.15.4/4a</a:t>
            </a:r>
          </a:p>
          <a:p>
            <a:pPr lvl="1"/>
            <a:r>
              <a:rPr lang="en-US" altLang="ko-KR" dirty="0" smtClean="0"/>
              <a:t>The ALOHA for UWB</a:t>
            </a:r>
          </a:p>
          <a:p>
            <a:endParaRPr lang="en-US" altLang="ko-KR" dirty="0" smtClean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Communications Lab.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1EC42-3AFE-4E03-8E1B-091C2769CCDB}" type="slidenum">
              <a:rPr lang="ko-KR" altLang="en-US" smtClean="0"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38580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The MAC sub-layer</a:t>
            </a:r>
            <a:br>
              <a:rPr lang="en-US" altLang="ko-KR" dirty="0"/>
            </a:br>
            <a:r>
              <a:rPr lang="en-US" altLang="ko-KR" sz="3200" dirty="0"/>
              <a:t>MAC </a:t>
            </a:r>
            <a:r>
              <a:rPr lang="en-US" altLang="ko-KR" sz="3200" dirty="0" smtClean="0"/>
              <a:t>strategies </a:t>
            </a:r>
            <a:r>
              <a:rPr lang="en-US" altLang="ko-KR" sz="3200" dirty="0"/>
              <a:t>(cont.)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By this, application scenarios with relaxed throughput </a:t>
            </a:r>
            <a:r>
              <a:rPr lang="en-US" altLang="ko-KR" dirty="0" smtClean="0"/>
              <a:t>requirements </a:t>
            </a:r>
            <a:r>
              <a:rPr lang="en-US" altLang="ko-KR" dirty="0"/>
              <a:t>would benefit 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such </a:t>
            </a:r>
            <a:r>
              <a:rPr lang="en-US" altLang="ko-KR" dirty="0"/>
              <a:t>as industrial control and monitoring of temperature, sound, vibration, pressure or pollutants, would benefit from the </a:t>
            </a:r>
            <a:r>
              <a:rPr lang="en-US" altLang="ko-KR" dirty="0" smtClean="0"/>
              <a:t>ALOHA scheme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The </a:t>
            </a:r>
            <a:r>
              <a:rPr lang="en-US" altLang="ko-KR" dirty="0"/>
              <a:t>CSMA/CA access </a:t>
            </a:r>
            <a:r>
              <a:rPr lang="en-US" altLang="ko-KR" dirty="0" smtClean="0"/>
              <a:t>was </a:t>
            </a:r>
            <a:r>
              <a:rPr lang="en-US" altLang="ko-KR" dirty="0"/>
              <a:t>kept as an option in order to address </a:t>
            </a:r>
            <a:r>
              <a:rPr lang="en-US" altLang="ko-KR" dirty="0" smtClean="0"/>
              <a:t>high-density </a:t>
            </a:r>
            <a:r>
              <a:rPr lang="en-US" altLang="ko-KR" dirty="0"/>
              <a:t>and high-traffic scenarios, and to enable the use of the CSS PHY. </a:t>
            </a:r>
            <a:endParaRPr lang="en-US" altLang="ko-KR" dirty="0" smtClean="0"/>
          </a:p>
          <a:p>
            <a:endParaRPr lang="en-US" altLang="ko-KR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Communications Lab.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1EC42-3AFE-4E03-8E1B-091C2769CCDB}" type="slidenum">
              <a:rPr lang="ko-KR" altLang="en-US" smtClean="0"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5734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The MAC sub-layer</a:t>
            </a:r>
            <a:br>
              <a:rPr lang="en-US" altLang="ko-KR" dirty="0" smtClean="0"/>
            </a:br>
            <a:r>
              <a:rPr lang="en-US" altLang="ko-KR" sz="3200" dirty="0" smtClean="0"/>
              <a:t>Data transfer model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ko-KR" dirty="0" smtClean="0"/>
              <a:t>The three data transfer modes IEEE 802.15.4/4a are modified accordingly</a:t>
            </a:r>
          </a:p>
          <a:p>
            <a:endParaRPr lang="en-US" altLang="ko-KR" dirty="0"/>
          </a:p>
          <a:p>
            <a:pPr lvl="1"/>
            <a:r>
              <a:rPr lang="en-US" altLang="ko-KR" dirty="0" smtClean="0"/>
              <a:t>1. Data transfer to a coordinator</a:t>
            </a:r>
          </a:p>
          <a:p>
            <a:pPr lvl="2"/>
            <a:r>
              <a:rPr lang="en-US" altLang="ko-KR" dirty="0" smtClean="0"/>
              <a:t>Beacon-enabled PAN</a:t>
            </a:r>
          </a:p>
          <a:p>
            <a:pPr lvl="3"/>
            <a:r>
              <a:rPr lang="en-US" altLang="ko-KR" dirty="0" smtClean="0"/>
              <a:t>It first listens for the network beacon in order to synchronize to the </a:t>
            </a:r>
            <a:r>
              <a:rPr lang="en-US" altLang="ko-KR" i="1" dirty="0" err="1" smtClean="0"/>
              <a:t>superframe</a:t>
            </a:r>
            <a:r>
              <a:rPr lang="en-US" altLang="ko-KR" dirty="0" smtClean="0"/>
              <a:t> structure</a:t>
            </a:r>
          </a:p>
          <a:p>
            <a:pPr lvl="3"/>
            <a:r>
              <a:rPr lang="en-US" altLang="ko-KR" dirty="0" smtClean="0"/>
              <a:t>At the appropriate time, the device transmits its data frame using slotted CSMA/CA or ALOHA to the coordinator</a:t>
            </a:r>
          </a:p>
          <a:p>
            <a:pPr lvl="3"/>
            <a:r>
              <a:rPr lang="en-US" altLang="ko-KR" dirty="0" smtClean="0"/>
              <a:t>The coordinator may confirm the successful reception of the data by transmitting an optional ACK frame</a:t>
            </a:r>
          </a:p>
          <a:p>
            <a:pPr lvl="3"/>
            <a:endParaRPr lang="en-US" altLang="ko-KR" dirty="0" smtClean="0"/>
          </a:p>
          <a:p>
            <a:pPr lvl="2"/>
            <a:r>
              <a:rPr lang="en-US" altLang="ko-KR" dirty="0" err="1" smtClean="0"/>
              <a:t>Nonbeacon</a:t>
            </a:r>
            <a:r>
              <a:rPr lang="en-US" altLang="ko-KR" dirty="0" smtClean="0"/>
              <a:t>-enabled PAN</a:t>
            </a:r>
          </a:p>
          <a:p>
            <a:pPr lvl="3"/>
            <a:r>
              <a:rPr lang="en-US" altLang="ko-KR" dirty="0" smtClean="0"/>
              <a:t>A device wishing to transfer data simply transmits its data frame using </a:t>
            </a:r>
            <a:r>
              <a:rPr lang="en-US" altLang="ko-KR" dirty="0" err="1" smtClean="0"/>
              <a:t>unslotted</a:t>
            </a:r>
            <a:r>
              <a:rPr lang="en-US" altLang="ko-KR" dirty="0" smtClean="0"/>
              <a:t> CSMA/CA or ALOHA to the coordinator</a:t>
            </a:r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Communications Lab.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1EC42-3AFE-4E03-8E1B-091C2769CCDB}" type="slidenum">
              <a:rPr lang="ko-KR" altLang="en-US" smtClean="0"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367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The MAC sub-layer</a:t>
            </a:r>
            <a:br>
              <a:rPr lang="en-US" altLang="ko-KR" dirty="0" smtClean="0"/>
            </a:br>
            <a:r>
              <a:rPr lang="en-US" altLang="ko-KR" sz="3200" dirty="0" smtClean="0"/>
              <a:t>Data transfer model (cont.)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1"/>
            <a:r>
              <a:rPr lang="en-US" altLang="ko-KR" dirty="0" smtClean="0"/>
              <a:t>2. Data transfer from a coordinator</a:t>
            </a:r>
          </a:p>
          <a:p>
            <a:pPr lvl="2"/>
            <a:r>
              <a:rPr lang="en-US" altLang="ko-KR" dirty="0" smtClean="0"/>
              <a:t>Beacon-enabled PAN</a:t>
            </a:r>
          </a:p>
          <a:p>
            <a:pPr lvl="3"/>
            <a:r>
              <a:rPr lang="en-US" altLang="ko-KR" dirty="0" smtClean="0"/>
              <a:t>Coordinator announces in the network beacon then the interested device selects a free slot and sends a data request to the coordinator</a:t>
            </a:r>
          </a:p>
          <a:p>
            <a:pPr lvl="3"/>
            <a:r>
              <a:rPr lang="en-US" altLang="ko-KR" dirty="0" smtClean="0"/>
              <a:t>Coordinator receives the data request then selects a free slot and sends data using slotted CSMA/CA or ALOHA</a:t>
            </a:r>
          </a:p>
          <a:p>
            <a:pPr lvl="3"/>
            <a:endParaRPr lang="en-US" altLang="ko-KR" dirty="0" smtClean="0"/>
          </a:p>
          <a:p>
            <a:pPr lvl="2"/>
            <a:r>
              <a:rPr lang="en-US" altLang="ko-KR" dirty="0" err="1"/>
              <a:t>Nonbeacon</a:t>
            </a:r>
            <a:r>
              <a:rPr lang="en-US" altLang="ko-KR" dirty="0"/>
              <a:t>-enabled </a:t>
            </a:r>
            <a:r>
              <a:rPr lang="en-US" altLang="ko-KR" dirty="0" smtClean="0"/>
              <a:t>PAN</a:t>
            </a:r>
          </a:p>
          <a:p>
            <a:pPr lvl="3"/>
            <a:r>
              <a:rPr lang="en-US" altLang="ko-KR" dirty="0" smtClean="0"/>
              <a:t>Coordinator stores the data for the appropriate device anticipating a request from it</a:t>
            </a:r>
          </a:p>
          <a:p>
            <a:pPr lvl="3"/>
            <a:r>
              <a:rPr lang="en-US" altLang="ko-KR" dirty="0" smtClean="0"/>
              <a:t>If a device may request the data</a:t>
            </a:r>
          </a:p>
          <a:p>
            <a:pPr lvl="4"/>
            <a:r>
              <a:rPr lang="en-US" altLang="ko-KR" dirty="0" smtClean="0"/>
              <a:t>If a message is pending, the coordinator transmits the data frame </a:t>
            </a:r>
          </a:p>
          <a:p>
            <a:pPr lvl="4"/>
            <a:r>
              <a:rPr lang="en-US" altLang="ko-KR" dirty="0" smtClean="0"/>
              <a:t>If a message is not pending, the coordinator indicates this fact either with an ACK frame or a data frame with a zero-length payload</a:t>
            </a:r>
          </a:p>
          <a:p>
            <a:pPr lvl="1"/>
            <a:endParaRPr lang="en-US" altLang="ko-KR" dirty="0"/>
          </a:p>
          <a:p>
            <a:pPr lvl="1"/>
            <a:r>
              <a:rPr lang="en-US" altLang="ko-KR" dirty="0" smtClean="0"/>
              <a:t>3. Peer to peer data transfers</a:t>
            </a:r>
          </a:p>
          <a:p>
            <a:pPr lvl="2"/>
            <a:r>
              <a:rPr lang="en-US" altLang="ko-KR" dirty="0" smtClean="0"/>
              <a:t>Every device may communicate with every other devices in its radio sphere of influence without the PAN coordinator using </a:t>
            </a:r>
            <a:r>
              <a:rPr lang="en-US" altLang="ko-KR" dirty="0" err="1" smtClean="0"/>
              <a:t>unslotted</a:t>
            </a:r>
            <a:r>
              <a:rPr lang="en-US" altLang="ko-KR" dirty="0" smtClean="0"/>
              <a:t> CSMA/CA or ALOHA</a:t>
            </a:r>
          </a:p>
          <a:p>
            <a:pPr lvl="2"/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Communications Lab.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1EC42-3AFE-4E03-8E1B-091C2769CCDB}" type="slidenum">
              <a:rPr lang="ko-KR" altLang="en-US" smtClean="0"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01780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Contents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>
                <a:solidFill>
                  <a:schemeClr val="bg2"/>
                </a:solidFill>
              </a:rPr>
              <a:t>Introduction</a:t>
            </a:r>
          </a:p>
          <a:p>
            <a:r>
              <a:rPr lang="en-US" altLang="ko-KR" dirty="0" smtClean="0">
                <a:solidFill>
                  <a:schemeClr val="bg2"/>
                </a:solidFill>
              </a:rPr>
              <a:t>The alternative PHYs of 802.15.4a</a:t>
            </a:r>
          </a:p>
          <a:p>
            <a:pPr lvl="1"/>
            <a:r>
              <a:rPr lang="en-US" altLang="ko-KR" dirty="0" smtClean="0">
                <a:solidFill>
                  <a:schemeClr val="bg2"/>
                </a:solidFill>
              </a:rPr>
              <a:t>Ultra wideband (UWB) PHY</a:t>
            </a:r>
          </a:p>
          <a:p>
            <a:pPr lvl="1"/>
            <a:r>
              <a:rPr lang="en-US" altLang="ko-KR" dirty="0" smtClean="0">
                <a:solidFill>
                  <a:schemeClr val="bg2"/>
                </a:solidFill>
              </a:rPr>
              <a:t>Chirp spread spectrum (CSS) PHY</a:t>
            </a:r>
          </a:p>
          <a:p>
            <a:r>
              <a:rPr lang="en-US" altLang="ko-KR" dirty="0" smtClean="0">
                <a:solidFill>
                  <a:schemeClr val="bg2"/>
                </a:solidFill>
              </a:rPr>
              <a:t>The MAC sub-layer</a:t>
            </a:r>
          </a:p>
          <a:p>
            <a:r>
              <a:rPr lang="en-US" altLang="ko-KR" dirty="0" smtClean="0"/>
              <a:t>Summary</a:t>
            </a:r>
          </a:p>
          <a:p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Communications Lab.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1EC42-3AFE-4E03-8E1B-091C2769CCDB}" type="slidenum">
              <a:rPr lang="ko-KR" altLang="en-US" smtClean="0"/>
              <a:t>26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221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Summary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The IEEE 802.15.4a standard is a novel PHY standard capable of satisfying an evolutionary set of industrial and consumer requirements for LR-WPAN communications</a:t>
            </a:r>
          </a:p>
          <a:p>
            <a:pPr lvl="1"/>
            <a:r>
              <a:rPr lang="en-US" altLang="ko-KR" dirty="0" smtClean="0"/>
              <a:t>Requiring precision ranging, extended communication range, and robustness against interference and mobility</a:t>
            </a:r>
          </a:p>
          <a:p>
            <a:pPr lvl="1"/>
            <a:endParaRPr lang="en-US" altLang="ko-KR" dirty="0"/>
          </a:p>
          <a:p>
            <a:r>
              <a:rPr lang="en-US" altLang="ko-KR" dirty="0" smtClean="0"/>
              <a:t>Backward compatibility with the IEEE 802.15.4 standard and the provision of a wider variety of applications will be the key features for its penetration to the constantly evolving wireless world</a:t>
            </a:r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Wireless Data Communications Lab.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1EC42-3AFE-4E03-8E1B-091C2769CCDB}" type="slidenum">
              <a:rPr lang="ko-KR" altLang="en-US" smtClean="0"/>
              <a:t>27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07407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5954</TotalTime>
  <Words>1813</Words>
  <Application>Microsoft Office PowerPoint</Application>
  <PresentationFormat>와이드스크린</PresentationFormat>
  <Paragraphs>322</Paragraphs>
  <Slides>27</Slides>
  <Notes>27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27</vt:i4>
      </vt:variant>
    </vt:vector>
  </HeadingPairs>
  <TitlesOfParts>
    <vt:vector size="30" baseType="lpstr">
      <vt:lpstr>맑은 고딕</vt:lpstr>
      <vt:lpstr>Arial</vt:lpstr>
      <vt:lpstr>Office 테마</vt:lpstr>
      <vt:lpstr>An Overview of the IEEE 802.15.4a Standard</vt:lpstr>
      <vt:lpstr>Contents</vt:lpstr>
      <vt:lpstr>Contents</vt:lpstr>
      <vt:lpstr>Introduction</vt:lpstr>
      <vt:lpstr>Introduction (cont.)</vt:lpstr>
      <vt:lpstr>Contents</vt:lpstr>
      <vt:lpstr>The alternative PHYs of 802.15.4a</vt:lpstr>
      <vt:lpstr>Ultra wideband (UWB) PHY overview</vt:lpstr>
      <vt:lpstr>UWB PHY UWB frame format</vt:lpstr>
      <vt:lpstr>UWB PHY  UWB PHY modulation</vt:lpstr>
      <vt:lpstr>UWB PHY  Ranging</vt:lpstr>
      <vt:lpstr>UWB PHY  Ranging (cont.)</vt:lpstr>
      <vt:lpstr>Chirp spread spectrum (CSS) PHY overview</vt:lpstr>
      <vt:lpstr>CSS PHY Chirp symbols</vt:lpstr>
      <vt:lpstr>CSS PHY CSS modulation and spreading</vt:lpstr>
      <vt:lpstr>CSS PHY CSS frame format</vt:lpstr>
      <vt:lpstr>Contents</vt:lpstr>
      <vt:lpstr>The MAC sub-layer Network topologies</vt:lpstr>
      <vt:lpstr>The MAC sub-layer Network topologies (cont.)</vt:lpstr>
      <vt:lpstr>The MAC sub-layer MAC strategies</vt:lpstr>
      <vt:lpstr>The MAC sub-layer MAC strategies (cont.)</vt:lpstr>
      <vt:lpstr>The MAC sub-layer MAC strategies (cont.)</vt:lpstr>
      <vt:lpstr>The MAC sub-layer MAC strategies (cont.)</vt:lpstr>
      <vt:lpstr>The MAC sub-layer Data transfer model</vt:lpstr>
      <vt:lpstr>The MAC sub-layer Data transfer model (cont.)</vt:lpstr>
      <vt:lpstr>Contents</vt:lpstr>
      <vt:lpstr>Summary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 Overview of the IEEE 802.15.4a Standard</dc:title>
  <dc:creator>shkuk</dc:creator>
  <cp:lastModifiedBy>shkuk</cp:lastModifiedBy>
  <cp:revision>234</cp:revision>
  <cp:lastPrinted>2015-01-15T13:00:17Z</cp:lastPrinted>
  <dcterms:created xsi:type="dcterms:W3CDTF">2015-01-11T04:49:15Z</dcterms:created>
  <dcterms:modified xsi:type="dcterms:W3CDTF">2015-01-16T05:04:59Z</dcterms:modified>
</cp:coreProperties>
</file>