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6"/>
  </p:notesMasterIdLst>
  <p:sldIdLst>
    <p:sldId id="256" r:id="rId2"/>
    <p:sldId id="383" r:id="rId3"/>
    <p:sldId id="384" r:id="rId4"/>
    <p:sldId id="385" r:id="rId5"/>
    <p:sldId id="386" r:id="rId6"/>
    <p:sldId id="387" r:id="rId7"/>
    <p:sldId id="388" r:id="rId8"/>
    <p:sldId id="389" r:id="rId9"/>
    <p:sldId id="390" r:id="rId10"/>
    <p:sldId id="391" r:id="rId11"/>
    <p:sldId id="392" r:id="rId12"/>
    <p:sldId id="393" r:id="rId13"/>
    <p:sldId id="394" r:id="rId14"/>
    <p:sldId id="395" r:id="rId15"/>
    <p:sldId id="396" r:id="rId16"/>
    <p:sldId id="397" r:id="rId17"/>
    <p:sldId id="398" r:id="rId18"/>
    <p:sldId id="399" r:id="rId19"/>
    <p:sldId id="400" r:id="rId20"/>
    <p:sldId id="401" r:id="rId21"/>
    <p:sldId id="402" r:id="rId22"/>
    <p:sldId id="403" r:id="rId23"/>
    <p:sldId id="404" r:id="rId24"/>
    <p:sldId id="405" r:id="rId25"/>
    <p:sldId id="406" r:id="rId26"/>
    <p:sldId id="407" r:id="rId27"/>
    <p:sldId id="408" r:id="rId28"/>
    <p:sldId id="409" r:id="rId29"/>
    <p:sldId id="410" r:id="rId30"/>
    <p:sldId id="411" r:id="rId31"/>
    <p:sldId id="412" r:id="rId32"/>
    <p:sldId id="413" r:id="rId33"/>
    <p:sldId id="414" r:id="rId34"/>
    <p:sldId id="415" r:id="rId3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0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275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3598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6577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455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6459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242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8699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203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062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229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25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8419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85457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?>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?>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?>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?>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?>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?>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?>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?>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?>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?>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?>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?>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?>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?>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?>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?>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?>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?>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?>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?>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?>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?>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?>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?>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?>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?>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?>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?>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?>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?>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Simple Mail Transfer Protocol (SMTP)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/>
            </a:r>
            <a:r>
              <a:rPr lang="ko-KR" altLang="en-US" dirty="0" smtClean="0"/>
              <a:t>Chapter 15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15.0 </a:t>
            </a:r>
            <a:r>
              <a:rPr lang="en-US" altLang="ko-KR" dirty="0" smtClean="0"/>
              <a:t>SMTP</a:t>
            </a:r>
            <a:r>
              <a:rPr lang="ko-KR" altLang="en-US" dirty="0" smtClean="0"/>
              <a:t xml:space="preserve">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 xml:space="preserve">The Internet's first </a:t>
            </a:r>
            <a:r>
              <a:rPr lang="en-US" altLang="ko-KR" dirty="0" smtClean="0"/>
              <a:t>killer app</a:t>
            </a:r>
            <a:r>
              <a:rPr lang="ko-KR" altLang="en-US" dirty="0" smtClean="0"/>
              <a:t xml:space="preserve">: the main protocol of </a:t>
            </a:r>
            <a:r>
              <a:rPr lang="ko-KR" altLang="en-US" dirty="0" err="1" smtClean="0"/>
              <a:t>email</a:t>
            </a:r>
            <a:r>
              <a:rPr lang="ko-KR" altLang="en-US" dirty="0"/>
              <a:t xml:space="preserve"> 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r>
              <a:rPr lang="ko-KR" altLang="en-US" dirty="0" smtClean="0"/>
              <a:t xml:space="preserve">Later it became the exemplar of major application protocols leading to </a:t>
            </a:r>
            <a:r>
              <a:rPr lang="en-US" altLang="ko-KR" dirty="0" smtClean="0"/>
              <a:t xml:space="preserve">HTTP </a:t>
            </a:r>
            <a:r>
              <a:rPr lang="en-US" altLang="ko-KR" dirty="0" smtClean="0">
                <a:sym typeface="Wingdings" panose="05000000000000000000" pitchFamily="2" charset="2"/>
              </a:rPr>
              <a:t> SIP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925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15.1 </a:t>
            </a:r>
            <a:r>
              <a:rPr lang="ko-KR" altLang="en-US" dirty="0" smtClean="0"/>
              <a:t>Overall Structure of Email Delivery</a:t>
            </a:r>
            <a:r>
              <a:rPr lang="en-US" altLang="ko-KR" dirty="0" smtClean="0"/>
              <a:t xml:space="preserve"> 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Similar to real-life postal delivery</a:t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e.g.</a:t>
            </a:r>
            <a:r>
              <a:rPr lang="en-US" altLang="ko-KR" dirty="0" smtClean="0"/>
              <a:t xml:space="preserve">) </a:t>
            </a:r>
            <a:r>
              <a:rPr lang="ko-KR" altLang="en-US" dirty="0" smtClean="0"/>
              <a:t xml:space="preserve">Put letter in envelope </a:t>
            </a:r>
            <a:r>
              <a:rPr lang="en-US" altLang="ko-KR" dirty="0" smtClean="0">
                <a:sym typeface="Wingdings" panose="05000000000000000000" pitchFamily="2" charset="2"/>
              </a:rPr>
              <a:t></a:t>
            </a:r>
            <a:r>
              <a:rPr lang="en-US" altLang="ko-KR" dirty="0" smtClean="0"/>
              <a:t xml:space="preserve"> </a:t>
            </a:r>
            <a:r>
              <a:rPr lang="ko-KR" altLang="en-US" dirty="0" smtClean="0"/>
              <a:t xml:space="preserve">Write recipient name and address </a:t>
            </a:r>
            <a:r>
              <a:rPr lang="en-US" altLang="ko-KR" dirty="0" smtClean="0">
                <a:sym typeface="Wingdings" panose="05000000000000000000" pitchFamily="2" charset="2"/>
              </a:rPr>
              <a:t xml:space="preserve"> </a:t>
            </a:r>
            <a:r>
              <a:rPr lang="ko-KR" altLang="en-US" dirty="0" smtClean="0"/>
              <a:t xml:space="preserve">Hand it to post office </a:t>
            </a:r>
            <a:r>
              <a:rPr lang="en-US" altLang="ko-KR" dirty="0" smtClean="0">
                <a:sym typeface="Wingdings" panose="05000000000000000000" pitchFamily="2" charset="2"/>
              </a:rPr>
              <a:t xml:space="preserve"> </a:t>
            </a:r>
            <a:r>
              <a:rPr lang="ko-KR" altLang="en-US" dirty="0" smtClean="0">
                <a:sym typeface="Wingdings" panose="05000000000000000000" pitchFamily="2" charset="2"/>
              </a:rPr>
              <a:t xml:space="preserve">Transfer through the inter-post-office </a:t>
            </a:r>
            <a:r>
              <a:rPr lang="ko-KR" altLang="en-US" dirty="0" err="1" smtClean="0">
                <a:sym typeface="Wingdings" panose="05000000000000000000" pitchFamily="2" charset="2"/>
              </a:rPr>
              <a:t>delivery network</a:t>
            </a:r>
            <a:r>
              <a:rPr lang="ko-KR" altLang="en-US" dirty="0" smtClean="0">
                <a:sym typeface="Wingdings" panose="05000000000000000000" pitchFamily="2" charset="2"/>
              </a:rPr>
              <a:t xml:space="preserve"> </a:t>
            </a:r>
            <a:r>
              <a:rPr lang="en-US" altLang="ko-KR" dirty="0" smtClean="0">
                <a:sym typeface="Wingdings" panose="05000000000000000000" pitchFamily="2" charset="2"/>
              </a:rPr>
              <a:t xml:space="preserve"> </a:t>
            </a:r>
            <a:r>
              <a:rPr lang="ko-KR" altLang="en-US" dirty="0" smtClean="0">
                <a:sym typeface="Wingdings" panose="05000000000000000000" pitchFamily="2" charset="2"/>
              </a:rPr>
              <a:t xml:space="preserve">Deposit in recipient mailbox </a:t>
            </a:r>
            <a:r>
              <a:rPr lang="en-US" altLang="ko-KR" dirty="0" smtClean="0">
                <a:sym typeface="Wingdings" panose="05000000000000000000" pitchFamily="2" charset="2"/>
              </a:rPr>
              <a:t xml:space="preserve"> </a:t>
            </a:r>
            <a:r>
              <a:rPr lang="ko-KR" altLang="en-US" dirty="0" smtClean="0">
                <a:sym typeface="Wingdings" panose="05000000000000000000" pitchFamily="2" charset="2"/>
              </a:rPr>
              <a:t>Recipient retrieves from mailbox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r>
              <a:rPr lang="ko-KR" altLang="en-US" dirty="0" smtClean="0">
                <a:sym typeface="Wingdings" panose="05000000000000000000" pitchFamily="2" charset="2"/>
              </a:rPr>
              <a:t>Email account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hyogon@korea.ac.kr</a:t>
            </a:r>
          </a:p>
          <a:p>
            <a:pPr lvl="2"/>
            <a:r>
              <a:rPr lang="en-US" altLang="ko-KR" dirty="0" err="1" smtClean="0">
                <a:sym typeface="Wingdings" panose="05000000000000000000" pitchFamily="2" charset="2"/>
              </a:rPr>
              <a:t>hyogon</a:t>
            </a:r>
            <a:r>
              <a:rPr lang="en-US" altLang="ko-KR" dirty="0" smtClean="0">
                <a:sym typeface="Wingdings" panose="05000000000000000000" pitchFamily="2" charset="2"/>
              </a:rPr>
              <a:t xml:space="preserve">: </a:t>
            </a:r>
            <a:r>
              <a:rPr lang="ko-KR" altLang="en-US" dirty="0" err="1" smtClean="0">
                <a:sym typeface="Wingdings" panose="05000000000000000000" pitchFamily="2" charset="2"/>
              </a:rPr>
              <a:t>Account name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3"/>
            <a:r>
              <a:rPr lang="ko-KR" altLang="en-US" dirty="0" smtClean="0">
                <a:sym typeface="Wingdings" panose="05000000000000000000" pitchFamily="2" charset="2"/>
              </a:rPr>
              <a:t>Mailbox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 xml:space="preserve">Korea.ac.kr: </a:t>
            </a:r>
            <a:r>
              <a:rPr lang="ko-KR" altLang="en-US" dirty="0" smtClean="0">
                <a:sym typeface="Wingdings" panose="05000000000000000000" pitchFamily="2" charset="2"/>
              </a:rPr>
              <a:t>Domain</a:t>
            </a:r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14</a:t>
            </a:r>
            <a:r>
              <a:rPr lang="ko-KR" altLang="en-US" smtClean="0"/>
              <a:t/>
            </a:r>
            <a:r>
              <a:rPr lang="en-US" altLang="ko-KR" smtClean="0"/>
              <a:t>. Simple Mail Transfer Protocol (SMTP)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296" y="3063241"/>
            <a:ext cx="5772195" cy="329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6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15.1 </a:t>
            </a:r>
            <a:r>
              <a:rPr lang="ko-KR" altLang="en-US" dirty="0" err="1"/>
              <a:t>Overall Structure of Email Delivery</a:t>
            </a:r>
            <a:r>
              <a:rPr lang="en-US" altLang="ko-KR" dirty="0"/>
              <a:t xml:space="preserve"> 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Email</a:t>
            </a:r>
            <a:r>
              <a:rPr lang="ko-KR" altLang="en-US" dirty="0" smtClean="0"/>
              <a:t xml:space="preserve"> Sending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Send request to the mail server </a:t>
            </a:r>
            <a:r>
              <a:rPr lang="en-US" altLang="ko-KR" dirty="0" smtClean="0"/>
              <a:t>(MX) responsible for the sender domain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Enters the </a:t>
            </a:r>
            <a:r>
              <a:rPr lang="en-US" altLang="ko-KR" dirty="0" smtClean="0"/>
              <a:t>queue</a:t>
            </a:r>
            <a:r>
              <a:rPr lang="ko-KR" altLang="en-US" dirty="0" smtClean="0"/>
              <a:t xml:space="preserve"> of the sending mail server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ko-KR" altLang="en-US" dirty="0" smtClean="0"/>
              <a:t>When sending from the sending server queue</a:t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Extract the domain name after the @ symbol of the recipient </a:t>
            </a:r>
            <a:r>
              <a:rPr lang="ko-KR" altLang="en-US" dirty="0" err="1" smtClean="0"/>
              <a:t>email</a:t>
            </a:r>
            <a:r>
              <a:rPr lang="ko-KR" altLang="en-US" dirty="0" smtClean="0"/>
              <a:t xml:space="preserve"> address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Look up </a:t>
            </a:r>
            <a:r>
              <a:rPr lang="en-US" altLang="ko-KR" dirty="0" smtClean="0"/>
              <a:t xml:space="preserve">MX RR </a:t>
            </a:r>
            <a:r>
              <a:rPr lang="ko-KR" altLang="en-US" dirty="0" smtClean="0"/>
              <a:t>by domain name</a:t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Establish </a:t>
            </a:r>
            <a:r>
              <a:rPr lang="en-US" altLang="ko-KR" dirty="0" smtClean="0"/>
              <a:t xml:space="preserve">TCP (port 25) connection to the MX </a:t>
            </a:r>
            <a:r>
              <a:rPr lang="ko-KR" altLang="en-US" dirty="0" smtClean="0"/>
              <a:t>server of the receiving domain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SMTP </a:t>
            </a:r>
            <a:r>
              <a:rPr lang="ko-KR" altLang="en-US" dirty="0" smtClean="0"/>
              <a:t xml:space="preserve">protocol transfers mail between sending domain </a:t>
            </a:r>
            <a:r>
              <a:rPr lang="en-US" altLang="ko-KR" dirty="0" smtClean="0"/>
              <a:t>MX</a:t>
            </a:r>
            <a:r>
              <a:rPr lang="ko-KR" altLang="en-US" dirty="0" smtClean="0"/>
              <a:t xml:space="preserve"> and receiving domain </a:t>
            </a:r>
            <a:r>
              <a:rPr lang="en-US" altLang="ko-KR" dirty="0" smtClean="0"/>
              <a:t>MX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r>
              <a:rPr lang="ko-KR" altLang="en-US" dirty="0" smtClean="0"/>
              <a:t>Client</a:t>
            </a:r>
            <a:r>
              <a:rPr lang="en-US" altLang="ko-KR" dirty="0" smtClean="0"/>
              <a:t xml:space="preserve">: </a:t>
            </a:r>
            <a:r>
              <a:rPr lang="ko-KR" altLang="en-US" dirty="0" smtClean="0"/>
              <a:t xml:space="preserve">sending domain </a:t>
            </a:r>
            <a:r>
              <a:rPr lang="en-US" altLang="ko-KR" dirty="0" smtClean="0"/>
              <a:t>MX</a:t>
            </a:r>
          </a:p>
          <a:p>
            <a:pPr lvl="3"/>
            <a:r>
              <a:rPr lang="ko-KR" altLang="en-US" dirty="0" smtClean="0"/>
              <a:t>Server</a:t>
            </a:r>
            <a:r>
              <a:rPr lang="en-US" altLang="ko-KR" dirty="0" smtClean="0"/>
              <a:t xml:space="preserve">: </a:t>
            </a:r>
            <a:r>
              <a:rPr lang="ko-KR" altLang="en-US" dirty="0" smtClean="0"/>
              <a:t xml:space="preserve">receiving domain </a:t>
            </a:r>
            <a:r>
              <a:rPr lang="en-US" altLang="ko-KR" dirty="0" smtClean="0"/>
              <a:t>MX</a:t>
            </a:r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980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15.1 </a:t>
            </a:r>
            <a:r>
              <a:rPr lang="ko-KR" altLang="en-US" dirty="0" err="1"/>
              <a:t>Overall Structure of Email Delivery</a:t>
            </a:r>
            <a:r>
              <a:rPr lang="en-US" altLang="ko-KR" dirty="0"/>
              <a:t xml:space="preserve"> 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/>
              <a:t>Email</a:t>
            </a:r>
            <a:r>
              <a:rPr lang="ko-KR" altLang="en-US" dirty="0" smtClean="0"/>
              <a:t xml:space="preserve"> Reception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The receiving domain </a:t>
            </a:r>
            <a:r>
              <a:rPr lang="en-US" altLang="ko-KR" dirty="0" smtClean="0"/>
              <a:t>MX</a:t>
            </a:r>
            <a:r>
              <a:rPr lang="ko-KR" altLang="en-US" dirty="0" smtClean="0"/>
              <a:t xml:space="preserve"> receives the mail and puts it in the mailbox corresponding to the account name (before the @ symbol) of the recipient </a:t>
            </a:r>
            <a:r>
              <a:rPr lang="ko-KR" altLang="en-US" dirty="0" err="1" smtClean="0"/>
              <a:t>email</a:t>
            </a:r>
            <a:r>
              <a:rPr lang="ko-KR" altLang="en-US" dirty="0" smtClean="0"/>
              <a:t xml:space="preserve"> address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Mail stays in the mailbox until the recipient comes to retrieve it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The recipient retrieves mail (pull) using a protocol other than </a:t>
            </a:r>
            <a:r>
              <a:rPr lang="en-US" altLang="ko-KR" dirty="0" smtClean="0"/>
              <a:t>SMTP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en-US" altLang="ko-KR" dirty="0" smtClean="0"/>
              <a:t>SMTP</a:t>
            </a:r>
            <a:r>
              <a:rPr lang="ko-KR" altLang="en-US" dirty="0" smtClean="0"/>
              <a:t xml:space="preserve"> is a </a:t>
            </a:r>
            <a:r>
              <a:rPr lang="en-US" altLang="ko-KR" dirty="0" smtClean="0"/>
              <a:t xml:space="preserve">“push” </a:t>
            </a:r>
            <a:r>
              <a:rPr lang="ko-KR" altLang="en-US" dirty="0" smtClean="0"/>
              <a:t>protocol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Because we cannot know whether the recipient has connected</a:t>
            </a:r>
            <a:r>
              <a:rPr lang="en-US" altLang="ko-KR" dirty="0" smtClean="0"/>
              <a:t xml:space="preserve">, </a:t>
            </a:r>
            <a:r>
              <a:rPr lang="ko-KR" altLang="en-US" dirty="0" smtClean="0"/>
              <a:t>or where they connected from even if they did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Reception protocols are broadly of </a:t>
            </a:r>
            <a:r>
              <a:rPr lang="en-US" altLang="ko-KR" dirty="0" smtClean="0"/>
              <a:t xml:space="preserve">3 </a:t>
            </a:r>
            <a:r>
              <a:rPr lang="ko-KR" altLang="en-US" dirty="0" smtClean="0"/>
              <a:t>types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HTTP</a:t>
            </a:r>
          </a:p>
          <a:p>
            <a:pPr lvl="2"/>
            <a:r>
              <a:rPr lang="en-US" altLang="ko-KR" dirty="0" smtClean="0"/>
              <a:t>IMAP</a:t>
            </a:r>
          </a:p>
          <a:p>
            <a:pPr lvl="2"/>
            <a:r>
              <a:rPr lang="en-US" altLang="ko-KR" dirty="0" smtClean="0"/>
              <a:t>POP3</a:t>
            </a:r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1025" name="_x474460384" descr="EMB000054b864c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415" y="4755430"/>
            <a:ext cx="4752975" cy="126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43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15.1 </a:t>
            </a:r>
            <a:r>
              <a:rPr lang="ko-KR" altLang="en-US" dirty="0" err="1"/>
              <a:t>Overall Structure of Email Delivery</a:t>
            </a:r>
            <a:r>
              <a:rPr lang="en-US" altLang="ko-KR" dirty="0"/>
              <a:t xml:space="preserve"> 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Email</a:t>
            </a:r>
            <a:r>
              <a:rPr lang="ko-KR" altLang="en-US" dirty="0" smtClean="0"/>
              <a:t xml:space="preserve"> Format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The email written by the user is </a:t>
            </a:r>
            <a:r>
              <a:rPr lang="ko-KR" altLang="en-US" dirty="0" err="1" smtClean="0"/>
              <a:t xml:space="preserve"/>
            </a:r>
            <a:r>
              <a:rPr lang="ko-KR" altLang="en-US" dirty="0" smtClean="0"/>
              <a:t xml:space="preserve"/>
            </a:r>
            <a:r>
              <a:rPr lang="ko-KR" altLang="en-US" dirty="0" err="1" smtClean="0"/>
              <a:t/>
            </a:r>
            <a:r>
              <a:rPr lang="ko-KR" altLang="en-US" dirty="0" smtClean="0"/>
              <a:t xml:space="preserve"/>
            </a:r>
            <a:r>
              <a:rPr lang="en-US" altLang="ko-KR" dirty="0" smtClean="0"/>
              <a:t/>
            </a:r>
            <a:r>
              <a:rPr lang="ko-KR" altLang="en-US" dirty="0" smtClean="0"/>
              <a:t xml:space="preserve">formatted by the email SW into the form required by the </a:t>
            </a:r>
            <a:r>
              <a:rPr lang="en-US" altLang="ko-KR" dirty="0" smtClean="0"/>
              <a:t xml:space="preserve">SMTP </a:t>
            </a:r>
            <a:r>
              <a:rPr lang="ko-KR" altLang="en-US" dirty="0" smtClean="0"/>
              <a:t>protocol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Similar to Western letter format</a:t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A standard separate from SMTP</a:t>
            </a:r>
            <a:r>
              <a:rPr lang="ko-KR" altLang="en-US" dirty="0" smtClean="0"/>
              <a:t/>
            </a:r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2049" name="_x474694024" descr="EMB000054b864c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44446"/>
            <a:ext cx="3987800" cy="200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183" y="3347447"/>
            <a:ext cx="2976287" cy="300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99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15.1 </a:t>
            </a:r>
            <a:r>
              <a:rPr lang="ko-KR" altLang="en-US" dirty="0" err="1"/>
              <a:t>Overall Structure of Email Delivery</a:t>
            </a:r>
            <a:r>
              <a:rPr lang="en-US" altLang="ko-KR" dirty="0"/>
              <a:t xml:space="preserve"> 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Email</a:t>
            </a:r>
            <a:r>
              <a:rPr lang="ko-KR" altLang="en-US" dirty="0" smtClean="0"/>
              <a:t xml:space="preserve"> </a:t>
            </a:r>
            <a:r>
              <a:rPr lang="ko-KR" altLang="en-US" dirty="0" smtClean="0"/>
              <a:t>format</a:t>
            </a:r>
            <a:r>
              <a:rPr lang="en-US" altLang="ko-KR" dirty="0"/>
              <a:t xml:space="preserve"> </a:t>
            </a:r>
            <a:r>
              <a:rPr lang="en-US" altLang="ko-KR" dirty="0" smtClean="0"/>
              <a:t xml:space="preserve">(detailed in </a:t>
            </a:r>
            <a:r>
              <a:rPr lang="en-US" altLang="ko-KR" dirty="0" smtClean="0"/>
              <a:t>15.4</a:t>
            </a:r>
            <a:r>
              <a:rPr lang="ko-KR" altLang="en-US" dirty="0" smtClean="0"/>
              <a:t/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Header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From, To, Subject, </a:t>
            </a:r>
            <a:r>
              <a:rPr lang="ko-KR" altLang="en-US" dirty="0" smtClean="0"/>
              <a:t xml:space="preserve">body format, etc.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 xml:space="preserve">written by email </a:t>
            </a:r>
            <a:r>
              <a:rPr lang="ko-KR" altLang="en-US" dirty="0" smtClean="0"/>
              <a:t xml:space="preserve"> </a:t>
            </a:r>
            <a:r>
              <a:rPr lang="en-US" altLang="ko-KR" dirty="0" smtClean="0"/>
              <a:t>SW</a:t>
            </a:r>
            <a:r>
              <a:rPr lang="ko-KR" altLang="en-US" dirty="0" smtClean="0"/>
              <a:t/>
            </a:r>
            <a:r>
              <a:rPr lang="en-US" altLang="ko-KR" dirty="0" smtClean="0"/>
              <a:t>)</a:t>
            </a:r>
          </a:p>
          <a:p>
            <a:pPr lvl="2"/>
            <a:r>
              <a:rPr lang="ko-KR" altLang="en-US" dirty="0" smtClean="0"/>
              <a:t xml:space="preserve">Header information accumulated by servers passed through during transit from sending </a:t>
            </a:r>
            <a:r>
              <a:rPr lang="en-US" altLang="ko-KR" dirty="0" smtClean="0"/>
              <a:t>MX</a:t>
            </a:r>
            <a:r>
              <a:rPr lang="ko-KR" altLang="en-US" dirty="0" smtClean="0"/>
              <a:t xml:space="preserve"> to receiving </a:t>
            </a:r>
            <a:r>
              <a:rPr lang="en-US" altLang="ko-KR" dirty="0" smtClean="0"/>
              <a:t>MX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r>
              <a:rPr lang="ko-KR" altLang="en-US" dirty="0" smtClean="0"/>
              <a:t>Receive time at each server</a:t>
            </a:r>
            <a:r>
              <a:rPr lang="en-US" altLang="ko-KR" dirty="0" smtClean="0"/>
              <a:t xml:space="preserve">, </a:t>
            </a:r>
            <a:r>
              <a:rPr lang="ko-KR" altLang="en-US" dirty="0" smtClean="0"/>
              <a:t>authentication success status, etc.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Body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Same content can have various formats</a:t>
            </a:r>
            <a:endParaRPr lang="en-US" altLang="ko-KR" dirty="0" smtClean="0"/>
          </a:p>
          <a:p>
            <a:pPr lvl="3"/>
            <a:r>
              <a:rPr lang="en-US" altLang="ko-KR" dirty="0" smtClean="0"/>
              <a:t>Cf. MIME</a:t>
            </a:r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917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15.2 </a:t>
            </a:r>
            <a:r>
              <a:rPr lang="en-US" altLang="ko-KR" dirty="0" smtClean="0"/>
              <a:t xml:space="preserve">SMTP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 xml:space="preserve">SMTP: </a:t>
            </a:r>
            <a:r>
              <a:rPr lang="ko-KR" altLang="en-US" dirty="0" smtClean="0"/>
              <a:t xml:space="preserve">a very simple </a:t>
            </a:r>
            <a:r>
              <a:rPr lang="ko-KR" altLang="en-US" dirty="0" smtClean="0"/>
              <a:t>language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Originally port </a:t>
            </a:r>
            <a:r>
              <a:rPr lang="en-US" altLang="ko-KR" dirty="0" smtClean="0"/>
              <a:t>25</a:t>
            </a:r>
            <a:r>
              <a:rPr lang="ko-KR" altLang="en-US" dirty="0" smtClean="0"/>
              <a:t xml:space="preserve">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 recently security strengthened by using TLS together on ports </a:t>
            </a:r>
            <a:r>
              <a:rPr lang="en-US" altLang="ko-KR" dirty="0" smtClean="0">
                <a:sym typeface="Symbol" panose="05050102010706020507" pitchFamily="18" charset="2"/>
              </a:rPr>
              <a:t>465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or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587 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Requests </a:t>
            </a:r>
            <a:r>
              <a:rPr lang="en-US" altLang="ko-KR" dirty="0" smtClean="0"/>
              <a:t>(“</a:t>
            </a:r>
            <a:r>
              <a:rPr lang="ko-KR" altLang="en-US" dirty="0" smtClean="0"/>
              <a:t>verbs</a:t>
            </a:r>
            <a:r>
              <a:rPr lang="en-US" altLang="ko-KR" dirty="0" smtClean="0"/>
              <a:t>”)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Return codes</a:t>
            </a:r>
          </a:p>
          <a:p>
            <a:pPr lvl="2"/>
            <a:r>
              <a:rPr lang="en-US" altLang="ko-KR" dirty="0" smtClean="0"/>
              <a:t xml:space="preserve">1xx: </a:t>
            </a:r>
            <a:r>
              <a:rPr lang="ko-KR" altLang="en-US" dirty="0" smtClean="0"/>
              <a:t>connection error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2xx: </a:t>
            </a:r>
            <a:r>
              <a:rPr lang="ko-KR" altLang="en-US" dirty="0" smtClean="0"/>
              <a:t>successful completion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3xx: </a:t>
            </a:r>
            <a:r>
              <a:rPr lang="ko-KR" altLang="en-US" dirty="0" smtClean="0"/>
              <a:t>intermediate stage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4xx: </a:t>
            </a:r>
            <a:r>
              <a:rPr lang="ko-KR" altLang="en-US" dirty="0" smtClean="0"/>
              <a:t>temporary error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5xx: </a:t>
            </a:r>
            <a:r>
              <a:rPr lang="ko-KR" altLang="en-US" dirty="0" smtClean="0"/>
              <a:t>permanent error</a:t>
            </a:r>
            <a:endParaRPr lang="en-US" altLang="ko-KR" dirty="0" smtClean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3073" name="_x475116016" descr="EMB000054b864c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040" y="2302284"/>
            <a:ext cx="2476500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540" y="2256301"/>
            <a:ext cx="5203107" cy="410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0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15.2 </a:t>
            </a:r>
            <a:r>
              <a:rPr lang="en-US" altLang="ko-KR" dirty="0" smtClean="0"/>
              <a:t xml:space="preserve">SMTP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altLang="ko-KR" dirty="0" smtClean="0"/>
              <a:t>ESMTP</a:t>
            </a:r>
          </a:p>
          <a:p>
            <a:pPr lvl="1"/>
            <a:r>
              <a:rPr lang="en-US" altLang="ko-KR" dirty="0" smtClean="0"/>
              <a:t>Overcomes problems of SMTP</a:t>
            </a:r>
            <a:r>
              <a:rPr lang="ko-KR" altLang="en-US" dirty="0" smtClean="0"/>
              <a:t/>
            </a:r>
            <a:r>
              <a:rPr lang="en-US" altLang="ko-KR" dirty="0" smtClean="0"/>
              <a:t xml:space="preserve">, </a:t>
            </a:r>
            <a:r>
              <a:rPr lang="ko-KR" altLang="en-US" dirty="0" smtClean="0"/>
              <a:t xml:space="preserve">adds features </a:t>
            </a:r>
            <a:r>
              <a:rPr lang="en-US" altLang="ko-KR" dirty="0" smtClean="0">
                <a:sym typeface="Wingdings" panose="05000000000000000000" pitchFamily="2" charset="2"/>
              </a:rPr>
              <a:t xml:space="preserve"> </a:t>
            </a:r>
            <a:r>
              <a:rPr lang="ko-KR" altLang="en-US" dirty="0" smtClean="0"/>
              <a:t>currently used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Through EHLO</a:t>
            </a:r>
            <a:r>
              <a:rPr lang="ko-KR" altLang="en-US" dirty="0" smtClean="0"/>
              <a:t xml:space="preserve"> </a:t>
            </a:r>
            <a:r>
              <a:rPr lang="en-US" altLang="ko-KR" dirty="0" smtClean="0"/>
              <a:t>handshaking</a:t>
            </a:r>
            <a:r>
              <a:rPr lang="ko-KR" altLang="en-US" dirty="0" smtClean="0"/>
              <a:t xml:space="preserve">, whether the receiving </a:t>
            </a:r>
            <a:r>
              <a:rPr lang="en-US" altLang="ko-KR" dirty="0" smtClean="0"/>
              <a:t>MX</a:t>
            </a:r>
            <a:r>
              <a:rPr lang="ko-KR" altLang="en-US" dirty="0" smtClean="0"/>
              <a:t xml:space="preserve"> supports </a:t>
            </a:r>
            <a:r>
              <a:rPr lang="en-US" altLang="ko-KR" dirty="0" smtClean="0"/>
              <a:t xml:space="preserve">ESMTP </a:t>
            </a:r>
            <a:r>
              <a:rPr lang="ko-KR" altLang="en-US" dirty="0" smtClean="0"/>
              <a:t>can be determined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Sends a list of verbs and features typically supported by ESMTP</a:t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5289" y="3270250"/>
            <a:ext cx="442912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41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15.2 </a:t>
            </a:r>
            <a:r>
              <a:rPr lang="en-US" altLang="ko-KR" dirty="0" smtClean="0"/>
              <a:t xml:space="preserve">SMTP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ESMTP</a:t>
            </a:r>
          </a:p>
          <a:p>
            <a:pPr lvl="1"/>
            <a:r>
              <a:rPr lang="en-US" altLang="ko-KR" dirty="0" smtClean="0"/>
              <a:t>OUTBOUND_AUTH=Y</a:t>
            </a:r>
          </a:p>
          <a:p>
            <a:pPr lvl="2"/>
            <a:r>
              <a:rPr lang="ko-KR" altLang="en-US" dirty="0" smtClean="0"/>
              <a:t>User authentication will be enforced for external mail transmission requests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To prevent outsiders from carelessly using our mail server to send mail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AUTH</a:t>
            </a:r>
          </a:p>
          <a:p>
            <a:pPr lvl="2"/>
            <a:r>
              <a:rPr lang="ko-KR" altLang="en-US" dirty="0" smtClean="0"/>
              <a:t>Authentication methods</a:t>
            </a:r>
            <a:endParaRPr lang="en-US" altLang="ko-KR" dirty="0" smtClean="0"/>
          </a:p>
          <a:p>
            <a:pPr lvl="3"/>
            <a:r>
              <a:rPr lang="en-US" altLang="ko-KR" dirty="0" smtClean="0"/>
              <a:t>PLAIN: Username</a:t>
            </a:r>
            <a:r>
              <a:rPr lang="ko-KR" altLang="en-US" dirty="0" smtClean="0"/>
              <a:t xml:space="preserve"> and </a:t>
            </a:r>
            <a:r>
              <a:rPr lang="en-US" altLang="ko-KR" dirty="0" smtClean="0"/>
              <a:t>password</a:t>
            </a:r>
            <a:r>
              <a:rPr lang="ko-KR" altLang="en-US" dirty="0" smtClean="0"/>
              <a:t xml:space="preserve"> submitted as one </a:t>
            </a:r>
            <a:r>
              <a:rPr lang="en-US" altLang="ko-KR" dirty="0" smtClean="0"/>
              <a:t>string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r>
              <a:rPr lang="en-US" altLang="ko-KR" dirty="0" smtClean="0"/>
              <a:t xml:space="preserve">LOGIN: </a:t>
            </a:r>
            <a:r>
              <a:rPr lang="ko-KR" altLang="en-US" dirty="0" smtClean="0"/>
              <a:t>submitted separately</a:t>
            </a:r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364" y="4622184"/>
            <a:ext cx="4401436" cy="173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6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15.2 </a:t>
            </a:r>
            <a:r>
              <a:rPr lang="en-US" altLang="ko-KR" dirty="0" smtClean="0"/>
              <a:t xml:space="preserve">SMTP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ESMTP</a:t>
            </a:r>
          </a:p>
          <a:p>
            <a:pPr lvl="1"/>
            <a:r>
              <a:rPr lang="en-US" altLang="ko-KR" dirty="0" smtClean="0"/>
              <a:t/>
            </a:r>
          </a:p>
          <a:p>
            <a:pPr lvl="2"/>
            <a:r>
              <a:rPr lang="ko-KR" altLang="en-US" dirty="0" err="1" smtClean="0"/>
              <a:t>The receiving-side</a:t>
            </a:r>
            <a:r>
              <a:rPr lang="ko-KR" altLang="en-US" dirty="0" smtClean="0"/>
              <a:t xml:space="preserve"> server informs up to what size of mail it will accept</a:t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The sending side can also confirm by using SIZE as a keyword in MAIL FROM</a:t>
            </a:r>
            <a:r>
              <a:rPr lang="ko-KR" altLang="en-US" dirty="0" smtClean="0"/>
              <a:t xml:space="preserve"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endParaRPr lang="en-US" altLang="ko-KR" dirty="0"/>
          </a:p>
          <a:p>
            <a:pPr lvl="3"/>
            <a:endParaRPr lang="en-US" altLang="ko-KR" dirty="0" smtClean="0"/>
          </a:p>
          <a:p>
            <a:pPr lvl="1"/>
            <a:r>
              <a:rPr lang="en-US" altLang="ko-KR" dirty="0" smtClean="0"/>
              <a:t>8BITMIME</a:t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Originally in </a:t>
            </a:r>
            <a:r>
              <a:rPr lang="en-US" altLang="ko-KR" dirty="0" smtClean="0"/>
              <a:t>SMTP</a:t>
            </a:r>
            <a:r>
              <a:rPr lang="ko-KR" altLang="en-US" dirty="0" smtClean="0"/>
              <a:t xml:space="preserve"> only </a:t>
            </a:r>
            <a:r>
              <a:rPr lang="en-US" altLang="ko-KR" dirty="0" smtClean="0"/>
              <a:t>7-bit ASCII</a:t>
            </a:r>
            <a:r>
              <a:rPr lang="ko-KR" altLang="en-US" dirty="0"/>
              <a:t xml:space="preserve"> characters could be used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Characters other than </a:t>
            </a:r>
            <a:r>
              <a:rPr lang="en-US" altLang="ko-KR" dirty="0" smtClean="0"/>
              <a:t xml:space="preserve">7-bit ASCII </a:t>
            </a:r>
            <a:r>
              <a:rPr lang="ko-KR" altLang="en-US" dirty="0" smtClean="0"/>
              <a:t xml:space="preserve"> can also be used in the mail body</a:t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The sending-side</a:t>
            </a:r>
            <a:r>
              <a:rPr lang="ko-KR" altLang="en-US" dirty="0" smtClean="0"/>
              <a:t xml:space="preserve"> mail server prevents the receiving server from zero-ing out the leading </a:t>
            </a:r>
            <a:r>
              <a:rPr lang="ko-KR" altLang="en-US" dirty="0" err="1" smtClean="0"/>
              <a:t xml:space="preserve">bit </a:t>
            </a:r>
            <a:r>
              <a:rPr lang="ko-KR" altLang="en-US" dirty="0" smtClean="0"/>
              <a:t xml:space="preserve"> </a:t>
            </a:r>
            <a:r>
              <a:rPr lang="en-US" altLang="ko-KR" dirty="0" smtClean="0"/>
              <a:t/>
            </a:r>
            <a:r>
              <a:rPr lang="ko-KR" altLang="en-US" dirty="0" smtClean="0"/>
              <a:t>as follows</a:t>
            </a:r>
            <a:endParaRPr lang="en-US" altLang="ko-KR" dirty="0" smtClean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82329"/>
            <a:ext cx="3724275" cy="3238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5853113"/>
            <a:ext cx="395287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5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15.2 </a:t>
            </a:r>
            <a:r>
              <a:rPr lang="en-US" altLang="ko-KR" dirty="0" smtClean="0"/>
              <a:t xml:space="preserve">SMTP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ESMTP</a:t>
            </a:r>
            <a:endParaRPr lang="en-US" altLang="ko-KR" dirty="0"/>
          </a:p>
          <a:p>
            <a:pPr lvl="2"/>
            <a:r>
              <a:rPr lang="en-US" altLang="ko-KR" dirty="0" smtClean="0"/>
              <a:t xml:space="preserve">8BITMIME </a:t>
            </a:r>
            <a:r>
              <a:rPr lang="ko-KR" altLang="en-US" dirty="0" smtClean="0"/>
              <a:t xml:space="preserve">If unavailable, </a:t>
            </a:r>
            <a:r>
              <a:rPr lang="en-US" altLang="ko-KR" dirty="0" smtClean="0"/>
              <a:t xml:space="preserve">Base64 </a:t>
            </a:r>
            <a:r>
              <a:rPr lang="ko-KR" altLang="en-US" dirty="0" err="1" smtClean="0"/>
              <a:t>encoding</a:t>
            </a:r>
            <a:r>
              <a:rPr lang="ko-KR" altLang="en-US" dirty="0" smtClean="0"/>
              <a:t xml:space="preserve"> must be used </a:t>
            </a:r>
            <a:r>
              <a:rPr lang="en-US" altLang="ko-KR" dirty="0" smtClean="0">
                <a:sym typeface="Wingdings" panose="05000000000000000000" pitchFamily="2" charset="2"/>
              </a:rPr>
              <a:t xml:space="preserve"> 33% </a:t>
            </a:r>
            <a:r>
              <a:rPr lang="ko-KR" altLang="en-US" dirty="0" err="1" smtClean="0">
                <a:sym typeface="Wingdings" panose="05000000000000000000" pitchFamily="2" charset="2"/>
              </a:rPr>
              <a:t>data volume</a:t>
            </a:r>
            <a:r>
              <a:rPr lang="ko-KR" altLang="en-US" dirty="0" smtClean="0">
                <a:sym typeface="Wingdings" panose="05000000000000000000" pitchFamily="2" charset="2"/>
              </a:rPr>
              <a:t xml:space="preserve"> increase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/>
              <a:t xml:space="preserve">8BITMIME </a:t>
            </a:r>
            <a:r>
              <a:rPr lang="ko-KR" altLang="en-US" dirty="0"/>
              <a:t xml:space="preserve">usage </a:t>
            </a:r>
            <a:r>
              <a:rPr lang="ko-KR" altLang="en-US" dirty="0" smtClean="0"/>
              <a:t>example</a:t>
            </a:r>
            <a:endParaRPr lang="en-US" altLang="ko-KR" dirty="0" smtClean="0"/>
          </a:p>
          <a:p>
            <a:pPr lvl="2"/>
            <a:endParaRPr lang="en-US" altLang="ko-KR" dirty="0">
              <a:sym typeface="Wingdings" panose="05000000000000000000" pitchFamily="2" charset="2"/>
            </a:endParaRPr>
          </a:p>
          <a:p>
            <a:pPr lvl="2"/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endParaRPr lang="en-US" altLang="ko-KR" dirty="0">
              <a:sym typeface="Wingdings" panose="05000000000000000000" pitchFamily="2" charset="2"/>
            </a:endParaRPr>
          </a:p>
          <a:p>
            <a:pPr lvl="2"/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endParaRPr lang="en-US" altLang="ko-KR" dirty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STARTTLS</a:t>
            </a:r>
          </a:p>
          <a:p>
            <a:pPr lvl="2"/>
            <a:r>
              <a:rPr lang="ko-KR" altLang="en-US" dirty="0" err="1" smtClean="0">
                <a:sym typeface="Wingdings" panose="05000000000000000000" pitchFamily="2" charset="2"/>
              </a:rPr>
              <a:t>When authenticating</a:t>
            </a:r>
            <a:r>
              <a:rPr lang="ko-KR" altLang="en-US" dirty="0" smtClean="0">
                <a:sym typeface="Wingdings" panose="05000000000000000000" pitchFamily="2" charset="2"/>
              </a:rPr>
              <a:t xml:space="preserve"> </a:t>
            </a:r>
            <a:r>
              <a:rPr lang="en-US" altLang="ko-KR" dirty="0" smtClean="0">
                <a:sym typeface="Wingdings" panose="05000000000000000000" pitchFamily="2" charset="2"/>
              </a:rPr>
              <a:t>Username</a:t>
            </a:r>
            <a:r>
              <a:rPr lang="ko-KR" altLang="en-US" dirty="0" smtClean="0">
                <a:sym typeface="Wingdings" panose="05000000000000000000" pitchFamily="2" charset="2"/>
              </a:rPr>
              <a:t xml:space="preserve"> and </a:t>
            </a:r>
            <a:r>
              <a:rPr lang="en-US" altLang="ko-KR" dirty="0" smtClean="0">
                <a:sym typeface="Wingdings" panose="05000000000000000000" pitchFamily="2" charset="2"/>
              </a:rPr>
              <a:t>password</a:t>
            </a:r>
            <a:r>
              <a:rPr lang="ko-KR" altLang="en-US" dirty="0" smtClean="0">
                <a:sym typeface="Wingdings" panose="05000000000000000000" pitchFamily="2" charset="2"/>
              </a:rPr>
              <a:t>, when wanting to transmit encrypted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4"/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ENHANCEDSTATUSCODES</a:t>
            </a: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More detailed status of the mail system</a:t>
            </a:r>
            <a:endParaRPr lang="en-US" altLang="ko-KR" dirty="0" smtClean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8" y="2601772"/>
            <a:ext cx="5191125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15.2 </a:t>
            </a:r>
            <a:r>
              <a:rPr lang="en-US" altLang="ko-KR" dirty="0" smtClean="0"/>
              <a:t xml:space="preserve">SMTP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ESMTP</a:t>
            </a:r>
            <a:endParaRPr lang="en-US" altLang="ko-KR" dirty="0"/>
          </a:p>
          <a:p>
            <a:pPr lvl="1"/>
            <a:r>
              <a:rPr lang="en-US" altLang="ko-KR" dirty="0" smtClean="0"/>
              <a:t>PIPELINING</a:t>
            </a:r>
          </a:p>
          <a:p>
            <a:pPr lvl="2"/>
            <a:r>
              <a:rPr lang="ko-KR" altLang="en-US" dirty="0" smtClean="0"/>
              <a:t xml:space="preserve">Parallelizes sequentially-proceeding </a:t>
            </a:r>
            <a:r>
              <a:rPr lang="en-US" altLang="ko-KR" dirty="0" smtClean="0"/>
              <a:t xml:space="preserve">SMTP </a:t>
            </a:r>
            <a:r>
              <a:rPr lang="ko-KR" altLang="en-US" dirty="0" smtClean="0"/>
              <a:t>conversation</a:t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/>
            </a:r>
            <a:r>
              <a:rPr lang="ko-KR" altLang="en-US" dirty="0" smtClean="0"/>
              <a:t xml:space="preserve">Allows the sending-side server to send multiple </a:t>
            </a:r>
            <a:r>
              <a:rPr lang="en-US" altLang="ko-KR" dirty="0" smtClean="0"/>
              <a:t xml:space="preserve">SMTP </a:t>
            </a:r>
            <a:r>
              <a:rPr lang="ko-KR" altLang="en-US" dirty="0" smtClean="0"/>
              <a:t xml:space="preserve">commands simultaneously to the </a:t>
            </a:r>
            <a:r>
              <a:rPr lang="ko-KR" altLang="en-US" dirty="0" err="1" smtClean="0"/>
              <a:t/>
            </a:r>
            <a:r>
              <a:rPr lang="ko-KR" altLang="en-US" dirty="0" smtClean="0"/>
              <a:t>receiving-side server</a:t>
            </a:r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1"/>
            <a:r>
              <a:rPr lang="en-US" altLang="ko-KR" dirty="0" smtClean="0"/>
              <a:t>CHUNKING</a:t>
            </a:r>
          </a:p>
          <a:p>
            <a:pPr lvl="2"/>
            <a:r>
              <a:rPr lang="ko-KR" altLang="en-US" dirty="0" smtClean="0"/>
              <a:t xml:space="preserve">Supports the function needed to chunk and transmit large </a:t>
            </a:r>
            <a:r>
              <a:rPr lang="en-US" altLang="ko-KR" dirty="0" smtClean="0"/>
              <a:t xml:space="preserve">binary </a:t>
            </a:r>
            <a:r>
              <a:rPr lang="ko-KR" altLang="en-US" dirty="0" smtClean="0"/>
              <a:t xml:space="preserve">messages </a:t>
            </a:r>
            <a:r>
              <a:rPr lang="en-US" altLang="ko-KR" dirty="0" smtClean="0"/>
              <a:t xml:space="preserve">(chunking) 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Uses BDAT verb instead of DATA verb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337" y="3258491"/>
            <a:ext cx="298132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3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15.2 </a:t>
            </a:r>
            <a:r>
              <a:rPr lang="en-US" altLang="ko-KR" dirty="0" smtClean="0"/>
              <a:t xml:space="preserve">SMTP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ko-KR" altLang="en-US" dirty="0" smtClean="0"/>
              <a:t>Korean representation in headers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8BITMIME</a:t>
            </a:r>
            <a:r>
              <a:rPr lang="ko-KR" altLang="en-US" dirty="0" smtClean="0"/>
              <a:t xml:space="preserve"> or </a:t>
            </a:r>
            <a:r>
              <a:rPr lang="en-US" altLang="ko-KR" dirty="0" smtClean="0"/>
              <a:t>MIME</a:t>
            </a:r>
            <a:r>
              <a:rPr lang="ko-KR" altLang="en-US" dirty="0" smtClean="0"/>
              <a:t xml:space="preserve"> headers are outside the processing scope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 xml:space="preserve">How to use characters other than </a:t>
            </a:r>
            <a:r>
              <a:rPr lang="en-US" altLang="ko-KR" dirty="0" smtClean="0"/>
              <a:t xml:space="preserve">7-bit ASCII </a:t>
            </a:r>
            <a:r>
              <a:rPr lang="ko-KR" altLang="en-US" dirty="0" smtClean="0"/>
              <a:t>in headers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Binary</a:t>
            </a:r>
            <a:r>
              <a:rPr lang="ko-KR" altLang="en-US" dirty="0" smtClean="0"/>
              <a:t>simply written as such</a:t>
            </a:r>
            <a:r>
              <a:rPr lang="en-US" altLang="ko-KR" dirty="0"/>
              <a:t xml:space="preserve"> </a:t>
            </a:r>
            <a:r>
              <a:rPr lang="en-US" altLang="ko-KR" dirty="0" smtClean="0"/>
              <a:t>(</a:t>
            </a:r>
            <a:r>
              <a:rPr lang="ko-KR" altLang="en-US" dirty="0" smtClean="0"/>
              <a:t>recent trend</a:t>
            </a:r>
            <a:r>
              <a:rPr lang="en-US" altLang="ko-KR" dirty="0" smtClean="0"/>
              <a:t>): EHLO</a:t>
            </a:r>
            <a:r>
              <a:rPr lang="ko-KR" altLang="en-US" dirty="0" smtClean="0"/>
              <a:t xml:space="preserve">response includes </a:t>
            </a:r>
            <a:r>
              <a:rPr lang="en-US" altLang="ko-KR" dirty="0" smtClean="0"/>
              <a:t xml:space="preserve">SMTPUTF8 </a:t>
            </a:r>
            <a:r>
              <a:rPr lang="ko-KR" altLang="en-US" dirty="0" smtClean="0"/>
              <a:t>keyword?</a:t>
            </a:r>
            <a:r>
              <a:rPr lang="en-US" altLang="ko-KR" dirty="0" smtClean="0"/>
              <a:t/>
            </a:r>
          </a:p>
          <a:p>
            <a:pPr lvl="4"/>
            <a:endParaRPr lang="en-US" altLang="ko-KR" dirty="0"/>
          </a:p>
          <a:p>
            <a:pPr lvl="4"/>
            <a:endParaRPr lang="en-US" altLang="ko-KR" dirty="0" smtClean="0"/>
          </a:p>
          <a:p>
            <a:pPr lvl="3"/>
            <a:endParaRPr lang="en-US" altLang="ko-KR" dirty="0" smtClean="0"/>
          </a:p>
          <a:p>
            <a:pPr lvl="3"/>
            <a:endParaRPr lang="en-US" altLang="ko-KR" dirty="0"/>
          </a:p>
          <a:p>
            <a:pPr lvl="4"/>
            <a:endParaRPr lang="en-US" altLang="ko-KR" dirty="0" smtClean="0"/>
          </a:p>
          <a:p>
            <a:pPr lvl="2"/>
            <a:r>
              <a:rPr lang="en-US" altLang="ko-KR" dirty="0" smtClean="0"/>
              <a:t>7-bit ASCII</a:t>
            </a:r>
            <a:r>
              <a:rPr lang="ko-KR" altLang="en-US" dirty="0" smtClean="0"/>
              <a:t xml:space="preserve">conversion </a:t>
            </a:r>
            <a:r>
              <a:rPr lang="en-US" altLang="ko-KR" dirty="0" smtClean="0"/>
              <a:t>(</a:t>
            </a:r>
            <a:r>
              <a:rPr lang="ko-KR" altLang="en-US" dirty="0" smtClean="0"/>
              <a:t>e.g.</a:t>
            </a:r>
            <a:r>
              <a:rPr lang="en-US" altLang="ko-KR" dirty="0" smtClean="0"/>
              <a:t xml:space="preserve">: Base64 </a:t>
            </a:r>
            <a:r>
              <a:rPr lang="ko-KR" altLang="en-US" dirty="0" err="1" smtClean="0"/>
              <a:t>encoding</a:t>
            </a:r>
            <a:r>
              <a:rPr lang="en-US" altLang="ko-KR" dirty="0" smtClean="0"/>
              <a:t>)</a:t>
            </a:r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390" y="5359400"/>
            <a:ext cx="5972175" cy="136207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390" y="3168343"/>
            <a:ext cx="4804533" cy="164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5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15.3 </a:t>
            </a:r>
            <a:r>
              <a:rPr lang="ko-KR" altLang="en-US" dirty="0" smtClean="0"/>
              <a:t>Mail Retrieval Protocols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POP3</a:t>
            </a:r>
          </a:p>
          <a:p>
            <a:pPr lvl="1"/>
            <a:r>
              <a:rPr lang="ko-KR" altLang="en-US" dirty="0" smtClean="0"/>
              <a:t xml:space="preserve">Requests and their </a:t>
            </a:r>
            <a:r>
              <a:rPr lang="ko-KR" altLang="en-US" dirty="0" smtClean="0"/>
              <a:t>purpose</a:t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Originally serviced on port </a:t>
            </a:r>
            <a:r>
              <a:rPr lang="en-US" altLang="ko-KR" dirty="0" smtClean="0"/>
              <a:t>110</a:t>
            </a:r>
            <a:r>
              <a:rPr lang="ko-KR" altLang="en-US" dirty="0" smtClean="0"/>
              <a:t xml:space="preserve">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 recently security strengthened by using TLS together on port </a:t>
            </a:r>
            <a:r>
              <a:rPr lang="en-US" altLang="ko-KR" dirty="0" smtClean="0">
                <a:sym typeface="Symbol" panose="05050102010706020507" pitchFamily="18" charset="2"/>
              </a:rPr>
              <a:t>995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/>
              <a:t xml:space="preserve"> 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USER</a:t>
            </a:r>
            <a:r>
              <a:rPr lang="ko-KR" altLang="en-US" dirty="0" smtClean="0"/>
              <a:t xml:space="preserve"> and </a:t>
            </a:r>
            <a:r>
              <a:rPr lang="en-US" altLang="ko-KR" dirty="0" smtClean="0"/>
              <a:t xml:space="preserve">PASS: </a:t>
            </a:r>
            <a:r>
              <a:rPr lang="ko-KR" altLang="en-US" dirty="0" smtClean="0"/>
              <a:t>authentication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7169" name="_x475495496" descr="EMB000054b864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035264"/>
            <a:ext cx="5031049" cy="181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335" y="5137079"/>
            <a:ext cx="464820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56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15.3 </a:t>
            </a:r>
            <a:r>
              <a:rPr lang="ko-KR" altLang="en-US" dirty="0" smtClean="0"/>
              <a:t>Mail Retrieval Protocols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POP3</a:t>
            </a:r>
          </a:p>
          <a:p>
            <a:pPr lvl="1"/>
            <a:r>
              <a:rPr lang="en-US" altLang="ko-KR" dirty="0" smtClean="0"/>
              <a:t>STAT</a:t>
            </a:r>
          </a:p>
          <a:p>
            <a:pPr lvl="2"/>
            <a:r>
              <a:rPr lang="ko-KR" altLang="en-US" dirty="0" smtClean="0"/>
              <a:t>Number and size of mails in the mailbox</a:t>
            </a:r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1"/>
            <a:r>
              <a:rPr lang="en-US" altLang="ko-KR" dirty="0" smtClean="0"/>
              <a:t>LIST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Lists all mails and shows their sizes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512" y="2983807"/>
            <a:ext cx="1552575" cy="5238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340" y="4595813"/>
            <a:ext cx="2867025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68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15.3 </a:t>
            </a:r>
            <a:r>
              <a:rPr lang="ko-KR" altLang="en-US" dirty="0" smtClean="0"/>
              <a:t>Mail Retrieval Protocols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altLang="ko-KR" dirty="0" smtClean="0"/>
              <a:t>POP3</a:t>
            </a:r>
          </a:p>
          <a:p>
            <a:pPr lvl="1"/>
            <a:r>
              <a:rPr lang="en-US" altLang="ko-KR" dirty="0" smtClean="0"/>
              <a:t>RETR</a:t>
            </a:r>
          </a:p>
          <a:p>
            <a:pPr lvl="2"/>
            <a:r>
              <a:rPr lang="ko-KR" altLang="en-US" dirty="0" smtClean="0"/>
              <a:t>Retrieve the mail using mail number as argument</a:t>
            </a:r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3"/>
            <a:endParaRPr lang="en-US" altLang="ko-KR" dirty="0"/>
          </a:p>
          <a:p>
            <a:pPr lvl="1"/>
            <a:r>
              <a:rPr lang="en-US" altLang="ko-KR" dirty="0" smtClean="0"/>
              <a:t>TOP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Retrieve only the front portion of the mail</a:t>
            </a:r>
            <a:r>
              <a:rPr lang="en-US" altLang="ko-KR" dirty="0" smtClean="0"/>
              <a:t xml:space="preserve">: </a:t>
            </a:r>
            <a:r>
              <a:rPr lang="ko-KR" altLang="en-US" dirty="0" smtClean="0"/>
              <a:t>specifies line number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Useful for viewing the header and the front part of mail body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525" y="2848635"/>
            <a:ext cx="2266950" cy="10572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525" y="4784725"/>
            <a:ext cx="289560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39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15.3 </a:t>
            </a:r>
            <a:r>
              <a:rPr lang="ko-KR" altLang="en-US" dirty="0" smtClean="0"/>
              <a:t>Mail Retrieval Protocols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POP3</a:t>
            </a:r>
          </a:p>
          <a:p>
            <a:pPr lvl="1"/>
            <a:r>
              <a:rPr lang="en-US" altLang="ko-KR" dirty="0" smtClean="0"/>
              <a:t>DELE</a:t>
            </a:r>
          </a:p>
          <a:p>
            <a:pPr lvl="2"/>
            <a:r>
              <a:rPr lang="ko-KR" altLang="en-US" dirty="0" smtClean="0"/>
              <a:t>Delete</a:t>
            </a:r>
            <a:r>
              <a:rPr lang="en-US" altLang="ko-KR" dirty="0" smtClean="0"/>
              <a:t xml:space="preserve">: </a:t>
            </a:r>
            <a:r>
              <a:rPr lang="ko-KR" altLang="en-US" dirty="0" smtClean="0"/>
              <a:t>mail number as argument</a:t>
            </a:r>
            <a:endParaRPr lang="en-US" altLang="ko-KR" dirty="0" smtClean="0"/>
          </a:p>
          <a:p>
            <a:pPr lvl="3"/>
            <a:r>
              <a:rPr lang="ko-KR" altLang="en-US" dirty="0" smtClean="0"/>
              <a:t xml:space="preserve">Deletion takes effect after the </a:t>
            </a:r>
            <a:r>
              <a:rPr lang="en-US" altLang="ko-KR" dirty="0" smtClean="0"/>
              <a:t xml:space="preserve">POP3 </a:t>
            </a:r>
            <a:r>
              <a:rPr lang="ko-KR" altLang="en-US" dirty="0" smtClean="0"/>
              <a:t>session ends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RSET</a:t>
            </a:r>
          </a:p>
          <a:p>
            <a:pPr lvl="2"/>
            <a:r>
              <a:rPr lang="ko-KR" altLang="en-US" dirty="0" smtClean="0"/>
              <a:t>Reverts to the state right after login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UIDL</a:t>
            </a:r>
          </a:p>
          <a:p>
            <a:pPr lvl="2"/>
            <a:r>
              <a:rPr lang="ko-KR" altLang="en-US" dirty="0" smtClean="0"/>
              <a:t xml:space="preserve">Lists the unique </a:t>
            </a:r>
            <a:r>
              <a:rPr lang="en-US" altLang="ko-KR" dirty="0" smtClean="0"/>
              <a:t>ID</a:t>
            </a:r>
            <a:r>
              <a:rPr lang="ko-KR" altLang="en-US" dirty="0" smtClean="0"/>
              <a:t xml:space="preserve"> instead of the mail number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QUIT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POP3 </a:t>
            </a:r>
            <a:r>
              <a:rPr lang="ko-KR" altLang="en-US" dirty="0" smtClean="0"/>
              <a:t>session termination</a:t>
            </a:r>
            <a:endParaRPr lang="en-US" altLang="ko-KR" dirty="0" smtClean="0"/>
          </a:p>
          <a:p>
            <a:pPr lvl="2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13</a:t>
            </a:r>
            <a:r>
              <a:rPr lang="ko-KR" altLang="en-US" smtClean="0"/>
              <a:t/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440" y="3540442"/>
            <a:ext cx="213360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77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15.4 </a:t>
            </a:r>
            <a:r>
              <a:rPr lang="ko-KR" altLang="en-US" dirty="0" smtClean="0"/>
              <a:t>Mail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>Delivered-To</a:t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 xml:space="preserve">Mail recipient's </a:t>
            </a:r>
            <a:r>
              <a:rPr lang="ko-KR" altLang="en-US" dirty="0" err="1" smtClean="0"/>
              <a:t>email</a:t>
            </a:r>
            <a:r>
              <a:rPr lang="ko-KR" altLang="en-US" dirty="0" smtClean="0"/>
              <a:t xml:space="preserve"> address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Received</a:t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 xml:space="preserve">List of mail servers passed through </a:t>
            </a:r>
            <a:r>
              <a:rPr lang="en-US" altLang="ko-KR" dirty="0" smtClean="0"/>
              <a:t>(stack)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1025" name="_x393237832" descr="EMB00005f4013b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247" y="1847772"/>
            <a:ext cx="5332090" cy="414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0" y="3379415"/>
            <a:ext cx="5899897" cy="30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46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15.4 </a:t>
            </a:r>
            <a:r>
              <a:rPr lang="ko-KR" altLang="en-US" dirty="0" smtClean="0"/>
              <a:t>Mail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5957047" cy="474156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ko-KR" dirty="0" smtClean="0"/>
              <a:t>Return-Path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/>
            </a:r>
            <a:r>
              <a:rPr lang="ko-KR" altLang="en-US" dirty="0" smtClean="0"/>
              <a:t xml:space="preserve">Entered through MAIL FROM at the sending-side mail server, the user's email address</a:t>
            </a:r>
            <a:r>
              <a:rPr lang="ko-KR" altLang="en-US" dirty="0" err="1" smtClean="0"/>
              <a:t/>
            </a:r>
            <a:r>
              <a:rPr lang="ko-KR" altLang="en-US" dirty="0" smtClean="0"/>
              <a:t xml:space="preserve"/>
            </a:r>
            <a:r>
              <a:rPr lang="ko-KR" altLang="en-US" dirty="0" err="1" smtClean="0"/>
              <a:t/>
            </a:r>
            <a:r>
              <a:rPr lang="ko-KR" altLang="en-US" dirty="0" smtClean="0"/>
              <a:t xml:space="preserve"/>
            </a:r>
            <a:endParaRPr lang="en-US" altLang="ko-KR" dirty="0" smtClean="0"/>
          </a:p>
          <a:p>
            <a:pPr lvl="2"/>
            <a:r>
              <a:rPr lang="ko-KR" altLang="en-US" dirty="0" smtClean="0"/>
              <a:t>Bounce-back address</a:t>
            </a:r>
            <a:r>
              <a:rPr lang="en-US" altLang="ko-KR" dirty="0" smtClean="0"/>
              <a:t xml:space="preserve">: </a:t>
            </a:r>
            <a:r>
              <a:rPr lang="ko-KR" altLang="en-US" dirty="0" smtClean="0"/>
              <a:t>can be designated to a different server</a:t>
            </a:r>
            <a:endParaRPr lang="en-US" altLang="ko-KR" dirty="0" smtClean="0"/>
          </a:p>
          <a:p>
            <a:pPr lvl="2"/>
            <a:endParaRPr lang="en-US" altLang="ko-KR" dirty="0"/>
          </a:p>
          <a:p>
            <a:pPr lvl="3"/>
            <a:endParaRPr lang="en-US" altLang="ko-KR" dirty="0" smtClean="0"/>
          </a:p>
          <a:p>
            <a:pPr>
              <a:spcAft>
                <a:spcPts val="0"/>
              </a:spcAft>
            </a:pPr>
            <a:r>
              <a:rPr lang="en-US" altLang="ko-KR" dirty="0" smtClean="0"/>
              <a:t xml:space="preserve">From, To: </a:t>
            </a:r>
            <a:r>
              <a:rPr lang="ko-KR" altLang="en-US" dirty="0" smtClean="0"/>
              <a:t>sender</a:t>
            </a:r>
            <a:r>
              <a:rPr lang="en-US" altLang="ko-KR" dirty="0" smtClean="0"/>
              <a:t xml:space="preserve">, </a:t>
            </a:r>
            <a:r>
              <a:rPr lang="ko-KR" altLang="en-US" dirty="0" smtClean="0"/>
              <a:t xml:space="preserve">recipient's </a:t>
            </a:r>
            <a:r>
              <a:rPr lang="ko-KR" altLang="en-US" dirty="0" err="1" smtClean="0"/>
              <a:t>email</a:t>
            </a:r>
            <a:r>
              <a:rPr lang="ko-KR" altLang="en-US" dirty="0" smtClean="0"/>
              <a:t xml:space="preserve"> address</a:t>
            </a:r>
            <a:endParaRPr lang="en-US" altLang="ko-KR" dirty="0" smtClean="0"/>
          </a:p>
          <a:p>
            <a:pPr lvl="1">
              <a:spcAft>
                <a:spcPts val="0"/>
              </a:spcAft>
            </a:pPr>
            <a:r>
              <a:rPr lang="en-US" altLang="ko-KR" dirty="0" smtClean="0"/>
              <a:t xml:space="preserve">DATA </a:t>
            </a:r>
            <a:r>
              <a:rPr lang="ko-KR" altLang="en-US" dirty="0" smtClean="0"/>
              <a:t>entered after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From</a:t>
            </a:r>
            <a:r>
              <a:rPr lang="ko-KR" altLang="en-US" dirty="0" smtClean="0"/>
              <a:t xml:space="preserve"> and </a:t>
            </a:r>
            <a:r>
              <a:rPr lang="en-US" altLang="ko-KR" dirty="0" smtClean="0"/>
              <a:t>Return-Path</a:t>
            </a:r>
            <a:r>
              <a:rPr lang="ko-KR" altLang="en-US" dirty="0"/>
              <a:t xml:space="preserve"> </a:t>
            </a:r>
            <a:r>
              <a:rPr lang="ko-KR" altLang="en-US" dirty="0" smtClean="0"/>
              <a:t>values may differ</a:t>
            </a:r>
            <a:endParaRPr lang="en-US" altLang="ko-KR" dirty="0" smtClean="0"/>
          </a:p>
          <a:p>
            <a:pPr>
              <a:spcAft>
                <a:spcPts val="0"/>
              </a:spcAft>
            </a:pPr>
            <a:r>
              <a:rPr lang="en-US" altLang="ko-KR" dirty="0" smtClean="0"/>
              <a:t>Subject</a:t>
            </a:r>
          </a:p>
          <a:p>
            <a:pPr lvl="1">
              <a:spcAft>
                <a:spcPts val="0"/>
              </a:spcAft>
            </a:pPr>
            <a:r>
              <a:rPr lang="en-US" altLang="ko-KR" dirty="0" smtClean="0"/>
              <a:t xml:space="preserve">DATA </a:t>
            </a:r>
            <a:r>
              <a:rPr lang="ko-KR" altLang="en-US" dirty="0" smtClean="0"/>
              <a:t>entered after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20</a:t>
            </a:fld>
            <a:endParaRPr lang="ko-KR" altLang="en-US"/>
          </a:p>
        </p:txBody>
      </p:sp>
      <p:pic>
        <p:nvPicPr>
          <p:cNvPr id="1025" name="_x393237832" descr="EMB00005f4013b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247" y="1847772"/>
            <a:ext cx="5332090" cy="414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97" y="2981042"/>
            <a:ext cx="6267450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920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15.4 </a:t>
            </a:r>
            <a:r>
              <a:rPr lang="ko-KR" altLang="en-US" dirty="0" smtClean="0"/>
              <a:t>Mail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5957047" cy="474156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ko-KR" dirty="0" smtClean="0"/>
              <a:t>Message-ID</a:t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 xml:space="preserve">Unique </a:t>
            </a:r>
            <a:r>
              <a:rPr lang="en-US" altLang="ko-KR" dirty="0" smtClean="0"/>
              <a:t>ID</a:t>
            </a:r>
          </a:p>
          <a:p>
            <a:pPr>
              <a:spcAft>
                <a:spcPts val="600"/>
              </a:spcAft>
            </a:pPr>
            <a:r>
              <a:rPr lang="en-US" altLang="ko-KR" dirty="0" smtClean="0"/>
              <a:t>MIME-Version = 1.0</a:t>
            </a:r>
          </a:p>
          <a:p>
            <a:pPr>
              <a:spcAft>
                <a:spcPts val="0"/>
              </a:spcAft>
            </a:pPr>
            <a:r>
              <a:rPr lang="en-US" altLang="ko-KR" dirty="0" smtClean="0"/>
              <a:t>Content-Type</a:t>
            </a:r>
          </a:p>
          <a:p>
            <a:pPr lvl="1">
              <a:spcAft>
                <a:spcPts val="0"/>
              </a:spcAft>
            </a:pPr>
            <a:r>
              <a:rPr lang="en-US" altLang="ko-KR" dirty="0" smtClean="0"/>
              <a:t>Text, audio, image, multipart, application</a:t>
            </a:r>
            <a:r>
              <a:rPr lang="ko-KR" altLang="en-US" dirty="0" smtClean="0"/>
              <a:t>, etc.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 xml:space="preserve">Each is further subdivided </a:t>
            </a:r>
            <a:r>
              <a:rPr lang="en-US" altLang="ko-KR" dirty="0" smtClean="0"/>
              <a:t>(see Section 15.5</a:t>
            </a:r>
            <a:r>
              <a:rPr lang="ko-KR" altLang="en-US" dirty="0" smtClean="0"/>
              <a:t xml:space="preserve"/>
            </a:r>
            <a:r>
              <a:rPr lang="en-US" altLang="ko-KR" dirty="0"/>
              <a:t xml:space="preserve"/>
            </a:r>
            <a:r>
              <a:rPr lang="ko-KR" altLang="en-US" dirty="0" smtClean="0"/>
              <a:t/>
            </a:r>
            <a:r>
              <a:rPr lang="en-US" altLang="ko-KR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US" altLang="ko-KR" dirty="0" smtClean="0"/>
              <a:t>Content-Transfer-Encoding</a:t>
            </a:r>
          </a:p>
          <a:p>
            <a:pPr lvl="1">
              <a:spcAft>
                <a:spcPts val="0"/>
              </a:spcAft>
            </a:pPr>
            <a:r>
              <a:rPr lang="ko-KR" altLang="en-US" dirty="0" smtClean="0"/>
              <a:t xml:space="preserve">Representation method of mail body </a:t>
            </a:r>
            <a:r>
              <a:rPr lang="en-US" altLang="ko-KR" dirty="0" smtClean="0"/>
              <a:t>(default: 7-bit ASCII)</a:t>
            </a:r>
          </a:p>
          <a:p>
            <a:pPr lvl="2">
              <a:spcAft>
                <a:spcPts val="0"/>
              </a:spcAft>
            </a:pPr>
            <a:r>
              <a:rPr lang="en-US" altLang="ko-KR" dirty="0" smtClean="0"/>
              <a:t>Cf. Base64, Quoted Printable, 8bit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1025" name="_x393237832" descr="EMB00005f4013b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247" y="1847772"/>
            <a:ext cx="5332090" cy="414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131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15.4 </a:t>
            </a:r>
            <a:r>
              <a:rPr lang="ko-KR" altLang="en-US" dirty="0" smtClean="0"/>
              <a:t>Mail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5957047" cy="5037123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altLang="ko-KR" dirty="0" smtClean="0"/>
              <a:t>Authentication-Results</a:t>
            </a:r>
          </a:p>
          <a:p>
            <a:pPr lvl="1">
              <a:spcAft>
                <a:spcPts val="600"/>
              </a:spcAft>
            </a:pPr>
            <a:r>
              <a:rPr lang="ko-KR" altLang="en-US" dirty="0" err="1" smtClean="0"/>
              <a:t>Receiving-side</a:t>
            </a:r>
            <a:r>
              <a:rPr lang="ko-KR" altLang="en-US" dirty="0" smtClean="0"/>
              <a:t xml:space="preserve"> server performed various mail authentication results</a:t>
            </a:r>
            <a:endParaRPr lang="en-US" altLang="ko-KR" dirty="0" smtClean="0"/>
          </a:p>
          <a:p>
            <a:pPr lvl="2">
              <a:spcAft>
                <a:spcPts val="0"/>
              </a:spcAft>
            </a:pPr>
            <a:r>
              <a:rPr lang="ko-KR" altLang="en-US" dirty="0" smtClean="0"/>
              <a:t>Each item separated by semicolons</a:t>
            </a:r>
            <a:endParaRPr lang="en-US" altLang="ko-KR" dirty="0" smtClean="0"/>
          </a:p>
          <a:p>
            <a:pPr lvl="2">
              <a:spcAft>
                <a:spcPts val="0"/>
              </a:spcAft>
            </a:pPr>
            <a:endParaRPr lang="en-US" altLang="ko-KR" dirty="0" smtClean="0"/>
          </a:p>
          <a:p>
            <a:pPr lvl="2">
              <a:spcAft>
                <a:spcPts val="0"/>
              </a:spcAft>
            </a:pPr>
            <a:endParaRPr lang="en-US" altLang="ko-KR" dirty="0"/>
          </a:p>
          <a:p>
            <a:pPr lvl="2">
              <a:spcAft>
                <a:spcPts val="0"/>
              </a:spcAft>
            </a:pPr>
            <a:endParaRPr lang="en-US" altLang="ko-KR" dirty="0" smtClean="0"/>
          </a:p>
          <a:p>
            <a:pPr lvl="2">
              <a:spcAft>
                <a:spcPts val="0"/>
              </a:spcAft>
            </a:pPr>
            <a:endParaRPr lang="en-US" altLang="ko-KR" dirty="0"/>
          </a:p>
          <a:p>
            <a:pPr lvl="2">
              <a:spcAft>
                <a:spcPts val="0"/>
              </a:spcAft>
            </a:pPr>
            <a:endParaRPr lang="en-US" altLang="ko-KR" dirty="0" smtClean="0"/>
          </a:p>
          <a:p>
            <a:pPr lvl="2">
              <a:spcAft>
                <a:spcPts val="0"/>
              </a:spcAft>
            </a:pPr>
            <a:endParaRPr lang="en-US" altLang="ko-KR" dirty="0"/>
          </a:p>
          <a:p>
            <a:pPr lvl="2">
              <a:spcAft>
                <a:spcPts val="0"/>
              </a:spcAft>
            </a:pPr>
            <a:endParaRPr lang="en-US" altLang="ko-KR" dirty="0" smtClean="0"/>
          </a:p>
          <a:p>
            <a:pPr lvl="2">
              <a:spcAft>
                <a:spcPts val="0"/>
              </a:spcAft>
            </a:pPr>
            <a:endParaRPr lang="en-US" altLang="ko-KR" dirty="0"/>
          </a:p>
          <a:p>
            <a:pPr lvl="2">
              <a:spcAft>
                <a:spcPts val="0"/>
              </a:spcAft>
            </a:pPr>
            <a:r>
              <a:rPr lang="ko-KR" altLang="en-US" dirty="0" smtClean="0"/>
              <a:t>auth-server</a:t>
            </a:r>
            <a:r>
              <a:rPr lang="en-US" altLang="ko-KR" dirty="0" smtClean="0"/>
              <a:t xml:space="preserve">; </a:t>
            </a:r>
            <a:r>
              <a:rPr lang="en-US" altLang="ko-KR" dirty="0" err="1" smtClean="0"/>
              <a:t>dkim</a:t>
            </a:r>
            <a:r>
              <a:rPr lang="en-US" altLang="ko-KR" dirty="0" smtClean="0"/>
              <a:t xml:space="preserve">; </a:t>
            </a:r>
            <a:r>
              <a:rPr lang="en-US" altLang="ko-KR" dirty="0" err="1" smtClean="0"/>
              <a:t>spf</a:t>
            </a:r>
            <a:r>
              <a:rPr lang="en-US" altLang="ko-KR" dirty="0" smtClean="0"/>
              <a:t xml:space="preserve">; </a:t>
            </a:r>
            <a:r>
              <a:rPr lang="en-US" altLang="ko-KR" dirty="0" err="1" smtClean="0"/>
              <a:t>dmarc</a:t>
            </a:r>
            <a:endParaRPr lang="en-US" altLang="ko-KR" dirty="0" smtClean="0"/>
          </a:p>
          <a:p>
            <a:pPr lvl="2">
              <a:spcAft>
                <a:spcPts val="0"/>
              </a:spcAft>
            </a:pPr>
            <a:r>
              <a:rPr lang="ko-KR" altLang="en-US" dirty="0" smtClean="0"/>
              <a:t>Removes false headers</a:t>
            </a:r>
            <a:endParaRPr lang="en-US" altLang="ko-KR" dirty="0" smtClean="0"/>
          </a:p>
          <a:p>
            <a:pPr>
              <a:spcAft>
                <a:spcPts val="0"/>
              </a:spcAft>
            </a:pPr>
            <a:r>
              <a:rPr lang="en-US" altLang="ko-KR" dirty="0" smtClean="0"/>
              <a:t>Received-SPF</a:t>
            </a:r>
          </a:p>
          <a:p>
            <a:pPr lvl="1">
              <a:spcAft>
                <a:spcPts val="0"/>
              </a:spcAft>
            </a:pPr>
            <a:r>
              <a:rPr lang="ko-KR" altLang="en-US" dirty="0" err="1" smtClean="0"/>
              <a:t>Sender</a:t>
            </a:r>
            <a:r>
              <a:rPr lang="ko-KR" altLang="en-US" dirty="0" smtClean="0"/>
              <a:t xml:space="preserve"> address forgery inspection field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1025" name="_x393237832" descr="EMB00005f4013b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247" y="1847772"/>
            <a:ext cx="5332090" cy="414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" y="2635904"/>
            <a:ext cx="629602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08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15.4 </a:t>
            </a:r>
            <a:r>
              <a:rPr lang="ko-KR" altLang="en-US" dirty="0" smtClean="0"/>
              <a:t>Mail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10515600" cy="5037123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ko-KR" altLang="en-US" dirty="0" smtClean="0"/>
              <a:t>Mail security methods</a:t>
            </a:r>
            <a:endParaRPr lang="en-US" altLang="ko-KR" dirty="0" smtClean="0"/>
          </a:p>
          <a:p>
            <a:pPr lvl="1">
              <a:spcAft>
                <a:spcPts val="0"/>
              </a:spcAft>
            </a:pPr>
            <a:r>
              <a:rPr lang="en-US" altLang="ko-KR" dirty="0" smtClean="0"/>
              <a:t>Sender Policy Framework (SPF)</a:t>
            </a:r>
          </a:p>
          <a:p>
            <a:pPr lvl="2">
              <a:spcAft>
                <a:spcPts val="0"/>
              </a:spcAft>
            </a:pPr>
            <a:r>
              <a:rPr lang="ko-KR" altLang="en-US" dirty="0" smtClean="0"/>
              <a:t xml:space="preserve">Is this server eligible to send </a:t>
            </a:r>
            <a:r>
              <a:rPr lang="ko-KR" altLang="en-US" dirty="0" err="1" smtClean="0"/>
              <a:t>email</a:t>
            </a:r>
            <a:r>
              <a:rPr lang="ko-KR" altLang="en-US" dirty="0" smtClean="0"/>
              <a:t xml:space="preserve"> for the given domain?</a:t>
            </a:r>
            <a:r>
              <a:rPr lang="en-US" altLang="ko-KR" dirty="0" smtClean="0"/>
              <a:t xml:space="preserve"> (“WHO”)</a:t>
            </a:r>
          </a:p>
          <a:p>
            <a:pPr lvl="1">
              <a:spcAft>
                <a:spcPts val="0"/>
              </a:spcAft>
            </a:pPr>
            <a:r>
              <a:rPr lang="en-US" altLang="ko-KR" dirty="0" err="1" smtClean="0"/>
              <a:t>DomainKeys</a:t>
            </a:r>
            <a:r>
              <a:rPr lang="en-US" altLang="ko-KR" dirty="0" smtClean="0"/>
              <a:t xml:space="preserve"> Identified Mail (DKIM)</a:t>
            </a:r>
          </a:p>
          <a:p>
            <a:pPr lvl="2">
              <a:spcAft>
                <a:spcPts val="0"/>
              </a:spcAft>
            </a:pPr>
            <a:r>
              <a:rPr lang="ko-KR" altLang="en-US" dirty="0" smtClean="0"/>
              <a:t xml:space="preserve">Has the mail content been </a:t>
            </a:r>
            <a:r>
              <a:rPr lang="ko-KR" altLang="en-US" dirty="0" err="1" smtClean="0"/>
              <a:t>tampered with</a:t>
            </a:r>
            <a:r>
              <a:rPr lang="ko-KR" altLang="en-US" dirty="0" smtClean="0"/>
              <a:t>?</a:t>
            </a:r>
            <a:r>
              <a:rPr lang="en-US" altLang="ko-KR" dirty="0" smtClean="0"/>
              <a:t xml:space="preserve"> (“WHAT”)</a:t>
            </a:r>
          </a:p>
          <a:p>
            <a:pPr lvl="1">
              <a:spcAft>
                <a:spcPts val="0"/>
              </a:spcAft>
            </a:pPr>
            <a:r>
              <a:rPr lang="en-US" altLang="ko-KR" dirty="0" smtClean="0"/>
              <a:t>Domain-based Message Authentication, Reporting and Conformance (DMARC)</a:t>
            </a:r>
          </a:p>
          <a:p>
            <a:pPr lvl="2">
              <a:spcAft>
                <a:spcPts val="0"/>
              </a:spcAft>
            </a:pPr>
            <a:r>
              <a:rPr lang="ko-KR" altLang="en-US" dirty="0" smtClean="0"/>
              <a:t>Specifies policy for handling suspicious mail received from a given domain</a:t>
            </a:r>
            <a:r>
              <a:rPr lang="en-US" altLang="ko-KR" dirty="0" smtClean="0"/>
              <a:t xml:space="preserve"> </a:t>
            </a:r>
            <a:r>
              <a:rPr lang="ko-KR" altLang="en-US" dirty="0" smtClean="0"/>
              <a:t/>
            </a:r>
            <a:r>
              <a:rPr lang="en-US" altLang="ko-KR" dirty="0"/>
              <a:t xml:space="preserve"> </a:t>
            </a:r>
            <a:r>
              <a:rPr lang="en-US" altLang="ko-KR" dirty="0" smtClean="0"/>
              <a:t>(“HOW”)</a:t>
            </a:r>
          </a:p>
          <a:p>
            <a:pPr lvl="2">
              <a:spcAft>
                <a:spcPts val="0"/>
              </a:spcAft>
            </a:pPr>
            <a:endParaRPr lang="en-US" altLang="ko-KR" dirty="0"/>
          </a:p>
          <a:p>
            <a:pPr>
              <a:spcAft>
                <a:spcPts val="0"/>
              </a:spcAft>
            </a:pP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5251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15.4 </a:t>
            </a:r>
            <a:r>
              <a:rPr lang="ko-KR" altLang="en-US" dirty="0" smtClean="0"/>
              <a:t>Mail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10515600" cy="50371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 xml:space="preserve">SPF: </a:t>
            </a:r>
            <a:r>
              <a:rPr lang="ko-KR" altLang="en-US" dirty="0" smtClean="0"/>
              <a:t>spam mail filtering through sender eligibility check</a:t>
            </a:r>
            <a:r>
              <a:rPr lang="ko-KR" altLang="en-US" dirty="0" err="1" smtClean="0"/>
              <a:t/>
            </a:r>
            <a:r>
              <a:rPr lang="ko-KR" altLang="en-US" dirty="0" smtClean="0"/>
              <a:t xml:space="preserve"> </a:t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Blacklist</a:t>
            </a:r>
            <a:r>
              <a:rPr lang="ko-KR" altLang="en-US" dirty="0" smtClean="0"/>
              <a:t xml:space="preserve">ed </a:t>
            </a:r>
            <a:r>
              <a:rPr lang="ko-KR" altLang="en-US" dirty="0" err="1" smtClean="0"/>
              <a:t>spam</a:t>
            </a:r>
            <a:r>
              <a:rPr lang="ko-KR" altLang="en-US" dirty="0" smtClean="0"/>
              <a:t xml:space="preserve"> sender forging </a:t>
            </a:r>
            <a:r>
              <a:rPr lang="ko-KR" altLang="en-US" dirty="0" err="1" smtClean="0"/>
              <a:t>email address</a:t>
            </a:r>
            <a:r>
              <a:rPr lang="en-US" altLang="ko-KR" dirty="0" smtClean="0"/>
              <a:t>(</a:t>
            </a:r>
            <a:r>
              <a:rPr lang="ko-KR" altLang="en-US" dirty="0" smtClean="0"/>
              <a:t>thus domain</a:t>
            </a:r>
            <a:r>
              <a:rPr lang="en-US" altLang="ko-KR" dirty="0" smtClean="0"/>
              <a:t>)</a:t>
            </a:r>
            <a:r>
              <a:rPr lang="ko-KR" altLang="en-US" dirty="0" smtClean="0"/>
              <a:t xml:space="preserve"> to send </a:t>
            </a:r>
            <a:r>
              <a:rPr lang="ko-KR" altLang="en-US" dirty="0" err="1" smtClean="0"/>
              <a:t>spam</a:t>
            </a:r>
            <a:r>
              <a:rPr lang="ko-KR" altLang="en-US" dirty="0" smtClean="0"/>
              <a:t xml:space="preserve"> prevented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 xml:space="preserve">Each domain registers TXT RR for </a:t>
            </a:r>
            <a:r>
              <a:rPr lang="en-US" altLang="ko-KR" dirty="0" smtClean="0"/>
              <a:t>SPF</a:t>
            </a:r>
            <a:r>
              <a:rPr lang="ko-KR" altLang="en-US" dirty="0" smtClean="0"/>
              <a:t/>
            </a:r>
            <a:r>
              <a:rPr lang="en-US" altLang="ko-KR" dirty="0" smtClean="0"/>
              <a:t xml:space="preserve"> in </a:t>
            </a:r>
            <a:r>
              <a:rPr lang="ko-KR" altLang="en-US" dirty="0" smtClean="0"/>
              <a:t xml:space="preserve">DNS</a:t>
            </a:r>
            <a:r>
              <a:rPr lang="en-US" altLang="ko-KR" dirty="0" smtClean="0"/>
              <a:t xml:space="preserve"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IPs of servers that can send </a:t>
            </a:r>
            <a:r>
              <a:rPr lang="ko-KR" altLang="en-US" dirty="0" err="1" smtClean="0"/>
              <a:t xml:space="preserve">email </a:t>
            </a:r>
            <a:r>
              <a:rPr lang="ko-KR" altLang="en-US" dirty="0" smtClean="0"/>
              <a:t>from that domain</a:t>
            </a:r>
            <a:r>
              <a:rPr lang="en-US" altLang="ko-KR" dirty="0" smtClean="0"/>
              <a:t xml:space="preserve"/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>Mail receiving server check</a:t>
            </a:r>
            <a:r>
              <a:rPr lang="en-US" altLang="ko-KR" dirty="0" smtClean="0"/>
              <a:t>:</a:t>
            </a:r>
            <a:r>
              <a:rPr lang="ko-KR" altLang="en-US" dirty="0" smtClean="0"/>
              <a:t xml:space="preserve"> sending server's </a:t>
            </a:r>
            <a:r>
              <a:rPr lang="en-US" altLang="ko-KR" dirty="0" smtClean="0"/>
              <a:t>IP</a:t>
            </a:r>
            <a:r>
              <a:rPr lang="ko-KR" altLang="en-US" dirty="0"/>
              <a:t xml:space="preserve">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 domain </a:t>
            </a:r>
            <a:r>
              <a:rPr lang="ko-KR" altLang="en-US" dirty="0" err="1" smtClean="0">
                <a:sym typeface="Symbol" panose="05050102010706020507" pitchFamily="18" charset="2"/>
              </a:rPr>
              <a:t>email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server </a:t>
            </a:r>
            <a:r>
              <a:rPr lang="en-US" altLang="ko-KR" dirty="0" smtClean="0">
                <a:sym typeface="Symbol" panose="05050102010706020507" pitchFamily="18" charset="2"/>
              </a:rPr>
              <a:t>IP?</a:t>
            </a: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Domain extracted from </a:t>
            </a:r>
            <a:r>
              <a:rPr lang="en-US" altLang="ko-KR" dirty="0" smtClean="0">
                <a:sym typeface="Symbol" panose="05050102010706020507" pitchFamily="18" charset="2"/>
              </a:rPr>
              <a:t>MAIL FROM, HELO, EHLO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endParaRPr lang="en-US" altLang="ko-KR" dirty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TXT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-stored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SPF </a:t>
            </a:r>
            <a:r>
              <a:rPr lang="ko-KR" altLang="en-US" dirty="0" smtClean="0">
                <a:sym typeface="Symbol" panose="05050102010706020507" pitchFamily="18" charset="2"/>
              </a:rPr>
              <a:t>information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IPv4 and IPv6 addresses of servers that can send mail from that domain </a:t>
            </a:r>
            <a:r>
              <a:rPr lang="en-US" altLang="ko-KR" dirty="0" smtClean="0">
                <a:sym typeface="Symbol" panose="05050102010706020507" pitchFamily="18" charset="2"/>
              </a:rPr>
              <a:t>(“ipv4:”, “ipv6:”)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>or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domain names representing the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IP </a:t>
            </a:r>
            <a:r>
              <a:rPr lang="ko-KR" altLang="en-US" dirty="0" smtClean="0">
                <a:sym typeface="Symbol" panose="05050102010706020507" pitchFamily="18" charset="2"/>
              </a:rPr>
              <a:t>addresses that can send mail on behalf of the domain (“include:”)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3"/>
            <a:r>
              <a:rPr lang="ko-KR" altLang="en-US" dirty="0" smtClean="0">
                <a:sym typeface="Symbol" panose="05050102010706020507" pitchFamily="18" charset="2"/>
              </a:rPr>
              <a:t>Recursive</a:t>
            </a:r>
            <a:r>
              <a:rPr lang="en-US" altLang="ko-KR" dirty="0" smtClean="0">
                <a:sym typeface="Symbol" panose="05050102010706020507" pitchFamily="18" charset="2"/>
              </a:rPr>
              <a:t>(recursive)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IP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address acquisition may require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TXT </a:t>
            </a:r>
            <a:r>
              <a:rPr lang="ko-KR" altLang="en-US" dirty="0" smtClean="0">
                <a:sym typeface="Symbol" panose="05050102010706020507" pitchFamily="18" charset="2"/>
              </a:rPr>
              <a:t>queries until obtained</a:t>
            </a:r>
            <a:endParaRPr lang="en-US" altLang="ko-KR" dirty="0"/>
          </a:p>
          <a:p>
            <a:pPr>
              <a:spcAft>
                <a:spcPts val="0"/>
              </a:spcAft>
            </a:pP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521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15.4 </a:t>
            </a:r>
            <a:r>
              <a:rPr lang="ko-KR" altLang="en-US" dirty="0" smtClean="0"/>
              <a:t>Mail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10515600" cy="50371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>SPF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 xml:space="preserve">SPF </a:t>
            </a:r>
            <a:r>
              <a:rPr lang="ko-KR" altLang="en-US" dirty="0" smtClean="0"/>
              <a:t xml:space="preserve">version </a:t>
            </a:r>
            <a:r>
              <a:rPr lang="en-US" altLang="ko-KR" dirty="0" smtClean="0"/>
              <a:t>1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“include:”</a:t>
            </a:r>
            <a:r>
              <a:rPr lang="ko-KR" altLang="en-US" dirty="0" smtClean="0"/>
              <a:t xml:space="preserve"> triggers another </a:t>
            </a:r>
            <a:r>
              <a:rPr lang="en-US" altLang="ko-KR" dirty="0" smtClean="0"/>
              <a:t xml:space="preserve">TXT </a:t>
            </a:r>
            <a:r>
              <a:rPr lang="ko-KR" altLang="en-US" dirty="0" smtClean="0"/>
              <a:t>query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endParaRPr lang="en-US" altLang="ko-KR" dirty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 xml:space="preserve">“~all”: </a:t>
            </a:r>
            <a:r>
              <a:rPr lang="ko-KR" altLang="en-US" dirty="0" smtClean="0"/>
              <a:t>suspicious mail handling policy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~all: </a:t>
            </a:r>
            <a:r>
              <a:rPr lang="ko-KR" altLang="en-US" dirty="0" smtClean="0"/>
              <a:t xml:space="preserve">receive but </a:t>
            </a:r>
            <a:r>
              <a:rPr lang="en-US" altLang="ko-KR" dirty="0" smtClean="0"/>
              <a:t xml:space="preserve"> </a:t>
            </a:r>
            <a:r>
              <a:rPr lang="ko-KR" altLang="en-US" dirty="0" smtClean="0"/>
              <a:t>mark as failure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-all: </a:t>
            </a:r>
            <a:r>
              <a:rPr lang="ko-KR" altLang="en-US" dirty="0" smtClean="0"/>
              <a:t>reject reception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+all: </a:t>
            </a:r>
            <a:r>
              <a:rPr lang="ko-KR" altLang="en-US" dirty="0" smtClean="0"/>
              <a:t>unconditional reception</a:t>
            </a:r>
            <a:endParaRPr lang="en-US" altLang="ko-KR" dirty="0" smtClean="0"/>
          </a:p>
          <a:p>
            <a:pPr lvl="2"/>
            <a:endParaRPr lang="en-US" altLang="ko-KR" dirty="0"/>
          </a:p>
          <a:p>
            <a:pPr lvl="1"/>
            <a:r>
              <a:rPr lang="ko-KR" altLang="en-US" dirty="0" smtClean="0"/>
              <a:t xml:space="preserve">All transit mail servers can perform </a:t>
            </a:r>
            <a:r>
              <a:rPr lang="en-US" altLang="ko-KR" dirty="0" smtClean="0"/>
              <a:t xml:space="preserve">SPF </a:t>
            </a:r>
            <a:r>
              <a:rPr lang="ko-KR" altLang="en-US" dirty="0" smtClean="0"/>
              <a:t xml:space="preserve">inspection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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Authentication-Results </a:t>
            </a:r>
            <a:r>
              <a:rPr lang="ko-KR" altLang="en-US" dirty="0" smtClean="0">
                <a:sym typeface="Symbol" panose="05050102010706020507" pitchFamily="18" charset="2"/>
              </a:rPr>
              <a:t>header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25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886" y="1435394"/>
            <a:ext cx="6296025" cy="15144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886" y="3233884"/>
            <a:ext cx="6248400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75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15.4 </a:t>
            </a:r>
            <a:r>
              <a:rPr lang="ko-KR" altLang="en-US" dirty="0" smtClean="0"/>
              <a:t>Mail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10515600" cy="50371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 xml:space="preserve">DKIM: </a:t>
            </a:r>
            <a:r>
              <a:rPr lang="ko-KR" altLang="en-US" dirty="0" smtClean="0"/>
              <a:t xml:space="preserve">Message </a:t>
            </a:r>
            <a:r>
              <a:rPr lang="ko-KR" altLang="en-US" dirty="0" err="1" smtClean="0"/>
              <a:t>integrity</a:t>
            </a:r>
            <a:r>
              <a:rPr lang="ko-KR" altLang="en-US" dirty="0" smtClean="0"/>
              <a:t xml:space="preserve"> inspection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>Sender signature</a:t>
            </a:r>
            <a:r>
              <a:rPr lang="en-US" altLang="ko-KR" dirty="0" smtClean="0"/>
              <a:t xml:space="preserve">: </a:t>
            </a:r>
            <a:r>
              <a:rPr lang="ko-KR" altLang="en-US" dirty="0" smtClean="0"/>
              <a:t>major headers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From,To,Data,Subject</a:t>
            </a:r>
            <a:r>
              <a:rPr lang="en-US" altLang="ko-KR" dirty="0" smtClean="0"/>
              <a:t>)</a:t>
            </a:r>
            <a:r>
              <a:rPr lang="ko-KR" altLang="en-US" dirty="0" smtClean="0"/>
              <a:t xml:space="preserve"> and part</a:t>
            </a:r>
            <a:r>
              <a:rPr lang="en-US" altLang="ko-KR" dirty="0" smtClean="0"/>
              <a:t>/</a:t>
            </a:r>
            <a:r>
              <a:rPr lang="ko-KR" altLang="en-US" dirty="0" smtClean="0"/>
              <a:t xml:space="preserve">whole of body </a:t>
            </a:r>
            <a:r>
              <a:rPr lang="en-US" altLang="ko-KR" dirty="0" smtClean="0"/>
              <a:t xml:space="preserve">hash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 </a:t>
            </a:r>
            <a:r>
              <a:rPr lang="ko-KR" altLang="en-US" dirty="0" smtClean="0">
                <a:sym typeface="Symbol" panose="05050102010706020507" pitchFamily="18" charset="2"/>
              </a:rPr>
              <a:t>encryption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 xml:space="preserve">Added to DKIM-Signature </a:t>
            </a:r>
            <a:r>
              <a:rPr lang="ko-KR" altLang="en-US" dirty="0" smtClean="0">
                <a:sym typeface="Symbol" panose="05050102010706020507" pitchFamily="18" charset="2"/>
              </a:rPr>
              <a:t>header field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 xml:space="preserve">The pair of the </a:t>
            </a:r>
            <a:r>
              <a:rPr lang="en-US" altLang="ko-KR" dirty="0" smtClean="0">
                <a:sym typeface="Symbol" panose="05050102010706020507" pitchFamily="18" charset="2"/>
              </a:rPr>
              <a:t>private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used for signing, the </a:t>
            </a:r>
            <a:r>
              <a:rPr lang="en-US" altLang="ko-KR" dirty="0" smtClean="0">
                <a:sym typeface="Symbol" panose="05050102010706020507" pitchFamily="18" charset="2"/>
              </a:rPr>
              <a:t>public key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, is registered in </a:t>
            </a:r>
            <a:r>
              <a:rPr lang="en-US" altLang="ko-KR" dirty="0" smtClean="0">
                <a:sym typeface="Symbol" panose="05050102010706020507" pitchFamily="18" charset="2"/>
              </a:rPr>
              <a:t>DNS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Public key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domain name example</a:t>
            </a:r>
            <a:r>
              <a:rPr lang="en-US" altLang="ko-KR" dirty="0" smtClean="0">
                <a:sym typeface="Symbol" panose="05050102010706020507" pitchFamily="18" charset="2"/>
              </a:rPr>
              <a:t>: selector._domainkey.example.com</a:t>
            </a:r>
          </a:p>
          <a:p>
            <a:pPr lvl="2"/>
            <a:r>
              <a:rPr lang="en-US" altLang="ko-KR" dirty="0">
                <a:sym typeface="Symbol" panose="05050102010706020507" pitchFamily="18" charset="2"/>
              </a:rPr>
              <a:t>P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rivate-public key pair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identification by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selector + </a:t>
            </a:r>
            <a:r>
              <a:rPr lang="en-US" altLang="ko-KR" dirty="0" smtClean="0"/>
              <a:t>_</a:t>
            </a:r>
            <a:r>
              <a:rPr lang="en-US" altLang="ko-KR" dirty="0" err="1" smtClean="0"/>
              <a:t>domainkey</a:t>
            </a:r>
            <a:r>
              <a:rPr lang="en-US" altLang="ko-KR" dirty="0"/>
              <a:t xml:space="preserve"> </a:t>
            </a:r>
            <a:r>
              <a:rPr lang="en-US" altLang="ko-KR" dirty="0" smtClean="0"/>
              <a:t>(</a:t>
            </a:r>
            <a:r>
              <a:rPr lang="ko-KR" altLang="en-US" dirty="0" smtClean="0"/>
              <a:t>fixed keyword</a:t>
            </a:r>
            <a:r>
              <a:rPr lang="en-US" altLang="ko-KR" dirty="0" smtClean="0"/>
              <a:t xml:space="preserve">) + </a:t>
            </a:r>
            <a:r>
              <a:rPr lang="ko-KR" altLang="en-US" dirty="0" smtClean="0"/>
              <a:t>signing domain name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Mail recipient uses </a:t>
            </a:r>
            <a:r>
              <a:rPr lang="en-US" altLang="ko-KR" dirty="0">
                <a:sym typeface="Symbol" panose="05050102010706020507" pitchFamily="18" charset="2"/>
              </a:rPr>
              <a:t>selector._</a:t>
            </a:r>
            <a:r>
              <a:rPr lang="en-US" altLang="ko-KR" dirty="0" smtClean="0">
                <a:sym typeface="Symbol" panose="05050102010706020507" pitchFamily="18" charset="2"/>
              </a:rPr>
              <a:t>domainkey.example.com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to TXT-query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/>
            </a:r>
            <a:r>
              <a:rPr lang="en-US" altLang="ko-KR" dirty="0" smtClean="0"/>
              <a:t>public key</a:t>
            </a:r>
            <a:r>
              <a:rPr lang="ko-KR" altLang="en-US" dirty="0" smtClean="0"/>
              <a:t xml:space="preserve"> from </a:t>
            </a:r>
            <a:r>
              <a:rPr lang="en-US" altLang="ko-KR" dirty="0" smtClean="0"/>
              <a:t>DNS</a:t>
            </a:r>
            <a:r>
              <a:rPr lang="ko-KR" altLang="en-US" dirty="0" smtClean="0"/>
              <a:t xml:space="preserve"/>
            </a:r>
            <a:r>
              <a:rPr lang="en-US" altLang="ko-KR" dirty="0" smtClean="0"/>
              <a:t xml:space="preserve"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Signature </a:t>
            </a:r>
            <a:r>
              <a:rPr lang="ko-KR" altLang="en-US" dirty="0" err="1" smtClean="0"/>
              <a:t>decryption</a:t>
            </a:r>
            <a:r>
              <a:rPr lang="ko-KR" altLang="en-US" dirty="0" smtClean="0"/>
              <a:t xml:space="preserve">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 compare </a:t>
            </a:r>
            <a:r>
              <a:rPr lang="ko-KR" altLang="en-US" dirty="0" err="1" smtClean="0">
                <a:sym typeface="Symbol" panose="05050102010706020507" pitchFamily="18" charset="2"/>
              </a:rPr>
              <a:t>hash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value of relevant mail part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563" y="5168900"/>
            <a:ext cx="629602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370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412" y="3327027"/>
            <a:ext cx="6248400" cy="318135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15.4 </a:t>
            </a:r>
            <a:r>
              <a:rPr lang="ko-KR" altLang="en-US" dirty="0" smtClean="0"/>
              <a:t>Mail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10515600" cy="50371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 xml:space="preserve">DKIM: </a:t>
            </a:r>
            <a:r>
              <a:rPr lang="ko-KR" altLang="en-US" dirty="0" smtClean="0"/>
              <a:t xml:space="preserve">Message </a:t>
            </a:r>
            <a:r>
              <a:rPr lang="ko-KR" altLang="en-US" dirty="0" err="1" smtClean="0"/>
              <a:t>integrity</a:t>
            </a:r>
            <a:r>
              <a:rPr lang="ko-KR" altLang="en-US" dirty="0" smtClean="0"/>
              <a:t xml:space="preserve"> inspection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“d=</a:t>
            </a:r>
            <a:r>
              <a:rPr lang="en-US" altLang="ko-KR" dirty="0"/>
              <a:t xml:space="preserve">” </a:t>
            </a:r>
            <a:r>
              <a:rPr lang="en-US" altLang="ko-KR" dirty="0" smtClean="0"/>
              <a:t xml:space="preserve">: </a:t>
            </a:r>
            <a:r>
              <a:rPr lang="ko-KR" altLang="en-US" dirty="0" smtClean="0"/>
              <a:t xml:space="preserve">domain </a:t>
            </a:r>
            <a:r>
              <a:rPr lang="en-US" altLang="ko-KR" dirty="0" smtClean="0"/>
              <a:t>(cbp.dhs.gov)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 xml:space="preserve">“s=” : selector (selector2) </a:t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 xml:space="preserve">Domain name </a:t>
            </a:r>
            <a:r>
              <a:rPr lang="en-US" altLang="ko-KR" dirty="0">
                <a:sym typeface="Symbol" panose="05050102010706020507" pitchFamily="18" charset="2"/>
              </a:rPr>
              <a:t>=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selector2._domainkey.cbp.dhs.gov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for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TXT </a:t>
            </a:r>
            <a:r>
              <a:rPr lang="ko-KR" altLang="en-US" dirty="0" smtClean="0">
                <a:sym typeface="Symbol" panose="05050102010706020507" pitchFamily="18" charset="2"/>
              </a:rPr>
              <a:t>query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endParaRPr lang="en-US" altLang="ko-KR" dirty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 xml:space="preserve">“k=” : </a:t>
            </a:r>
            <a:r>
              <a:rPr lang="ko-KR" altLang="en-US" dirty="0" smtClean="0"/>
              <a:t xml:space="preserve">signature </a:t>
            </a:r>
            <a:r>
              <a:rPr lang="ko-KR" altLang="en-US" dirty="0" err="1" smtClean="0"/>
              <a:t>algorithm</a:t>
            </a:r>
            <a:r>
              <a:rPr lang="ko-KR" altLang="en-US" dirty="0" smtClean="0"/>
              <a:t xml:space="preserve"> </a:t>
            </a:r>
            <a:r>
              <a:rPr lang="en-US" altLang="ko-KR" dirty="0" smtClean="0"/>
              <a:t>(RSA)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“p=” : public key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27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8787" y="1435394"/>
            <a:ext cx="629602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56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15.4 </a:t>
            </a:r>
            <a:r>
              <a:rPr lang="ko-KR" altLang="en-US" dirty="0" smtClean="0"/>
              <a:t>Mail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10515600" cy="50371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>DMARC: SPF/DKIM</a:t>
            </a:r>
            <a:r>
              <a:rPr lang="ko-KR" altLang="en-US" dirty="0" smtClean="0"/>
              <a:t xml:space="preserve"> classified suspicious mail handling policy </a:t>
            </a:r>
            <a:r>
              <a:rPr lang="en-US" altLang="ko-KR" dirty="0" smtClean="0"/>
              <a:t>(</a:t>
            </a:r>
            <a:r>
              <a:rPr lang="ko-KR" altLang="en-US" dirty="0" smtClean="0"/>
              <a:t>request</a:t>
            </a:r>
            <a:r>
              <a:rPr lang="en-US" altLang="ko-KR" dirty="0" smtClean="0"/>
              <a:t>)</a:t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 xml:space="preserve">Unconditional reception </a:t>
            </a:r>
            <a:r>
              <a:rPr lang="en-US" altLang="ko-KR" dirty="0" smtClean="0"/>
              <a:t xml:space="preserve">vs. </a:t>
            </a:r>
            <a:r>
              <a:rPr lang="ko-KR" altLang="en-US" dirty="0" smtClean="0"/>
              <a:t xml:space="preserve">receive but </a:t>
            </a:r>
            <a:r>
              <a:rPr lang="ko-KR" altLang="en-US" dirty="0" err="1" smtClean="0"/>
              <a:t>to spam folder</a:t>
            </a:r>
            <a:r>
              <a:rPr lang="ko-KR" altLang="en-US" dirty="0" smtClean="0"/>
              <a:t xml:space="preserve"> </a:t>
            </a:r>
            <a:r>
              <a:rPr lang="en-US" altLang="ko-KR" dirty="0" smtClean="0"/>
              <a:t xml:space="preserve">vs. </a:t>
            </a:r>
            <a:r>
              <a:rPr lang="ko-KR" altLang="en-US" dirty="0" smtClean="0"/>
              <a:t>reject reception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 xml:space="preserve">DMARC </a:t>
            </a:r>
            <a:r>
              <a:rPr lang="ko-KR" altLang="en-US" dirty="0" smtClean="0"/>
              <a:t xml:space="preserve">policy is queried as </a:t>
            </a:r>
            <a:r>
              <a:rPr lang="en-US" altLang="ko-KR" dirty="0" smtClean="0"/>
              <a:t>_</a:t>
            </a:r>
            <a:r>
              <a:rPr lang="en-US" altLang="ko-KR" dirty="0" err="1" smtClean="0"/>
              <a:t>dmarc</a:t>
            </a:r>
            <a:r>
              <a:rPr lang="ko-KR" altLang="en-US" dirty="0" smtClean="0"/>
              <a:t xml:space="preserve"> </a:t>
            </a:r>
            <a:r>
              <a:rPr lang="en-US" altLang="ko-KR" dirty="0" smtClean="0"/>
              <a:t>prepend</a:t>
            </a:r>
            <a:r>
              <a:rPr lang="ko-KR" altLang="en-US" dirty="0" smtClean="0"/>
              <a:t xml:space="preserve">ed to domain </a:t>
            </a:r>
            <a:r>
              <a:rPr lang="en-US" altLang="ko-KR" dirty="0" smtClean="0"/>
              <a:t>TXT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endParaRPr lang="en-US" altLang="ko-KR" dirty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“</a:t>
            </a:r>
            <a:r>
              <a:rPr lang="en-US" altLang="ko-KR" dirty="0"/>
              <a:t xml:space="preserve">p=” : </a:t>
            </a:r>
            <a:r>
              <a:rPr lang="en-US" altLang="ko-KR" dirty="0" smtClean="0"/>
              <a:t>policy</a:t>
            </a:r>
          </a:p>
          <a:p>
            <a:pPr lvl="2"/>
            <a:r>
              <a:rPr lang="en-US" altLang="ko-KR" dirty="0" smtClean="0"/>
              <a:t xml:space="preserve">None: </a:t>
            </a:r>
            <a:r>
              <a:rPr lang="ko-KR" altLang="en-US" dirty="0" smtClean="0"/>
              <a:t>only record in the report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Reject: </a:t>
            </a:r>
            <a:r>
              <a:rPr lang="ko-KR" altLang="en-US" dirty="0" smtClean="0"/>
              <a:t>reject reception and bounce back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Quarantine: </a:t>
            </a:r>
            <a:r>
              <a:rPr lang="ko-KR" altLang="en-US" dirty="0" err="1" smtClean="0"/>
              <a:t>to spam</a:t>
            </a:r>
            <a:r>
              <a:rPr lang="ko-KR" altLang="en-US" dirty="0" smtClean="0"/>
              <a:t xml:space="preserve"> folder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“</a:t>
            </a:r>
            <a:r>
              <a:rPr lang="en-US" altLang="ko-KR" dirty="0" err="1" smtClean="0"/>
              <a:t>sp</a:t>
            </a:r>
            <a:r>
              <a:rPr lang="en-US" altLang="ko-KR" dirty="0" smtClean="0"/>
              <a:t>=” : subdomain policy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“</a:t>
            </a:r>
            <a:r>
              <a:rPr lang="en-US" altLang="ko-KR" dirty="0" err="1" smtClean="0">
                <a:sym typeface="Symbol" panose="05050102010706020507" pitchFamily="18" charset="2"/>
              </a:rPr>
              <a:t>rua</a:t>
            </a:r>
            <a:r>
              <a:rPr lang="en-US" altLang="ko-KR" dirty="0"/>
              <a:t xml:space="preserve"> </a:t>
            </a:r>
            <a:r>
              <a:rPr lang="en-US" altLang="ko-KR" dirty="0" smtClean="0"/>
              <a:t xml:space="preserve">=”: </a:t>
            </a:r>
            <a:r>
              <a:rPr lang="ko-KR" altLang="en-US" dirty="0" smtClean="0"/>
              <a:t>URI to send reports to</a:t>
            </a:r>
            <a:r>
              <a:rPr lang="en-US" altLang="ko-KR" dirty="0" smtClean="0"/>
              <a:t/>
            </a:r>
            <a:endParaRPr lang="en-US" altLang="ko-KR" dirty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endParaRPr lang="en-US" altLang="ko-KR" dirty="0" smtClean="0"/>
          </a:p>
          <a:p>
            <a:pPr lvl="1">
              <a:spcAft>
                <a:spcPts val="600"/>
              </a:spcAft>
            </a:pP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28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894" y="2957660"/>
            <a:ext cx="6248400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545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15.4 </a:t>
            </a:r>
            <a:r>
              <a:rPr lang="ko-KR" altLang="en-US" dirty="0" smtClean="0"/>
              <a:t>Mail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10515600" cy="5037123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altLang="ko-KR" dirty="0" smtClean="0"/>
              <a:t>DMARC</a:t>
            </a:r>
          </a:p>
          <a:p>
            <a:pPr lvl="1">
              <a:spcAft>
                <a:spcPts val="0"/>
              </a:spcAft>
            </a:pPr>
            <a:r>
              <a:rPr lang="en-US" altLang="ko-KR" dirty="0" smtClean="0"/>
              <a:t>“</a:t>
            </a:r>
            <a:r>
              <a:rPr lang="en-US" altLang="ko-KR" dirty="0" err="1" smtClean="0"/>
              <a:t>adkim</a:t>
            </a:r>
            <a:r>
              <a:rPr lang="en-US" altLang="ko-KR" dirty="0" smtClean="0"/>
              <a:t xml:space="preserve"> =”</a:t>
            </a:r>
          </a:p>
          <a:p>
            <a:pPr lvl="2">
              <a:spcAft>
                <a:spcPts val="0"/>
              </a:spcAft>
            </a:pPr>
            <a:r>
              <a:rPr lang="en-US" altLang="ko-KR" dirty="0" smtClean="0"/>
              <a:t xml:space="preserve">Strict (s): d </a:t>
            </a:r>
            <a:r>
              <a:rPr lang="ko-KR" altLang="en-US" dirty="0" smtClean="0"/>
              <a:t>value and sender domain name must match exactly</a:t>
            </a:r>
            <a:endParaRPr lang="en-US" altLang="ko-KR" dirty="0" smtClean="0"/>
          </a:p>
          <a:p>
            <a:pPr lvl="2">
              <a:spcAft>
                <a:spcPts val="0"/>
              </a:spcAft>
            </a:pPr>
            <a:r>
              <a:rPr lang="en-US" altLang="ko-KR" dirty="0" smtClean="0"/>
              <a:t>Relaxed (r): d</a:t>
            </a:r>
            <a:r>
              <a:rPr lang="ko-KR" altLang="en-US" dirty="0" smtClean="0"/>
              <a:t xml:space="preserve"> subdomain match is acceptable</a:t>
            </a:r>
            <a:endParaRPr lang="en-US" altLang="ko-KR" dirty="0" smtClean="0"/>
          </a:p>
          <a:p>
            <a:pPr lvl="1">
              <a:spcAft>
                <a:spcPts val="0"/>
              </a:spcAft>
            </a:pPr>
            <a:r>
              <a:rPr lang="en-US" altLang="ko-KR" dirty="0"/>
              <a:t>“</a:t>
            </a:r>
            <a:r>
              <a:rPr lang="en-US" altLang="ko-KR" dirty="0" err="1" smtClean="0"/>
              <a:t>aspf</a:t>
            </a:r>
            <a:r>
              <a:rPr lang="en-US" altLang="ko-KR" dirty="0" smtClean="0"/>
              <a:t xml:space="preserve"> </a:t>
            </a:r>
            <a:r>
              <a:rPr lang="en-US" altLang="ko-KR" dirty="0"/>
              <a:t>=”</a:t>
            </a:r>
          </a:p>
          <a:p>
            <a:pPr lvl="2">
              <a:spcAft>
                <a:spcPts val="0"/>
              </a:spcAft>
            </a:pPr>
            <a:r>
              <a:rPr lang="en-US" altLang="ko-KR" dirty="0" smtClean="0"/>
              <a:t xml:space="preserve">s: From </a:t>
            </a:r>
            <a:r>
              <a:rPr lang="ko-KR" altLang="en-US" dirty="0" smtClean="0"/>
              <a:t xml:space="preserve">header value and </a:t>
            </a:r>
            <a:r>
              <a:rPr lang="en-US" altLang="ko-KR" dirty="0" smtClean="0"/>
              <a:t xml:space="preserve">MAIL FROM </a:t>
            </a:r>
            <a:r>
              <a:rPr lang="ko-KR" altLang="en-US" dirty="0" smtClean="0"/>
              <a:t>domain name must match exactly</a:t>
            </a:r>
            <a:endParaRPr lang="en-US" altLang="ko-KR" dirty="0" smtClean="0"/>
          </a:p>
          <a:p>
            <a:pPr lvl="2">
              <a:spcAft>
                <a:spcPts val="0"/>
              </a:spcAft>
            </a:pPr>
            <a:r>
              <a:rPr lang="en-US" altLang="ko-KR" dirty="0"/>
              <a:t>r</a:t>
            </a:r>
            <a:r>
              <a:rPr lang="en-US" altLang="ko-KR" dirty="0" smtClean="0"/>
              <a:t xml:space="preserve">: From </a:t>
            </a:r>
            <a:r>
              <a:rPr lang="ko-KR" altLang="en-US" dirty="0" smtClean="0"/>
              <a:t>header value subdomain match is acceptable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29</a:t>
            </a:fld>
            <a:endParaRPr lang="ko-KR" altLang="en-US"/>
          </a:p>
        </p:txBody>
      </p:sp>
      <p:pic>
        <p:nvPicPr>
          <p:cNvPr id="2049" name="_x402618512" descr="EMB00005f4013c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563" y="4153179"/>
            <a:ext cx="4059238" cy="19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_x402618296" descr="EMB00005f4013c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763" y="3811409"/>
            <a:ext cx="5336904" cy="250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5650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15.5 MIME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5903259" cy="5037123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>Multipurpose Internet Mail Extension (MIME)</a:t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 xml:space="preserve">To accommodate SMTP which uses only </a:t>
            </a:r>
            <a:r>
              <a:rPr lang="en-US" altLang="ko-KR" dirty="0" smtClean="0"/>
              <a:t>7-bit ASCII</a:t>
            </a:r>
            <a:r>
              <a:rPr lang="ko-KR" altLang="en-US" dirty="0"/>
              <a:t xml:space="preserve"> in mail body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>
              <a:spcAft>
                <a:spcPts val="1200"/>
              </a:spcAft>
            </a:pPr>
            <a:r>
              <a:rPr lang="ko-KR" altLang="en-US" dirty="0" smtClean="0"/>
              <a:t>Needed for media or application document attachments</a:t>
            </a:r>
            <a:r>
              <a:rPr lang="en-US" altLang="ko-KR" dirty="0" smtClean="0"/>
              <a:t xml:space="preserve">, </a:t>
            </a:r>
            <a:r>
              <a:rPr lang="ko-KR" altLang="en-US" dirty="0" smtClean="0"/>
              <a:t xml:space="preserve">needed in cases that cannot be expressed in </a:t>
            </a:r>
            <a:r>
              <a:rPr lang="en-US" altLang="ko-KR" dirty="0" smtClean="0"/>
              <a:t>7-bit ASCII</a:t>
            </a:r>
            <a:r>
              <a:rPr lang="ko-KR" altLang="en-US" dirty="0" smtClean="0"/>
              <a:t xml:space="preserve"> (Korean, etc.)</a:t>
            </a:r>
            <a:endParaRPr lang="en-US" altLang="ko-KR" dirty="0" smtClean="0"/>
          </a:p>
          <a:p>
            <a:pPr>
              <a:spcAft>
                <a:spcPts val="0"/>
              </a:spcAft>
            </a:pPr>
            <a:r>
              <a:rPr lang="ko-KR" altLang="en-US" dirty="0" smtClean="0"/>
              <a:t>Header fields</a:t>
            </a:r>
            <a:endParaRPr lang="en-US" altLang="ko-KR" dirty="0" smtClean="0"/>
          </a:p>
          <a:p>
            <a:pPr lvl="1">
              <a:spcAft>
                <a:spcPts val="0"/>
              </a:spcAft>
            </a:pPr>
            <a:r>
              <a:rPr lang="en-US" altLang="ko-KR" dirty="0" smtClean="0"/>
              <a:t>MIME-Version = 1.0</a:t>
            </a:r>
          </a:p>
          <a:p>
            <a:pPr lvl="1">
              <a:spcAft>
                <a:spcPts val="0"/>
              </a:spcAft>
            </a:pPr>
            <a:r>
              <a:rPr lang="en-US" altLang="ko-KR" dirty="0" smtClean="0"/>
              <a:t>Content-Type: application, audio, image, message, model, multipart, text, video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Multipart</a:t>
            </a:r>
            <a:r>
              <a:rPr lang="ko-KR" altLang="en-US" dirty="0" smtClean="0"/>
              <a:t xml:space="preserve"> enables </a:t>
            </a:r>
            <a:r>
              <a:rPr lang="en-US" altLang="ko-KR" dirty="0" smtClean="0"/>
              <a:t>recursive</a:t>
            </a:r>
            <a:r>
              <a:rPr lang="ko-KR" altLang="en-US" dirty="0" smtClean="0"/>
              <a:t xml:space="preserve"> structure</a:t>
            </a:r>
            <a:endParaRPr lang="en-US" altLang="ko-KR" dirty="0"/>
          </a:p>
          <a:p>
            <a:pPr lvl="2"/>
            <a:r>
              <a:rPr lang="ko-KR" altLang="en-US" dirty="0" smtClean="0"/>
              <a:t xml:space="preserve">Each part has its own </a:t>
            </a:r>
            <a:r>
              <a:rPr lang="en-US" altLang="ko-KR" dirty="0" smtClean="0"/>
              <a:t>Content-Type</a:t>
            </a:r>
            <a:endParaRPr lang="en-US" altLang="ko-KR" dirty="0"/>
          </a:p>
          <a:p>
            <a:pPr lvl="2"/>
            <a:r>
              <a:rPr lang="en-US" altLang="ko-KR" dirty="0" smtClean="0"/>
              <a:t>“boundary”: random string</a:t>
            </a:r>
          </a:p>
          <a:p>
            <a:pPr lvl="1">
              <a:spcAft>
                <a:spcPts val="0"/>
              </a:spcAft>
            </a:pP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30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459" y="906564"/>
            <a:ext cx="5356971" cy="550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9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29" y="4931429"/>
            <a:ext cx="6276975" cy="127635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15.5 MIME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5903259" cy="50371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dirty="0" smtClean="0"/>
              <a:t>Header fields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Content-Transfer-Encoding</a:t>
            </a:r>
          </a:p>
          <a:p>
            <a:pPr lvl="2"/>
            <a:r>
              <a:rPr lang="en-US" altLang="ko-KR" dirty="0" smtClean="0"/>
              <a:t>Base64, Quoted-printable: 7-bit ASCII</a:t>
            </a:r>
            <a:r>
              <a:rPr lang="ko-KR" altLang="en-US" dirty="0" smtClean="0"/>
              <a:t>-converted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7bit: </a:t>
            </a:r>
            <a:r>
              <a:rPr lang="ko-KR" altLang="en-US" dirty="0" smtClean="0"/>
              <a:t>no conversion</a:t>
            </a:r>
            <a:r>
              <a:rPr lang="en-US" altLang="ko-KR" dirty="0" smtClean="0"/>
              <a:t>, default</a:t>
            </a:r>
          </a:p>
          <a:p>
            <a:pPr lvl="2"/>
            <a:r>
              <a:rPr lang="en-US" altLang="ko-KR" dirty="0" smtClean="0"/>
              <a:t xml:space="preserve">8bit, binary: </a:t>
            </a:r>
            <a:r>
              <a:rPr lang="ko-KR" altLang="en-US" dirty="0" smtClean="0"/>
              <a:t>no conversion</a:t>
            </a:r>
            <a:r>
              <a:rPr lang="en-US" altLang="ko-KR" dirty="0" smtClean="0"/>
              <a:t xml:space="preserve">, </a:t>
            </a:r>
            <a:r>
              <a:rPr lang="ko-KR" altLang="en-US" dirty="0" smtClean="0"/>
              <a:t xml:space="preserve">intermediate servers may forcibly convert to </a:t>
            </a:r>
            <a:r>
              <a:rPr lang="en-US" altLang="ko-KR" dirty="0" smtClean="0"/>
              <a:t>7bit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Content-ID</a:t>
            </a:r>
          </a:p>
          <a:p>
            <a:pPr lvl="2"/>
            <a:r>
              <a:rPr lang="ko-KR" altLang="en-US" dirty="0" smtClean="0"/>
              <a:t xml:space="preserve">Unique value of the part </a:t>
            </a:r>
            <a:r>
              <a:rPr lang="en-US" altLang="ko-KR" dirty="0" smtClean="0"/>
              <a:t>(</a:t>
            </a:r>
            <a:r>
              <a:rPr lang="ko-KR" altLang="en-US" dirty="0" smtClean="0"/>
              <a:t xml:space="preserve">usable for mutual </a:t>
            </a:r>
            <a:r>
              <a:rPr lang="ko-KR" altLang="en-US" dirty="0" err="1" smtClean="0"/>
              <a:t>reference</a:t>
            </a:r>
            <a:r>
              <a:rPr lang="ko-KR" altLang="en-US" dirty="0" smtClean="0"/>
              <a:t/>
            </a:r>
            <a:r>
              <a:rPr lang="en-US" altLang="ko-KR" dirty="0" smtClean="0"/>
              <a:t>)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459" y="906564"/>
            <a:ext cx="5356971" cy="550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15.5 MIME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5903259" cy="50371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dirty="0" smtClean="0"/>
              <a:t>Header fields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Content-Description</a:t>
            </a:r>
          </a:p>
          <a:p>
            <a:pPr lvl="2"/>
            <a:r>
              <a:rPr lang="ko-KR" altLang="en-US" dirty="0" smtClean="0"/>
              <a:t>Adds description text to non-</a:t>
            </a:r>
            <a:r>
              <a:rPr lang="en-US" altLang="ko-KR" dirty="0" smtClean="0"/>
              <a:t xml:space="preserve">text </a:t>
            </a:r>
            <a:r>
              <a:rPr lang="ko-KR" altLang="en-US" dirty="0" smtClean="0"/>
              <a:t>body parts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Content-Disposition</a:t>
            </a:r>
          </a:p>
          <a:p>
            <a:pPr lvl="2"/>
            <a:r>
              <a:rPr lang="ko-KR" altLang="en-US" dirty="0" smtClean="0"/>
              <a:t xml:space="preserve">Whether to display as attached file or as </a:t>
            </a:r>
            <a:r>
              <a:rPr lang="en-US" altLang="ko-KR" dirty="0" smtClean="0"/>
              <a:t>inline</a:t>
            </a:r>
            <a:r>
              <a:rPr lang="ko-KR" altLang="en-US" dirty="0" smtClean="0"/>
              <a:t xml:space="preserve"> in the browser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32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459" y="906564"/>
            <a:ext cx="5356971" cy="550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8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15.5 MIME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7315200" cy="50371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 xml:space="preserve">Base64 </a:t>
            </a:r>
            <a:r>
              <a:rPr lang="ko-KR" altLang="en-US" dirty="0" err="1" smtClean="0"/>
              <a:t>encoding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 xml:space="preserve">Korean uses </a:t>
            </a:r>
            <a:r>
              <a:rPr lang="en-US" altLang="ko-KR" dirty="0" smtClean="0"/>
              <a:t xml:space="preserve">Base64, </a:t>
            </a:r>
            <a:r>
              <a:rPr lang="ko-KR" altLang="en-US" dirty="0" smtClean="0"/>
              <a:t xml:space="preserve">European languages use </a:t>
            </a:r>
            <a:r>
              <a:rPr lang="en-US" altLang="ko-KR" dirty="0" smtClean="0"/>
              <a:t>Quoted Printable</a:t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>Method and example</a:t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Slice body into </a:t>
            </a:r>
            <a:r>
              <a:rPr lang="en-US" altLang="ko-KR" dirty="0" smtClean="0"/>
              <a:t xml:space="preserve">6 bit </a:t>
            </a:r>
            <a:r>
              <a:rPr lang="ko-KR" altLang="en-US" dirty="0" smtClean="0"/>
              <a:t>units</a:t>
            </a:r>
            <a:r>
              <a:rPr lang="ko-KR" altLang="en-US" dirty="0" err="1" smtClean="0"/>
              <a:t/>
            </a:r>
            <a:r>
              <a:rPr lang="en-US" altLang="ko-KR" dirty="0" smtClean="0"/>
              <a:t xml:space="preserve">, </a:t>
            </a:r>
            <a:r>
              <a:rPr lang="ko-KR" altLang="en-US" dirty="0" smtClean="0"/>
              <a:t xml:space="preserve">fill leading </a:t>
            </a:r>
            <a:r>
              <a:rPr lang="en-US" altLang="ko-KR" dirty="0" smtClean="0"/>
              <a:t>2 bit</a:t>
            </a:r>
            <a:r>
              <a:rPr lang="ko-KR" altLang="en-US" dirty="0" smtClean="0"/>
              <a:t xml:space="preserve"> with </a:t>
            </a:r>
            <a:r>
              <a:rPr lang="en-US" altLang="ko-KR" dirty="0" smtClean="0"/>
              <a:t>00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Treat each byte as </a:t>
            </a:r>
            <a:r>
              <a:rPr lang="en-US" altLang="ko-KR" dirty="0" smtClean="0"/>
              <a:t xml:space="preserve">base-10 </a:t>
            </a:r>
            <a:r>
              <a:rPr lang="ko-KR" altLang="en-US" dirty="0" smtClean="0"/>
              <a:t xml:space="preserve">(decimal) and find it in the </a:t>
            </a:r>
            <a:r>
              <a:rPr lang="en-US" altLang="ko-KR" dirty="0" smtClean="0"/>
              <a:t xml:space="preserve">Base64 </a:t>
            </a:r>
            <a:r>
              <a:rPr lang="ko-KR" altLang="en-US" dirty="0" smtClean="0"/>
              <a:t>table to insert into the new mail body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01010000 01111001 01110100 01101000 01101111 01101110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 </a:t>
            </a:r>
            <a:r>
              <a:rPr lang="en-US" altLang="ko-KR" dirty="0" smtClean="0"/>
              <a:t xml:space="preserve">00010100 00000111 00100101 00110100 00011010 00000110 00111101 00101110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 20, 7, 37, 52, 26, 6, 61, 46  UHl0aG9u  ASCII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code in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SMTP </a:t>
            </a:r>
            <a:r>
              <a:rPr lang="ko-KR" altLang="en-US" dirty="0" smtClean="0">
                <a:sym typeface="Symbol" panose="05050102010706020507" pitchFamily="18" charset="2"/>
              </a:rPr>
              <a:t>message representation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 xml:space="preserve">If body is not a multiple of </a:t>
            </a:r>
            <a:r>
              <a:rPr lang="en-US" altLang="ko-KR" dirty="0" smtClean="0">
                <a:sym typeface="Symbol" panose="05050102010706020507" pitchFamily="18" charset="2"/>
              </a:rPr>
              <a:t>3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, pad the end with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0 </a:t>
            </a:r>
            <a:r>
              <a:rPr lang="ko-KR" altLang="en-US" dirty="0" smtClean="0">
                <a:sym typeface="Symbol" panose="05050102010706020507" pitchFamily="18" charset="2"/>
              </a:rPr>
              <a:t>bits</a:t>
            </a:r>
            <a:r>
              <a:rPr lang="ko-KR" altLang="en-US" dirty="0" err="1" smtClean="0">
                <a:sym typeface="Symbol" panose="05050102010706020507" pitchFamily="18" charset="2"/>
              </a:rPr>
              <a:t/>
            </a:r>
            <a:r>
              <a:rPr lang="en-US" altLang="ko-KR" dirty="0">
                <a:sym typeface="Symbol" panose="05050102010706020507" pitchFamily="18" charset="2"/>
              </a:rPr>
              <a:t>: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=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or </a:t>
            </a:r>
            <a:r>
              <a:rPr lang="en-US" altLang="ko-KR" dirty="0" smtClean="0">
                <a:sym typeface="Symbol" panose="05050102010706020507" pitchFamily="18" charset="2"/>
              </a:rPr>
              <a:t>==</a:t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 xml:space="preserve">33% </a:t>
            </a:r>
            <a:r>
              <a:rPr lang="ko-KR" altLang="en-US" dirty="0" smtClean="0">
                <a:sym typeface="Symbol" panose="05050102010706020507" pitchFamily="18" charset="2"/>
              </a:rPr>
              <a:t>data increase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: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data should not exceed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SIZE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's </a:t>
            </a:r>
            <a:r>
              <a:rPr lang="en-US" altLang="ko-KR" dirty="0" smtClean="0">
                <a:sym typeface="Symbol" panose="05050102010706020507" pitchFamily="18" charset="2"/>
              </a:rPr>
              <a:t>¾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1">
              <a:spcAft>
                <a:spcPts val="600"/>
              </a:spcAft>
            </a:pP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33</a:t>
            </a:fld>
            <a:endParaRPr lang="ko-KR" altLang="en-US"/>
          </a:p>
        </p:txBody>
      </p:sp>
      <p:pic>
        <p:nvPicPr>
          <p:cNvPr id="12289" name="_x398092128" descr="EMB00005f4013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081" y="153487"/>
            <a:ext cx="3630613" cy="256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_x400997184" descr="EMB00005f4013e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984463"/>
            <a:ext cx="3983038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66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15.5 MIME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7315200" cy="503712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 xml:space="preserve">Base64 </a:t>
            </a:r>
            <a:r>
              <a:rPr lang="ko-KR" altLang="en-US" dirty="0" err="1" smtClean="0"/>
              <a:t>decoding</a:t>
            </a:r>
            <a:endParaRPr lang="en-US" altLang="ko-KR" dirty="0" smtClean="0"/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>Method and example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Base64 </a:t>
            </a:r>
            <a:r>
              <a:rPr lang="ko-KR" altLang="en-US" dirty="0" smtClean="0"/>
              <a:t xml:space="preserve">table, obtain the number corresponding to the mail's </a:t>
            </a:r>
            <a:r>
              <a:rPr lang="en-US" altLang="ko-KR" dirty="0" smtClean="0"/>
              <a:t xml:space="preserve">ASCII </a:t>
            </a:r>
            <a:r>
              <a:rPr lang="ko-KR" altLang="en-US" dirty="0" smtClean="0"/>
              <a:t>character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Padding</a:t>
            </a:r>
            <a:r>
              <a:rPr lang="ko-KR" altLang="en-US" dirty="0" smtClean="0"/>
              <a:t xml:space="preserve"> byte</a:t>
            </a:r>
            <a:r>
              <a:rPr lang="en-US" altLang="ko-KR" dirty="0" smtClean="0"/>
              <a:t>(</a:t>
            </a:r>
            <a:r>
              <a:rPr lang="ko-KR" altLang="en-US" dirty="0" smtClean="0"/>
              <a:t>s</a:t>
            </a:r>
            <a:r>
              <a:rPr lang="en-US" altLang="ko-KR" dirty="0" smtClean="0"/>
              <a:t>)</a:t>
            </a:r>
            <a:r>
              <a:rPr lang="ko-KR" altLang="en-US" dirty="0" smtClean="0"/>
              <a:t xml:space="preserve"> removed</a:t>
            </a:r>
            <a:r>
              <a:rPr lang="en-US" altLang="ko-KR" dirty="0" smtClean="0"/>
              <a:t>: =</a:t>
            </a:r>
            <a:r>
              <a:rPr lang="ko-KR" altLang="en-US" dirty="0" smtClean="0"/>
              <a:t>'s</a:t>
            </a:r>
            <a:r>
              <a:rPr lang="en-US" altLang="ko-KR" dirty="0" smtClean="0"/>
              <a:t xml:space="preserve"> </a:t>
            </a:r>
            <a:r>
              <a:rPr lang="ko-KR" altLang="en-US" dirty="0" smtClean="0"/>
              <a:t>count</a:t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Remove the leading </a:t>
            </a:r>
            <a:r>
              <a:rPr lang="en-US" altLang="ko-KR" dirty="0" smtClean="0"/>
              <a:t xml:space="preserve">00 </a:t>
            </a:r>
            <a:r>
              <a:rPr lang="ko-KR" altLang="en-US" dirty="0" smtClean="0"/>
              <a:t>bits of each byte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8 bit </a:t>
            </a:r>
            <a:r>
              <a:rPr lang="ko-KR" altLang="en-US" dirty="0" smtClean="0"/>
              <a:t xml:space="preserve">units grouped and read as </a:t>
            </a:r>
            <a:r>
              <a:rPr lang="en-US" altLang="ko-KR" dirty="0" smtClean="0"/>
              <a:t>ASCII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VXNlcm5hbWU6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 21,23,13,37,28,38,57,33,27,22,20,58  </a:t>
            </a:r>
            <a:r>
              <a:rPr lang="en-US" altLang="ko-KR" dirty="0"/>
              <a:t xml:space="preserve">00010101 00010111 00001101 00100101 00011100 00100110 00111001 00100001 00011011 00010110 00010100 </a:t>
            </a:r>
            <a:r>
              <a:rPr lang="en-US" altLang="ko-KR" dirty="0" smtClean="0"/>
              <a:t xml:space="preserve">00111010 </a:t>
            </a:r>
            <a:r>
              <a:rPr lang="en-US" altLang="ko-KR" dirty="0">
                <a:sym typeface="Symbol" panose="05050102010706020507" pitchFamily="18" charset="2"/>
              </a:rPr>
              <a:t xml:space="preserve"> </a:t>
            </a:r>
            <a:r>
              <a:rPr lang="en-US" altLang="ko-KR" dirty="0"/>
              <a:t xml:space="preserve">01010101 01110011 01100101 01110010 01101110 01100001 01101101 01100101 </a:t>
            </a:r>
            <a:r>
              <a:rPr lang="en-US" altLang="ko-KR" dirty="0" smtClean="0"/>
              <a:t xml:space="preserve">00111010 </a:t>
            </a:r>
            <a:r>
              <a:rPr lang="en-US" altLang="ko-KR" dirty="0">
                <a:sym typeface="Symbol" panose="05050102010706020507" pitchFamily="18" charset="2"/>
              </a:rPr>
              <a:t xml:space="preserve"> </a:t>
            </a:r>
            <a:r>
              <a:rPr lang="en-US" altLang="ko-KR" dirty="0" smtClean="0">
                <a:sym typeface="Symbol" panose="05050102010706020507" pitchFamily="18" charset="2"/>
              </a:rPr>
              <a:t>Username</a:t>
            </a:r>
            <a:endParaRPr lang="en-US" altLang="ko-KR" dirty="0"/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1">
              <a:spcAft>
                <a:spcPts val="600"/>
              </a:spcAft>
            </a:pP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34</a:t>
            </a:fld>
            <a:endParaRPr lang="ko-KR" altLang="en-US"/>
          </a:p>
        </p:txBody>
      </p:sp>
      <p:pic>
        <p:nvPicPr>
          <p:cNvPr id="12289" name="_x398092128" descr="EMB00005f4013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081" y="153487"/>
            <a:ext cx="3630613" cy="256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_x400997184" descr="EMB00005f4013e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984463"/>
            <a:ext cx="3983038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60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2725</TotalTime>
  <Words>1957</Words>
  <Application>Microsoft Office PowerPoint</Application>
  <PresentationFormat>와이드스크린</PresentationFormat>
  <Paragraphs>395</Paragraphs>
  <Slides>34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1" baseType="lpstr">
      <vt:lpstr>맑은 고딕</vt:lpstr>
      <vt:lpstr>Arial</vt:lpstr>
      <vt:lpstr>Calibri</vt:lpstr>
      <vt:lpstr>Calibri Light</vt:lpstr>
      <vt:lpstr>Symbol</vt:lpstr>
      <vt:lpstr>Wingdings</vt:lpstr>
      <vt:lpstr>Office Theme</vt:lpstr>
      <vt:lpstr>Simple Mail Transfer Protocol (SMTP)</vt:lpstr>
      <vt:lpstr>15.0 SMTP 개관</vt:lpstr>
      <vt:lpstr>15.1 이메일 배달의 전체 구조</vt:lpstr>
      <vt:lpstr>15.1 이메일 배달의 전체 구조</vt:lpstr>
      <vt:lpstr>15.1 이메일 배달의 전체 구조</vt:lpstr>
      <vt:lpstr>15.1 이메일 배달의 전체 구조</vt:lpstr>
      <vt:lpstr>15.1 이메일 배달의 전체 구조</vt:lpstr>
      <vt:lpstr>15.2 SMTP 프로토콜</vt:lpstr>
      <vt:lpstr>15.2 SMTP 프로토콜</vt:lpstr>
      <vt:lpstr>15.2 SMTP 프로토콜</vt:lpstr>
      <vt:lpstr>15.2 SMTP 프로토콜</vt:lpstr>
      <vt:lpstr>15.2 SMTP 프로토콜</vt:lpstr>
      <vt:lpstr>15.2 SMTP 프로토콜</vt:lpstr>
      <vt:lpstr>15.2 SMTP 프로토콜</vt:lpstr>
      <vt:lpstr>15.3 메일 인출 프로토콜</vt:lpstr>
      <vt:lpstr>15.3 메일 인출 프로토콜</vt:lpstr>
      <vt:lpstr>15.3 메일 인출 프로토콜</vt:lpstr>
      <vt:lpstr>15.3 메일 인출 프로토콜</vt:lpstr>
      <vt:lpstr>15.4 메일 헤더 필드</vt:lpstr>
      <vt:lpstr>15.4 메일 헤더 필드</vt:lpstr>
      <vt:lpstr>15.4 메일 헤더 필드</vt:lpstr>
      <vt:lpstr>15.4 메일 헤더 필드</vt:lpstr>
      <vt:lpstr>15.4 메일 헤더 필드</vt:lpstr>
      <vt:lpstr>15.4 메일 헤더 필드</vt:lpstr>
      <vt:lpstr>15.4 메일 헤더 필드</vt:lpstr>
      <vt:lpstr>15.4 메일 헤더 필드</vt:lpstr>
      <vt:lpstr>15.4 메일 헤더 필드</vt:lpstr>
      <vt:lpstr>15.4 메일 헤더 필드</vt:lpstr>
      <vt:lpstr>15.4 메일 헤더 필드</vt:lpstr>
      <vt:lpstr>15.5 MIME</vt:lpstr>
      <vt:lpstr>15.5 MIME</vt:lpstr>
      <vt:lpstr>15.5 MIME</vt:lpstr>
      <vt:lpstr>15.5 MIME</vt:lpstr>
      <vt:lpstr>15.5 MIME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1171</cp:revision>
  <dcterms:created xsi:type="dcterms:W3CDTF">2022-12-30T23:03:05Z</dcterms:created>
  <dcterms:modified xsi:type="dcterms:W3CDTF">2023-01-25T07:04:16Z</dcterms:modified>
</cp:coreProperties>
</file>