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428" r:id="rId3"/>
    <p:sldId id="440" r:id="rId4"/>
    <p:sldId id="468" r:id="rId5"/>
    <p:sldId id="467" r:id="rId6"/>
    <p:sldId id="443" r:id="rId7"/>
    <p:sldId id="444" r:id="rId8"/>
    <p:sldId id="466" r:id="rId9"/>
    <p:sldId id="445" r:id="rId10"/>
    <p:sldId id="446" r:id="rId11"/>
    <p:sldId id="447" r:id="rId12"/>
    <p:sldId id="469" r:id="rId13"/>
    <p:sldId id="448" r:id="rId14"/>
    <p:sldId id="450" r:id="rId15"/>
    <p:sldId id="471" r:id="rId16"/>
    <p:sldId id="451" r:id="rId17"/>
    <p:sldId id="452" r:id="rId18"/>
    <p:sldId id="473" r:id="rId19"/>
    <p:sldId id="455" r:id="rId20"/>
    <p:sldId id="470" r:id="rId21"/>
    <p:sldId id="472" r:id="rId22"/>
    <p:sldId id="474" r:id="rId2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72822" autoAdjust="0"/>
  </p:normalViewPr>
  <p:slideViewPr>
    <p:cSldViewPr snapToGrid="0">
      <p:cViewPr varScale="1">
        <p:scale>
          <a:sx n="59" d="100"/>
          <a:sy n="59" d="100"/>
        </p:scale>
        <p:origin x="151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3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ong Hyeon Jae" userId="057cee89c95c5d72" providerId="LiveId" clId="{ABF138E7-C628-49A5-931C-E306B081FF1D}"/>
    <pc:docChg chg="custSel addSld delSld modSld sldOrd">
      <pc:chgData name="Jeong Hyeon Jae" userId="057cee89c95c5d72" providerId="LiveId" clId="{ABF138E7-C628-49A5-931C-E306B081FF1D}" dt="2019-11-20T03:23:47.286" v="29" actId="1076"/>
      <pc:docMkLst>
        <pc:docMk/>
      </pc:docMkLst>
      <pc:sldChg chg="ord">
        <pc:chgData name="Jeong Hyeon Jae" userId="057cee89c95c5d72" providerId="LiveId" clId="{ABF138E7-C628-49A5-931C-E306B081FF1D}" dt="2019-11-20T02:56:14.030" v="1"/>
        <pc:sldMkLst>
          <pc:docMk/>
          <pc:sldMk cId="4193523964" sldId="448"/>
        </pc:sldMkLst>
      </pc:sldChg>
      <pc:sldChg chg="del">
        <pc:chgData name="Jeong Hyeon Jae" userId="057cee89c95c5d72" providerId="LiveId" clId="{ABF138E7-C628-49A5-931C-E306B081FF1D}" dt="2019-11-20T03:18:01.630" v="7" actId="2696"/>
        <pc:sldMkLst>
          <pc:docMk/>
          <pc:sldMk cId="3312031149" sldId="454"/>
        </pc:sldMkLst>
      </pc:sldChg>
      <pc:sldChg chg="del">
        <pc:chgData name="Jeong Hyeon Jae" userId="057cee89c95c5d72" providerId="LiveId" clId="{ABF138E7-C628-49A5-931C-E306B081FF1D}" dt="2019-11-20T03:17:54.654" v="6" actId="2696"/>
        <pc:sldMkLst>
          <pc:docMk/>
          <pc:sldMk cId="3903497626" sldId="456"/>
        </pc:sldMkLst>
      </pc:sldChg>
      <pc:sldChg chg="modSp del">
        <pc:chgData name="Jeong Hyeon Jae" userId="057cee89c95c5d72" providerId="LiveId" clId="{ABF138E7-C628-49A5-931C-E306B081FF1D}" dt="2019-11-20T03:21:52.452" v="8" actId="2696"/>
        <pc:sldMkLst>
          <pc:docMk/>
          <pc:sldMk cId="4258401903" sldId="457"/>
        </pc:sldMkLst>
        <pc:spChg chg="mod">
          <ac:chgData name="Jeong Hyeon Jae" userId="057cee89c95c5d72" providerId="LiveId" clId="{ABF138E7-C628-49A5-931C-E306B081FF1D}" dt="2019-11-20T03:13:35.911" v="5" actId="20577"/>
          <ac:spMkLst>
            <pc:docMk/>
            <pc:sldMk cId="4258401903" sldId="457"/>
            <ac:spMk id="3" creationId="{00000000-0000-0000-0000-000000000000}"/>
          </ac:spMkLst>
        </pc:spChg>
      </pc:sldChg>
      <pc:sldChg chg="del">
        <pc:chgData name="Jeong Hyeon Jae" userId="057cee89c95c5d72" providerId="LiveId" clId="{ABF138E7-C628-49A5-931C-E306B081FF1D}" dt="2019-11-20T03:21:59.298" v="9" actId="2696"/>
        <pc:sldMkLst>
          <pc:docMk/>
          <pc:sldMk cId="1742444142" sldId="458"/>
        </pc:sldMkLst>
      </pc:sldChg>
      <pc:sldChg chg="add">
        <pc:chgData name="Jeong Hyeon Jae" userId="057cee89c95c5d72" providerId="LiveId" clId="{ABF138E7-C628-49A5-931C-E306B081FF1D}" dt="2019-11-20T03:22:13.142" v="10"/>
        <pc:sldMkLst>
          <pc:docMk/>
          <pc:sldMk cId="2449733439" sldId="458"/>
        </pc:sldMkLst>
      </pc:sldChg>
      <pc:sldChg chg="addSp delSp modSp add">
        <pc:chgData name="Jeong Hyeon Jae" userId="057cee89c95c5d72" providerId="LiveId" clId="{ABF138E7-C628-49A5-931C-E306B081FF1D}" dt="2019-11-20T03:23:47.286" v="29" actId="1076"/>
        <pc:sldMkLst>
          <pc:docMk/>
          <pc:sldMk cId="2684845991" sldId="470"/>
        </pc:sldMkLst>
        <pc:spChg chg="mod">
          <ac:chgData name="Jeong Hyeon Jae" userId="057cee89c95c5d72" providerId="LiveId" clId="{ABF138E7-C628-49A5-931C-E306B081FF1D}" dt="2019-11-20T03:22:47.024" v="24" actId="20577"/>
          <ac:spMkLst>
            <pc:docMk/>
            <pc:sldMk cId="2684845991" sldId="470"/>
            <ac:spMk id="2" creationId="{00000000-0000-0000-0000-000000000000}"/>
          </ac:spMkLst>
        </pc:spChg>
        <pc:picChg chg="add mod">
          <ac:chgData name="Jeong Hyeon Jae" userId="057cee89c95c5d72" providerId="LiveId" clId="{ABF138E7-C628-49A5-931C-E306B081FF1D}" dt="2019-11-20T03:23:47.286" v="29" actId="1076"/>
          <ac:picMkLst>
            <pc:docMk/>
            <pc:sldMk cId="2684845991" sldId="470"/>
            <ac:picMk id="3" creationId="{3E4E6082-0C2A-490D-9B98-F73D7A8FE515}"/>
          </ac:picMkLst>
        </pc:picChg>
        <pc:picChg chg="del mod">
          <ac:chgData name="Jeong Hyeon Jae" userId="057cee89c95c5d72" providerId="LiveId" clId="{ABF138E7-C628-49A5-931C-E306B081FF1D}" dt="2019-11-20T03:22:48.951" v="26" actId="478"/>
          <ac:picMkLst>
            <pc:docMk/>
            <pc:sldMk cId="2684845991" sldId="470"/>
            <ac:picMk id="4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230EC7-0976-4BDC-97E3-28F9876FB714}" type="datetimeFigureOut">
              <a:rPr lang="ko-KR" altLang="en-US" smtClean="0"/>
              <a:t>2019-11-20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8F891D-AC8B-4455-ABDF-39661AEEC5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5262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제한된 기기와 제한된 네트워크 환경을 위한 것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8F891D-AC8B-4455-ABDF-39661AEEC526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96632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컴퓨터 </a:t>
            </a:r>
            <a:r>
              <a:rPr lang="en-US" altLang="ko-KR" dirty="0"/>
              <a:t>64bit</a:t>
            </a:r>
          </a:p>
          <a:p>
            <a:r>
              <a:rPr lang="ko-KR" altLang="en-US" dirty="0"/>
              <a:t>블루투스는 </a:t>
            </a:r>
            <a:r>
              <a:rPr lang="en-US" altLang="ko-KR" dirty="0"/>
              <a:t>802.15.1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8F891D-AC8B-4455-ABDF-39661AEEC52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6419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8F891D-AC8B-4455-ABDF-39661AEEC52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1056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1. 6</a:t>
            </a:r>
            <a:r>
              <a:rPr lang="ko-KR" altLang="en-US" dirty="0" err="1"/>
              <a:t>로팬은</a:t>
            </a:r>
            <a:r>
              <a:rPr lang="ko-KR" altLang="en-US" dirty="0"/>
              <a:t> 디바이스가 링크 계층 수준에서 기존의 </a:t>
            </a:r>
            <a:r>
              <a:rPr lang="en-US" altLang="ko-KR" dirty="0"/>
              <a:t>~</a:t>
            </a:r>
          </a:p>
          <a:p>
            <a:r>
              <a:rPr lang="en-US" altLang="ko-KR" dirty="0"/>
              <a:t>2. </a:t>
            </a:r>
            <a:r>
              <a:rPr lang="ko-KR" altLang="en-US" dirty="0"/>
              <a:t>연구 </a:t>
            </a:r>
            <a:r>
              <a:rPr lang="en-US" altLang="ko-KR" dirty="0"/>
              <a:t>– 6LoWaPAN</a:t>
            </a:r>
            <a:r>
              <a:rPr lang="ko-KR" altLang="en-US" dirty="0"/>
              <a:t>을 이용하여 </a:t>
            </a:r>
            <a:r>
              <a:rPr lang="en-US" altLang="ko-KR" dirty="0"/>
              <a:t>BLE</a:t>
            </a:r>
            <a:r>
              <a:rPr lang="ko-KR" altLang="en-US" dirty="0"/>
              <a:t>를 통한 </a:t>
            </a:r>
            <a:r>
              <a:rPr lang="en-US" altLang="ko-KR" dirty="0"/>
              <a:t>IP </a:t>
            </a:r>
            <a:r>
              <a:rPr lang="ko-KR" altLang="en-US" dirty="0"/>
              <a:t>통신을 수행했을 때의 전력소모량은 와이파이 기반 </a:t>
            </a:r>
            <a:r>
              <a:rPr lang="en-US" altLang="ko-KR" dirty="0"/>
              <a:t>IP </a:t>
            </a:r>
            <a:r>
              <a:rPr lang="ko-KR" altLang="en-US" dirty="0"/>
              <a:t>통신의 </a:t>
            </a:r>
            <a:r>
              <a:rPr lang="en-US" altLang="ko-KR" dirty="0"/>
              <a:t>10</a:t>
            </a:r>
            <a:r>
              <a:rPr lang="ko-KR" altLang="en-US" dirty="0"/>
              <a:t>분의 </a:t>
            </a:r>
            <a:r>
              <a:rPr lang="en-US" altLang="ko-KR" dirty="0"/>
              <a:t>1 </a:t>
            </a:r>
            <a:r>
              <a:rPr lang="ko-KR" altLang="en-US" dirty="0"/>
              <a:t>수준으로</a:t>
            </a:r>
            <a:r>
              <a:rPr lang="en-US" altLang="ko-KR" dirty="0"/>
              <a:t>, </a:t>
            </a:r>
            <a:r>
              <a:rPr lang="ko-KR" altLang="en-US" dirty="0" err="1"/>
              <a:t>사물인터넷</a:t>
            </a:r>
            <a:r>
              <a:rPr lang="ko-KR" altLang="en-US" dirty="0"/>
              <a:t> 환경에서 저전력 </a:t>
            </a:r>
            <a:r>
              <a:rPr lang="ko-KR" altLang="en-US" dirty="0" err="1"/>
              <a:t>장비간의</a:t>
            </a:r>
            <a:r>
              <a:rPr lang="ko-KR" altLang="en-US" dirty="0"/>
              <a:t> 통신을 위해서 </a:t>
            </a:r>
            <a:r>
              <a:rPr lang="en-US" altLang="ko-KR" dirty="0"/>
              <a:t>6LoWPAN</a:t>
            </a:r>
            <a:r>
              <a:rPr lang="ko-KR" altLang="en-US" dirty="0"/>
              <a:t>을 핵심적인 프로토콜이라고 볼 수 있다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Wi-SUN (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Wireless - Smart Utility Network) 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저전력 무선 통신 기술</a:t>
            </a:r>
            <a:endParaRPr lang="en-US" altLang="ko-K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</a:t>
            </a:r>
            <a:r>
              <a:rPr lang="en-US" altLang="ko-KR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사물인터넷을 이루는 소형 센서 네트워크 노드가 사용하기에 기존 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IP 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기반 프로토콜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(TCP, HTTP)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은 부하가 크다는 문제점이 있다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따라서 작은 장치에서 인터넷 프로토콜을 이용하는 데이터 교환을 최적화하기 위해서 애플리케이션 관점에서 표준 프로토콜인 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IETF </a:t>
            </a:r>
            <a:r>
              <a:rPr lang="en-US" altLang="ko-K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CoAP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가 </a:t>
            </a:r>
            <a:r>
              <a:rPr lang="ko-KR" alt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설계된것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altLang="ko-K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8F891D-AC8B-4455-ABDF-39661AEEC526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92158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클라이언트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서버 프로토콜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8F891D-AC8B-4455-ABDF-39661AEEC526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86210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6BR</a:t>
            </a:r>
            <a:r>
              <a:rPr lang="ko-KR" altLang="en-US" dirty="0"/>
              <a:t>은 </a:t>
            </a:r>
            <a:r>
              <a:rPr lang="en-US" altLang="ko-KR" dirty="0"/>
              <a:t>6LOWPAN Border Router. 6LOWPAN</a:t>
            </a:r>
            <a:r>
              <a:rPr lang="ko-KR" altLang="en-US" dirty="0"/>
              <a:t>과 인터넷 사이를 연결</a:t>
            </a:r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8F891D-AC8B-4455-ABDF-39661AEEC526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55345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8F891D-AC8B-4455-ABDF-39661AEEC526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99043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8F891D-AC8B-4455-ABDF-39661AEEC526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35688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8F891D-AC8B-4455-ABDF-39661AEEC526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79712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8F891D-AC8B-4455-ABDF-39661AEEC526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86740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8F891D-AC8B-4455-ABDF-39661AEEC526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94705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8F891D-AC8B-4455-ABDF-39661AEEC526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36464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8F891D-AC8B-4455-ABDF-39661AEEC526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1655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8F891D-AC8B-4455-ABDF-39661AEEC526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2389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EC51-4F4D-4BBE-9B57-99C33455A17E}" type="datetimeFigureOut">
              <a:rPr lang="ko-KR" altLang="en-US" smtClean="0"/>
              <a:t>2019-11-20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E8798-35E3-4B9C-B6E9-812AB6B3A2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9872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EC51-4F4D-4BBE-9B57-99C33455A17E}" type="datetimeFigureOut">
              <a:rPr lang="ko-KR" altLang="en-US" smtClean="0"/>
              <a:t>2019-11-20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E8798-35E3-4B9C-B6E9-812AB6B3A2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8770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EC51-4F4D-4BBE-9B57-99C33455A17E}" type="datetimeFigureOut">
              <a:rPr lang="ko-KR" altLang="en-US" smtClean="0"/>
              <a:t>2019-11-20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E8798-35E3-4B9C-B6E9-812AB6B3A2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9731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EC51-4F4D-4BBE-9B57-99C33455A17E}" type="datetimeFigureOut">
              <a:rPr lang="ko-KR" altLang="en-US" smtClean="0"/>
              <a:t>2019-11-20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E8798-35E3-4B9C-B6E9-812AB6B3A2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8589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EC51-4F4D-4BBE-9B57-99C33455A17E}" type="datetimeFigureOut">
              <a:rPr lang="ko-KR" altLang="en-US" smtClean="0"/>
              <a:t>2019-11-20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E8798-35E3-4B9C-B6E9-812AB6B3A2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3604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EC51-4F4D-4BBE-9B57-99C33455A17E}" type="datetimeFigureOut">
              <a:rPr lang="ko-KR" altLang="en-US" smtClean="0"/>
              <a:t>2019-11-20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E8798-35E3-4B9C-B6E9-812AB6B3A2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1150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EC51-4F4D-4BBE-9B57-99C33455A17E}" type="datetimeFigureOut">
              <a:rPr lang="ko-KR" altLang="en-US" smtClean="0"/>
              <a:t>2019-11-20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E8798-35E3-4B9C-B6E9-812AB6B3A2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9090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EC51-4F4D-4BBE-9B57-99C33455A17E}" type="datetimeFigureOut">
              <a:rPr lang="ko-KR" altLang="en-US" smtClean="0"/>
              <a:t>2019-11-20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E8798-35E3-4B9C-B6E9-812AB6B3A2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2649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EC51-4F4D-4BBE-9B57-99C33455A17E}" type="datetimeFigureOut">
              <a:rPr lang="ko-KR" altLang="en-US" smtClean="0"/>
              <a:t>2019-11-20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E8798-35E3-4B9C-B6E9-812AB6B3A2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0925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EC51-4F4D-4BBE-9B57-99C33455A17E}" type="datetimeFigureOut">
              <a:rPr lang="ko-KR" altLang="en-US" smtClean="0"/>
              <a:t>2019-11-20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E8798-35E3-4B9C-B6E9-812AB6B3A2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6589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EC51-4F4D-4BBE-9B57-99C33455A17E}" type="datetimeFigureOut">
              <a:rPr lang="ko-KR" altLang="en-US" smtClean="0"/>
              <a:t>2019-11-20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E8798-35E3-4B9C-B6E9-812AB6B3A2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6309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BEC51-4F4D-4BBE-9B57-99C33455A17E}" type="datetimeFigureOut">
              <a:rPr lang="ko-KR" altLang="en-US" smtClean="0"/>
              <a:t>2019-11-20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0E8798-35E3-4B9C-B6E9-812AB6B3A2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178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threadgroup.org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zigbee.org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2005288"/>
            <a:ext cx="9144000" cy="1554335"/>
          </a:xfrm>
        </p:spPr>
        <p:txBody>
          <a:bodyPr>
            <a:noAutofit/>
          </a:bodyPr>
          <a:lstStyle/>
          <a:p>
            <a:r>
              <a:rPr lang="en-US" altLang="ko-KR" sz="8800" dirty="0" err="1"/>
              <a:t>CoAP</a:t>
            </a:r>
            <a:br>
              <a:rPr lang="en-US" altLang="ko-KR" sz="8800" dirty="0"/>
            </a:br>
            <a:r>
              <a:rPr lang="en-US" altLang="ko-KR" sz="4000" dirty="0"/>
              <a:t>(Constrained Application Protocol)</a:t>
            </a:r>
            <a:endParaRPr lang="ko-KR" altLang="en-US" sz="88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989663"/>
            <a:ext cx="9144000" cy="1655762"/>
          </a:xfrm>
        </p:spPr>
        <p:txBody>
          <a:bodyPr/>
          <a:lstStyle/>
          <a:p>
            <a:endParaRPr lang="en-US" altLang="ko-KR" dirty="0"/>
          </a:p>
          <a:p>
            <a:r>
              <a:rPr lang="en-US" altLang="ko-KR" dirty="0"/>
              <a:t>2019. 11. 20</a:t>
            </a:r>
          </a:p>
          <a:p>
            <a:r>
              <a:rPr lang="ko-KR" altLang="en-US" dirty="0"/>
              <a:t>정현재</a:t>
            </a:r>
          </a:p>
        </p:txBody>
      </p:sp>
      <p:pic>
        <p:nvPicPr>
          <p:cNvPr id="4" name="Picture 5" descr="surrey powerpoint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32" r="40398" b="21155"/>
          <a:stretch>
            <a:fillRect/>
          </a:stretch>
        </p:blipFill>
        <p:spPr bwMode="auto">
          <a:xfrm>
            <a:off x="6349" y="3682711"/>
            <a:ext cx="4670425" cy="3175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740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COAP</a:t>
            </a:r>
            <a:r>
              <a:rPr lang="ko-KR" altLang="en-US" dirty="0"/>
              <a:t> </a:t>
            </a:r>
            <a:r>
              <a:rPr lang="en-US" altLang="ko-KR" dirty="0"/>
              <a:t>Protocol </a:t>
            </a:r>
            <a:r>
              <a:rPr lang="ko-KR" altLang="en-US" dirty="0"/>
              <a:t>개요</a:t>
            </a:r>
            <a:endParaRPr lang="en-US" altLang="ko-KR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199" y="1825625"/>
            <a:ext cx="10699865" cy="4351338"/>
          </a:xfrm>
        </p:spPr>
        <p:txBody>
          <a:bodyPr>
            <a:normAutofit/>
          </a:bodyPr>
          <a:lstStyle/>
          <a:p>
            <a:r>
              <a:rPr lang="en-US" altLang="ko-KR" dirty="0"/>
              <a:t>The Constrained Application Protocol</a:t>
            </a:r>
          </a:p>
          <a:p>
            <a:pPr lvl="1"/>
            <a:r>
              <a:rPr lang="ko-KR" altLang="en-US" dirty="0"/>
              <a:t>제한된 네트워크 환경에서 </a:t>
            </a:r>
            <a:r>
              <a:rPr lang="en-US" altLang="ko-KR" dirty="0"/>
              <a:t>M2M </a:t>
            </a:r>
            <a:r>
              <a:rPr lang="ko-KR" altLang="en-US" dirty="0"/>
              <a:t>애플리케이션의 요구사항을 만족하는 통신 프로토콜</a:t>
            </a:r>
            <a:endParaRPr lang="en-US" altLang="ko-KR" dirty="0"/>
          </a:p>
          <a:p>
            <a:pPr lvl="2"/>
            <a:r>
              <a:rPr lang="en-US" altLang="ko-KR" dirty="0"/>
              <a:t>IP </a:t>
            </a:r>
            <a:r>
              <a:rPr lang="ko-KR" altLang="en-US" dirty="0"/>
              <a:t>기반</a:t>
            </a:r>
            <a:r>
              <a:rPr lang="en-US" altLang="ko-KR" dirty="0"/>
              <a:t>, HTTP RESTful </a:t>
            </a:r>
            <a:r>
              <a:rPr lang="ko-KR" altLang="en-US" dirty="0"/>
              <a:t>개념을 적용</a:t>
            </a:r>
          </a:p>
          <a:p>
            <a:pPr lvl="2"/>
            <a:r>
              <a:rPr lang="ko-KR" altLang="en-US" dirty="0"/>
              <a:t>작은 메모리를 위하여 최대한 단순화 및 데이터 최소화</a:t>
            </a:r>
          </a:p>
          <a:p>
            <a:pPr lvl="2"/>
            <a:r>
              <a:rPr lang="ko-KR" altLang="en-US" dirty="0"/>
              <a:t>낮은 전송 대역</a:t>
            </a:r>
            <a:endParaRPr lang="en-US" altLang="ko-KR" dirty="0"/>
          </a:p>
          <a:p>
            <a:pPr lvl="2"/>
            <a:r>
              <a:rPr lang="ko-KR" altLang="en-US" dirty="0"/>
              <a:t>인터넷 표준 프로토콜</a:t>
            </a:r>
            <a:r>
              <a:rPr lang="en-US" altLang="ko-KR" dirty="0"/>
              <a:t> – IETF RFC 7252</a:t>
            </a:r>
          </a:p>
          <a:p>
            <a:pPr lvl="1"/>
            <a:endParaRPr lang="en-US" altLang="ko-KR" dirty="0"/>
          </a:p>
          <a:p>
            <a:pPr marL="457200" lvl="1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35316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COAP</a:t>
            </a:r>
            <a:r>
              <a:rPr lang="ko-KR" altLang="en-US" dirty="0"/>
              <a:t> </a:t>
            </a:r>
            <a:r>
              <a:rPr lang="en-US" altLang="ko-KR" dirty="0"/>
              <a:t>Protocol </a:t>
            </a:r>
            <a:r>
              <a:rPr lang="ko-KR" altLang="en-US" dirty="0"/>
              <a:t>개요</a:t>
            </a:r>
            <a:endParaRPr lang="en-US" altLang="ko-KR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199" y="1825625"/>
            <a:ext cx="10699865" cy="4351338"/>
          </a:xfrm>
        </p:spPr>
        <p:txBody>
          <a:bodyPr>
            <a:normAutofit/>
          </a:bodyPr>
          <a:lstStyle/>
          <a:p>
            <a:r>
              <a:rPr lang="ko-KR" altLang="en-US" dirty="0"/>
              <a:t>다음과 같은 기기를 위하여 만들어진 프로토콜</a:t>
            </a:r>
            <a:r>
              <a:rPr lang="en-US" altLang="ko-KR" dirty="0"/>
              <a:t> </a:t>
            </a:r>
          </a:p>
          <a:p>
            <a:pPr lvl="1"/>
            <a:r>
              <a:rPr lang="en-US" altLang="ko-KR" dirty="0"/>
              <a:t>8bit </a:t>
            </a:r>
            <a:r>
              <a:rPr lang="ko-KR" altLang="en-US" dirty="0"/>
              <a:t>프로세서와 같은 </a:t>
            </a:r>
            <a:r>
              <a:rPr lang="ko-KR" altLang="en-US" dirty="0" err="1"/>
              <a:t>저사양</a:t>
            </a:r>
            <a:r>
              <a:rPr lang="ko-KR" altLang="en-US" dirty="0"/>
              <a:t> 센서 모듈에서도 구현 가능한 사양</a:t>
            </a:r>
          </a:p>
          <a:p>
            <a:pPr lvl="1"/>
            <a:r>
              <a:rPr lang="en-US" altLang="ko-KR" dirty="0"/>
              <a:t>802.15.4 </a:t>
            </a:r>
            <a:r>
              <a:rPr lang="ko-KR" altLang="en-US" dirty="0"/>
              <a:t>기반의 무선 프로토콜</a:t>
            </a:r>
            <a:r>
              <a:rPr lang="en-US" altLang="ko-KR" dirty="0"/>
              <a:t>(</a:t>
            </a:r>
            <a:r>
              <a:rPr lang="en-US" altLang="ko-KR" dirty="0">
                <a:hlinkClick r:id="rId3"/>
              </a:rPr>
              <a:t>thread</a:t>
            </a:r>
            <a:r>
              <a:rPr lang="en-US" altLang="ko-KR" dirty="0"/>
              <a:t>, </a:t>
            </a:r>
            <a:r>
              <a:rPr lang="en-US" altLang="ko-KR" dirty="0" err="1">
                <a:hlinkClick r:id="rId4"/>
              </a:rPr>
              <a:t>zigbee</a:t>
            </a:r>
            <a:r>
              <a:rPr lang="en-US" altLang="ko-KR" dirty="0"/>
              <a:t>)</a:t>
            </a:r>
          </a:p>
          <a:p>
            <a:pPr lvl="1"/>
            <a:r>
              <a:rPr lang="en-US" altLang="ko-KR" u="sng" dirty="0"/>
              <a:t>6LoWPAN</a:t>
            </a:r>
          </a:p>
          <a:p>
            <a:pPr lvl="1"/>
            <a:r>
              <a:rPr lang="ko-KR" altLang="en-US" dirty="0"/>
              <a:t>쉽게 </a:t>
            </a:r>
            <a:r>
              <a:rPr lang="en-US" altLang="ko-KR" dirty="0"/>
              <a:t>web(HTTP)</a:t>
            </a:r>
            <a:r>
              <a:rPr lang="ko-KR" altLang="en-US" dirty="0"/>
              <a:t>에 연동하기 위한 경량화된 </a:t>
            </a:r>
            <a:r>
              <a:rPr lang="en-US" altLang="ko-KR" dirty="0"/>
              <a:t>RESTful</a:t>
            </a:r>
          </a:p>
          <a:p>
            <a:r>
              <a:rPr lang="ko-KR" altLang="en-US" dirty="0"/>
              <a:t>많은 오픈소스가 공개되어 있지만 구현 사례는 많지 않은 단계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656779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COAP</a:t>
            </a:r>
            <a:r>
              <a:rPr lang="ko-KR" altLang="en-US" dirty="0"/>
              <a:t> </a:t>
            </a:r>
            <a:r>
              <a:rPr lang="en-US" altLang="ko-KR" dirty="0"/>
              <a:t>Protocol vs. MQTT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780" y="2585846"/>
            <a:ext cx="10160440" cy="3168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311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6LoWPAN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199" y="1825625"/>
            <a:ext cx="10699865" cy="4351338"/>
          </a:xfrm>
        </p:spPr>
        <p:txBody>
          <a:bodyPr>
            <a:normAutofit/>
          </a:bodyPr>
          <a:lstStyle/>
          <a:p>
            <a:r>
              <a:rPr lang="ko-KR" altLang="en-US" dirty="0"/>
              <a:t>기존의 </a:t>
            </a:r>
            <a:r>
              <a:rPr lang="ko-KR" altLang="en-US" dirty="0" err="1"/>
              <a:t>무선랜</a:t>
            </a:r>
            <a:r>
              <a:rPr lang="ko-KR" altLang="en-US" dirty="0"/>
              <a:t> </a:t>
            </a:r>
            <a:r>
              <a:rPr lang="en-US" altLang="ko-KR" dirty="0"/>
              <a:t>(</a:t>
            </a:r>
            <a:r>
              <a:rPr lang="en-US" altLang="ko-KR" dirty="0" err="1"/>
              <a:t>Wifi</a:t>
            </a:r>
            <a:r>
              <a:rPr lang="en-US" altLang="ko-KR" dirty="0"/>
              <a:t>) </a:t>
            </a:r>
            <a:r>
              <a:rPr lang="ko-KR" altLang="en-US" dirty="0"/>
              <a:t>기술을 대비하여</a:t>
            </a:r>
            <a:r>
              <a:rPr lang="en-US" altLang="ko-KR" dirty="0"/>
              <a:t>, </a:t>
            </a:r>
            <a:r>
              <a:rPr lang="ko-KR" altLang="en-US" dirty="0"/>
              <a:t>인터넷 프로토콜을 지원하지 않던 저전력 무선 통신 기술을 통해 인터넷에 연결하는 프로토콜</a:t>
            </a:r>
            <a:endParaRPr lang="en-US" altLang="ko-KR" dirty="0"/>
          </a:p>
          <a:p>
            <a:pPr lvl="1"/>
            <a:r>
              <a:rPr lang="en-US" altLang="ko-KR" dirty="0"/>
              <a:t>ZigBee/IEEE802.15, BLE, Wi-SUN...</a:t>
            </a:r>
            <a:endParaRPr lang="ko-KR" altLang="en-US" dirty="0"/>
          </a:p>
        </p:txBody>
      </p:sp>
      <p:pic>
        <p:nvPicPr>
          <p:cNvPr id="1026" name="Picture 2" descr="6lowpan 이미지 검색결과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578" y="3269973"/>
            <a:ext cx="4710877" cy="3259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9727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COAP</a:t>
            </a:r>
            <a:r>
              <a:rPr lang="ko-KR" altLang="en-US" dirty="0"/>
              <a:t> </a:t>
            </a:r>
            <a:r>
              <a:rPr lang="en-US" altLang="ko-KR" dirty="0"/>
              <a:t>Protocol </a:t>
            </a:r>
            <a:r>
              <a:rPr lang="ko-KR" altLang="en-US" dirty="0"/>
              <a:t>구조</a:t>
            </a:r>
            <a:endParaRPr lang="en-US" altLang="ko-KR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7188" y="1690688"/>
            <a:ext cx="6328334" cy="462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839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COAP</a:t>
            </a:r>
            <a:r>
              <a:rPr lang="ko-KR" altLang="en-US" dirty="0"/>
              <a:t> </a:t>
            </a:r>
            <a:r>
              <a:rPr lang="en-US" altLang="ko-KR" dirty="0"/>
              <a:t>Protocol vs. HTTP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2805" y="2472911"/>
            <a:ext cx="9426389" cy="3220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7037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E2E Communication with COAPs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0108" y="2253066"/>
            <a:ext cx="9111783" cy="39113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352544" y="4389120"/>
            <a:ext cx="58521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54832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COAP</a:t>
            </a:r>
            <a:r>
              <a:rPr lang="ko-KR" altLang="en-US" dirty="0"/>
              <a:t> </a:t>
            </a:r>
            <a:r>
              <a:rPr lang="en-US" altLang="ko-KR" dirty="0"/>
              <a:t>Protocol vs. HTTP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199" y="1825625"/>
            <a:ext cx="10699865" cy="4351338"/>
          </a:xfrm>
        </p:spPr>
        <p:txBody>
          <a:bodyPr>
            <a:normAutofit/>
          </a:bodyPr>
          <a:lstStyle/>
          <a:p>
            <a:r>
              <a:rPr lang="en-US" altLang="ko-KR" dirty="0"/>
              <a:t>Protocol layout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7502" y="2552542"/>
            <a:ext cx="5515998" cy="362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853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COAP</a:t>
            </a:r>
            <a:r>
              <a:rPr lang="ko-KR" altLang="en-US" dirty="0"/>
              <a:t> </a:t>
            </a:r>
            <a:r>
              <a:rPr lang="en-US" altLang="ko-KR" dirty="0"/>
              <a:t>Protocol : Transaction Model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199" y="1825625"/>
            <a:ext cx="10699865" cy="4351338"/>
          </a:xfrm>
        </p:spPr>
        <p:txBody>
          <a:bodyPr>
            <a:normAutofit lnSpcReduction="10000"/>
          </a:bodyPr>
          <a:lstStyle/>
          <a:p>
            <a:r>
              <a:rPr lang="en-US" altLang="ko-KR" dirty="0"/>
              <a:t>Transport</a:t>
            </a:r>
          </a:p>
          <a:p>
            <a:pPr lvl="1"/>
            <a:r>
              <a:rPr lang="en-US" altLang="ko-KR" dirty="0" err="1"/>
              <a:t>CoAP</a:t>
            </a:r>
            <a:r>
              <a:rPr lang="en-US" altLang="ko-KR" dirty="0"/>
              <a:t> currently defines:</a:t>
            </a:r>
          </a:p>
          <a:p>
            <a:pPr lvl="1"/>
            <a:r>
              <a:rPr lang="en-US" altLang="ko-KR" dirty="0"/>
              <a:t>UDP binding with DTLS security</a:t>
            </a:r>
          </a:p>
          <a:p>
            <a:pPr lvl="1"/>
            <a:r>
              <a:rPr lang="en-US" altLang="ko-KR" dirty="0" err="1"/>
              <a:t>CoAP</a:t>
            </a:r>
            <a:r>
              <a:rPr lang="en-US" altLang="ko-KR" dirty="0"/>
              <a:t> over SMS or TCP possible</a:t>
            </a:r>
          </a:p>
          <a:p>
            <a:r>
              <a:rPr lang="en-US" altLang="ko-KR" dirty="0"/>
              <a:t>Base Messaging</a:t>
            </a:r>
          </a:p>
          <a:p>
            <a:pPr lvl="1"/>
            <a:r>
              <a:rPr lang="en-US" altLang="ko-KR" dirty="0"/>
              <a:t>Simple message exchange between endpoints</a:t>
            </a:r>
          </a:p>
          <a:p>
            <a:pPr lvl="1"/>
            <a:r>
              <a:rPr lang="en-US" altLang="ko-KR" dirty="0"/>
              <a:t>Confirmable or Non-Confirmable Message answered by Acknowledgement or Reset Message</a:t>
            </a:r>
          </a:p>
          <a:p>
            <a:r>
              <a:rPr lang="en-US" altLang="ko-KR" dirty="0"/>
              <a:t>REST Semantics</a:t>
            </a:r>
          </a:p>
          <a:p>
            <a:pPr lvl="1"/>
            <a:r>
              <a:rPr lang="en-US" altLang="ko-KR" dirty="0"/>
              <a:t>REST Request/Response piggybacked on </a:t>
            </a:r>
            <a:r>
              <a:rPr lang="en-US" altLang="ko-KR" dirty="0" err="1"/>
              <a:t>CoAP</a:t>
            </a:r>
            <a:r>
              <a:rPr lang="en-US" altLang="ko-KR" dirty="0"/>
              <a:t> Messages</a:t>
            </a:r>
          </a:p>
          <a:p>
            <a:pPr lvl="1"/>
            <a:r>
              <a:rPr lang="fr-FR" altLang="ko-KR" dirty="0"/>
              <a:t>Method, Response Code and Options (URI, content-type etc.)</a:t>
            </a:r>
            <a:endParaRPr lang="en-US" altLang="ko-KR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6842" y="1825625"/>
            <a:ext cx="2473730" cy="1975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1729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COAP</a:t>
            </a:r>
            <a:r>
              <a:rPr lang="ko-KR" altLang="en-US" dirty="0"/>
              <a:t> </a:t>
            </a:r>
            <a:r>
              <a:rPr lang="en-US" altLang="ko-KR" dirty="0"/>
              <a:t>Protocol : </a:t>
            </a:r>
            <a:r>
              <a:rPr lang="ko-KR" altLang="en-US" dirty="0"/>
              <a:t>메시지 구조</a:t>
            </a:r>
            <a:endParaRPr lang="en-US" altLang="ko-KR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199" y="1825625"/>
            <a:ext cx="10699865" cy="4351338"/>
          </a:xfrm>
        </p:spPr>
        <p:txBody>
          <a:bodyPr>
            <a:normAutofit/>
          </a:bodyPr>
          <a:lstStyle/>
          <a:p>
            <a:r>
              <a:rPr lang="en-US" altLang="ko-KR" dirty="0"/>
              <a:t>Message Header(4 bytes)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0187" y="2656523"/>
            <a:ext cx="7671626" cy="352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2192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COAP</a:t>
            </a:r>
            <a:r>
              <a:rPr lang="ko-KR" altLang="en-US" dirty="0"/>
              <a:t> </a:t>
            </a:r>
            <a:r>
              <a:rPr lang="en-US" altLang="ko-KR" dirty="0"/>
              <a:t>Protocol : Code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380" y="1795969"/>
            <a:ext cx="8941240" cy="480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4585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COAP</a:t>
            </a:r>
            <a:r>
              <a:rPr lang="ko-KR" altLang="en-US" dirty="0"/>
              <a:t> </a:t>
            </a:r>
            <a:r>
              <a:rPr lang="en-US" altLang="ko-KR" dirty="0"/>
              <a:t>Protocol : </a:t>
            </a:r>
            <a:r>
              <a:rPr lang="ko-KR" altLang="en-US" dirty="0"/>
              <a:t>메시지 구조</a:t>
            </a:r>
            <a:endParaRPr lang="en-US" altLang="ko-KR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199" y="1825625"/>
            <a:ext cx="10699865" cy="4351338"/>
          </a:xfrm>
        </p:spPr>
        <p:txBody>
          <a:bodyPr>
            <a:normAutofit/>
          </a:bodyPr>
          <a:lstStyle/>
          <a:p>
            <a:r>
              <a:rPr lang="en-US" altLang="ko-KR" dirty="0"/>
              <a:t>Option Format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1654" y="2667679"/>
            <a:ext cx="6540748" cy="364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5239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COAP</a:t>
            </a:r>
            <a:r>
              <a:rPr lang="ko-KR" altLang="en-US" dirty="0"/>
              <a:t> </a:t>
            </a:r>
            <a:r>
              <a:rPr lang="en-US" altLang="ko-KR" dirty="0"/>
              <a:t>Protocol : </a:t>
            </a:r>
            <a:r>
              <a:rPr lang="ko-KR" altLang="en-US" dirty="0"/>
              <a:t>메시지 종류</a:t>
            </a:r>
            <a:endParaRPr lang="en-US" altLang="ko-KR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199" y="1825625"/>
            <a:ext cx="10699865" cy="4351338"/>
          </a:xfrm>
        </p:spPr>
        <p:txBody>
          <a:bodyPr>
            <a:normAutofit/>
          </a:bodyPr>
          <a:lstStyle/>
          <a:p>
            <a:r>
              <a:rPr lang="en-US" altLang="ko-KR" dirty="0"/>
              <a:t>CON(Confirmable)</a:t>
            </a:r>
          </a:p>
          <a:p>
            <a:pPr lvl="1"/>
            <a:r>
              <a:rPr lang="ko-KR" altLang="en-US" dirty="0"/>
              <a:t>수신자의 응답을 요청하는 메시지</a:t>
            </a:r>
            <a:endParaRPr lang="en-US" altLang="ko-KR" dirty="0"/>
          </a:p>
          <a:p>
            <a:r>
              <a:rPr lang="en-US" altLang="ko-KR" dirty="0"/>
              <a:t>NON(Non-confirmable)</a:t>
            </a:r>
          </a:p>
          <a:p>
            <a:pPr lvl="1"/>
            <a:r>
              <a:rPr lang="ko-KR" altLang="en-US" dirty="0"/>
              <a:t>수신자의 응답 요청없이 전송하는 메시지</a:t>
            </a:r>
            <a:endParaRPr lang="en-US" altLang="ko-KR" dirty="0"/>
          </a:p>
          <a:p>
            <a:r>
              <a:rPr lang="en-US" altLang="ko-KR" dirty="0"/>
              <a:t>ACK(Acknowledgement)</a:t>
            </a:r>
          </a:p>
          <a:p>
            <a:pPr lvl="1"/>
            <a:r>
              <a:rPr lang="ko-KR" altLang="en-US" dirty="0"/>
              <a:t>수신자의 응답 메시지</a:t>
            </a:r>
            <a:endParaRPr lang="en-US" altLang="ko-KR" dirty="0"/>
          </a:p>
          <a:p>
            <a:r>
              <a:rPr lang="en-US" altLang="ko-KR" dirty="0"/>
              <a:t>RST(Reset)</a:t>
            </a:r>
          </a:p>
          <a:p>
            <a:pPr lvl="1"/>
            <a:r>
              <a:rPr lang="ko-KR" altLang="en-US" dirty="0"/>
              <a:t>수신자가 메시지 수신 동안에 오류가 발생하였거나 </a:t>
            </a:r>
            <a:r>
              <a:rPr lang="ko-KR" altLang="en-US" dirty="0" err="1"/>
              <a:t>전송자에게</a:t>
            </a:r>
            <a:r>
              <a:rPr lang="ko-KR" altLang="en-US" dirty="0"/>
              <a:t> 메시지 발생 중지를 요청하는 메시지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0069486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COAP</a:t>
            </a:r>
            <a:r>
              <a:rPr lang="ko-KR" altLang="en-US" dirty="0"/>
              <a:t> </a:t>
            </a:r>
            <a:r>
              <a:rPr lang="en-US" altLang="ko-KR" dirty="0"/>
              <a:t>Protocol : Request Method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199" y="1825625"/>
            <a:ext cx="10699865" cy="4351338"/>
          </a:xfrm>
        </p:spPr>
        <p:txBody>
          <a:bodyPr>
            <a:normAutofit/>
          </a:bodyPr>
          <a:lstStyle/>
          <a:p>
            <a:r>
              <a:rPr lang="en-US" altLang="ko-KR" dirty="0"/>
              <a:t>GET – </a:t>
            </a:r>
            <a:r>
              <a:rPr lang="ko-KR" altLang="en-US" dirty="0"/>
              <a:t>리소스의 현재 콘텐츠 요청</a:t>
            </a:r>
            <a:endParaRPr lang="en-US" altLang="ko-KR" dirty="0"/>
          </a:p>
          <a:p>
            <a:r>
              <a:rPr lang="en-US" altLang="ko-KR" dirty="0"/>
              <a:t>POST – </a:t>
            </a:r>
            <a:r>
              <a:rPr lang="ko-KR" altLang="en-US" dirty="0"/>
              <a:t>리소스 생성</a:t>
            </a:r>
            <a:r>
              <a:rPr lang="en-US" altLang="ko-KR" dirty="0"/>
              <a:t>, </a:t>
            </a:r>
            <a:r>
              <a:rPr lang="ko-KR" altLang="en-US" dirty="0"/>
              <a:t>수정 </a:t>
            </a:r>
            <a:r>
              <a:rPr lang="en-US" altLang="ko-KR" dirty="0"/>
              <a:t>, </a:t>
            </a:r>
            <a:r>
              <a:rPr lang="ko-KR" altLang="en-US" dirty="0"/>
              <a:t>삭제</a:t>
            </a:r>
            <a:endParaRPr lang="en-US" altLang="ko-KR" dirty="0"/>
          </a:p>
          <a:p>
            <a:r>
              <a:rPr lang="en-US" altLang="ko-KR" dirty="0"/>
              <a:t>PUT – </a:t>
            </a:r>
            <a:r>
              <a:rPr lang="ko-KR" altLang="en-US" dirty="0"/>
              <a:t>리소스 생성</a:t>
            </a:r>
            <a:r>
              <a:rPr lang="en-US" altLang="ko-KR" dirty="0"/>
              <a:t>, </a:t>
            </a:r>
            <a:r>
              <a:rPr lang="ko-KR" altLang="en-US" dirty="0"/>
              <a:t>수정</a:t>
            </a:r>
            <a:endParaRPr lang="en-US" altLang="ko-KR" dirty="0"/>
          </a:p>
          <a:p>
            <a:r>
              <a:rPr lang="en-US" altLang="ko-KR" dirty="0"/>
              <a:t>DELETE – </a:t>
            </a:r>
            <a:r>
              <a:rPr lang="ko-KR" altLang="en-US" dirty="0"/>
              <a:t>리소스 삭제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920423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COAP</a:t>
            </a:r>
            <a:r>
              <a:rPr lang="ko-KR" altLang="en-US" dirty="0"/>
              <a:t> </a:t>
            </a:r>
            <a:r>
              <a:rPr lang="en-US" altLang="ko-KR" dirty="0"/>
              <a:t>Protocol : CON/ACK Message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199" y="1825625"/>
            <a:ext cx="10699865" cy="4351338"/>
          </a:xfrm>
        </p:spPr>
        <p:txBody>
          <a:bodyPr>
            <a:normAutofit/>
          </a:bodyPr>
          <a:lstStyle/>
          <a:p>
            <a:r>
              <a:rPr lang="ko-KR" altLang="en-US" dirty="0"/>
              <a:t>신뢰성이 보장된 트랜잭션을 처리할 때에 사용</a:t>
            </a:r>
            <a:endParaRPr lang="en-US" altLang="ko-KR" dirty="0"/>
          </a:p>
          <a:p>
            <a:r>
              <a:rPr lang="en-US" altLang="ko-KR" dirty="0"/>
              <a:t>Piggy-backed Response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1161" y="2976741"/>
            <a:ext cx="8165333" cy="311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1434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COAP</a:t>
            </a:r>
            <a:r>
              <a:rPr lang="ko-KR" altLang="en-US" dirty="0"/>
              <a:t> </a:t>
            </a:r>
            <a:r>
              <a:rPr lang="en-US" altLang="ko-KR" dirty="0"/>
              <a:t>Protocol : CON/ACK Message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199" y="1825625"/>
            <a:ext cx="10699865" cy="4351338"/>
          </a:xfrm>
        </p:spPr>
        <p:txBody>
          <a:bodyPr>
            <a:normAutofit/>
          </a:bodyPr>
          <a:lstStyle/>
          <a:p>
            <a:r>
              <a:rPr lang="ko-KR" altLang="en-US" dirty="0"/>
              <a:t>패킷 손실 처리</a:t>
            </a:r>
            <a:endParaRPr lang="en-US" altLang="ko-KR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6440" y="2744735"/>
            <a:ext cx="7284991" cy="3303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9807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COAP</a:t>
            </a:r>
            <a:r>
              <a:rPr lang="ko-KR" altLang="en-US" dirty="0"/>
              <a:t> </a:t>
            </a:r>
            <a:r>
              <a:rPr lang="en-US" altLang="ko-KR" dirty="0"/>
              <a:t>Protocol : CON/ACK Message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613" y="2060520"/>
            <a:ext cx="6181725" cy="3019425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2338" y="2238949"/>
            <a:ext cx="5073445" cy="2662565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440613" y="1891862"/>
            <a:ext cx="3048821" cy="363657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52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COAP Protocol : </a:t>
            </a:r>
            <a:r>
              <a:rPr lang="en-US" altLang="ko-KR" dirty="0" err="1"/>
              <a:t>Proxing</a:t>
            </a:r>
            <a:r>
              <a:rPr lang="en-US" altLang="ko-KR" dirty="0"/>
              <a:t> &amp; Caching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5609" y="1690688"/>
            <a:ext cx="7850374" cy="4697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7696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COAP Protocol </a:t>
            </a:r>
            <a:r>
              <a:rPr lang="ko-KR" altLang="en-US" dirty="0"/>
              <a:t>확장</a:t>
            </a:r>
            <a:r>
              <a:rPr lang="en-US" altLang="ko-KR" dirty="0"/>
              <a:t>: Observe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E4E6082-0C2A-490D-9B98-F73D7A8FE5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3917" y="1600200"/>
            <a:ext cx="4864166" cy="4993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8459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COAP Protocol </a:t>
            </a:r>
            <a:r>
              <a:rPr lang="ko-KR" altLang="en-US" dirty="0"/>
              <a:t>확장</a:t>
            </a:r>
            <a:r>
              <a:rPr lang="en-US" altLang="ko-KR" dirty="0"/>
              <a:t>: TCP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387" y="2877344"/>
            <a:ext cx="9801225" cy="2247900"/>
          </a:xfrm>
          <a:prstGeom prst="rect">
            <a:avLst/>
          </a:prstGeom>
        </p:spPr>
      </p:pic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838199" y="1825625"/>
            <a:ext cx="10699865" cy="4351338"/>
          </a:xfrm>
        </p:spPr>
        <p:txBody>
          <a:bodyPr>
            <a:normAutofit/>
          </a:bodyPr>
          <a:lstStyle/>
          <a:p>
            <a:r>
              <a:rPr lang="en-US" altLang="ko-KR" dirty="0"/>
              <a:t>NON </a:t>
            </a:r>
            <a:r>
              <a:rPr lang="ko-KR" altLang="en-US" dirty="0"/>
              <a:t>타입 메시지만 사용</a:t>
            </a:r>
          </a:p>
        </p:txBody>
      </p:sp>
    </p:spTree>
    <p:extLst>
      <p:ext uri="{BB962C8B-B14F-4D97-AF65-F5344CB8AC3E}">
        <p14:creationId xmlns:p14="http://schemas.microsoft.com/office/powerpoint/2010/main" val="24194517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>
          <a:xfrm>
            <a:off x="838200" y="255968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ko-KR" sz="5400" dirty="0">
                <a:solidFill>
                  <a:schemeClr val="accent1">
                    <a:lumMod val="50000"/>
                  </a:schemeClr>
                </a:solidFill>
              </a:rPr>
              <a:t>Thank You</a:t>
            </a:r>
            <a:endParaRPr lang="ko-KR" altLang="en-US" sz="5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162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3362</TotalTime>
  <Words>508</Words>
  <Application>Microsoft Office PowerPoint</Application>
  <PresentationFormat>와이드스크린</PresentationFormat>
  <Paragraphs>91</Paragraphs>
  <Slides>22</Slides>
  <Notes>14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5" baseType="lpstr">
      <vt:lpstr>맑은 고딕</vt:lpstr>
      <vt:lpstr>Arial</vt:lpstr>
      <vt:lpstr>Office 테마</vt:lpstr>
      <vt:lpstr>CoAP (Constrained Application Protocol)</vt:lpstr>
      <vt:lpstr>COAP Protocol 개요</vt:lpstr>
      <vt:lpstr>COAP Protocol 개요</vt:lpstr>
      <vt:lpstr>COAP Protocol vs. MQTT</vt:lpstr>
      <vt:lpstr>6LoWPAN</vt:lpstr>
      <vt:lpstr>COAP Protocol 구조</vt:lpstr>
      <vt:lpstr>COAP Protocol vs. HTTP</vt:lpstr>
      <vt:lpstr>E2E Communication with COAPs</vt:lpstr>
      <vt:lpstr>COAP Protocol vs. HTTP</vt:lpstr>
      <vt:lpstr>COAP Protocol : Transaction Model</vt:lpstr>
      <vt:lpstr>COAP Protocol : 메시지 구조</vt:lpstr>
      <vt:lpstr>COAP Protocol : Code</vt:lpstr>
      <vt:lpstr>COAP Protocol : 메시지 구조</vt:lpstr>
      <vt:lpstr>COAP Protocol : 메시지 종류</vt:lpstr>
      <vt:lpstr>COAP Protocol : Request Method</vt:lpstr>
      <vt:lpstr>COAP Protocol : CON/ACK Message</vt:lpstr>
      <vt:lpstr>COAP Protocol : CON/ACK Message</vt:lpstr>
      <vt:lpstr>COAP Protocol : CON/ACK Message</vt:lpstr>
      <vt:lpstr>COAP Protocol : Proxing &amp; Caching</vt:lpstr>
      <vt:lpstr>COAP Protocol 확장: Observe</vt:lpstr>
      <vt:lpstr>COAP Protocol 확장: TCP</vt:lpstr>
      <vt:lpstr>Thank You</vt:lpstr>
    </vt:vector>
  </TitlesOfParts>
  <Company>SillaUniv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임베디드 프로그래밍</dc:title>
  <dc:creator>User</dc:creator>
  <cp:lastModifiedBy>Jeong Hyeon Jae</cp:lastModifiedBy>
  <cp:revision>233</cp:revision>
  <dcterms:created xsi:type="dcterms:W3CDTF">2017-09-05T04:51:59Z</dcterms:created>
  <dcterms:modified xsi:type="dcterms:W3CDTF">2019-11-20T06:10:02Z</dcterms:modified>
</cp:coreProperties>
</file>